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ermanent Marker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ermanentMarker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So to reach that goal, how do you become an Android developer? there’s no unique formula and it depends on each person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here’s a general idea of everything that you can do to reach that goal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Study Jam is a start, but won’t be enough for that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Udacity offers many programs, like the Nanodegrees and the Certification, to become one quicker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de"/>
              <a:t>Self-Learning is the most important, I wanted to make the text bigger :D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de"/>
              <a:t>We strictly follow the Berlin Code Of Conduct and we don’t tolerate any kind of bad behaviour as defined by the code of conduct.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Lot’s of nice people make the study jam possible.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Women Techmakes, group of which I help, organizes tech meetups focused on inclusion of underrepresented communities in tech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GDG Berlin Android are your friendly local Android group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Babbel, our sponsor, also contributes by bringing their developers as coaches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And of course all our coaches (please say hi). Every coach do little introduction.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6.png"/><Relationship Id="rId4" Type="http://schemas.openxmlformats.org/officeDocument/2006/relationships/image" Target="../media/image00.jpg"/><Relationship Id="rId5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Relationship Id="rId4" Type="http://schemas.openxmlformats.org/officeDocument/2006/relationships/image" Target="../media/image01.png"/><Relationship Id="rId5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WTM Berlin 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Android Study Jam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1st of March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325" y="3861559"/>
            <a:ext cx="5070775" cy="128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4300" y="4056087"/>
            <a:ext cx="1554250" cy="8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74" y="3861550"/>
            <a:ext cx="2362225" cy="113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 rot="-1557623">
            <a:off x="6579412" y="2364275"/>
            <a:ext cx="1894233" cy="8929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" sz="3600">
                <a:solidFill>
                  <a:srgbClr val="E06666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3rd Season!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WTM Berlin - International Women's Day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3999900" cy="34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de"/>
              <a:t>Wednesday, March 8, 2017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5:00 PM to 10:30 PM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c-base Raumstation (Rungestrasse 20)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de"/>
              <a:t>Talks on iOS development, product management and more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de"/>
              <a:t>hiring companies for all level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de"/>
              <a:t>lounge on the Spree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de"/>
              <a:t>vinyl cutter machine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de"/>
              <a:t>lightning talks about women in STEM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400" y="1473048"/>
            <a:ext cx="4311600" cy="2867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How to become an Android developer?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43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Long path (may take years)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90975" y="2501000"/>
            <a:ext cx="15573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de" sz="3000">
                <a:solidFill>
                  <a:srgbClr val="B6D7A8"/>
                </a:solidFill>
                <a:latin typeface="Verdana"/>
                <a:ea typeface="Verdana"/>
                <a:cs typeface="Verdana"/>
                <a:sym typeface="Verdana"/>
              </a:rPr>
              <a:t>Study Jam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095550" y="1570375"/>
            <a:ext cx="60483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6000">
                <a:solidFill>
                  <a:srgbClr val="D5A6BD"/>
                </a:solidFill>
                <a:latin typeface="Verdana"/>
                <a:ea typeface="Verdana"/>
                <a:cs typeface="Verdana"/>
                <a:sym typeface="Verdana"/>
              </a:rPr>
              <a:t>Self-Learning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948275" y="2371541"/>
            <a:ext cx="18204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400">
                <a:solidFill>
                  <a:srgbClr val="FFE599"/>
                </a:solidFill>
                <a:latin typeface="Verdana"/>
                <a:ea typeface="Verdana"/>
                <a:cs typeface="Verdana"/>
                <a:sym typeface="Verdana"/>
              </a:rPr>
              <a:t>Personal Projects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565537" y="1933250"/>
            <a:ext cx="15300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B6D7A8"/>
                </a:solidFill>
                <a:latin typeface="Verdana"/>
                <a:ea typeface="Verdana"/>
                <a:cs typeface="Verdana"/>
                <a:sym typeface="Verdana"/>
              </a:rPr>
              <a:t>Conferences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2281375" y="3164475"/>
            <a:ext cx="19251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de" sz="1800">
                <a:solidFill>
                  <a:srgbClr val="A2C4C9"/>
                </a:solidFill>
                <a:latin typeface="Verdana"/>
                <a:ea typeface="Verdana"/>
                <a:cs typeface="Verdana"/>
                <a:sym typeface="Verdana"/>
              </a:rPr>
              <a:t>Android Basics Nanodegree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A2C4C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4206475" y="3164475"/>
            <a:ext cx="24603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de" sz="1800">
                <a:solidFill>
                  <a:srgbClr val="C9DAF8"/>
                </a:solidFill>
                <a:latin typeface="Verdana"/>
                <a:ea typeface="Verdana"/>
                <a:cs typeface="Verdana"/>
                <a:sym typeface="Verdana"/>
              </a:rPr>
              <a:t>Android Developer Nanodegree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5608575" y="2878400"/>
            <a:ext cx="1997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2400">
                <a:solidFill>
                  <a:srgbClr val="B6D7A8"/>
                </a:solidFill>
                <a:latin typeface="Verdana"/>
                <a:ea typeface="Verdana"/>
                <a:cs typeface="Verdana"/>
                <a:sym typeface="Verdana"/>
              </a:rPr>
              <a:t>Internship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098550" y="4111425"/>
            <a:ext cx="44424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EA9999"/>
                </a:solidFill>
                <a:latin typeface="Verdana"/>
                <a:ea typeface="Verdana"/>
                <a:cs typeface="Verdana"/>
                <a:sym typeface="Verdana"/>
              </a:rPr>
              <a:t> Associate Android Developer Certification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944637" y="2726150"/>
            <a:ext cx="15300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B6D7A8"/>
                </a:solidFill>
                <a:latin typeface="Verdana"/>
                <a:ea typeface="Verdana"/>
                <a:cs typeface="Verdana"/>
                <a:sym typeface="Verdana"/>
              </a:rPr>
              <a:t>Meetups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Getting on Slack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u="sng"/>
              <a:t>http://adg-berlin.herokuapp.com/</a:t>
            </a:r>
            <a:r>
              <a:rPr lang="de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Join channel #wtm-study-jam 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You are very welcome to join other channels as well!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de" sz="2400"/>
              <a:t>Anyone needs help getting on Slack?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lack_Icon.pn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550" y="16414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Agenda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➢"/>
            </a:pPr>
            <a:r>
              <a:rPr lang="de" sz="2400"/>
              <a:t>Intro (~20 min.)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➢"/>
            </a:pPr>
            <a:r>
              <a:rPr lang="de" sz="2400"/>
              <a:t>Review of lesson: Building Layouts: Part 1 (~30 min)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➢"/>
            </a:pPr>
            <a:r>
              <a:rPr lang="de" sz="2400"/>
              <a:t>Break</a:t>
            </a:r>
          </a:p>
          <a:p>
            <a:pPr indent="-381000" lvl="0" marL="457200">
              <a:lnSpc>
                <a:spcPct val="200000"/>
              </a:lnSpc>
              <a:spcBef>
                <a:spcPts val="0"/>
              </a:spcBef>
              <a:buSzPct val="100000"/>
              <a:buChar char="➢"/>
            </a:pPr>
            <a:r>
              <a:rPr lang="de" sz="2400"/>
              <a:t>Work</a:t>
            </a:r>
            <a:r>
              <a:rPr lang="de" sz="2400"/>
              <a:t> with coaches </a:t>
            </a:r>
            <a:r>
              <a:rPr lang="de" sz="2400"/>
              <a:t>and networking </a:t>
            </a:r>
            <a:r>
              <a:rPr lang="de" sz="2400"/>
              <a:t>(aka don’t be shy)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90250" y="450150"/>
            <a:ext cx="78822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Berlin Code of Conduct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800"/>
              <a:t>http://berlincodeofconduct.org/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Who Are We?</a:t>
            </a:r>
          </a:p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265500" y="2803075"/>
            <a:ext cx="4045200" cy="179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Women Techmakers Berlin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GDG Berlin Android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Babbel</a:t>
            </a:r>
          </a:p>
          <a:p>
            <a:pPr lvl="0">
              <a:spcBef>
                <a:spcPts val="0"/>
              </a:spcBef>
              <a:buNone/>
            </a:pPr>
            <a:r>
              <a:rPr b="1" lang="de" u="sng">
                <a:solidFill>
                  <a:srgbClr val="D5A6BD"/>
                </a:solidFill>
              </a:rPr>
              <a:t>Awesome People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725" y="152399"/>
            <a:ext cx="4586276" cy="115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5750" y="1388074"/>
            <a:ext cx="2330224" cy="218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5851" y="3714375"/>
            <a:ext cx="3150024" cy="9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How to take part of the Android Study Jam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>
                <a:solidFill>
                  <a:srgbClr val="E6B8AF"/>
                </a:solidFill>
              </a:rPr>
              <a:t>At Home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Follow the free Udacity courses:</a:t>
            </a:r>
          </a:p>
          <a:p>
            <a:pPr indent="-228600" lvl="1" marL="914400" rtl="0">
              <a:spcBef>
                <a:spcPts val="0"/>
              </a:spcBef>
              <a:buClr>
                <a:srgbClr val="C9DAF8"/>
              </a:buClr>
              <a:buChar char="-"/>
            </a:pPr>
            <a:r>
              <a:rPr lang="de">
                <a:solidFill>
                  <a:srgbClr val="C9DAF8"/>
                </a:solidFill>
              </a:rPr>
              <a:t>Android Basics: User Interface</a:t>
            </a:r>
          </a:p>
          <a:p>
            <a:pPr indent="-228600" lvl="1" marL="914400" rtl="0">
              <a:spcBef>
                <a:spcPts val="0"/>
              </a:spcBef>
              <a:buClr>
                <a:srgbClr val="C9DAF8"/>
              </a:buClr>
              <a:buChar char="-"/>
            </a:pPr>
            <a:r>
              <a:rPr lang="de">
                <a:solidFill>
                  <a:srgbClr val="C9DAF8"/>
                </a:solidFill>
              </a:rPr>
              <a:t>Android Basics: User Interaction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Do the lessons before the meetups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Do the practice sets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Build your first app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de"/>
              <a:t>About </a:t>
            </a:r>
            <a:r>
              <a:rPr lang="de">
                <a:solidFill>
                  <a:srgbClr val="D9EAD3"/>
                </a:solidFill>
              </a:rPr>
              <a:t>3 hours/week</a:t>
            </a:r>
            <a:r>
              <a:rPr lang="de"/>
              <a:t> are required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de"/>
              <a:t>If you encounter problems, no worries, we will help you at the meetups!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de"/>
              <a:t>(You don’t need to stay until 10pm!)</a:t>
            </a: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>
                <a:solidFill>
                  <a:srgbClr val="E6B8AF"/>
                </a:solidFill>
              </a:rPr>
              <a:t>At the meetups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Review the lessons with the group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Get help from the coaches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Meet other students</a:t>
            </a:r>
          </a:p>
          <a:p>
            <a:pPr lvl="0" rtl="0">
              <a:spcBef>
                <a:spcPts val="0"/>
              </a:spcBef>
              <a:buNone/>
            </a:pPr>
            <a:r>
              <a:rPr lang="de">
                <a:solidFill>
                  <a:srgbClr val="E6B8AF"/>
                </a:solidFill>
              </a:rPr>
              <a:t>At the graduation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Present your app to the group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Vote for the best apps! (and maybe prizes)</a:t>
            </a:r>
          </a:p>
          <a:p>
            <a:pPr indent="-228600" lvl="0" marL="457200">
              <a:spcBef>
                <a:spcPts val="0"/>
              </a:spcBef>
              <a:buClr>
                <a:srgbClr val="D9EAD3"/>
              </a:buClr>
              <a:buChar char="-"/>
            </a:pPr>
            <a:r>
              <a:rPr lang="de">
                <a:solidFill>
                  <a:srgbClr val="D9EAD3"/>
                </a:solidFill>
              </a:rPr>
              <a:t>Get a Certification of </a:t>
            </a:r>
            <a:r>
              <a:rPr lang="de">
                <a:solidFill>
                  <a:srgbClr val="D9EAD3"/>
                </a:solidFill>
              </a:rPr>
              <a:t>completion</a:t>
            </a:r>
            <a:r>
              <a:rPr lang="de">
                <a:solidFill>
                  <a:srgbClr val="D9EAD3"/>
                </a:solidFill>
              </a:rPr>
              <a:t> by Google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4CCCC"/>
              </a:buClr>
              <a:buSzPct val="100000"/>
              <a:buChar char="❏"/>
            </a:pPr>
            <a:r>
              <a:rPr lang="de" sz="2400">
                <a:solidFill>
                  <a:srgbClr val="F4CCCC"/>
                </a:solidFill>
              </a:rPr>
              <a:t>01.03.2017: Study Jam Kick-off + Building L. 1 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❏"/>
            </a:pPr>
            <a:r>
              <a:rPr lang="de" sz="2400"/>
              <a:t>15.03.2017: Building Layouts Part 2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❏"/>
            </a:pPr>
            <a:r>
              <a:rPr lang="de" sz="2400"/>
              <a:t>05.04.2017: Making App Interactive Part 1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❏"/>
            </a:pPr>
            <a:r>
              <a:rPr lang="de" sz="2400"/>
              <a:t>19.04.2017: Making App Interactive Part 2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❏"/>
            </a:pPr>
            <a:r>
              <a:rPr lang="de" sz="2400"/>
              <a:t>03.05.2017: Object Oriented Programming Part 1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❏"/>
            </a:pPr>
            <a:r>
              <a:rPr lang="de" sz="2400"/>
              <a:t>17.05.2017: Object Oriented Programming Part 2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❏"/>
            </a:pPr>
            <a:r>
              <a:rPr lang="de" sz="2400"/>
              <a:t>07.06.2017: Project preparations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❏"/>
            </a:pPr>
            <a:r>
              <a:rPr lang="de" sz="2400"/>
              <a:t>21.06.2017: Graduation!</a:t>
            </a: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Calendar Android Study Jam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lendar-icon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999" y="0"/>
            <a:ext cx="2194000" cy="21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Your final </a:t>
            </a:r>
            <a:r>
              <a:rPr lang="de"/>
              <a:t>Project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Single Screen App.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With things you learned at the course: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Layouts, ImageView, TextView, Buttons…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Open a browser, a location in Google Maps, a share intent...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Out Of Scope: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No storing things in phone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No network usage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/>
              <a:t>Need ideas? Here’s some!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List of cool places to visit.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Quiz game.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Teach things to the user.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de"/>
              <a:t>… or ask us!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de" u="sng"/>
              <a:t>Presentation: 21.06.2017</a:t>
            </a:r>
          </a:p>
        </p:txBody>
      </p:sp>
      <p:pic>
        <p:nvPicPr>
          <p:cNvPr descr="screenshot01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873" y="423400"/>
            <a:ext cx="2447600" cy="42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Sorry... I am lost!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b="1" lang="de">
                <a:solidFill>
                  <a:srgbClr val="EA9999"/>
                </a:solidFill>
              </a:rPr>
              <a:t>Don’t</a:t>
            </a:r>
            <a:r>
              <a:rPr b="1" lang="de">
                <a:solidFill>
                  <a:srgbClr val="EA9999"/>
                </a:solidFill>
              </a:rPr>
              <a:t> panic!</a:t>
            </a:r>
            <a:r>
              <a:rPr b="1" lang="de">
                <a:solidFill>
                  <a:srgbClr val="B6D7A8"/>
                </a:solidFill>
              </a:rPr>
              <a:t> </a:t>
            </a:r>
            <a:r>
              <a:rPr lang="de"/>
              <a:t>You have plenty of time to catch up!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de"/>
              <a:t>Keep following the online course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de"/>
              <a:t>Ask us anything: in person, in private, on Slack, via email, etc.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de" sz="2400">
                <a:solidFill>
                  <a:srgbClr val="EAD1DC"/>
                </a:solidFill>
              </a:rPr>
              <a:t>We want you to finish the course! 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de" sz="2400" u="sng">
                <a:solidFill>
                  <a:srgbClr val="EAD1DC"/>
                </a:solidFill>
              </a:rPr>
              <a:t>We will help you reach that goal!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FAQ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de">
                <a:solidFill>
                  <a:srgbClr val="D9EAD3"/>
                </a:solidFill>
              </a:rPr>
              <a:t>Do I need to attend to all the sessions?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No, we won’t keep track</a:t>
            </a:r>
          </a:p>
          <a:p>
            <a:pPr lvl="0">
              <a:spcBef>
                <a:spcPts val="0"/>
              </a:spcBef>
              <a:buNone/>
            </a:pPr>
            <a:r>
              <a:rPr b="1" lang="de">
                <a:solidFill>
                  <a:srgbClr val="D9EAD3"/>
                </a:solidFill>
              </a:rPr>
              <a:t>Do I need to present an app as final project for graduation?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Yes, it is required for the certification</a:t>
            </a:r>
          </a:p>
          <a:p>
            <a:pPr lvl="0">
              <a:spcBef>
                <a:spcPts val="0"/>
              </a:spcBef>
              <a:buNone/>
            </a:pPr>
            <a:r>
              <a:rPr b="1" lang="de">
                <a:solidFill>
                  <a:srgbClr val="D9EAD3"/>
                </a:solidFill>
              </a:rPr>
              <a:t>I skipped some lessons and I am lost. Can I still come to the events?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Yes! we will help you get back on track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de">
                <a:solidFill>
                  <a:srgbClr val="D9EAD3"/>
                </a:solidFill>
              </a:rPr>
              <a:t>Do I need to prepare the sessions at home?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Yes, self studying is part of the study jam</a:t>
            </a:r>
          </a:p>
          <a:p>
            <a:pPr lvl="0">
              <a:spcBef>
                <a:spcPts val="0"/>
              </a:spcBef>
              <a:buNone/>
            </a:pPr>
            <a:r>
              <a:rPr b="1" lang="de">
                <a:solidFill>
                  <a:srgbClr val="D9EAD3"/>
                </a:solidFill>
              </a:rPr>
              <a:t>Do I need to install Android Studio?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You will do it during Practice Set 1</a:t>
            </a:r>
          </a:p>
          <a:p>
            <a:pPr lvl="0">
              <a:spcBef>
                <a:spcPts val="0"/>
              </a:spcBef>
              <a:buNone/>
            </a:pPr>
            <a:r>
              <a:rPr b="1" lang="de">
                <a:solidFill>
                  <a:srgbClr val="D9EAD3"/>
                </a:solidFill>
              </a:rPr>
              <a:t>Do I need an Android device?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Not mandatory but nice to have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