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ermanent Mark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PermanentMarker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We strictly follow the Berlin Code Of Conduct and we don’t tolerate any kind of bad behaviour as defined by the code of conduct.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Scary definition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Programming_paradigm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Data" TargetMode="External"/><Relationship Id="rId6" Type="http://schemas.openxmlformats.org/officeDocument/2006/relationships/hyperlink" Target="https://en.wikipedia.org/wiki/Field_(computer_science)" TargetMode="External"/><Relationship Id="rId7" Type="http://schemas.openxmlformats.org/officeDocument/2006/relationships/hyperlink" Target="https://en.wikipedia.org/wiki/Method_(computer_science)" TargetMode="External"/><Relationship Id="rId8" Type="http://schemas.openxmlformats.org/officeDocument/2006/relationships/hyperlink" Target="https://en.wikipedia.org/wiki/Object-oriented_program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WTM Berlin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Study Jam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th of May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25" y="3861559"/>
            <a:ext cx="5070775" cy="12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4300" y="4056087"/>
            <a:ext cx="1554250" cy="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4" y="3861550"/>
            <a:ext cx="2362225" cy="11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 rot="-1557623">
            <a:off x="6579412" y="2364275"/>
            <a:ext cx="1894233" cy="8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E06666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3rd Season!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783512" y="3302825"/>
            <a:ext cx="1585500" cy="46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783512" y="3768479"/>
            <a:ext cx="1585500" cy="97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890237" y="1220725"/>
            <a:ext cx="1585500" cy="609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890237" y="1829580"/>
            <a:ext cx="1585500" cy="126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774987" y="3302825"/>
            <a:ext cx="1585500" cy="465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774987" y="3768479"/>
            <a:ext cx="1585500" cy="970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890237" y="959425"/>
            <a:ext cx="1585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Mammal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774987" y="3041475"/>
            <a:ext cx="1585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Domestic Dog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783512" y="3041475"/>
            <a:ext cx="1585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Wolf</a:t>
            </a: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3530737" y="3244250"/>
            <a:ext cx="431100" cy="47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5378662" y="3234125"/>
            <a:ext cx="318300" cy="58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1783525" y="19507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Is-a relationship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/>
              <a:t>Inheritance</a:t>
            </a:r>
            <a:r>
              <a:rPr lang="en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3575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Access Modifiers! Who knows them?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454350"/>
            <a:ext cx="8520600" cy="424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Private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Access only within its own class.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Public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Access from outside package. And within package.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Protected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3000">
                <a:solidFill>
                  <a:srgbClr val="FFFFFF"/>
                </a:solidFill>
              </a:rPr>
              <a:t>Only with its own package.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915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Attributes and </a:t>
            </a:r>
            <a:r>
              <a:rPr lang="en"/>
              <a:t>functionality</a:t>
            </a:r>
            <a:r>
              <a:rPr lang="en"/>
              <a:t> should be limited to the class that is affected by it. Another way to say this…. ENCAPSULATION!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1201175" y="1785275"/>
            <a:ext cx="7258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Encapsulation is the inclusion of all methods and variables needed for an object to function contained within the object itself.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One more and I promise we are done! POLYMORPHISM -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Subclasses of a class can define their own unique behaviors and yet share some of the same functionality of the parent class.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63025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Thank You and stay tuned for more next time!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Intro (~5 min.)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Review of lesson: OO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Break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➢"/>
            </a:pPr>
            <a:r>
              <a:rPr lang="en" sz="2400"/>
              <a:t>Work with coaches and networking (aka don’t be shy)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90250" y="450150"/>
            <a:ext cx="7882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Berlin Code of Conduct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http://berlincodeofconduct.org/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take part of the Android Study Jam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At Home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Follow the free Udacity courses:</a:t>
            </a:r>
          </a:p>
          <a:p>
            <a:pPr indent="-228600" lvl="1" marL="914400" rtl="0">
              <a:spcBef>
                <a:spcPts val="0"/>
              </a:spcBef>
              <a:buClr>
                <a:srgbClr val="C9DAF8"/>
              </a:buClr>
              <a:buChar char="-"/>
            </a:pPr>
            <a:r>
              <a:rPr lang="en">
                <a:solidFill>
                  <a:srgbClr val="C9DAF8"/>
                </a:solidFill>
              </a:rPr>
              <a:t>Android Basics: User Interface</a:t>
            </a:r>
          </a:p>
          <a:p>
            <a:pPr indent="-228600" lvl="1" marL="914400" rtl="0">
              <a:spcBef>
                <a:spcPts val="0"/>
              </a:spcBef>
              <a:buClr>
                <a:srgbClr val="C9DAF8"/>
              </a:buClr>
              <a:buChar char="-"/>
            </a:pPr>
            <a:r>
              <a:rPr lang="en">
                <a:solidFill>
                  <a:srgbClr val="C9DAF8"/>
                </a:solidFill>
              </a:rPr>
              <a:t>Android Basics: User Interaction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the lessons before the meetups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 the practice sets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Build your first app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About </a:t>
            </a:r>
            <a:r>
              <a:rPr lang="en">
                <a:solidFill>
                  <a:srgbClr val="D9EAD3"/>
                </a:solidFill>
              </a:rPr>
              <a:t>3 hours/week</a:t>
            </a:r>
            <a:r>
              <a:rPr lang="en"/>
              <a:t> are required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If you encounter problems, no worries, we will help you at the meetups!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(You don’t need to stay until 10pm!)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At the meetups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Review the lessons with the group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Get help from the coaches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Meet other students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At the graduation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Present your app to the group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Vote for the best apps! (and maybe prizes)</a:t>
            </a:r>
          </a:p>
          <a:p>
            <a:pPr indent="-228600" lvl="0" marL="457200" rtl="0">
              <a:spcBef>
                <a:spcPts val="0"/>
              </a:spcBef>
              <a:buClr>
                <a:srgbClr val="D9EAD3"/>
              </a:buClr>
              <a:buChar char="-"/>
            </a:pPr>
            <a:r>
              <a:rPr lang="en">
                <a:solidFill>
                  <a:srgbClr val="D9EAD3"/>
                </a:solidFill>
              </a:rPr>
              <a:t>Get a Certification of completion by Google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01.03.2017: Study Jam Kick-off + Building L. 1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D9D9D9"/>
              </a:buClr>
              <a:buSzPct val="100000"/>
              <a:buChar char="❏"/>
            </a:pPr>
            <a:r>
              <a:rPr lang="en" sz="2400">
                <a:solidFill>
                  <a:srgbClr val="D9D9D9"/>
                </a:solidFill>
              </a:rPr>
              <a:t>15.03.2017: Building Layouts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05.04.2017: Making App Interactive Part 1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19.04.2017: Making App Interactive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00"/>
              </a:buClr>
              <a:buSzPct val="100000"/>
              <a:buChar char="❏"/>
            </a:pPr>
            <a:r>
              <a:rPr lang="en" sz="2400">
                <a:solidFill>
                  <a:srgbClr val="00FF00"/>
                </a:solidFill>
              </a:rPr>
              <a:t>03.05.2017: Object Oriented Programming Part 1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17.05.2017: Object Oriented Programming Part 2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07.06.2017: Project preparations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❏"/>
            </a:pPr>
            <a:r>
              <a:rPr lang="en" sz="2400"/>
              <a:t>21.06.2017: Graduation!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Calendar Android Study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lendar-icon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999" y="0"/>
            <a:ext cx="2194000" cy="21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020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OO - Object </a:t>
            </a:r>
            <a:r>
              <a:rPr lang="en"/>
              <a:t>Oriented</a:t>
            </a:r>
            <a:r>
              <a:rPr lang="en"/>
              <a:t> - what is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Oriented Programming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“</a:t>
            </a:r>
            <a:r>
              <a:rPr b="1" lang="en">
                <a:solidFill>
                  <a:schemeClr val="accent1"/>
                </a:solidFill>
              </a:rPr>
              <a:t>Object-oriented programming</a:t>
            </a:r>
            <a:r>
              <a:rPr lang="en"/>
              <a:t> is a </a:t>
            </a:r>
            <a:r>
              <a:rPr lang="en">
                <a:hlinkClick r:id="rId3"/>
              </a:rPr>
              <a:t>programming paradigm</a:t>
            </a:r>
            <a:r>
              <a:rPr lang="en"/>
              <a:t> based on the concept of </a:t>
            </a:r>
            <a:r>
              <a:rPr b="1" lang="en">
                <a:solidFill>
                  <a:schemeClr val="accent1"/>
                </a:solidFill>
              </a:rPr>
              <a:t>"</a:t>
            </a:r>
            <a:r>
              <a:rPr b="1" lang="en">
                <a:solidFill>
                  <a:schemeClr val="accent1"/>
                </a:solidFill>
                <a:hlinkClick r:id="rId4"/>
              </a:rPr>
              <a:t>objects</a:t>
            </a:r>
            <a:r>
              <a:rPr b="1" lang="en">
                <a:solidFill>
                  <a:schemeClr val="accent1"/>
                </a:solidFill>
              </a:rPr>
              <a:t>"</a:t>
            </a:r>
            <a:r>
              <a:rPr lang="en"/>
              <a:t>, which may contain </a:t>
            </a:r>
            <a:r>
              <a:rPr b="1" lang="en">
                <a:solidFill>
                  <a:schemeClr val="accent1"/>
                </a:solidFill>
                <a:hlinkClick r:id="rId5"/>
              </a:rPr>
              <a:t>data</a:t>
            </a:r>
            <a:r>
              <a:rPr lang="en"/>
              <a:t>, in the form of </a:t>
            </a:r>
            <a:r>
              <a:rPr b="1" lang="en">
                <a:solidFill>
                  <a:schemeClr val="accent1"/>
                </a:solidFill>
                <a:hlinkClick r:id="rId6"/>
              </a:rPr>
              <a:t>fields</a:t>
            </a:r>
            <a:r>
              <a:rPr lang="en"/>
              <a:t> and code, in the form of </a:t>
            </a:r>
            <a:r>
              <a:rPr b="1" lang="en">
                <a:solidFill>
                  <a:schemeClr val="accent1"/>
                </a:solidFill>
                <a:hlinkClick r:id="rId7"/>
              </a:rPr>
              <a:t>methods</a:t>
            </a:r>
            <a:r>
              <a:rPr b="1" lang="en"/>
              <a:t> (...) </a:t>
            </a:r>
            <a:r>
              <a:rPr lang="en"/>
              <a:t>In OOP, computer programs are designed by making them out of </a:t>
            </a:r>
            <a:r>
              <a:rPr b="1" lang="en">
                <a:solidFill>
                  <a:schemeClr val="accent4"/>
                </a:solidFill>
              </a:rPr>
              <a:t>objects that interact with one another</a:t>
            </a:r>
            <a:r>
              <a:rPr lang="en"/>
              <a:t>.”</a:t>
            </a:r>
          </a:p>
          <a:p>
            <a:pPr indent="-228600" lvl="0" marL="457200" rtl="0" algn="r">
              <a:spcBef>
                <a:spcPts val="0"/>
              </a:spcBef>
              <a:buChar char="-"/>
            </a:pPr>
            <a:r>
              <a:rPr lang="en"/>
              <a:t>Definition from </a:t>
            </a:r>
            <a:r>
              <a:rPr lang="en" u="sng">
                <a:solidFill>
                  <a:schemeClr val="hlink"/>
                </a:solidFill>
                <a:hlinkClick r:id="rId8"/>
              </a:rPr>
              <a:t>Wikipedia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