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a:spcBef>
                <a:spcPts val="0"/>
              </a:spcBef>
              <a:buChar char="-"/>
            </a:pPr>
            <a:r>
              <a:rPr lang="en"/>
              <a:t>Scary title, but dont worry.</a:t>
            </a:r>
          </a:p>
          <a:p>
            <a:pPr indent="-228600" lvl="0" marL="457200">
              <a:spcBef>
                <a:spcPts val="0"/>
              </a:spcBef>
              <a:buChar char="-"/>
            </a:pPr>
            <a:r>
              <a:rPr lang="en"/>
              <a:t>Previous expericence with Study Jam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That’s why we still think it is black magic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Creative, because it requires thinking</a:t>
            </a:r>
          </a:p>
          <a:p>
            <a:pPr indent="-228600" lvl="0" marL="457200" rtl="0">
              <a:spcBef>
                <a:spcPts val="0"/>
              </a:spcBef>
              <a:buChar char="-"/>
            </a:pPr>
            <a:r>
              <a:rPr lang="en"/>
              <a:t>Process, because it’s usually iterative (it takes time to build a program that does what users expect it to do)</a:t>
            </a:r>
          </a:p>
          <a:p>
            <a:pPr indent="-228600" lvl="0" marL="457200">
              <a:spcBef>
                <a:spcPts val="0"/>
              </a:spcBef>
              <a:buChar char="-"/>
            </a:pPr>
            <a:r>
              <a:rPr lang="en"/>
              <a:t>Intructing a computer - this means, we, the programmers we need to talk to the computer in such a way it understands what it has to do. There is not magic there, the computer will do exactly what you have written it to do and nothing more and nothing less.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Scary definition first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7.png"/><Relationship Id="rId5"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 Id="rId4" Type="http://schemas.openxmlformats.org/officeDocument/2006/relationships/image" Target="../media/image07.png"/><Relationship Id="rId5"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7.png"/><Relationship Id="rId5"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1.png"/><Relationship Id="rId4"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udacity.com/course/intro-to-java-programming--cs04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2.png"/><Relationship Id="rId4" Type="http://schemas.openxmlformats.org/officeDocument/2006/relationships/image" Target="../media/image0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2.png"/><Relationship Id="rId4" Type="http://schemas.openxmlformats.org/officeDocument/2006/relationships/image" Target="../media/image0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2.png"/><Relationship Id="rId4" Type="http://schemas.openxmlformats.org/officeDocument/2006/relationships/image" Target="../media/image0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06.png"/><Relationship Id="rId4" Type="http://schemas.openxmlformats.org/officeDocument/2006/relationships/image" Target="../media/image0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06.png"/><Relationship Id="rId4" Type="http://schemas.openxmlformats.org/officeDocument/2006/relationships/image" Target="../media/image0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06.png"/><Relationship Id="rId4" Type="http://schemas.openxmlformats.org/officeDocument/2006/relationships/image" Target="../media/image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en.wikipedia.org/wiki/Programming_language" TargetMode="External"/><Relationship Id="rId10" Type="http://schemas.openxmlformats.org/officeDocument/2006/relationships/hyperlink" Target="https://en.wikipedia.org/wiki/Algorithm" TargetMode="External"/><Relationship Id="rId13" Type="http://schemas.openxmlformats.org/officeDocument/2006/relationships/hyperlink" Target="https://en.wikipedia.org/wiki/Computer_programming" TargetMode="External"/><Relationship Id="rId12" Type="http://schemas.openxmlformats.org/officeDocument/2006/relationships/hyperlink" Target="https://en.wikipedia.org/wiki/Programming_language"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Computing" TargetMode="External"/><Relationship Id="rId4" Type="http://schemas.openxmlformats.org/officeDocument/2006/relationships/hyperlink" Target="https://en.wikipedia.org/wiki/Computing" TargetMode="External"/><Relationship Id="rId9" Type="http://schemas.openxmlformats.org/officeDocument/2006/relationships/hyperlink" Target="https://en.wikipedia.org/wiki/Algorithm" TargetMode="External"/><Relationship Id="rId5" Type="http://schemas.openxmlformats.org/officeDocument/2006/relationships/hyperlink" Target="https://en.wikipedia.org/wiki/Executable" TargetMode="External"/><Relationship Id="rId6" Type="http://schemas.openxmlformats.org/officeDocument/2006/relationships/hyperlink" Target="https://en.wikipedia.org/wiki/Executable" TargetMode="External"/><Relationship Id="rId7" Type="http://schemas.openxmlformats.org/officeDocument/2006/relationships/hyperlink" Target="https://en.wikipedia.org/wiki/Computer_program" TargetMode="External"/><Relationship Id="rId8" Type="http://schemas.openxmlformats.org/officeDocument/2006/relationships/hyperlink" Target="https://en.wikipedia.org/wiki/Computer_progra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cplus.about.com/od/introductiontoprogramming/p/programmers.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Programming_paradigm" TargetMode="External"/><Relationship Id="rId4" Type="http://schemas.openxmlformats.org/officeDocument/2006/relationships/hyperlink" Target="https://en.wikipedia.org/wiki/Object_(computer_science)" TargetMode="External"/><Relationship Id="rId5" Type="http://schemas.openxmlformats.org/officeDocument/2006/relationships/hyperlink" Target="https://en.wikipedia.org/wiki/Data" TargetMode="External"/><Relationship Id="rId6" Type="http://schemas.openxmlformats.org/officeDocument/2006/relationships/hyperlink" Target="https://en.wikipedia.org/wiki/Field_(computer_science)" TargetMode="External"/><Relationship Id="rId7" Type="http://schemas.openxmlformats.org/officeDocument/2006/relationships/hyperlink" Target="https://en.wikipedia.org/wiki/Method_(computer_science)" TargetMode="External"/><Relationship Id="rId8" Type="http://schemas.openxmlformats.org/officeDocument/2006/relationships/hyperlink" Target="https://en.wikipedia.org/wiki/Object-oriented_programm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2830900"/>
            <a:ext cx="8520600" cy="792600"/>
          </a:xfrm>
          <a:prstGeom prst="rect">
            <a:avLst/>
          </a:prstGeom>
          <a:ln cap="flat" cmpd="sng" w="9525">
            <a:solidFill>
              <a:srgbClr val="4A86E8"/>
            </a:solidFill>
            <a:prstDash val="solid"/>
            <a:round/>
            <a:headEnd len="med" w="med" type="none"/>
            <a:tailEnd len="med" w="med" type="none"/>
          </a:ln>
        </p:spPr>
        <p:txBody>
          <a:bodyPr anchorCtr="0" anchor="t" bIns="91425" lIns="91425" rIns="91425" tIns="91425">
            <a:noAutofit/>
          </a:bodyPr>
          <a:lstStyle/>
          <a:p>
            <a:pPr lvl="0">
              <a:lnSpc>
                <a:spcPct val="115000"/>
              </a:lnSpc>
              <a:spcBef>
                <a:spcPts val="0"/>
              </a:spcBef>
              <a:buNone/>
            </a:pPr>
            <a:r>
              <a:rPr lang="en" sz="3000">
                <a:solidFill>
                  <a:schemeClr val="dk1"/>
                </a:solidFill>
              </a:rPr>
              <a:t>Introduction to</a:t>
            </a:r>
          </a:p>
          <a:p>
            <a:pPr lvl="0">
              <a:lnSpc>
                <a:spcPct val="115000"/>
              </a:lnSpc>
              <a:spcBef>
                <a:spcPts val="0"/>
              </a:spcBef>
              <a:buNone/>
            </a:pPr>
            <a:r>
              <a:rPr lang="en" sz="3000">
                <a:solidFill>
                  <a:schemeClr val="dk1"/>
                </a:solidFill>
              </a:rPr>
              <a:t>Object Oriented Programming</a:t>
            </a:r>
          </a:p>
          <a:p>
            <a:pPr lvl="0">
              <a:lnSpc>
                <a:spcPct val="115000"/>
              </a:lnSpc>
              <a:spcBef>
                <a:spcPts val="0"/>
              </a:spcBef>
              <a:buNone/>
            </a:pPr>
            <a:r>
              <a:rPr lang="en" sz="3000">
                <a:solidFill>
                  <a:schemeClr val="dk1"/>
                </a:solidFill>
              </a:rPr>
              <a:t>in Java</a:t>
            </a:r>
          </a:p>
        </p:txBody>
      </p:sp>
      <p:pic>
        <p:nvPicPr>
          <p:cNvPr descr="womentechmakers.png" id="55" name="Shape 55"/>
          <p:cNvPicPr preferRelativeResize="0"/>
          <p:nvPr/>
        </p:nvPicPr>
        <p:blipFill rotWithShape="1">
          <a:blip r:embed="rId3">
            <a:alphaModFix/>
          </a:blip>
          <a:srcRect b="10983" l="1391" r="2657" t="7715"/>
          <a:stretch/>
        </p:blipFill>
        <p:spPr>
          <a:xfrm>
            <a:off x="0" y="851150"/>
            <a:ext cx="9143999" cy="165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 Oriented Game</a:t>
            </a:r>
          </a:p>
        </p:txBody>
      </p:sp>
      <p:sp>
        <p:nvSpPr>
          <p:cNvPr id="109" name="Shape 109"/>
          <p:cNvSpPr/>
          <p:nvPr/>
        </p:nvSpPr>
        <p:spPr>
          <a:xfrm>
            <a:off x="658725"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0" name="Shape 110"/>
          <p:cNvCxnSpPr/>
          <p:nvPr/>
        </p:nvCxnSpPr>
        <p:spPr>
          <a:xfrm>
            <a:off x="667750"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11" name="Shape 111"/>
          <p:cNvSpPr txBox="1"/>
          <p:nvPr/>
        </p:nvSpPr>
        <p:spPr>
          <a:xfrm>
            <a:off x="785050" y="1908450"/>
            <a:ext cx="956400" cy="3030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2"/>
                </a:solidFill>
              </a:rPr>
              <a:t>Player</a:t>
            </a:r>
          </a:p>
        </p:txBody>
      </p:sp>
      <p:sp>
        <p:nvSpPr>
          <p:cNvPr id="112" name="Shape 112"/>
          <p:cNvSpPr/>
          <p:nvPr/>
        </p:nvSpPr>
        <p:spPr>
          <a:xfrm>
            <a:off x="3067050"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3" name="Shape 113"/>
          <p:cNvCxnSpPr/>
          <p:nvPr/>
        </p:nvCxnSpPr>
        <p:spPr>
          <a:xfrm>
            <a:off x="3076075"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14" name="Shape 114"/>
          <p:cNvSpPr txBox="1"/>
          <p:nvPr/>
        </p:nvSpPr>
        <p:spPr>
          <a:xfrm>
            <a:off x="3036000" y="1908450"/>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Monster1</a:t>
            </a:r>
          </a:p>
        </p:txBody>
      </p:sp>
      <p:sp>
        <p:nvSpPr>
          <p:cNvPr id="115" name="Shape 115"/>
          <p:cNvSpPr/>
          <p:nvPr/>
        </p:nvSpPr>
        <p:spPr>
          <a:xfrm>
            <a:off x="3860125" y="34595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6" name="Shape 116"/>
          <p:cNvCxnSpPr/>
          <p:nvPr/>
        </p:nvCxnSpPr>
        <p:spPr>
          <a:xfrm>
            <a:off x="3869150" y="3838525"/>
            <a:ext cx="1073700" cy="0"/>
          </a:xfrm>
          <a:prstGeom prst="straightConnector1">
            <a:avLst/>
          </a:prstGeom>
          <a:noFill/>
          <a:ln cap="flat" cmpd="sng" w="28575">
            <a:solidFill>
              <a:schemeClr val="lt2"/>
            </a:solidFill>
            <a:prstDash val="solid"/>
            <a:round/>
            <a:headEnd len="lg" w="lg" type="none"/>
            <a:tailEnd len="lg" w="lg" type="none"/>
          </a:ln>
        </p:spPr>
      </p:cxnSp>
      <p:sp>
        <p:nvSpPr>
          <p:cNvPr id="117" name="Shape 117"/>
          <p:cNvSpPr txBox="1"/>
          <p:nvPr/>
        </p:nvSpPr>
        <p:spPr>
          <a:xfrm>
            <a:off x="3819650" y="345952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Monster3</a:t>
            </a:r>
          </a:p>
        </p:txBody>
      </p:sp>
      <p:sp>
        <p:nvSpPr>
          <p:cNvPr id="118" name="Shape 118"/>
          <p:cNvSpPr/>
          <p:nvPr/>
        </p:nvSpPr>
        <p:spPr>
          <a:xfrm>
            <a:off x="4535900"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9" name="Shape 119"/>
          <p:cNvCxnSpPr/>
          <p:nvPr/>
        </p:nvCxnSpPr>
        <p:spPr>
          <a:xfrm>
            <a:off x="4544925"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20" name="Shape 120"/>
          <p:cNvSpPr txBox="1"/>
          <p:nvPr/>
        </p:nvSpPr>
        <p:spPr>
          <a:xfrm>
            <a:off x="4485512" y="1908450"/>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Monster2</a:t>
            </a:r>
          </a:p>
        </p:txBody>
      </p:sp>
      <p:sp>
        <p:nvSpPr>
          <p:cNvPr id="121" name="Shape 121"/>
          <p:cNvSpPr/>
          <p:nvPr/>
        </p:nvSpPr>
        <p:spPr>
          <a:xfrm>
            <a:off x="7233950"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2" name="Shape 122"/>
          <p:cNvCxnSpPr/>
          <p:nvPr/>
        </p:nvCxnSpPr>
        <p:spPr>
          <a:xfrm>
            <a:off x="7242975"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23" name="Shape 123"/>
          <p:cNvSpPr txBox="1"/>
          <p:nvPr/>
        </p:nvSpPr>
        <p:spPr>
          <a:xfrm>
            <a:off x="7242975" y="1908450"/>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Reward</a:t>
            </a:r>
          </a:p>
        </p:txBody>
      </p:sp>
      <p:cxnSp>
        <p:nvCxnSpPr>
          <p:cNvPr id="124" name="Shape 124"/>
          <p:cNvCxnSpPr/>
          <p:nvPr/>
        </p:nvCxnSpPr>
        <p:spPr>
          <a:xfrm>
            <a:off x="1989187" y="2571750"/>
            <a:ext cx="830100" cy="0"/>
          </a:xfrm>
          <a:prstGeom prst="straightConnector1">
            <a:avLst/>
          </a:prstGeom>
          <a:noFill/>
          <a:ln cap="flat" cmpd="sng" w="19050">
            <a:solidFill>
              <a:schemeClr val="accent1"/>
            </a:solidFill>
            <a:prstDash val="solid"/>
            <a:round/>
            <a:headEnd len="lg" w="lg" type="none"/>
            <a:tailEnd len="lg" w="lg" type="triangle"/>
          </a:ln>
        </p:spPr>
      </p:cxnSp>
      <p:cxnSp>
        <p:nvCxnSpPr>
          <p:cNvPr id="125" name="Shape 125"/>
          <p:cNvCxnSpPr/>
          <p:nvPr/>
        </p:nvCxnSpPr>
        <p:spPr>
          <a:xfrm>
            <a:off x="6011212" y="2571750"/>
            <a:ext cx="830100" cy="0"/>
          </a:xfrm>
          <a:prstGeom prst="straightConnector1">
            <a:avLst/>
          </a:prstGeom>
          <a:noFill/>
          <a:ln cap="flat" cmpd="sng" w="19050">
            <a:solidFill>
              <a:schemeClr val="accent1"/>
            </a:solidFill>
            <a:prstDash val="solid"/>
            <a:round/>
            <a:headEnd len="lg" w="lg" type="none"/>
            <a:tailEnd len="lg" w="lg" type="triangle"/>
          </a:ln>
        </p:spPr>
      </p:cxnSp>
      <p:sp>
        <p:nvSpPr>
          <p:cNvPr id="126" name="Shape 126"/>
          <p:cNvSpPr txBox="1"/>
          <p:nvPr/>
        </p:nvSpPr>
        <p:spPr>
          <a:xfrm>
            <a:off x="1989200" y="2135250"/>
            <a:ext cx="691800" cy="360900"/>
          </a:xfrm>
          <a:prstGeom prst="rect">
            <a:avLst/>
          </a:prstGeom>
          <a:noFill/>
          <a:ln>
            <a:noFill/>
          </a:ln>
        </p:spPr>
        <p:txBody>
          <a:bodyPr anchorCtr="0" anchor="t" bIns="91425" lIns="91425" rIns="91425" tIns="91425">
            <a:noAutofit/>
          </a:bodyPr>
          <a:lstStyle/>
          <a:p>
            <a:pPr lvl="0" algn="ctr">
              <a:spcBef>
                <a:spcPts val="0"/>
              </a:spcBef>
              <a:buNone/>
            </a:pPr>
            <a:r>
              <a:rPr b="1" lang="en" sz="1800">
                <a:solidFill>
                  <a:schemeClr val="accent1"/>
                </a:solidFill>
              </a:rPr>
              <a:t>kills</a:t>
            </a:r>
          </a:p>
        </p:txBody>
      </p:sp>
      <p:sp>
        <p:nvSpPr>
          <p:cNvPr id="127" name="Shape 127"/>
          <p:cNvSpPr txBox="1"/>
          <p:nvPr/>
        </p:nvSpPr>
        <p:spPr>
          <a:xfrm>
            <a:off x="5935025" y="2135050"/>
            <a:ext cx="830100" cy="3609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accent1"/>
                </a:solidFill>
              </a:rPr>
              <a:t>drops</a:t>
            </a:r>
          </a:p>
        </p:txBody>
      </p:sp>
      <p:pic>
        <p:nvPicPr>
          <p:cNvPr descr="Screen Shot 2016-09-04 at 6.06.34 PM.png" id="128" name="Shape 128"/>
          <p:cNvPicPr preferRelativeResize="0"/>
          <p:nvPr/>
        </p:nvPicPr>
        <p:blipFill>
          <a:blip r:embed="rId3">
            <a:alphaModFix/>
          </a:blip>
          <a:stretch>
            <a:fillRect/>
          </a:stretch>
        </p:blipFill>
        <p:spPr>
          <a:xfrm>
            <a:off x="3165800" y="2363449"/>
            <a:ext cx="885300" cy="803375"/>
          </a:xfrm>
          <a:prstGeom prst="rect">
            <a:avLst/>
          </a:prstGeom>
          <a:noFill/>
          <a:ln>
            <a:noFill/>
          </a:ln>
        </p:spPr>
      </p:pic>
      <p:pic>
        <p:nvPicPr>
          <p:cNvPr descr="Screen Shot 2016-09-04 at 6.06.34 PM.png" id="129" name="Shape 129"/>
          <p:cNvPicPr preferRelativeResize="0"/>
          <p:nvPr/>
        </p:nvPicPr>
        <p:blipFill>
          <a:blip r:embed="rId3">
            <a:alphaModFix/>
          </a:blip>
          <a:stretch>
            <a:fillRect/>
          </a:stretch>
        </p:blipFill>
        <p:spPr>
          <a:xfrm>
            <a:off x="4637837" y="2363449"/>
            <a:ext cx="885300" cy="803375"/>
          </a:xfrm>
          <a:prstGeom prst="rect">
            <a:avLst/>
          </a:prstGeom>
          <a:noFill/>
          <a:ln>
            <a:noFill/>
          </a:ln>
        </p:spPr>
      </p:pic>
      <p:pic>
        <p:nvPicPr>
          <p:cNvPr descr="Screen Shot 2016-09-04 at 6.06.34 PM.png" id="130" name="Shape 130"/>
          <p:cNvPicPr preferRelativeResize="0"/>
          <p:nvPr/>
        </p:nvPicPr>
        <p:blipFill>
          <a:blip r:embed="rId3">
            <a:alphaModFix/>
          </a:blip>
          <a:stretch>
            <a:fillRect/>
          </a:stretch>
        </p:blipFill>
        <p:spPr>
          <a:xfrm>
            <a:off x="3963350" y="3914524"/>
            <a:ext cx="885300" cy="803375"/>
          </a:xfrm>
          <a:prstGeom prst="rect">
            <a:avLst/>
          </a:prstGeom>
          <a:noFill/>
          <a:ln>
            <a:noFill/>
          </a:ln>
        </p:spPr>
      </p:pic>
      <p:pic>
        <p:nvPicPr>
          <p:cNvPr descr="Screen Shot 2016-09-04 at 6.11.27 PM.png" id="131" name="Shape 131"/>
          <p:cNvPicPr preferRelativeResize="0"/>
          <p:nvPr/>
        </p:nvPicPr>
        <p:blipFill>
          <a:blip r:embed="rId4">
            <a:alphaModFix/>
          </a:blip>
          <a:stretch>
            <a:fillRect/>
          </a:stretch>
        </p:blipFill>
        <p:spPr>
          <a:xfrm>
            <a:off x="7329400" y="2363450"/>
            <a:ext cx="885300" cy="803375"/>
          </a:xfrm>
          <a:prstGeom prst="rect">
            <a:avLst/>
          </a:prstGeom>
          <a:noFill/>
          <a:ln>
            <a:noFill/>
          </a:ln>
        </p:spPr>
      </p:pic>
      <p:pic>
        <p:nvPicPr>
          <p:cNvPr descr="Screen Shot 2016-09-04 at 6.13.21 PM.png" id="132" name="Shape 132"/>
          <p:cNvPicPr preferRelativeResize="0"/>
          <p:nvPr/>
        </p:nvPicPr>
        <p:blipFill>
          <a:blip r:embed="rId5">
            <a:alphaModFix/>
          </a:blip>
          <a:stretch>
            <a:fillRect/>
          </a:stretch>
        </p:blipFill>
        <p:spPr>
          <a:xfrm>
            <a:off x="726400" y="2363450"/>
            <a:ext cx="956400" cy="80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Object Oriented Game</a:t>
            </a:r>
          </a:p>
        </p:txBody>
      </p:sp>
      <p:sp>
        <p:nvSpPr>
          <p:cNvPr id="138" name="Shape 138"/>
          <p:cNvSpPr/>
          <p:nvPr/>
        </p:nvSpPr>
        <p:spPr>
          <a:xfrm>
            <a:off x="658725"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9" name="Shape 139"/>
          <p:cNvCxnSpPr/>
          <p:nvPr/>
        </p:nvCxnSpPr>
        <p:spPr>
          <a:xfrm>
            <a:off x="667750"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40" name="Shape 140"/>
          <p:cNvSpPr txBox="1"/>
          <p:nvPr/>
        </p:nvSpPr>
        <p:spPr>
          <a:xfrm>
            <a:off x="785050" y="1908450"/>
            <a:ext cx="956400" cy="3030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2"/>
                </a:solidFill>
              </a:rPr>
              <a:t>Player</a:t>
            </a:r>
          </a:p>
        </p:txBody>
      </p:sp>
      <p:sp>
        <p:nvSpPr>
          <p:cNvPr id="141" name="Shape 141"/>
          <p:cNvSpPr/>
          <p:nvPr/>
        </p:nvSpPr>
        <p:spPr>
          <a:xfrm>
            <a:off x="3067050"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2" name="Shape 142"/>
          <p:cNvCxnSpPr/>
          <p:nvPr/>
        </p:nvCxnSpPr>
        <p:spPr>
          <a:xfrm>
            <a:off x="3076075"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43" name="Shape 143"/>
          <p:cNvSpPr txBox="1"/>
          <p:nvPr/>
        </p:nvSpPr>
        <p:spPr>
          <a:xfrm>
            <a:off x="3036000" y="1908450"/>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Monster1</a:t>
            </a:r>
          </a:p>
        </p:txBody>
      </p:sp>
      <p:sp>
        <p:nvSpPr>
          <p:cNvPr id="144" name="Shape 144"/>
          <p:cNvSpPr/>
          <p:nvPr/>
        </p:nvSpPr>
        <p:spPr>
          <a:xfrm>
            <a:off x="3860125" y="34595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5" name="Shape 145"/>
          <p:cNvCxnSpPr/>
          <p:nvPr/>
        </p:nvCxnSpPr>
        <p:spPr>
          <a:xfrm>
            <a:off x="3869150" y="3838525"/>
            <a:ext cx="1073700" cy="0"/>
          </a:xfrm>
          <a:prstGeom prst="straightConnector1">
            <a:avLst/>
          </a:prstGeom>
          <a:noFill/>
          <a:ln cap="flat" cmpd="sng" w="28575">
            <a:solidFill>
              <a:schemeClr val="lt2"/>
            </a:solidFill>
            <a:prstDash val="solid"/>
            <a:round/>
            <a:headEnd len="lg" w="lg" type="none"/>
            <a:tailEnd len="lg" w="lg" type="none"/>
          </a:ln>
        </p:spPr>
      </p:cxnSp>
      <p:sp>
        <p:nvSpPr>
          <p:cNvPr id="146" name="Shape 146"/>
          <p:cNvSpPr txBox="1"/>
          <p:nvPr/>
        </p:nvSpPr>
        <p:spPr>
          <a:xfrm>
            <a:off x="3819650" y="345952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Monster3</a:t>
            </a:r>
          </a:p>
        </p:txBody>
      </p:sp>
      <p:sp>
        <p:nvSpPr>
          <p:cNvPr id="147" name="Shape 147"/>
          <p:cNvSpPr/>
          <p:nvPr/>
        </p:nvSpPr>
        <p:spPr>
          <a:xfrm>
            <a:off x="4535900"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8" name="Shape 148"/>
          <p:cNvCxnSpPr/>
          <p:nvPr/>
        </p:nvCxnSpPr>
        <p:spPr>
          <a:xfrm>
            <a:off x="4544925"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49" name="Shape 149"/>
          <p:cNvSpPr txBox="1"/>
          <p:nvPr/>
        </p:nvSpPr>
        <p:spPr>
          <a:xfrm>
            <a:off x="4485512" y="1908450"/>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Monster2</a:t>
            </a:r>
          </a:p>
        </p:txBody>
      </p:sp>
      <p:sp>
        <p:nvSpPr>
          <p:cNvPr id="150" name="Shape 150"/>
          <p:cNvSpPr/>
          <p:nvPr/>
        </p:nvSpPr>
        <p:spPr>
          <a:xfrm>
            <a:off x="7233937"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1" name="Shape 151"/>
          <p:cNvCxnSpPr/>
          <p:nvPr/>
        </p:nvCxnSpPr>
        <p:spPr>
          <a:xfrm>
            <a:off x="7242962"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52" name="Shape 152"/>
          <p:cNvSpPr txBox="1"/>
          <p:nvPr/>
        </p:nvSpPr>
        <p:spPr>
          <a:xfrm>
            <a:off x="7208225" y="1908450"/>
            <a:ext cx="11349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Reward2</a:t>
            </a:r>
          </a:p>
        </p:txBody>
      </p:sp>
      <p:cxnSp>
        <p:nvCxnSpPr>
          <p:cNvPr id="153" name="Shape 153"/>
          <p:cNvCxnSpPr/>
          <p:nvPr/>
        </p:nvCxnSpPr>
        <p:spPr>
          <a:xfrm>
            <a:off x="1989187" y="2571750"/>
            <a:ext cx="830100" cy="0"/>
          </a:xfrm>
          <a:prstGeom prst="straightConnector1">
            <a:avLst/>
          </a:prstGeom>
          <a:noFill/>
          <a:ln cap="flat" cmpd="sng" w="19050">
            <a:solidFill>
              <a:schemeClr val="accent1"/>
            </a:solidFill>
            <a:prstDash val="solid"/>
            <a:round/>
            <a:headEnd len="lg" w="lg" type="none"/>
            <a:tailEnd len="lg" w="lg" type="triangle"/>
          </a:ln>
        </p:spPr>
      </p:cxnSp>
      <p:cxnSp>
        <p:nvCxnSpPr>
          <p:cNvPr id="154" name="Shape 154"/>
          <p:cNvCxnSpPr/>
          <p:nvPr/>
        </p:nvCxnSpPr>
        <p:spPr>
          <a:xfrm>
            <a:off x="6011212" y="2571750"/>
            <a:ext cx="830100" cy="0"/>
          </a:xfrm>
          <a:prstGeom prst="straightConnector1">
            <a:avLst/>
          </a:prstGeom>
          <a:noFill/>
          <a:ln cap="flat" cmpd="sng" w="19050">
            <a:solidFill>
              <a:schemeClr val="accent1"/>
            </a:solidFill>
            <a:prstDash val="solid"/>
            <a:round/>
            <a:headEnd len="lg" w="lg" type="none"/>
            <a:tailEnd len="lg" w="lg" type="triangle"/>
          </a:ln>
        </p:spPr>
      </p:cxnSp>
      <p:sp>
        <p:nvSpPr>
          <p:cNvPr id="155" name="Shape 155"/>
          <p:cNvSpPr txBox="1"/>
          <p:nvPr/>
        </p:nvSpPr>
        <p:spPr>
          <a:xfrm>
            <a:off x="1989200" y="2135250"/>
            <a:ext cx="691800" cy="3609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accent1"/>
                </a:solidFill>
              </a:rPr>
              <a:t>kills</a:t>
            </a:r>
          </a:p>
        </p:txBody>
      </p:sp>
      <p:sp>
        <p:nvSpPr>
          <p:cNvPr id="156" name="Shape 156"/>
          <p:cNvSpPr txBox="1"/>
          <p:nvPr/>
        </p:nvSpPr>
        <p:spPr>
          <a:xfrm>
            <a:off x="5935025" y="2135050"/>
            <a:ext cx="830100" cy="3609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accent1"/>
                </a:solidFill>
              </a:rPr>
              <a:t>drops</a:t>
            </a:r>
          </a:p>
        </p:txBody>
      </p:sp>
      <p:pic>
        <p:nvPicPr>
          <p:cNvPr descr="Screen Shot 2016-09-04 at 6.06.34 PM.png" id="157" name="Shape 157"/>
          <p:cNvPicPr preferRelativeResize="0"/>
          <p:nvPr/>
        </p:nvPicPr>
        <p:blipFill>
          <a:blip r:embed="rId3">
            <a:alphaModFix/>
          </a:blip>
          <a:stretch>
            <a:fillRect/>
          </a:stretch>
        </p:blipFill>
        <p:spPr>
          <a:xfrm>
            <a:off x="3165800" y="2363449"/>
            <a:ext cx="885300" cy="803375"/>
          </a:xfrm>
          <a:prstGeom prst="rect">
            <a:avLst/>
          </a:prstGeom>
          <a:noFill/>
          <a:ln>
            <a:noFill/>
          </a:ln>
        </p:spPr>
      </p:pic>
      <p:pic>
        <p:nvPicPr>
          <p:cNvPr descr="Screen Shot 2016-09-04 at 6.06.34 PM.png" id="158" name="Shape 158"/>
          <p:cNvPicPr preferRelativeResize="0"/>
          <p:nvPr/>
        </p:nvPicPr>
        <p:blipFill>
          <a:blip r:embed="rId3">
            <a:alphaModFix/>
          </a:blip>
          <a:stretch>
            <a:fillRect/>
          </a:stretch>
        </p:blipFill>
        <p:spPr>
          <a:xfrm>
            <a:off x="4637837" y="2363449"/>
            <a:ext cx="885300" cy="803375"/>
          </a:xfrm>
          <a:prstGeom prst="rect">
            <a:avLst/>
          </a:prstGeom>
          <a:noFill/>
          <a:ln>
            <a:noFill/>
          </a:ln>
        </p:spPr>
      </p:pic>
      <p:pic>
        <p:nvPicPr>
          <p:cNvPr descr="Screen Shot 2016-09-04 at 6.06.34 PM.png" id="159" name="Shape 159"/>
          <p:cNvPicPr preferRelativeResize="0"/>
          <p:nvPr/>
        </p:nvPicPr>
        <p:blipFill>
          <a:blip r:embed="rId3">
            <a:alphaModFix/>
          </a:blip>
          <a:stretch>
            <a:fillRect/>
          </a:stretch>
        </p:blipFill>
        <p:spPr>
          <a:xfrm>
            <a:off x="3963350" y="3914524"/>
            <a:ext cx="885300" cy="803375"/>
          </a:xfrm>
          <a:prstGeom prst="rect">
            <a:avLst/>
          </a:prstGeom>
          <a:noFill/>
          <a:ln>
            <a:noFill/>
          </a:ln>
        </p:spPr>
      </p:pic>
      <p:pic>
        <p:nvPicPr>
          <p:cNvPr descr="Screen Shot 2016-09-04 at 6.11.27 PM.png" id="160" name="Shape 160"/>
          <p:cNvPicPr preferRelativeResize="0"/>
          <p:nvPr/>
        </p:nvPicPr>
        <p:blipFill>
          <a:blip r:embed="rId4">
            <a:alphaModFix/>
          </a:blip>
          <a:stretch>
            <a:fillRect/>
          </a:stretch>
        </p:blipFill>
        <p:spPr>
          <a:xfrm>
            <a:off x="7329387" y="2363450"/>
            <a:ext cx="885300" cy="803375"/>
          </a:xfrm>
          <a:prstGeom prst="rect">
            <a:avLst/>
          </a:prstGeom>
          <a:noFill/>
          <a:ln>
            <a:noFill/>
          </a:ln>
        </p:spPr>
      </p:pic>
      <p:pic>
        <p:nvPicPr>
          <p:cNvPr descr="Screen Shot 2016-09-04 at 6.13.21 PM.png" id="161" name="Shape 161"/>
          <p:cNvPicPr preferRelativeResize="0"/>
          <p:nvPr/>
        </p:nvPicPr>
        <p:blipFill>
          <a:blip r:embed="rId5">
            <a:alphaModFix/>
          </a:blip>
          <a:stretch>
            <a:fillRect/>
          </a:stretch>
        </p:blipFill>
        <p:spPr>
          <a:xfrm>
            <a:off x="726400" y="2363450"/>
            <a:ext cx="956400" cy="803375"/>
          </a:xfrm>
          <a:prstGeom prst="rect">
            <a:avLst/>
          </a:prstGeom>
          <a:noFill/>
          <a:ln>
            <a:noFill/>
          </a:ln>
        </p:spPr>
      </p:pic>
      <p:sp>
        <p:nvSpPr>
          <p:cNvPr id="162" name="Shape 162"/>
          <p:cNvSpPr/>
          <p:nvPr/>
        </p:nvSpPr>
        <p:spPr>
          <a:xfrm>
            <a:off x="7242975" y="339130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3" name="Shape 163"/>
          <p:cNvCxnSpPr/>
          <p:nvPr/>
        </p:nvCxnSpPr>
        <p:spPr>
          <a:xfrm>
            <a:off x="7252000" y="3770300"/>
            <a:ext cx="1073700" cy="0"/>
          </a:xfrm>
          <a:prstGeom prst="straightConnector1">
            <a:avLst/>
          </a:prstGeom>
          <a:noFill/>
          <a:ln cap="flat" cmpd="sng" w="28575">
            <a:solidFill>
              <a:schemeClr val="lt2"/>
            </a:solidFill>
            <a:prstDash val="solid"/>
            <a:round/>
            <a:headEnd len="lg" w="lg" type="none"/>
            <a:tailEnd len="lg" w="lg" type="none"/>
          </a:ln>
        </p:spPr>
      </p:cxnSp>
      <p:sp>
        <p:nvSpPr>
          <p:cNvPr id="164" name="Shape 164"/>
          <p:cNvSpPr txBox="1"/>
          <p:nvPr/>
        </p:nvSpPr>
        <p:spPr>
          <a:xfrm>
            <a:off x="7190800" y="3391300"/>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Reward3</a:t>
            </a:r>
          </a:p>
        </p:txBody>
      </p:sp>
      <p:pic>
        <p:nvPicPr>
          <p:cNvPr descr="Screen Shot 2016-09-04 at 6.11.27 PM.png" id="165" name="Shape 165"/>
          <p:cNvPicPr preferRelativeResize="0"/>
          <p:nvPr/>
        </p:nvPicPr>
        <p:blipFill>
          <a:blip r:embed="rId4">
            <a:alphaModFix/>
          </a:blip>
          <a:stretch>
            <a:fillRect/>
          </a:stretch>
        </p:blipFill>
        <p:spPr>
          <a:xfrm>
            <a:off x="7338425" y="3846300"/>
            <a:ext cx="885300" cy="803375"/>
          </a:xfrm>
          <a:prstGeom prst="rect">
            <a:avLst/>
          </a:prstGeom>
          <a:noFill/>
          <a:ln>
            <a:noFill/>
          </a:ln>
        </p:spPr>
      </p:pic>
      <p:sp>
        <p:nvSpPr>
          <p:cNvPr id="166" name="Shape 166"/>
          <p:cNvSpPr/>
          <p:nvPr/>
        </p:nvSpPr>
        <p:spPr>
          <a:xfrm>
            <a:off x="7247475" y="42560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7" name="Shape 167"/>
          <p:cNvCxnSpPr/>
          <p:nvPr/>
        </p:nvCxnSpPr>
        <p:spPr>
          <a:xfrm>
            <a:off x="7256500" y="804600"/>
            <a:ext cx="1073700" cy="0"/>
          </a:xfrm>
          <a:prstGeom prst="straightConnector1">
            <a:avLst/>
          </a:prstGeom>
          <a:noFill/>
          <a:ln cap="flat" cmpd="sng" w="28575">
            <a:solidFill>
              <a:schemeClr val="lt2"/>
            </a:solidFill>
            <a:prstDash val="solid"/>
            <a:round/>
            <a:headEnd len="lg" w="lg" type="none"/>
            <a:tailEnd len="lg" w="lg" type="none"/>
          </a:ln>
        </p:spPr>
      </p:cxnSp>
      <p:sp>
        <p:nvSpPr>
          <p:cNvPr id="168" name="Shape 168"/>
          <p:cNvSpPr txBox="1"/>
          <p:nvPr/>
        </p:nvSpPr>
        <p:spPr>
          <a:xfrm>
            <a:off x="7233950" y="425600"/>
            <a:ext cx="11349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Reward1</a:t>
            </a:r>
          </a:p>
        </p:txBody>
      </p:sp>
      <p:pic>
        <p:nvPicPr>
          <p:cNvPr descr="Screen Shot 2016-09-04 at 6.11.27 PM.png" id="169" name="Shape 169"/>
          <p:cNvPicPr preferRelativeResize="0"/>
          <p:nvPr/>
        </p:nvPicPr>
        <p:blipFill>
          <a:blip r:embed="rId4">
            <a:alphaModFix/>
          </a:blip>
          <a:stretch>
            <a:fillRect/>
          </a:stretch>
        </p:blipFill>
        <p:spPr>
          <a:xfrm>
            <a:off x="7342925" y="880600"/>
            <a:ext cx="885300" cy="80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OO Game - Classes will save your day!</a:t>
            </a:r>
          </a:p>
        </p:txBody>
      </p:sp>
      <p:sp>
        <p:nvSpPr>
          <p:cNvPr id="175" name="Shape 175"/>
          <p:cNvSpPr/>
          <p:nvPr/>
        </p:nvSpPr>
        <p:spPr>
          <a:xfrm>
            <a:off x="658725"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6" name="Shape 176"/>
          <p:cNvCxnSpPr/>
          <p:nvPr/>
        </p:nvCxnSpPr>
        <p:spPr>
          <a:xfrm>
            <a:off x="667750"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77" name="Shape 177"/>
          <p:cNvSpPr txBox="1"/>
          <p:nvPr/>
        </p:nvSpPr>
        <p:spPr>
          <a:xfrm>
            <a:off x="785050" y="1908450"/>
            <a:ext cx="956400" cy="3030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2"/>
                </a:solidFill>
              </a:rPr>
              <a:t>Player</a:t>
            </a:r>
          </a:p>
        </p:txBody>
      </p:sp>
      <p:sp>
        <p:nvSpPr>
          <p:cNvPr id="178" name="Shape 178"/>
          <p:cNvSpPr/>
          <p:nvPr/>
        </p:nvSpPr>
        <p:spPr>
          <a:xfrm>
            <a:off x="3966312" y="197160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9" name="Shape 179"/>
          <p:cNvCxnSpPr/>
          <p:nvPr/>
        </p:nvCxnSpPr>
        <p:spPr>
          <a:xfrm>
            <a:off x="3975337" y="2350600"/>
            <a:ext cx="1073700" cy="0"/>
          </a:xfrm>
          <a:prstGeom prst="straightConnector1">
            <a:avLst/>
          </a:prstGeom>
          <a:noFill/>
          <a:ln cap="flat" cmpd="sng" w="28575">
            <a:solidFill>
              <a:schemeClr val="lt2"/>
            </a:solidFill>
            <a:prstDash val="solid"/>
            <a:round/>
            <a:headEnd len="lg" w="lg" type="none"/>
            <a:tailEnd len="lg" w="lg" type="none"/>
          </a:ln>
        </p:spPr>
      </p:cxnSp>
      <p:sp>
        <p:nvSpPr>
          <p:cNvPr id="180" name="Shape 180"/>
          <p:cNvSpPr txBox="1"/>
          <p:nvPr/>
        </p:nvSpPr>
        <p:spPr>
          <a:xfrm>
            <a:off x="3935262" y="1971600"/>
            <a:ext cx="11139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a:t>
            </a:r>
          </a:p>
        </p:txBody>
      </p:sp>
      <p:sp>
        <p:nvSpPr>
          <p:cNvPr id="181" name="Shape 181"/>
          <p:cNvSpPr/>
          <p:nvPr/>
        </p:nvSpPr>
        <p:spPr>
          <a:xfrm>
            <a:off x="7233950" y="19084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2" name="Shape 182"/>
          <p:cNvCxnSpPr/>
          <p:nvPr/>
        </p:nvCxnSpPr>
        <p:spPr>
          <a:xfrm>
            <a:off x="7242975" y="2287450"/>
            <a:ext cx="1073700" cy="0"/>
          </a:xfrm>
          <a:prstGeom prst="straightConnector1">
            <a:avLst/>
          </a:prstGeom>
          <a:noFill/>
          <a:ln cap="flat" cmpd="sng" w="28575">
            <a:solidFill>
              <a:schemeClr val="lt2"/>
            </a:solidFill>
            <a:prstDash val="solid"/>
            <a:round/>
            <a:headEnd len="lg" w="lg" type="none"/>
            <a:tailEnd len="lg" w="lg" type="none"/>
          </a:ln>
        </p:spPr>
      </p:cxnSp>
      <p:sp>
        <p:nvSpPr>
          <p:cNvPr id="183" name="Shape 183"/>
          <p:cNvSpPr txBox="1"/>
          <p:nvPr/>
        </p:nvSpPr>
        <p:spPr>
          <a:xfrm>
            <a:off x="7242975" y="1908450"/>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Reward</a:t>
            </a:r>
          </a:p>
        </p:txBody>
      </p:sp>
      <p:cxnSp>
        <p:nvCxnSpPr>
          <p:cNvPr id="184" name="Shape 184"/>
          <p:cNvCxnSpPr/>
          <p:nvPr/>
        </p:nvCxnSpPr>
        <p:spPr>
          <a:xfrm>
            <a:off x="2522587" y="2571750"/>
            <a:ext cx="830100" cy="0"/>
          </a:xfrm>
          <a:prstGeom prst="straightConnector1">
            <a:avLst/>
          </a:prstGeom>
          <a:noFill/>
          <a:ln cap="flat" cmpd="sng" w="19050">
            <a:solidFill>
              <a:schemeClr val="accent1"/>
            </a:solidFill>
            <a:prstDash val="solid"/>
            <a:round/>
            <a:headEnd len="lg" w="lg" type="none"/>
            <a:tailEnd len="lg" w="lg" type="triangle"/>
          </a:ln>
        </p:spPr>
      </p:cxnSp>
      <p:cxnSp>
        <p:nvCxnSpPr>
          <p:cNvPr id="185" name="Shape 185"/>
          <p:cNvCxnSpPr/>
          <p:nvPr/>
        </p:nvCxnSpPr>
        <p:spPr>
          <a:xfrm>
            <a:off x="5706412" y="2571750"/>
            <a:ext cx="830100" cy="0"/>
          </a:xfrm>
          <a:prstGeom prst="straightConnector1">
            <a:avLst/>
          </a:prstGeom>
          <a:noFill/>
          <a:ln cap="flat" cmpd="sng" w="19050">
            <a:solidFill>
              <a:schemeClr val="accent1"/>
            </a:solidFill>
            <a:prstDash val="solid"/>
            <a:round/>
            <a:headEnd len="lg" w="lg" type="none"/>
            <a:tailEnd len="lg" w="lg" type="triangle"/>
          </a:ln>
        </p:spPr>
      </p:cxnSp>
      <p:sp>
        <p:nvSpPr>
          <p:cNvPr id="186" name="Shape 186"/>
          <p:cNvSpPr txBox="1"/>
          <p:nvPr/>
        </p:nvSpPr>
        <p:spPr>
          <a:xfrm>
            <a:off x="2522600" y="2135250"/>
            <a:ext cx="691800" cy="3609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accent1"/>
                </a:solidFill>
              </a:rPr>
              <a:t>kills</a:t>
            </a:r>
          </a:p>
        </p:txBody>
      </p:sp>
      <p:sp>
        <p:nvSpPr>
          <p:cNvPr id="187" name="Shape 187"/>
          <p:cNvSpPr txBox="1"/>
          <p:nvPr/>
        </p:nvSpPr>
        <p:spPr>
          <a:xfrm>
            <a:off x="5630225" y="2135050"/>
            <a:ext cx="830100" cy="3609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accent1"/>
                </a:solidFill>
              </a:rPr>
              <a:t>drops</a:t>
            </a:r>
          </a:p>
        </p:txBody>
      </p:sp>
      <p:pic>
        <p:nvPicPr>
          <p:cNvPr descr="Screen Shot 2016-09-04 at 6.06.34 PM.png" id="188" name="Shape 188"/>
          <p:cNvPicPr preferRelativeResize="0"/>
          <p:nvPr/>
        </p:nvPicPr>
        <p:blipFill>
          <a:blip r:embed="rId3">
            <a:alphaModFix/>
          </a:blip>
          <a:stretch>
            <a:fillRect/>
          </a:stretch>
        </p:blipFill>
        <p:spPr>
          <a:xfrm>
            <a:off x="4065062" y="2426599"/>
            <a:ext cx="885300" cy="803375"/>
          </a:xfrm>
          <a:prstGeom prst="rect">
            <a:avLst/>
          </a:prstGeom>
          <a:noFill/>
          <a:ln>
            <a:noFill/>
          </a:ln>
        </p:spPr>
      </p:pic>
      <p:pic>
        <p:nvPicPr>
          <p:cNvPr descr="Screen Shot 2016-09-04 at 6.11.27 PM.png" id="189" name="Shape 189"/>
          <p:cNvPicPr preferRelativeResize="0"/>
          <p:nvPr/>
        </p:nvPicPr>
        <p:blipFill>
          <a:blip r:embed="rId4">
            <a:alphaModFix/>
          </a:blip>
          <a:stretch>
            <a:fillRect/>
          </a:stretch>
        </p:blipFill>
        <p:spPr>
          <a:xfrm>
            <a:off x="7329400" y="2363450"/>
            <a:ext cx="885300" cy="803375"/>
          </a:xfrm>
          <a:prstGeom prst="rect">
            <a:avLst/>
          </a:prstGeom>
          <a:noFill/>
          <a:ln>
            <a:noFill/>
          </a:ln>
        </p:spPr>
      </p:pic>
      <p:pic>
        <p:nvPicPr>
          <p:cNvPr descr="Screen Shot 2016-09-04 at 6.13.21 PM.png" id="190" name="Shape 190"/>
          <p:cNvPicPr preferRelativeResize="0"/>
          <p:nvPr/>
        </p:nvPicPr>
        <p:blipFill>
          <a:blip r:embed="rId5">
            <a:alphaModFix/>
          </a:blip>
          <a:stretch>
            <a:fillRect/>
          </a:stretch>
        </p:blipFill>
        <p:spPr>
          <a:xfrm>
            <a:off x="726400" y="2363450"/>
            <a:ext cx="956400" cy="803375"/>
          </a:xfrm>
          <a:prstGeom prst="rect">
            <a:avLst/>
          </a:prstGeom>
          <a:noFill/>
          <a:ln>
            <a:noFill/>
          </a:ln>
        </p:spPr>
      </p:pic>
      <p:sp>
        <p:nvSpPr>
          <p:cNvPr id="191" name="Shape 191"/>
          <p:cNvSpPr txBox="1"/>
          <p:nvPr/>
        </p:nvSpPr>
        <p:spPr>
          <a:xfrm>
            <a:off x="3634800" y="1017725"/>
            <a:ext cx="5197500" cy="606300"/>
          </a:xfrm>
          <a:prstGeom prst="rect">
            <a:avLst/>
          </a:prstGeom>
          <a:noFill/>
          <a:ln>
            <a:noFill/>
          </a:ln>
        </p:spPr>
        <p:txBody>
          <a:bodyPr anchorCtr="0" anchor="t" bIns="91425" lIns="91425" rIns="91425" tIns="91425">
            <a:noAutofit/>
          </a:bodyPr>
          <a:lstStyle/>
          <a:p>
            <a:pPr lvl="0" algn="r">
              <a:spcBef>
                <a:spcPts val="0"/>
              </a:spcBef>
              <a:buNone/>
            </a:pPr>
            <a:r>
              <a:rPr lang="en" sz="1800">
                <a:solidFill>
                  <a:schemeClr val="lt2"/>
                </a:solidFill>
              </a:rPr>
              <a:t>And some typing as well...</a:t>
            </a:r>
          </a:p>
        </p:txBody>
      </p:sp>
      <p:sp>
        <p:nvSpPr>
          <p:cNvPr id="192" name="Shape 192"/>
          <p:cNvSpPr txBox="1"/>
          <p:nvPr/>
        </p:nvSpPr>
        <p:spPr>
          <a:xfrm>
            <a:off x="372150" y="3951350"/>
            <a:ext cx="8399700" cy="10116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2"/>
                </a:solidFill>
              </a:rPr>
              <a:t>Think of </a:t>
            </a:r>
            <a:r>
              <a:rPr b="1" lang="en" sz="1800">
                <a:solidFill>
                  <a:schemeClr val="accent4"/>
                </a:solidFill>
              </a:rPr>
              <a:t>C</a:t>
            </a:r>
            <a:r>
              <a:rPr b="1" lang="en" sz="1800">
                <a:solidFill>
                  <a:schemeClr val="accent4"/>
                </a:solidFill>
              </a:rPr>
              <a:t>lasses</a:t>
            </a:r>
            <a:r>
              <a:rPr lang="en" sz="1800">
                <a:solidFill>
                  <a:schemeClr val="lt2"/>
                </a:solidFill>
              </a:rPr>
              <a:t> as </a:t>
            </a:r>
            <a:r>
              <a:rPr b="1" lang="en" sz="1800">
                <a:solidFill>
                  <a:schemeClr val="accent4"/>
                </a:solidFill>
              </a:rPr>
              <a:t>blueprints</a:t>
            </a:r>
            <a:r>
              <a:rPr lang="en" sz="1800">
                <a:solidFill>
                  <a:schemeClr val="lt2"/>
                </a:solidFill>
              </a:rPr>
              <a:t> of </a:t>
            </a:r>
            <a:r>
              <a:rPr b="1" lang="en" sz="1800">
                <a:solidFill>
                  <a:schemeClr val="accent4"/>
                </a:solidFill>
              </a:rPr>
              <a:t>Objects</a:t>
            </a:r>
            <a:r>
              <a:rPr lang="en" sz="1800">
                <a:solidFill>
                  <a:schemeClr val="lt2"/>
                </a:solidFill>
              </a:rPr>
              <a:t>.</a:t>
            </a:r>
          </a:p>
          <a:p>
            <a:pPr lvl="0">
              <a:spcBef>
                <a:spcPts val="0"/>
              </a:spcBef>
              <a:buNone/>
            </a:pPr>
            <a:r>
              <a:rPr lang="en" sz="1800">
                <a:solidFill>
                  <a:schemeClr val="lt2"/>
                </a:solidFill>
              </a:rPr>
              <a:t>One Class can be used to create as many Objects as you want*.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Designing a Class</a:t>
            </a:r>
          </a:p>
        </p:txBody>
      </p:sp>
      <p:sp>
        <p:nvSpPr>
          <p:cNvPr id="198" name="Shape 198"/>
          <p:cNvSpPr/>
          <p:nvPr/>
        </p:nvSpPr>
        <p:spPr>
          <a:xfrm>
            <a:off x="1200125" y="211597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9" name="Shape 199"/>
          <p:cNvCxnSpPr/>
          <p:nvPr/>
        </p:nvCxnSpPr>
        <p:spPr>
          <a:xfrm>
            <a:off x="1209150" y="2494975"/>
            <a:ext cx="1073700" cy="0"/>
          </a:xfrm>
          <a:prstGeom prst="straightConnector1">
            <a:avLst/>
          </a:prstGeom>
          <a:noFill/>
          <a:ln cap="flat" cmpd="sng" w="28575">
            <a:solidFill>
              <a:schemeClr val="lt2"/>
            </a:solidFill>
            <a:prstDash val="solid"/>
            <a:round/>
            <a:headEnd len="lg" w="lg" type="none"/>
            <a:tailEnd len="lg" w="lg" type="none"/>
          </a:ln>
        </p:spPr>
      </p:cxnSp>
      <p:sp>
        <p:nvSpPr>
          <p:cNvPr id="200" name="Shape 200"/>
          <p:cNvSpPr txBox="1"/>
          <p:nvPr/>
        </p:nvSpPr>
        <p:spPr>
          <a:xfrm>
            <a:off x="1326450" y="2115975"/>
            <a:ext cx="956400" cy="3030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2"/>
                </a:solidFill>
              </a:rPr>
              <a:t>Player</a:t>
            </a:r>
          </a:p>
        </p:txBody>
      </p:sp>
      <p:pic>
        <p:nvPicPr>
          <p:cNvPr descr="Screen Shot 2016-09-04 at 6.13.21 PM.png" id="201" name="Shape 201"/>
          <p:cNvPicPr preferRelativeResize="0"/>
          <p:nvPr/>
        </p:nvPicPr>
        <p:blipFill>
          <a:blip r:embed="rId3">
            <a:alphaModFix/>
          </a:blip>
          <a:stretch>
            <a:fillRect/>
          </a:stretch>
        </p:blipFill>
        <p:spPr>
          <a:xfrm>
            <a:off x="1267800" y="2570975"/>
            <a:ext cx="956400" cy="803375"/>
          </a:xfrm>
          <a:prstGeom prst="rect">
            <a:avLst/>
          </a:prstGeom>
          <a:noFill/>
          <a:ln>
            <a:noFill/>
          </a:ln>
        </p:spPr>
      </p:pic>
      <p:sp>
        <p:nvSpPr>
          <p:cNvPr id="202" name="Shape 202"/>
          <p:cNvSpPr txBox="1"/>
          <p:nvPr/>
        </p:nvSpPr>
        <p:spPr>
          <a:xfrm>
            <a:off x="3654600" y="1588175"/>
            <a:ext cx="5052900" cy="2851500"/>
          </a:xfrm>
          <a:prstGeom prst="rect">
            <a:avLst/>
          </a:prstGeom>
          <a:noFill/>
          <a:ln>
            <a:noFill/>
          </a:ln>
        </p:spPr>
        <p:txBody>
          <a:bodyPr anchorCtr="0" anchor="t" bIns="91425" lIns="91425" rIns="91425" tIns="91425">
            <a:noAutofit/>
          </a:bodyPr>
          <a:lstStyle/>
          <a:p>
            <a:pPr lvl="0">
              <a:spcBef>
                <a:spcPts val="0"/>
              </a:spcBef>
              <a:buNone/>
            </a:pPr>
            <a:r>
              <a:rPr b="1" lang="en" sz="1800">
                <a:solidFill>
                  <a:schemeClr val="accent1"/>
                </a:solidFill>
              </a:rPr>
              <a:t>Knows or Has:</a:t>
            </a:r>
          </a:p>
          <a:p>
            <a:pPr lvl="0">
              <a:spcBef>
                <a:spcPts val="0"/>
              </a:spcBef>
              <a:buNone/>
            </a:pPr>
            <a:r>
              <a:rPr lang="en" sz="1800">
                <a:solidFill>
                  <a:schemeClr val="accent2"/>
                </a:solidFill>
              </a:rPr>
              <a:t>  </a:t>
            </a:r>
            <a:r>
              <a:rPr lang="en" sz="1800">
                <a:solidFill>
                  <a:schemeClr val="lt2"/>
                </a:solidFill>
              </a:rPr>
              <a:t>- name</a:t>
            </a:r>
          </a:p>
          <a:p>
            <a:pPr lvl="0" rtl="0">
              <a:spcBef>
                <a:spcPts val="0"/>
              </a:spcBef>
              <a:buNone/>
            </a:pPr>
            <a:r>
              <a:rPr lang="en" sz="1800">
                <a:solidFill>
                  <a:schemeClr val="lt2"/>
                </a:solidFill>
              </a:rPr>
              <a:t>  - location</a:t>
            </a:r>
          </a:p>
          <a:p>
            <a:pPr lvl="0" rtl="0">
              <a:spcBef>
                <a:spcPts val="0"/>
              </a:spcBef>
              <a:buNone/>
            </a:pPr>
            <a:r>
              <a:rPr lang="en" sz="1800">
                <a:solidFill>
                  <a:schemeClr val="lt2"/>
                </a:solidFill>
              </a:rPr>
              <a:t>  - number of coins collected</a:t>
            </a:r>
          </a:p>
          <a:p>
            <a:pPr lvl="0" rtl="0">
              <a:spcBef>
                <a:spcPts val="0"/>
              </a:spcBef>
              <a:buNone/>
            </a:pPr>
            <a:r>
              <a:rPr lang="en" sz="1800">
                <a:solidFill>
                  <a:schemeClr val="lt2"/>
                </a:solidFill>
              </a:rPr>
              <a:t>  - visual asset</a:t>
            </a:r>
          </a:p>
          <a:p>
            <a:pPr lvl="0" rtl="0">
              <a:spcBef>
                <a:spcPts val="0"/>
              </a:spcBef>
              <a:buNone/>
            </a:pPr>
            <a:r>
              <a:t/>
            </a:r>
            <a:endParaRPr sz="1800">
              <a:solidFill>
                <a:schemeClr val="accent2"/>
              </a:solidFill>
            </a:endParaRPr>
          </a:p>
          <a:p>
            <a:pPr lvl="0" rtl="0">
              <a:spcBef>
                <a:spcPts val="0"/>
              </a:spcBef>
              <a:buNone/>
            </a:pPr>
            <a:r>
              <a:rPr b="1" lang="en" sz="1800">
                <a:solidFill>
                  <a:schemeClr val="accent1"/>
                </a:solidFill>
              </a:rPr>
              <a:t>Does:</a:t>
            </a:r>
          </a:p>
          <a:p>
            <a:pPr lvl="0" rtl="0">
              <a:spcBef>
                <a:spcPts val="0"/>
              </a:spcBef>
              <a:buNone/>
            </a:pPr>
            <a:r>
              <a:rPr lang="en" sz="1800">
                <a:solidFill>
                  <a:schemeClr val="lt2"/>
                </a:solidFill>
              </a:rPr>
              <a:t>  - move()</a:t>
            </a:r>
          </a:p>
          <a:p>
            <a:pPr lvl="0">
              <a:spcBef>
                <a:spcPts val="0"/>
              </a:spcBef>
              <a:buNone/>
            </a:pPr>
            <a:r>
              <a:rPr lang="en" sz="1800">
                <a:solidFill>
                  <a:schemeClr val="lt2"/>
                </a:solidFill>
              </a:rPr>
              <a:t>  - jump()</a:t>
            </a:r>
          </a:p>
          <a:p>
            <a:pPr lvl="0" rtl="0">
              <a:spcBef>
                <a:spcPts val="0"/>
              </a:spcBef>
              <a:buNone/>
            </a:pPr>
            <a:r>
              <a:rPr lang="en" sz="1800">
                <a:solidFill>
                  <a:schemeClr val="lt2"/>
                </a:solidFill>
              </a:rPr>
              <a:t>  - collectCoin()</a:t>
            </a:r>
          </a:p>
          <a:p>
            <a:pPr lvl="0">
              <a:spcBef>
                <a:spcPts val="0"/>
              </a:spcBef>
              <a:buNone/>
            </a:pPr>
            <a:r>
              <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One </a:t>
            </a:r>
            <a:r>
              <a:rPr lang="en">
                <a:solidFill>
                  <a:schemeClr val="accent4"/>
                </a:solidFill>
              </a:rPr>
              <a:t>Class</a:t>
            </a:r>
            <a:r>
              <a:rPr lang="en"/>
              <a:t> but multiple </a:t>
            </a:r>
            <a:r>
              <a:rPr lang="en">
                <a:solidFill>
                  <a:schemeClr val="accent4"/>
                </a:solidFill>
              </a:rPr>
              <a:t>Objects</a:t>
            </a:r>
          </a:p>
        </p:txBody>
      </p:sp>
      <p:sp>
        <p:nvSpPr>
          <p:cNvPr id="208" name="Shape 208"/>
          <p:cNvSpPr/>
          <p:nvPr/>
        </p:nvSpPr>
        <p:spPr>
          <a:xfrm>
            <a:off x="771175" y="21430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9" name="Shape 209"/>
          <p:cNvCxnSpPr/>
          <p:nvPr/>
        </p:nvCxnSpPr>
        <p:spPr>
          <a:xfrm>
            <a:off x="780200" y="2522025"/>
            <a:ext cx="1073700" cy="0"/>
          </a:xfrm>
          <a:prstGeom prst="straightConnector1">
            <a:avLst/>
          </a:prstGeom>
          <a:noFill/>
          <a:ln cap="flat" cmpd="sng" w="28575">
            <a:solidFill>
              <a:schemeClr val="lt2"/>
            </a:solidFill>
            <a:prstDash val="solid"/>
            <a:round/>
            <a:headEnd len="lg" w="lg" type="none"/>
            <a:tailEnd len="lg" w="lg" type="none"/>
          </a:ln>
        </p:spPr>
      </p:cxnSp>
      <p:sp>
        <p:nvSpPr>
          <p:cNvPr id="210" name="Shape 210"/>
          <p:cNvSpPr txBox="1"/>
          <p:nvPr/>
        </p:nvSpPr>
        <p:spPr>
          <a:xfrm>
            <a:off x="771200" y="2143025"/>
            <a:ext cx="1082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Player1</a:t>
            </a:r>
          </a:p>
        </p:txBody>
      </p:sp>
      <p:pic>
        <p:nvPicPr>
          <p:cNvPr descr="Screen Shot 2016-09-04 at 6.13.21 PM.png" id="211" name="Shape 211"/>
          <p:cNvPicPr preferRelativeResize="0"/>
          <p:nvPr/>
        </p:nvPicPr>
        <p:blipFill>
          <a:blip r:embed="rId3">
            <a:alphaModFix/>
          </a:blip>
          <a:stretch>
            <a:fillRect/>
          </a:stretch>
        </p:blipFill>
        <p:spPr>
          <a:xfrm>
            <a:off x="838850" y="2598025"/>
            <a:ext cx="956400" cy="803375"/>
          </a:xfrm>
          <a:prstGeom prst="rect">
            <a:avLst/>
          </a:prstGeom>
          <a:noFill/>
          <a:ln>
            <a:noFill/>
          </a:ln>
        </p:spPr>
      </p:pic>
      <p:sp>
        <p:nvSpPr>
          <p:cNvPr id="212" name="Shape 212"/>
          <p:cNvSpPr txBox="1"/>
          <p:nvPr/>
        </p:nvSpPr>
        <p:spPr>
          <a:xfrm>
            <a:off x="2992800" y="1573962"/>
            <a:ext cx="3158400" cy="28515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accent1"/>
                </a:solidFill>
              </a:rPr>
              <a:t>Knows or Has:</a:t>
            </a:r>
          </a:p>
          <a:p>
            <a:pPr lvl="0" rtl="0">
              <a:spcBef>
                <a:spcPts val="0"/>
              </a:spcBef>
              <a:buNone/>
            </a:pPr>
            <a:r>
              <a:rPr lang="en" sz="1800">
                <a:solidFill>
                  <a:schemeClr val="accent2"/>
                </a:solidFill>
              </a:rPr>
              <a:t>  </a:t>
            </a:r>
            <a:r>
              <a:rPr lang="en" sz="1800">
                <a:solidFill>
                  <a:schemeClr val="lt2"/>
                </a:solidFill>
              </a:rPr>
              <a:t>- name</a:t>
            </a:r>
          </a:p>
          <a:p>
            <a:pPr lvl="0" rtl="0">
              <a:spcBef>
                <a:spcPts val="0"/>
              </a:spcBef>
              <a:buNone/>
            </a:pPr>
            <a:r>
              <a:rPr lang="en" sz="1800">
                <a:solidFill>
                  <a:schemeClr val="lt2"/>
                </a:solidFill>
              </a:rPr>
              <a:t>  - location</a:t>
            </a:r>
          </a:p>
          <a:p>
            <a:pPr lvl="0" rtl="0">
              <a:spcBef>
                <a:spcPts val="0"/>
              </a:spcBef>
              <a:buNone/>
            </a:pPr>
            <a:r>
              <a:rPr lang="en" sz="1800">
                <a:solidFill>
                  <a:schemeClr val="lt2"/>
                </a:solidFill>
              </a:rPr>
              <a:t>  - number of coins collected</a:t>
            </a:r>
          </a:p>
          <a:p>
            <a:pPr lvl="0" rtl="0">
              <a:spcBef>
                <a:spcPts val="0"/>
              </a:spcBef>
              <a:buNone/>
            </a:pPr>
            <a:r>
              <a:rPr lang="en" sz="1800">
                <a:solidFill>
                  <a:schemeClr val="lt2"/>
                </a:solidFill>
              </a:rPr>
              <a:t>  - visual asset</a:t>
            </a:r>
          </a:p>
          <a:p>
            <a:pPr lvl="0" rtl="0">
              <a:spcBef>
                <a:spcPts val="0"/>
              </a:spcBef>
              <a:buNone/>
            </a:pPr>
            <a:r>
              <a:t/>
            </a:r>
            <a:endParaRPr sz="1800">
              <a:solidFill>
                <a:schemeClr val="accent2"/>
              </a:solidFill>
            </a:endParaRPr>
          </a:p>
          <a:p>
            <a:pPr lvl="0" rtl="0">
              <a:spcBef>
                <a:spcPts val="0"/>
              </a:spcBef>
              <a:buNone/>
            </a:pPr>
            <a:r>
              <a:rPr b="1" lang="en" sz="1800">
                <a:solidFill>
                  <a:schemeClr val="accent1"/>
                </a:solidFill>
              </a:rPr>
              <a:t>Does:</a:t>
            </a:r>
          </a:p>
          <a:p>
            <a:pPr lvl="0" rtl="0">
              <a:spcBef>
                <a:spcPts val="0"/>
              </a:spcBef>
              <a:buNone/>
            </a:pPr>
            <a:r>
              <a:rPr lang="en" sz="1800">
                <a:solidFill>
                  <a:schemeClr val="lt2"/>
                </a:solidFill>
              </a:rPr>
              <a:t>  - move()</a:t>
            </a:r>
          </a:p>
          <a:p>
            <a:pPr lvl="0">
              <a:spcBef>
                <a:spcPts val="0"/>
              </a:spcBef>
              <a:buNone/>
            </a:pPr>
            <a:r>
              <a:rPr lang="en" sz="1800">
                <a:solidFill>
                  <a:schemeClr val="lt2"/>
                </a:solidFill>
              </a:rPr>
              <a:t>  - jump()</a:t>
            </a:r>
          </a:p>
          <a:p>
            <a:pPr lvl="0" rtl="0">
              <a:spcBef>
                <a:spcPts val="0"/>
              </a:spcBef>
              <a:buNone/>
            </a:pPr>
            <a:r>
              <a:rPr lang="en" sz="1800">
                <a:solidFill>
                  <a:schemeClr val="lt2"/>
                </a:solidFill>
              </a:rPr>
              <a:t>  - collectCoin()</a:t>
            </a:r>
          </a:p>
          <a:p>
            <a:pPr lvl="0" rtl="0">
              <a:spcBef>
                <a:spcPts val="0"/>
              </a:spcBef>
              <a:buNone/>
            </a:pPr>
            <a:r>
              <a:t/>
            </a:r>
            <a:endParaRPr sz="1800">
              <a:solidFill>
                <a:schemeClr val="lt2"/>
              </a:solidFill>
            </a:endParaRPr>
          </a:p>
        </p:txBody>
      </p:sp>
      <p:sp>
        <p:nvSpPr>
          <p:cNvPr id="213" name="Shape 213"/>
          <p:cNvSpPr/>
          <p:nvPr/>
        </p:nvSpPr>
        <p:spPr>
          <a:xfrm>
            <a:off x="7163775" y="21430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4" name="Shape 214"/>
          <p:cNvCxnSpPr/>
          <p:nvPr/>
        </p:nvCxnSpPr>
        <p:spPr>
          <a:xfrm>
            <a:off x="7172800" y="2522025"/>
            <a:ext cx="1073700" cy="0"/>
          </a:xfrm>
          <a:prstGeom prst="straightConnector1">
            <a:avLst/>
          </a:prstGeom>
          <a:noFill/>
          <a:ln cap="flat" cmpd="sng" w="28575">
            <a:solidFill>
              <a:schemeClr val="lt2"/>
            </a:solidFill>
            <a:prstDash val="solid"/>
            <a:round/>
            <a:headEnd len="lg" w="lg" type="none"/>
            <a:tailEnd len="lg" w="lg" type="none"/>
          </a:ln>
        </p:spPr>
      </p:cxnSp>
      <p:sp>
        <p:nvSpPr>
          <p:cNvPr id="215" name="Shape 215"/>
          <p:cNvSpPr txBox="1"/>
          <p:nvPr/>
        </p:nvSpPr>
        <p:spPr>
          <a:xfrm>
            <a:off x="7172800" y="2143025"/>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Player2</a:t>
            </a:r>
          </a:p>
        </p:txBody>
      </p:sp>
      <p:pic>
        <p:nvPicPr>
          <p:cNvPr descr="Screen Shot 2016-09-04 at 6.43.19 PM.png" id="216" name="Shape 216"/>
          <p:cNvPicPr preferRelativeResize="0"/>
          <p:nvPr/>
        </p:nvPicPr>
        <p:blipFill>
          <a:blip r:embed="rId4">
            <a:alphaModFix/>
          </a:blip>
          <a:stretch>
            <a:fillRect/>
          </a:stretch>
        </p:blipFill>
        <p:spPr>
          <a:xfrm>
            <a:off x="7231450" y="2598025"/>
            <a:ext cx="956399" cy="803375"/>
          </a:xfrm>
          <a:prstGeom prst="rect">
            <a:avLst/>
          </a:prstGeom>
          <a:noFill/>
          <a:ln>
            <a:noFill/>
          </a:ln>
        </p:spPr>
      </p:pic>
      <p:sp>
        <p:nvSpPr>
          <p:cNvPr id="217" name="Shape 217"/>
          <p:cNvSpPr txBox="1"/>
          <p:nvPr/>
        </p:nvSpPr>
        <p:spPr>
          <a:xfrm>
            <a:off x="198525" y="3735800"/>
            <a:ext cx="1985100" cy="1236300"/>
          </a:xfrm>
          <a:prstGeom prst="rect">
            <a:avLst/>
          </a:prstGeom>
          <a:noFill/>
          <a:ln>
            <a:noFill/>
          </a:ln>
        </p:spPr>
        <p:txBody>
          <a:bodyPr anchorCtr="0" anchor="t" bIns="91425" lIns="91425" rIns="91425" tIns="91425">
            <a:noAutofit/>
          </a:bodyPr>
          <a:lstStyle/>
          <a:p>
            <a:pPr indent="-228600" lvl="0" marL="457200" rtl="0">
              <a:spcBef>
                <a:spcPts val="0"/>
              </a:spcBef>
              <a:buClr>
                <a:schemeClr val="lt2"/>
              </a:buClr>
              <a:buChar char="-"/>
            </a:pPr>
            <a:r>
              <a:rPr lang="en">
                <a:solidFill>
                  <a:schemeClr val="lt2"/>
                </a:solidFill>
              </a:rPr>
              <a:t>name: </a:t>
            </a:r>
            <a:r>
              <a:rPr lang="en">
                <a:solidFill>
                  <a:schemeClr val="lt2"/>
                </a:solidFill>
              </a:rPr>
              <a:t>Mario</a:t>
            </a:r>
          </a:p>
          <a:p>
            <a:pPr indent="-228600" lvl="0" marL="457200" rtl="0">
              <a:spcBef>
                <a:spcPts val="0"/>
              </a:spcBef>
              <a:buClr>
                <a:schemeClr val="lt2"/>
              </a:buClr>
              <a:buChar char="-"/>
            </a:pPr>
            <a:r>
              <a:rPr lang="en">
                <a:solidFill>
                  <a:schemeClr val="lt2"/>
                </a:solidFill>
              </a:rPr>
              <a:t>location: Castle   </a:t>
            </a:r>
          </a:p>
          <a:p>
            <a:pPr indent="-228600" lvl="0" marL="457200">
              <a:spcBef>
                <a:spcPts val="0"/>
              </a:spcBef>
              <a:buClr>
                <a:schemeClr val="lt2"/>
              </a:buClr>
              <a:buChar char="-"/>
            </a:pPr>
            <a:r>
              <a:rPr lang="en">
                <a:solidFill>
                  <a:schemeClr val="lt2"/>
                </a:solidFill>
              </a:rPr>
              <a:t>coins: 31 coins</a:t>
            </a:r>
          </a:p>
        </p:txBody>
      </p:sp>
      <p:sp>
        <p:nvSpPr>
          <p:cNvPr id="218" name="Shape 218"/>
          <p:cNvSpPr txBox="1"/>
          <p:nvPr/>
        </p:nvSpPr>
        <p:spPr>
          <a:xfrm>
            <a:off x="6579225" y="3735800"/>
            <a:ext cx="2118300" cy="1236300"/>
          </a:xfrm>
          <a:prstGeom prst="rect">
            <a:avLst/>
          </a:prstGeom>
          <a:noFill/>
          <a:ln>
            <a:noFill/>
          </a:ln>
        </p:spPr>
        <p:txBody>
          <a:bodyPr anchorCtr="0" anchor="t" bIns="91425" lIns="91425" rIns="91425" tIns="91425">
            <a:noAutofit/>
          </a:bodyPr>
          <a:lstStyle/>
          <a:p>
            <a:pPr indent="-228600" lvl="0" marL="457200" rtl="0">
              <a:spcBef>
                <a:spcPts val="0"/>
              </a:spcBef>
              <a:buClr>
                <a:schemeClr val="lt2"/>
              </a:buClr>
              <a:buChar char="-"/>
            </a:pPr>
            <a:r>
              <a:rPr lang="en">
                <a:solidFill>
                  <a:schemeClr val="lt2"/>
                </a:solidFill>
              </a:rPr>
              <a:t>name: </a:t>
            </a:r>
            <a:r>
              <a:rPr lang="en">
                <a:solidFill>
                  <a:schemeClr val="lt2"/>
                </a:solidFill>
              </a:rPr>
              <a:t>Luigi</a:t>
            </a:r>
          </a:p>
          <a:p>
            <a:pPr indent="-228600" lvl="0" marL="457200" rtl="0">
              <a:spcBef>
                <a:spcPts val="0"/>
              </a:spcBef>
              <a:buClr>
                <a:schemeClr val="lt2"/>
              </a:buClr>
              <a:buChar char="-"/>
            </a:pPr>
            <a:r>
              <a:rPr lang="en">
                <a:solidFill>
                  <a:schemeClr val="lt2"/>
                </a:solidFill>
              </a:rPr>
              <a:t>location: Sewers</a:t>
            </a:r>
          </a:p>
          <a:p>
            <a:pPr indent="-228600" lvl="0" marL="457200" rtl="0">
              <a:spcBef>
                <a:spcPts val="0"/>
              </a:spcBef>
              <a:buClr>
                <a:schemeClr val="lt2"/>
              </a:buClr>
              <a:buChar char="-"/>
            </a:pPr>
            <a:r>
              <a:rPr lang="en">
                <a:solidFill>
                  <a:schemeClr val="lt2"/>
                </a:solidFill>
              </a:rPr>
              <a:t>coins: 13 coins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Structure of a </a:t>
            </a:r>
            <a:r>
              <a:rPr b="1" lang="en">
                <a:solidFill>
                  <a:schemeClr val="accent4"/>
                </a:solidFill>
              </a:rPr>
              <a:t>Class</a:t>
            </a:r>
          </a:p>
        </p:txBody>
      </p:sp>
      <p:sp>
        <p:nvSpPr>
          <p:cNvPr id="224" name="Shape 224"/>
          <p:cNvSpPr/>
          <p:nvPr/>
        </p:nvSpPr>
        <p:spPr>
          <a:xfrm>
            <a:off x="3101100" y="1254325"/>
            <a:ext cx="2941800" cy="35013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3322650" y="1786700"/>
            <a:ext cx="2498700" cy="2766300"/>
          </a:xfrm>
          <a:prstGeom prst="rect">
            <a:avLst/>
          </a:prstGeom>
          <a:noFill/>
          <a:ln cap="flat" cmpd="sng" w="285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3499950" y="2789350"/>
            <a:ext cx="2144100" cy="777900"/>
          </a:xfrm>
          <a:prstGeom prst="rect">
            <a:avLst/>
          </a:prstGeom>
          <a:noFill/>
          <a:ln cap="flat" cmpd="sng" w="28575">
            <a:solidFill>
              <a:schemeClr val="accent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chemeClr val="accent4"/>
              </a:solidFill>
            </a:endParaRPr>
          </a:p>
        </p:txBody>
      </p:sp>
      <p:sp>
        <p:nvSpPr>
          <p:cNvPr id="227" name="Shape 227"/>
          <p:cNvSpPr/>
          <p:nvPr/>
        </p:nvSpPr>
        <p:spPr>
          <a:xfrm>
            <a:off x="3499950" y="3677675"/>
            <a:ext cx="2144100" cy="777900"/>
          </a:xfrm>
          <a:prstGeom prst="rect">
            <a:avLst/>
          </a:prstGeom>
          <a:noFill/>
          <a:ln cap="flat" cmpd="sng" w="28575">
            <a:solidFill>
              <a:schemeClr val="accent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txBox="1"/>
          <p:nvPr/>
        </p:nvSpPr>
        <p:spPr>
          <a:xfrm>
            <a:off x="3322650" y="1299425"/>
            <a:ext cx="2498700" cy="606300"/>
          </a:xfrm>
          <a:prstGeom prst="rect">
            <a:avLst/>
          </a:prstGeom>
          <a:noFill/>
          <a:ln>
            <a:noFill/>
          </a:ln>
        </p:spPr>
        <p:txBody>
          <a:bodyPr anchorCtr="0" anchor="t" bIns="91425" lIns="91425" rIns="91425" tIns="91425">
            <a:noAutofit/>
          </a:bodyPr>
          <a:lstStyle/>
          <a:p>
            <a:pPr lvl="0" algn="ctr">
              <a:spcBef>
                <a:spcPts val="0"/>
              </a:spcBef>
              <a:buNone/>
            </a:pPr>
            <a:r>
              <a:rPr lang="en">
                <a:solidFill>
                  <a:schemeClr val="lt2"/>
                </a:solidFill>
              </a:rPr>
              <a:t>Source file</a:t>
            </a:r>
          </a:p>
        </p:txBody>
      </p:sp>
      <p:sp>
        <p:nvSpPr>
          <p:cNvPr id="229" name="Shape 229"/>
          <p:cNvSpPr txBox="1"/>
          <p:nvPr/>
        </p:nvSpPr>
        <p:spPr>
          <a:xfrm>
            <a:off x="3499950" y="1860600"/>
            <a:ext cx="2144100" cy="359100"/>
          </a:xfrm>
          <a:prstGeom prst="rect">
            <a:avLst/>
          </a:prstGeom>
          <a:noFill/>
          <a:ln>
            <a:noFill/>
          </a:ln>
        </p:spPr>
        <p:txBody>
          <a:bodyPr anchorCtr="0" anchor="t" bIns="91425" lIns="91425" rIns="91425" tIns="91425">
            <a:noAutofit/>
          </a:bodyPr>
          <a:lstStyle/>
          <a:p>
            <a:pPr lvl="0" algn="ctr">
              <a:spcBef>
                <a:spcPts val="0"/>
              </a:spcBef>
              <a:buNone/>
            </a:pPr>
            <a:r>
              <a:rPr lang="en">
                <a:solidFill>
                  <a:schemeClr val="accent1"/>
                </a:solidFill>
              </a:rPr>
              <a:t>Class</a:t>
            </a:r>
          </a:p>
        </p:txBody>
      </p:sp>
      <p:sp>
        <p:nvSpPr>
          <p:cNvPr id="230" name="Shape 230"/>
          <p:cNvSpPr txBox="1"/>
          <p:nvPr/>
        </p:nvSpPr>
        <p:spPr>
          <a:xfrm>
            <a:off x="3674100" y="2875150"/>
            <a:ext cx="1795800" cy="244500"/>
          </a:xfrm>
          <a:prstGeom prst="rect">
            <a:avLst/>
          </a:prstGeom>
          <a:noFill/>
          <a:ln>
            <a:noFill/>
          </a:ln>
        </p:spPr>
        <p:txBody>
          <a:bodyPr anchorCtr="0" anchor="t" bIns="91425" lIns="91425" rIns="91425" tIns="91425">
            <a:noAutofit/>
          </a:bodyPr>
          <a:lstStyle/>
          <a:p>
            <a:pPr lvl="0" algn="ctr">
              <a:spcBef>
                <a:spcPts val="0"/>
              </a:spcBef>
              <a:buNone/>
            </a:pPr>
            <a:r>
              <a:rPr lang="en">
                <a:solidFill>
                  <a:schemeClr val="accent4"/>
                </a:solidFill>
              </a:rPr>
              <a:t>Method1</a:t>
            </a:r>
          </a:p>
        </p:txBody>
      </p:sp>
      <p:sp>
        <p:nvSpPr>
          <p:cNvPr id="231" name="Shape 231"/>
          <p:cNvSpPr txBox="1"/>
          <p:nvPr/>
        </p:nvSpPr>
        <p:spPr>
          <a:xfrm>
            <a:off x="3674100" y="3763475"/>
            <a:ext cx="1795800" cy="2445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4"/>
                </a:solidFill>
              </a:rPr>
              <a:t>Method2</a:t>
            </a:r>
          </a:p>
        </p:txBody>
      </p:sp>
      <p:sp>
        <p:nvSpPr>
          <p:cNvPr id="232" name="Shape 232"/>
          <p:cNvSpPr txBox="1"/>
          <p:nvPr/>
        </p:nvSpPr>
        <p:spPr>
          <a:xfrm>
            <a:off x="3499950" y="2187425"/>
            <a:ext cx="5197500" cy="606300"/>
          </a:xfrm>
          <a:prstGeom prst="rect">
            <a:avLst/>
          </a:prstGeom>
          <a:noFill/>
          <a:ln>
            <a:noFill/>
          </a:ln>
        </p:spPr>
        <p:txBody>
          <a:bodyPr anchorCtr="0" anchor="t" bIns="91425" lIns="91425" rIns="91425" tIns="91425">
            <a:noAutofit/>
          </a:bodyPr>
          <a:lstStyle/>
          <a:p>
            <a:pPr lvl="0">
              <a:spcBef>
                <a:spcPts val="0"/>
              </a:spcBef>
              <a:buNone/>
            </a:pPr>
            <a:r>
              <a:rPr lang="en" sz="1200">
                <a:solidFill>
                  <a:schemeClr val="accent5"/>
                </a:solidFill>
              </a:rPr>
              <a:t>- </a:t>
            </a:r>
            <a:r>
              <a:rPr lang="en" sz="1200">
                <a:solidFill>
                  <a:schemeClr val="accent5"/>
                </a:solidFill>
              </a:rPr>
              <a:t>Variable 1</a:t>
            </a:r>
          </a:p>
          <a:p>
            <a:pPr lvl="0">
              <a:spcBef>
                <a:spcPts val="0"/>
              </a:spcBef>
              <a:buNone/>
            </a:pPr>
            <a:r>
              <a:rPr lang="en" sz="1200">
                <a:solidFill>
                  <a:schemeClr val="accent5"/>
                </a:solidFill>
              </a:rPr>
              <a:t>- Variable 2</a:t>
            </a:r>
          </a:p>
        </p:txBody>
      </p:sp>
      <p:sp>
        <p:nvSpPr>
          <p:cNvPr id="233" name="Shape 233"/>
          <p:cNvSpPr txBox="1"/>
          <p:nvPr/>
        </p:nvSpPr>
        <p:spPr>
          <a:xfrm>
            <a:off x="3537275" y="3201075"/>
            <a:ext cx="2106900" cy="359100"/>
          </a:xfrm>
          <a:prstGeom prst="rect">
            <a:avLst/>
          </a:prstGeom>
          <a:noFill/>
          <a:ln>
            <a:noFill/>
          </a:ln>
        </p:spPr>
        <p:txBody>
          <a:bodyPr anchorCtr="0" anchor="t" bIns="91425" lIns="91425" rIns="91425" tIns="91425">
            <a:noAutofit/>
          </a:bodyPr>
          <a:lstStyle/>
          <a:p>
            <a:pPr lvl="0">
              <a:spcBef>
                <a:spcPts val="0"/>
              </a:spcBef>
              <a:buNone/>
            </a:pPr>
            <a:r>
              <a:rPr lang="en" sz="1200">
                <a:solidFill>
                  <a:schemeClr val="accent6"/>
                </a:solidFill>
              </a:rPr>
              <a:t>Statements...</a:t>
            </a:r>
          </a:p>
        </p:txBody>
      </p:sp>
      <p:sp>
        <p:nvSpPr>
          <p:cNvPr id="234" name="Shape 234"/>
          <p:cNvSpPr txBox="1"/>
          <p:nvPr/>
        </p:nvSpPr>
        <p:spPr>
          <a:xfrm>
            <a:off x="3537275" y="4089075"/>
            <a:ext cx="2106900" cy="359100"/>
          </a:xfrm>
          <a:prstGeom prst="rect">
            <a:avLst/>
          </a:prstGeom>
          <a:noFill/>
          <a:ln>
            <a:noFill/>
          </a:ln>
        </p:spPr>
        <p:txBody>
          <a:bodyPr anchorCtr="0" anchor="t" bIns="91425" lIns="91425" rIns="91425" tIns="91425">
            <a:noAutofit/>
          </a:bodyPr>
          <a:lstStyle/>
          <a:p>
            <a:pPr lvl="0" rtl="0">
              <a:spcBef>
                <a:spcPts val="0"/>
              </a:spcBef>
              <a:buNone/>
            </a:pPr>
            <a:r>
              <a:rPr lang="en" sz="1200">
                <a:solidFill>
                  <a:schemeClr val="accent6"/>
                </a:solidFill>
              </a:rPr>
              <a:t>Statements...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Structure of a </a:t>
            </a:r>
            <a:r>
              <a:rPr b="1" lang="en">
                <a:solidFill>
                  <a:schemeClr val="accent4"/>
                </a:solidFill>
              </a:rPr>
              <a:t>Class</a:t>
            </a:r>
          </a:p>
        </p:txBody>
      </p:sp>
      <p:sp>
        <p:nvSpPr>
          <p:cNvPr id="240" name="Shape 240"/>
          <p:cNvSpPr txBox="1"/>
          <p:nvPr/>
        </p:nvSpPr>
        <p:spPr>
          <a:xfrm>
            <a:off x="379000" y="1136975"/>
            <a:ext cx="4629300" cy="37899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7832"/>
                </a:solidFill>
              </a:rPr>
              <a:t>public class </a:t>
            </a:r>
            <a:r>
              <a:rPr lang="en" sz="1800">
                <a:solidFill>
                  <a:srgbClr val="A9B7C6"/>
                </a:solidFill>
              </a:rPr>
              <a:t>Player </a:t>
            </a:r>
            <a:r>
              <a:rPr b="1" lang="en" sz="1800">
                <a:solidFill>
                  <a:schemeClr val="accent1"/>
                </a:solidFill>
              </a:rPr>
              <a:t>{</a:t>
            </a:r>
          </a:p>
          <a:p>
            <a:pPr lvl="0">
              <a:spcBef>
                <a:spcPts val="0"/>
              </a:spcBef>
              <a:buNone/>
            </a:pPr>
            <a:r>
              <a:rPr lang="en" sz="1800">
                <a:solidFill>
                  <a:srgbClr val="A9B7C6"/>
                </a:solidFill>
              </a:rPr>
              <a:t>  </a:t>
            </a:r>
          </a:p>
          <a:p>
            <a:pPr lvl="0">
              <a:spcBef>
                <a:spcPts val="0"/>
              </a:spcBef>
              <a:buNone/>
            </a:pPr>
            <a:r>
              <a:rPr lang="en" sz="1800">
                <a:solidFill>
                  <a:srgbClr val="A9B7C6"/>
                </a:solidFill>
              </a:rPr>
              <a:t>   </a:t>
            </a:r>
            <a:r>
              <a:rPr lang="en" sz="1800">
                <a:solidFill>
                  <a:srgbClr val="CC7832"/>
                </a:solidFill>
              </a:rPr>
              <a:t>private </a:t>
            </a:r>
            <a:r>
              <a:rPr lang="en" sz="1800">
                <a:solidFill>
                  <a:srgbClr val="A9B7C6"/>
                </a:solidFill>
              </a:rPr>
              <a:t>String </a:t>
            </a:r>
            <a:r>
              <a:rPr lang="en" sz="1800">
                <a:solidFill>
                  <a:srgbClr val="9876AA"/>
                </a:solidFill>
              </a:rPr>
              <a:t>name</a:t>
            </a:r>
            <a:r>
              <a:rPr lang="en" sz="1800">
                <a:solidFill>
                  <a:srgbClr val="CC7832"/>
                </a:solidFill>
              </a:rPr>
              <a:t>;</a:t>
            </a:r>
          </a:p>
          <a:p>
            <a:pPr lvl="0">
              <a:spcBef>
                <a:spcPts val="0"/>
              </a:spcBef>
              <a:buNone/>
            </a:pPr>
            <a:r>
              <a:rPr lang="en" sz="1800">
                <a:solidFill>
                  <a:srgbClr val="CC7832"/>
                </a:solidFill>
              </a:rPr>
              <a:t>   private int </a:t>
            </a:r>
            <a:r>
              <a:rPr lang="en" sz="1800">
                <a:solidFill>
                  <a:srgbClr val="9876AA"/>
                </a:solidFill>
              </a:rPr>
              <a:t>numberOfCoins</a:t>
            </a:r>
            <a:r>
              <a:rPr lang="en" sz="1800">
                <a:solidFill>
                  <a:srgbClr val="CC7832"/>
                </a:solidFill>
              </a:rPr>
              <a:t>;</a:t>
            </a:r>
          </a:p>
          <a:p>
            <a:pPr lvl="0">
              <a:spcBef>
                <a:spcPts val="0"/>
              </a:spcBef>
              <a:buNone/>
            </a:pPr>
            <a:r>
              <a:t/>
            </a:r>
            <a:endParaRPr sz="1800">
              <a:solidFill>
                <a:srgbClr val="CC7832"/>
              </a:solidFill>
            </a:endParaRPr>
          </a:p>
          <a:p>
            <a:pPr lvl="0">
              <a:spcBef>
                <a:spcPts val="0"/>
              </a:spcBef>
              <a:buNone/>
            </a:pPr>
            <a:r>
              <a:rPr lang="en" sz="1800">
                <a:solidFill>
                  <a:srgbClr val="CC7832"/>
                </a:solidFill>
              </a:rPr>
              <a:t>   public </a:t>
            </a:r>
            <a:r>
              <a:rPr lang="en" sz="1800">
                <a:solidFill>
                  <a:srgbClr val="FFC66D"/>
                </a:solidFill>
              </a:rPr>
              <a:t>Player</a:t>
            </a:r>
            <a:r>
              <a:rPr lang="en" sz="1800">
                <a:solidFill>
                  <a:srgbClr val="A9B7C6"/>
                </a:solidFill>
              </a:rPr>
              <a:t>(String name) {</a:t>
            </a:r>
          </a:p>
          <a:p>
            <a:pPr lvl="0">
              <a:spcBef>
                <a:spcPts val="0"/>
              </a:spcBef>
              <a:buNone/>
            </a:pPr>
            <a:r>
              <a:rPr lang="en" sz="1800">
                <a:solidFill>
                  <a:srgbClr val="A9B7C6"/>
                </a:solidFill>
              </a:rPr>
              <a:t>       </a:t>
            </a:r>
            <a:r>
              <a:rPr lang="en" sz="1800">
                <a:solidFill>
                  <a:srgbClr val="CC7832"/>
                </a:solidFill>
              </a:rPr>
              <a:t>this</a:t>
            </a:r>
            <a:r>
              <a:rPr lang="en" sz="1800">
                <a:solidFill>
                  <a:srgbClr val="A9B7C6"/>
                </a:solidFill>
              </a:rPr>
              <a:t>.</a:t>
            </a:r>
            <a:r>
              <a:rPr lang="en" sz="1800">
                <a:solidFill>
                  <a:srgbClr val="9876AA"/>
                </a:solidFill>
              </a:rPr>
              <a:t>name </a:t>
            </a:r>
            <a:r>
              <a:rPr lang="en" sz="1800">
                <a:solidFill>
                  <a:srgbClr val="A9B7C6"/>
                </a:solidFill>
              </a:rPr>
              <a:t>= name</a:t>
            </a:r>
            <a:r>
              <a:rPr lang="en" sz="1800">
                <a:solidFill>
                  <a:srgbClr val="CC7832"/>
                </a:solidFill>
              </a:rPr>
              <a:t>;</a:t>
            </a:r>
          </a:p>
          <a:p>
            <a:pPr lvl="0">
              <a:spcBef>
                <a:spcPts val="0"/>
              </a:spcBef>
              <a:buNone/>
            </a:pPr>
            <a:r>
              <a:rPr lang="en" sz="1800">
                <a:solidFill>
                  <a:srgbClr val="CC7832"/>
                </a:solidFill>
              </a:rPr>
              <a:t>   </a:t>
            </a:r>
            <a:r>
              <a:rPr lang="en" sz="1800">
                <a:solidFill>
                  <a:srgbClr val="A9B7C6"/>
                </a:solidFill>
              </a:rPr>
              <a:t>}</a:t>
            </a:r>
          </a:p>
          <a:p>
            <a:pPr lvl="0">
              <a:spcBef>
                <a:spcPts val="0"/>
              </a:spcBef>
              <a:buNone/>
            </a:pPr>
            <a:r>
              <a:t/>
            </a:r>
            <a:endParaRPr sz="1800">
              <a:solidFill>
                <a:srgbClr val="A9B7C6"/>
              </a:solidFill>
            </a:endParaRPr>
          </a:p>
          <a:p>
            <a:pPr lvl="0">
              <a:spcBef>
                <a:spcPts val="0"/>
              </a:spcBef>
              <a:buNone/>
            </a:pPr>
            <a:r>
              <a:rPr lang="en" sz="1800">
                <a:solidFill>
                  <a:srgbClr val="A9B7C6"/>
                </a:solidFill>
              </a:rPr>
              <a:t>   </a:t>
            </a:r>
            <a:r>
              <a:rPr lang="en" sz="1800">
                <a:solidFill>
                  <a:srgbClr val="CC7832"/>
                </a:solidFill>
              </a:rPr>
              <a:t>public void </a:t>
            </a:r>
            <a:r>
              <a:rPr lang="en" sz="1800">
                <a:solidFill>
                  <a:srgbClr val="FFC66D"/>
                </a:solidFill>
              </a:rPr>
              <a:t>collectCoin</a:t>
            </a:r>
            <a:r>
              <a:rPr lang="en" sz="1800">
                <a:solidFill>
                  <a:srgbClr val="A9B7C6"/>
                </a:solidFill>
              </a:rPr>
              <a:t>() {</a:t>
            </a:r>
          </a:p>
          <a:p>
            <a:pPr lvl="0">
              <a:spcBef>
                <a:spcPts val="0"/>
              </a:spcBef>
              <a:buNone/>
            </a:pPr>
            <a:r>
              <a:rPr lang="en" sz="1800">
                <a:solidFill>
                  <a:srgbClr val="A9B7C6"/>
                </a:solidFill>
              </a:rPr>
              <a:t>       </a:t>
            </a:r>
            <a:r>
              <a:rPr lang="en" sz="1800">
                <a:solidFill>
                  <a:srgbClr val="9876AA"/>
                </a:solidFill>
              </a:rPr>
              <a:t>numberOfCoins </a:t>
            </a:r>
            <a:r>
              <a:rPr lang="en" sz="1800">
                <a:solidFill>
                  <a:srgbClr val="A9B7C6"/>
                </a:solidFill>
              </a:rPr>
              <a:t>= </a:t>
            </a:r>
            <a:r>
              <a:rPr lang="en" sz="1800">
                <a:solidFill>
                  <a:srgbClr val="9876AA"/>
                </a:solidFill>
              </a:rPr>
              <a:t>numberOfCoins </a:t>
            </a:r>
            <a:r>
              <a:rPr lang="en" sz="1800">
                <a:solidFill>
                  <a:srgbClr val="A9B7C6"/>
                </a:solidFill>
              </a:rPr>
              <a:t>+ </a:t>
            </a:r>
            <a:r>
              <a:rPr lang="en" sz="1800">
                <a:solidFill>
                  <a:srgbClr val="6897BB"/>
                </a:solidFill>
              </a:rPr>
              <a:t>1</a:t>
            </a:r>
            <a:r>
              <a:rPr lang="en" sz="1800">
                <a:solidFill>
                  <a:srgbClr val="CC7832"/>
                </a:solidFill>
              </a:rPr>
              <a:t>;</a:t>
            </a:r>
          </a:p>
          <a:p>
            <a:pPr lvl="0">
              <a:spcBef>
                <a:spcPts val="0"/>
              </a:spcBef>
              <a:buNone/>
            </a:pPr>
            <a:r>
              <a:rPr lang="en" sz="1800">
                <a:solidFill>
                  <a:srgbClr val="CC7832"/>
                </a:solidFill>
              </a:rPr>
              <a:t>   </a:t>
            </a:r>
            <a:r>
              <a:rPr lang="en" sz="1800">
                <a:solidFill>
                  <a:srgbClr val="A9B7C6"/>
                </a:solidFill>
              </a:rPr>
              <a:t>}</a:t>
            </a:r>
          </a:p>
          <a:p>
            <a:pPr lvl="0">
              <a:spcBef>
                <a:spcPts val="0"/>
              </a:spcBef>
              <a:buNone/>
            </a:pPr>
            <a:r>
              <a:rPr b="1" lang="en" sz="1800">
                <a:solidFill>
                  <a:schemeClr val="accent1"/>
                </a:solidFill>
              </a:rPr>
              <a:t>}</a:t>
            </a:r>
          </a:p>
          <a:p>
            <a:pPr lvl="0">
              <a:spcBef>
                <a:spcPts val="0"/>
              </a:spcBef>
              <a:buNone/>
            </a:pPr>
            <a:r>
              <a:t/>
            </a:r>
            <a:endParaRPr/>
          </a:p>
        </p:txBody>
      </p:sp>
      <p:cxnSp>
        <p:nvCxnSpPr>
          <p:cNvPr id="241" name="Shape 241"/>
          <p:cNvCxnSpPr/>
          <p:nvPr/>
        </p:nvCxnSpPr>
        <p:spPr>
          <a:xfrm>
            <a:off x="5585650" y="1127950"/>
            <a:ext cx="0" cy="3600600"/>
          </a:xfrm>
          <a:prstGeom prst="straightConnector1">
            <a:avLst/>
          </a:prstGeom>
          <a:noFill/>
          <a:ln cap="flat" cmpd="sng" w="28575">
            <a:solidFill>
              <a:schemeClr val="accent1"/>
            </a:solidFill>
            <a:prstDash val="solid"/>
            <a:round/>
            <a:headEnd len="lg" w="lg" type="none"/>
            <a:tailEnd len="lg" w="lg" type="none"/>
          </a:ln>
        </p:spPr>
      </p:cxnSp>
      <p:cxnSp>
        <p:nvCxnSpPr>
          <p:cNvPr id="242" name="Shape 242"/>
          <p:cNvCxnSpPr/>
          <p:nvPr/>
        </p:nvCxnSpPr>
        <p:spPr>
          <a:xfrm rot="10800000">
            <a:off x="4877600" y="1118900"/>
            <a:ext cx="722100" cy="0"/>
          </a:xfrm>
          <a:prstGeom prst="straightConnector1">
            <a:avLst/>
          </a:prstGeom>
          <a:noFill/>
          <a:ln cap="flat" cmpd="sng" w="28575">
            <a:solidFill>
              <a:schemeClr val="accent1"/>
            </a:solidFill>
            <a:prstDash val="solid"/>
            <a:round/>
            <a:headEnd len="lg" w="lg" type="none"/>
            <a:tailEnd len="lg" w="lg" type="triangle"/>
          </a:ln>
        </p:spPr>
      </p:cxnSp>
      <p:cxnSp>
        <p:nvCxnSpPr>
          <p:cNvPr id="243" name="Shape 243"/>
          <p:cNvCxnSpPr/>
          <p:nvPr/>
        </p:nvCxnSpPr>
        <p:spPr>
          <a:xfrm rot="10800000">
            <a:off x="4850650" y="4714750"/>
            <a:ext cx="722100" cy="0"/>
          </a:xfrm>
          <a:prstGeom prst="straightConnector1">
            <a:avLst/>
          </a:prstGeom>
          <a:noFill/>
          <a:ln cap="flat" cmpd="sng" w="28575">
            <a:solidFill>
              <a:schemeClr val="accent1"/>
            </a:solidFill>
            <a:prstDash val="solid"/>
            <a:round/>
            <a:headEnd len="lg" w="lg" type="none"/>
            <a:tailEnd len="lg" w="lg" type="triangle"/>
          </a:ln>
        </p:spPr>
      </p:cxnSp>
      <p:sp>
        <p:nvSpPr>
          <p:cNvPr id="244" name="Shape 244"/>
          <p:cNvSpPr txBox="1"/>
          <p:nvPr/>
        </p:nvSpPr>
        <p:spPr>
          <a:xfrm rot="5400000">
            <a:off x="4873225" y="2756337"/>
            <a:ext cx="1931100" cy="343800"/>
          </a:xfrm>
          <a:prstGeom prst="rect">
            <a:avLst/>
          </a:prstGeom>
          <a:noFill/>
          <a:ln>
            <a:noFill/>
          </a:ln>
        </p:spPr>
        <p:txBody>
          <a:bodyPr anchorCtr="0" anchor="t" bIns="91425" lIns="91425" rIns="91425" tIns="91425">
            <a:noAutofit/>
          </a:bodyPr>
          <a:lstStyle/>
          <a:p>
            <a:pPr lvl="0" algn="ctr">
              <a:spcBef>
                <a:spcPts val="0"/>
              </a:spcBef>
              <a:buNone/>
            </a:pPr>
            <a:r>
              <a:rPr b="1" lang="en" sz="1800">
                <a:solidFill>
                  <a:schemeClr val="accent1"/>
                </a:solidFill>
              </a:rPr>
              <a:t>C</a:t>
            </a:r>
            <a:r>
              <a:rPr b="1" lang="en" sz="1800">
                <a:solidFill>
                  <a:schemeClr val="accent1"/>
                </a:solidFill>
              </a:rPr>
              <a:t>lass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Structure of a </a:t>
            </a:r>
            <a:r>
              <a:rPr b="1" lang="en">
                <a:solidFill>
                  <a:schemeClr val="accent4"/>
                </a:solidFill>
              </a:rPr>
              <a:t>Class</a:t>
            </a:r>
          </a:p>
        </p:txBody>
      </p:sp>
      <p:sp>
        <p:nvSpPr>
          <p:cNvPr id="250" name="Shape 250"/>
          <p:cNvSpPr txBox="1"/>
          <p:nvPr/>
        </p:nvSpPr>
        <p:spPr>
          <a:xfrm>
            <a:off x="379000" y="1136975"/>
            <a:ext cx="4629300" cy="378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7832"/>
                </a:solidFill>
              </a:rPr>
              <a:t>public class </a:t>
            </a:r>
            <a:r>
              <a:rPr lang="en" sz="1800">
                <a:solidFill>
                  <a:srgbClr val="A9B7C6"/>
                </a:solidFill>
              </a:rPr>
              <a:t>Player </a:t>
            </a:r>
            <a:r>
              <a:rPr b="1" lang="en" sz="1800">
                <a:solidFill>
                  <a:schemeClr val="accent1"/>
                </a:solidFill>
              </a:rPr>
              <a:t>{</a:t>
            </a:r>
          </a:p>
          <a:p>
            <a:pPr lvl="0" rtl="0">
              <a:spcBef>
                <a:spcPts val="0"/>
              </a:spcBef>
              <a:buNone/>
            </a:pPr>
            <a:r>
              <a:rPr lang="en" sz="1800">
                <a:solidFill>
                  <a:srgbClr val="A9B7C6"/>
                </a:solidFill>
              </a:rPr>
              <a:t>  </a:t>
            </a:r>
          </a:p>
          <a:p>
            <a:pPr lvl="0" rtl="0">
              <a:spcBef>
                <a:spcPts val="0"/>
              </a:spcBef>
              <a:buNone/>
            </a:pPr>
            <a:r>
              <a:rPr lang="en" sz="1800">
                <a:solidFill>
                  <a:srgbClr val="A9B7C6"/>
                </a:solidFill>
              </a:rPr>
              <a:t>   </a:t>
            </a:r>
            <a:r>
              <a:rPr lang="en" sz="1800">
                <a:solidFill>
                  <a:srgbClr val="CC7832"/>
                </a:solidFill>
              </a:rPr>
              <a:t>private </a:t>
            </a:r>
            <a:r>
              <a:rPr lang="en" sz="1800">
                <a:solidFill>
                  <a:srgbClr val="A9B7C6"/>
                </a:solidFill>
              </a:rPr>
              <a:t>String </a:t>
            </a:r>
            <a:r>
              <a:rPr lang="en" sz="1800">
                <a:solidFill>
                  <a:srgbClr val="9876AA"/>
                </a:solidFill>
              </a:rPr>
              <a:t>name</a:t>
            </a:r>
            <a:r>
              <a:rPr lang="en" sz="1800">
                <a:solidFill>
                  <a:srgbClr val="CC7832"/>
                </a:solidFill>
              </a:rPr>
              <a:t>;</a:t>
            </a:r>
          </a:p>
          <a:p>
            <a:pPr lvl="0" rtl="0">
              <a:spcBef>
                <a:spcPts val="0"/>
              </a:spcBef>
              <a:buNone/>
            </a:pPr>
            <a:r>
              <a:rPr lang="en" sz="1800">
                <a:solidFill>
                  <a:srgbClr val="CC7832"/>
                </a:solidFill>
              </a:rPr>
              <a:t>   private int </a:t>
            </a:r>
            <a:r>
              <a:rPr lang="en" sz="1800">
                <a:solidFill>
                  <a:srgbClr val="9876AA"/>
                </a:solidFill>
              </a:rPr>
              <a:t>numberOfCoins</a:t>
            </a:r>
            <a:r>
              <a:rPr lang="en" sz="1800">
                <a:solidFill>
                  <a:srgbClr val="CC7832"/>
                </a:solidFill>
              </a:rPr>
              <a:t>;</a:t>
            </a:r>
          </a:p>
          <a:p>
            <a:pPr lvl="0" rtl="0">
              <a:spcBef>
                <a:spcPts val="0"/>
              </a:spcBef>
              <a:buNone/>
            </a:pPr>
            <a:r>
              <a:t/>
            </a:r>
            <a:endParaRPr sz="1800">
              <a:solidFill>
                <a:srgbClr val="CC7832"/>
              </a:solidFill>
            </a:endParaRPr>
          </a:p>
          <a:p>
            <a:pPr lvl="0" rtl="0">
              <a:spcBef>
                <a:spcPts val="0"/>
              </a:spcBef>
              <a:buNone/>
            </a:pPr>
            <a:r>
              <a:rPr lang="en" sz="1800">
                <a:solidFill>
                  <a:srgbClr val="CC7832"/>
                </a:solidFill>
              </a:rPr>
              <a:t>   public </a:t>
            </a:r>
            <a:r>
              <a:rPr lang="en" sz="1800">
                <a:solidFill>
                  <a:srgbClr val="FFC66D"/>
                </a:solidFill>
              </a:rPr>
              <a:t>Player</a:t>
            </a:r>
            <a:r>
              <a:rPr lang="en" sz="1800">
                <a:solidFill>
                  <a:srgbClr val="A9B7C6"/>
                </a:solidFill>
              </a:rPr>
              <a:t>(String name) </a:t>
            </a:r>
            <a:r>
              <a:rPr b="1" lang="en" sz="1800">
                <a:solidFill>
                  <a:schemeClr val="accent4"/>
                </a:solidFill>
              </a:rPr>
              <a:t>{</a:t>
            </a:r>
          </a:p>
          <a:p>
            <a:pPr lvl="0" rtl="0">
              <a:spcBef>
                <a:spcPts val="0"/>
              </a:spcBef>
              <a:buNone/>
            </a:pPr>
            <a:r>
              <a:rPr lang="en" sz="1800">
                <a:solidFill>
                  <a:srgbClr val="A9B7C6"/>
                </a:solidFill>
              </a:rPr>
              <a:t>       </a:t>
            </a:r>
            <a:r>
              <a:rPr lang="en" sz="1800">
                <a:solidFill>
                  <a:srgbClr val="CC7832"/>
                </a:solidFill>
              </a:rPr>
              <a:t>this</a:t>
            </a:r>
            <a:r>
              <a:rPr lang="en" sz="1800">
                <a:solidFill>
                  <a:srgbClr val="A9B7C6"/>
                </a:solidFill>
              </a:rPr>
              <a:t>.</a:t>
            </a:r>
            <a:r>
              <a:rPr lang="en" sz="1800">
                <a:solidFill>
                  <a:srgbClr val="9876AA"/>
                </a:solidFill>
              </a:rPr>
              <a:t>name </a:t>
            </a:r>
            <a:r>
              <a:rPr lang="en" sz="1800">
                <a:solidFill>
                  <a:srgbClr val="A9B7C6"/>
                </a:solidFill>
              </a:rPr>
              <a:t>= name</a:t>
            </a:r>
            <a:r>
              <a:rPr lang="en" sz="1800">
                <a:solidFill>
                  <a:srgbClr val="CC7832"/>
                </a:solidFill>
              </a:rPr>
              <a:t>;</a:t>
            </a:r>
          </a:p>
          <a:p>
            <a:pPr lvl="0" rtl="0">
              <a:spcBef>
                <a:spcPts val="0"/>
              </a:spcBef>
              <a:buNone/>
            </a:pPr>
            <a:r>
              <a:rPr lang="en" sz="1800">
                <a:solidFill>
                  <a:srgbClr val="CC7832"/>
                </a:solidFill>
              </a:rPr>
              <a:t>   </a:t>
            </a:r>
            <a:r>
              <a:rPr b="1" lang="en" sz="1800">
                <a:solidFill>
                  <a:schemeClr val="accent4"/>
                </a:solidFill>
              </a:rPr>
              <a:t>}</a:t>
            </a:r>
          </a:p>
          <a:p>
            <a:pPr lvl="0" rtl="0">
              <a:spcBef>
                <a:spcPts val="0"/>
              </a:spcBef>
              <a:buNone/>
            </a:pPr>
            <a:r>
              <a:t/>
            </a:r>
            <a:endParaRPr sz="1800">
              <a:solidFill>
                <a:srgbClr val="A9B7C6"/>
              </a:solidFill>
            </a:endParaRPr>
          </a:p>
          <a:p>
            <a:pPr lvl="0" rtl="0">
              <a:spcBef>
                <a:spcPts val="0"/>
              </a:spcBef>
              <a:buNone/>
            </a:pPr>
            <a:r>
              <a:rPr lang="en" sz="1800">
                <a:solidFill>
                  <a:srgbClr val="A9B7C6"/>
                </a:solidFill>
              </a:rPr>
              <a:t>   </a:t>
            </a:r>
            <a:r>
              <a:rPr lang="en" sz="1800">
                <a:solidFill>
                  <a:srgbClr val="CC7832"/>
                </a:solidFill>
              </a:rPr>
              <a:t>public void </a:t>
            </a:r>
            <a:r>
              <a:rPr lang="en" sz="1800">
                <a:solidFill>
                  <a:srgbClr val="FFC66D"/>
                </a:solidFill>
              </a:rPr>
              <a:t>collectCoin</a:t>
            </a:r>
            <a:r>
              <a:rPr lang="en" sz="1800">
                <a:solidFill>
                  <a:srgbClr val="A9B7C6"/>
                </a:solidFill>
              </a:rPr>
              <a:t>() </a:t>
            </a:r>
            <a:r>
              <a:rPr b="1" lang="en" sz="1800">
                <a:solidFill>
                  <a:schemeClr val="accent4"/>
                </a:solidFill>
              </a:rPr>
              <a:t>{</a:t>
            </a:r>
          </a:p>
          <a:p>
            <a:pPr lvl="0" rtl="0">
              <a:spcBef>
                <a:spcPts val="0"/>
              </a:spcBef>
              <a:buNone/>
            </a:pPr>
            <a:r>
              <a:rPr lang="en" sz="1800">
                <a:solidFill>
                  <a:srgbClr val="A9B7C6"/>
                </a:solidFill>
              </a:rPr>
              <a:t>       </a:t>
            </a:r>
            <a:r>
              <a:rPr lang="en" sz="1800">
                <a:solidFill>
                  <a:srgbClr val="9876AA"/>
                </a:solidFill>
              </a:rPr>
              <a:t>numberOfCoins </a:t>
            </a:r>
            <a:r>
              <a:rPr lang="en" sz="1800">
                <a:solidFill>
                  <a:srgbClr val="A9B7C6"/>
                </a:solidFill>
              </a:rPr>
              <a:t>= </a:t>
            </a:r>
            <a:r>
              <a:rPr lang="en" sz="1800">
                <a:solidFill>
                  <a:srgbClr val="9876AA"/>
                </a:solidFill>
              </a:rPr>
              <a:t>numberOfCoins </a:t>
            </a:r>
            <a:r>
              <a:rPr lang="en" sz="1800">
                <a:solidFill>
                  <a:srgbClr val="A9B7C6"/>
                </a:solidFill>
              </a:rPr>
              <a:t>+ </a:t>
            </a:r>
            <a:r>
              <a:rPr lang="en" sz="1800">
                <a:solidFill>
                  <a:srgbClr val="6897BB"/>
                </a:solidFill>
              </a:rPr>
              <a:t>1</a:t>
            </a:r>
            <a:r>
              <a:rPr lang="en" sz="1800">
                <a:solidFill>
                  <a:srgbClr val="CC7832"/>
                </a:solidFill>
              </a:rPr>
              <a:t>;</a:t>
            </a:r>
          </a:p>
          <a:p>
            <a:pPr lvl="0" rtl="0">
              <a:spcBef>
                <a:spcPts val="0"/>
              </a:spcBef>
              <a:buNone/>
            </a:pPr>
            <a:r>
              <a:rPr lang="en" sz="1800">
                <a:solidFill>
                  <a:srgbClr val="CC7832"/>
                </a:solidFill>
              </a:rPr>
              <a:t>   </a:t>
            </a:r>
            <a:r>
              <a:rPr b="1" lang="en" sz="1800">
                <a:solidFill>
                  <a:schemeClr val="accent4"/>
                </a:solidFill>
              </a:rPr>
              <a:t>}</a:t>
            </a:r>
          </a:p>
          <a:p>
            <a:pPr lvl="0" rtl="0">
              <a:spcBef>
                <a:spcPts val="0"/>
              </a:spcBef>
              <a:buNone/>
            </a:pPr>
            <a:r>
              <a:rPr b="1" lang="en" sz="1800">
                <a:solidFill>
                  <a:schemeClr val="accent1"/>
                </a:solidFill>
              </a:rPr>
              <a:t>}</a:t>
            </a:r>
          </a:p>
          <a:p>
            <a:pPr lvl="0" rtl="0">
              <a:spcBef>
                <a:spcPts val="0"/>
              </a:spcBef>
              <a:buNone/>
            </a:pPr>
            <a:r>
              <a:t/>
            </a:r>
            <a:endParaRPr/>
          </a:p>
        </p:txBody>
      </p:sp>
      <p:cxnSp>
        <p:nvCxnSpPr>
          <p:cNvPr id="251" name="Shape 251"/>
          <p:cNvCxnSpPr/>
          <p:nvPr/>
        </p:nvCxnSpPr>
        <p:spPr>
          <a:xfrm>
            <a:off x="6767775" y="1218200"/>
            <a:ext cx="0" cy="3528300"/>
          </a:xfrm>
          <a:prstGeom prst="straightConnector1">
            <a:avLst/>
          </a:prstGeom>
          <a:noFill/>
          <a:ln cap="flat" cmpd="sng" w="28575">
            <a:solidFill>
              <a:schemeClr val="accent1"/>
            </a:solidFill>
            <a:prstDash val="solid"/>
            <a:round/>
            <a:headEnd len="lg" w="lg" type="none"/>
            <a:tailEnd len="lg" w="lg" type="none"/>
          </a:ln>
        </p:spPr>
      </p:cxnSp>
      <p:cxnSp>
        <p:nvCxnSpPr>
          <p:cNvPr id="252" name="Shape 252"/>
          <p:cNvCxnSpPr/>
          <p:nvPr/>
        </p:nvCxnSpPr>
        <p:spPr>
          <a:xfrm rot="10800000">
            <a:off x="6032750" y="1218200"/>
            <a:ext cx="722100" cy="0"/>
          </a:xfrm>
          <a:prstGeom prst="straightConnector1">
            <a:avLst/>
          </a:prstGeom>
          <a:noFill/>
          <a:ln cap="flat" cmpd="sng" w="28575">
            <a:solidFill>
              <a:schemeClr val="accent1"/>
            </a:solidFill>
            <a:prstDash val="solid"/>
            <a:round/>
            <a:headEnd len="lg" w="lg" type="none"/>
            <a:tailEnd len="lg" w="lg" type="triangle"/>
          </a:ln>
        </p:spPr>
      </p:cxnSp>
      <p:cxnSp>
        <p:nvCxnSpPr>
          <p:cNvPr id="253" name="Shape 253"/>
          <p:cNvCxnSpPr/>
          <p:nvPr/>
        </p:nvCxnSpPr>
        <p:spPr>
          <a:xfrm rot="10800000">
            <a:off x="6032750" y="4732825"/>
            <a:ext cx="722100" cy="0"/>
          </a:xfrm>
          <a:prstGeom prst="straightConnector1">
            <a:avLst/>
          </a:prstGeom>
          <a:noFill/>
          <a:ln cap="flat" cmpd="sng" w="28575">
            <a:solidFill>
              <a:schemeClr val="accent1"/>
            </a:solidFill>
            <a:prstDash val="solid"/>
            <a:round/>
            <a:headEnd len="lg" w="lg" type="none"/>
            <a:tailEnd len="lg" w="lg" type="triangle"/>
          </a:ln>
        </p:spPr>
      </p:cxnSp>
      <p:sp>
        <p:nvSpPr>
          <p:cNvPr id="254" name="Shape 254"/>
          <p:cNvSpPr txBox="1"/>
          <p:nvPr/>
        </p:nvSpPr>
        <p:spPr>
          <a:xfrm rot="5400000">
            <a:off x="6055325" y="2774412"/>
            <a:ext cx="1931100" cy="3438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accent1"/>
                </a:solidFill>
              </a:rPr>
              <a:t>Class</a:t>
            </a:r>
          </a:p>
        </p:txBody>
      </p:sp>
      <p:cxnSp>
        <p:nvCxnSpPr>
          <p:cNvPr id="255" name="Shape 255"/>
          <p:cNvCxnSpPr/>
          <p:nvPr/>
        </p:nvCxnSpPr>
        <p:spPr>
          <a:xfrm flipH="1">
            <a:off x="5703000" y="1552075"/>
            <a:ext cx="9000" cy="740100"/>
          </a:xfrm>
          <a:prstGeom prst="straightConnector1">
            <a:avLst/>
          </a:prstGeom>
          <a:noFill/>
          <a:ln cap="flat" cmpd="sng" w="28575">
            <a:solidFill>
              <a:schemeClr val="accent5"/>
            </a:solidFill>
            <a:prstDash val="solid"/>
            <a:round/>
            <a:headEnd len="lg" w="lg" type="none"/>
            <a:tailEnd len="lg" w="lg" type="none"/>
          </a:ln>
        </p:spPr>
      </p:cxnSp>
      <p:cxnSp>
        <p:nvCxnSpPr>
          <p:cNvPr id="256" name="Shape 256"/>
          <p:cNvCxnSpPr/>
          <p:nvPr/>
        </p:nvCxnSpPr>
        <p:spPr>
          <a:xfrm rot="10800000">
            <a:off x="5419225" y="1559025"/>
            <a:ext cx="301800" cy="11100"/>
          </a:xfrm>
          <a:prstGeom prst="straightConnector1">
            <a:avLst/>
          </a:prstGeom>
          <a:noFill/>
          <a:ln cap="flat" cmpd="sng" w="28575">
            <a:solidFill>
              <a:schemeClr val="accent5"/>
            </a:solidFill>
            <a:prstDash val="solid"/>
            <a:round/>
            <a:headEnd len="lg" w="lg" type="none"/>
            <a:tailEnd len="lg" w="lg" type="triangle"/>
          </a:ln>
        </p:spPr>
      </p:cxnSp>
      <p:cxnSp>
        <p:nvCxnSpPr>
          <p:cNvPr id="257" name="Shape 257"/>
          <p:cNvCxnSpPr/>
          <p:nvPr/>
        </p:nvCxnSpPr>
        <p:spPr>
          <a:xfrm rot="10800000">
            <a:off x="5428200" y="2272000"/>
            <a:ext cx="283800" cy="9000"/>
          </a:xfrm>
          <a:prstGeom prst="straightConnector1">
            <a:avLst/>
          </a:prstGeom>
          <a:noFill/>
          <a:ln cap="flat" cmpd="sng" w="28575">
            <a:solidFill>
              <a:schemeClr val="accent5"/>
            </a:solidFill>
            <a:prstDash val="solid"/>
            <a:round/>
            <a:headEnd len="lg" w="lg" type="none"/>
            <a:tailEnd len="lg" w="lg" type="triangle"/>
          </a:ln>
        </p:spPr>
      </p:cxnSp>
      <p:sp>
        <p:nvSpPr>
          <p:cNvPr id="258" name="Shape 258"/>
          <p:cNvSpPr txBox="1"/>
          <p:nvPr/>
        </p:nvSpPr>
        <p:spPr>
          <a:xfrm rot="5400000">
            <a:off x="5444137" y="1741675"/>
            <a:ext cx="969000" cy="360900"/>
          </a:xfrm>
          <a:prstGeom prst="rect">
            <a:avLst/>
          </a:prstGeom>
          <a:noFill/>
          <a:ln>
            <a:noFill/>
          </a:ln>
        </p:spPr>
        <p:txBody>
          <a:bodyPr anchorCtr="0" anchor="t" bIns="91425" lIns="91425" rIns="91425" tIns="91425">
            <a:noAutofit/>
          </a:bodyPr>
          <a:lstStyle/>
          <a:p>
            <a:pPr lvl="0">
              <a:spcBef>
                <a:spcPts val="0"/>
              </a:spcBef>
              <a:buNone/>
            </a:pPr>
            <a:r>
              <a:rPr b="1" lang="en">
                <a:solidFill>
                  <a:schemeClr val="accent5"/>
                </a:solidFill>
              </a:rPr>
              <a:t>variables</a:t>
            </a:r>
          </a:p>
        </p:txBody>
      </p:sp>
      <p:cxnSp>
        <p:nvCxnSpPr>
          <p:cNvPr id="259" name="Shape 259"/>
          <p:cNvCxnSpPr/>
          <p:nvPr/>
        </p:nvCxnSpPr>
        <p:spPr>
          <a:xfrm>
            <a:off x="5679851" y="3702332"/>
            <a:ext cx="5100" cy="819900"/>
          </a:xfrm>
          <a:prstGeom prst="straightConnector1">
            <a:avLst/>
          </a:prstGeom>
          <a:noFill/>
          <a:ln cap="flat" cmpd="sng" w="28575">
            <a:solidFill>
              <a:schemeClr val="accent4"/>
            </a:solidFill>
            <a:prstDash val="solid"/>
            <a:round/>
            <a:headEnd len="lg" w="lg" type="none"/>
            <a:tailEnd len="lg" w="lg" type="none"/>
          </a:ln>
        </p:spPr>
      </p:cxnSp>
      <p:cxnSp>
        <p:nvCxnSpPr>
          <p:cNvPr id="260" name="Shape 260"/>
          <p:cNvCxnSpPr/>
          <p:nvPr/>
        </p:nvCxnSpPr>
        <p:spPr>
          <a:xfrm rot="10800000">
            <a:off x="5419225" y="3700112"/>
            <a:ext cx="265800" cy="0"/>
          </a:xfrm>
          <a:prstGeom prst="straightConnector1">
            <a:avLst/>
          </a:prstGeom>
          <a:noFill/>
          <a:ln cap="flat" cmpd="sng" w="28575">
            <a:solidFill>
              <a:schemeClr val="accent4"/>
            </a:solidFill>
            <a:prstDash val="solid"/>
            <a:round/>
            <a:headEnd len="lg" w="lg" type="none"/>
            <a:tailEnd len="lg" w="lg" type="triangle"/>
          </a:ln>
        </p:spPr>
      </p:cxnSp>
      <p:cxnSp>
        <p:nvCxnSpPr>
          <p:cNvPr id="261" name="Shape 261"/>
          <p:cNvCxnSpPr/>
          <p:nvPr/>
        </p:nvCxnSpPr>
        <p:spPr>
          <a:xfrm rot="10800000">
            <a:off x="5419227" y="4509327"/>
            <a:ext cx="265800" cy="0"/>
          </a:xfrm>
          <a:prstGeom prst="straightConnector1">
            <a:avLst/>
          </a:prstGeom>
          <a:noFill/>
          <a:ln cap="flat" cmpd="sng" w="28575">
            <a:solidFill>
              <a:schemeClr val="accent4"/>
            </a:solidFill>
            <a:prstDash val="solid"/>
            <a:round/>
            <a:headEnd len="lg" w="lg" type="none"/>
            <a:tailEnd len="lg" w="lg" type="triangle"/>
          </a:ln>
        </p:spPr>
      </p:cxnSp>
      <p:sp>
        <p:nvSpPr>
          <p:cNvPr id="262" name="Shape 262"/>
          <p:cNvSpPr txBox="1"/>
          <p:nvPr/>
        </p:nvSpPr>
        <p:spPr>
          <a:xfrm rot="5400000">
            <a:off x="5477437" y="3945600"/>
            <a:ext cx="902400" cy="360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accent4"/>
                </a:solidFill>
              </a:rPr>
              <a:t>method</a:t>
            </a:r>
          </a:p>
        </p:txBody>
      </p:sp>
      <p:cxnSp>
        <p:nvCxnSpPr>
          <p:cNvPr id="263" name="Shape 263"/>
          <p:cNvCxnSpPr/>
          <p:nvPr/>
        </p:nvCxnSpPr>
        <p:spPr>
          <a:xfrm>
            <a:off x="5688814" y="2560982"/>
            <a:ext cx="5100" cy="819899"/>
          </a:xfrm>
          <a:prstGeom prst="straightConnector1">
            <a:avLst/>
          </a:prstGeom>
          <a:noFill/>
          <a:ln cap="flat" cmpd="sng" w="28575">
            <a:solidFill>
              <a:schemeClr val="accent4"/>
            </a:solidFill>
            <a:prstDash val="solid"/>
            <a:round/>
            <a:headEnd len="lg" w="lg" type="none"/>
            <a:tailEnd len="lg" w="lg" type="none"/>
          </a:ln>
        </p:spPr>
      </p:cxnSp>
      <p:cxnSp>
        <p:nvCxnSpPr>
          <p:cNvPr id="264" name="Shape 264"/>
          <p:cNvCxnSpPr/>
          <p:nvPr/>
        </p:nvCxnSpPr>
        <p:spPr>
          <a:xfrm rot="10800000">
            <a:off x="5428187" y="2558762"/>
            <a:ext cx="265800" cy="0"/>
          </a:xfrm>
          <a:prstGeom prst="straightConnector1">
            <a:avLst/>
          </a:prstGeom>
          <a:noFill/>
          <a:ln cap="flat" cmpd="sng" w="28575">
            <a:solidFill>
              <a:schemeClr val="accent4"/>
            </a:solidFill>
            <a:prstDash val="solid"/>
            <a:round/>
            <a:headEnd len="lg" w="lg" type="none"/>
            <a:tailEnd len="lg" w="lg" type="triangle"/>
          </a:ln>
        </p:spPr>
      </p:cxnSp>
      <p:cxnSp>
        <p:nvCxnSpPr>
          <p:cNvPr id="265" name="Shape 265"/>
          <p:cNvCxnSpPr/>
          <p:nvPr/>
        </p:nvCxnSpPr>
        <p:spPr>
          <a:xfrm rot="10800000">
            <a:off x="5428189" y="3367977"/>
            <a:ext cx="265800" cy="0"/>
          </a:xfrm>
          <a:prstGeom prst="straightConnector1">
            <a:avLst/>
          </a:prstGeom>
          <a:noFill/>
          <a:ln cap="flat" cmpd="sng" w="28575">
            <a:solidFill>
              <a:schemeClr val="accent4"/>
            </a:solidFill>
            <a:prstDash val="solid"/>
            <a:round/>
            <a:headEnd len="lg" w="lg" type="none"/>
            <a:tailEnd len="lg" w="lg" type="triangle"/>
          </a:ln>
        </p:spPr>
      </p:cxnSp>
      <p:sp>
        <p:nvSpPr>
          <p:cNvPr id="266" name="Shape 266"/>
          <p:cNvSpPr txBox="1"/>
          <p:nvPr/>
        </p:nvSpPr>
        <p:spPr>
          <a:xfrm rot="5400000">
            <a:off x="5408250" y="2818325"/>
            <a:ext cx="1041000" cy="360900"/>
          </a:xfrm>
          <a:prstGeom prst="rect">
            <a:avLst/>
          </a:prstGeom>
          <a:noFill/>
          <a:ln>
            <a:noFill/>
          </a:ln>
        </p:spPr>
        <p:txBody>
          <a:bodyPr anchorCtr="0" anchor="t" bIns="91425" lIns="91425" rIns="91425" tIns="91425">
            <a:noAutofit/>
          </a:bodyPr>
          <a:lstStyle/>
          <a:p>
            <a:pPr lvl="0" rtl="0">
              <a:spcBef>
                <a:spcPts val="0"/>
              </a:spcBef>
              <a:buNone/>
            </a:pPr>
            <a:r>
              <a:rPr b="1" lang="en" sz="1200">
                <a:solidFill>
                  <a:schemeClr val="accent4"/>
                </a:solidFill>
              </a:rPr>
              <a:t>constructor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Structure of a </a:t>
            </a:r>
            <a:r>
              <a:rPr b="1" lang="en">
                <a:solidFill>
                  <a:schemeClr val="accent4"/>
                </a:solidFill>
              </a:rPr>
              <a:t>Class</a:t>
            </a:r>
          </a:p>
        </p:txBody>
      </p:sp>
      <p:sp>
        <p:nvSpPr>
          <p:cNvPr id="272" name="Shape 272"/>
          <p:cNvSpPr txBox="1"/>
          <p:nvPr/>
        </p:nvSpPr>
        <p:spPr>
          <a:xfrm>
            <a:off x="379000" y="1136975"/>
            <a:ext cx="4629300" cy="378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7832"/>
                </a:solidFill>
              </a:rPr>
              <a:t>public class </a:t>
            </a:r>
            <a:r>
              <a:rPr lang="en" sz="1800">
                <a:solidFill>
                  <a:srgbClr val="A9B7C6"/>
                </a:solidFill>
              </a:rPr>
              <a:t>Player </a:t>
            </a:r>
            <a:r>
              <a:rPr b="1" lang="en" sz="1800">
                <a:solidFill>
                  <a:schemeClr val="accent1"/>
                </a:solidFill>
              </a:rPr>
              <a:t>{</a:t>
            </a:r>
          </a:p>
          <a:p>
            <a:pPr lvl="0" rtl="0">
              <a:spcBef>
                <a:spcPts val="0"/>
              </a:spcBef>
              <a:buNone/>
            </a:pPr>
            <a:r>
              <a:rPr lang="en" sz="1800">
                <a:solidFill>
                  <a:srgbClr val="A9B7C6"/>
                </a:solidFill>
              </a:rPr>
              <a:t>  </a:t>
            </a:r>
          </a:p>
          <a:p>
            <a:pPr lvl="0" rtl="0">
              <a:spcBef>
                <a:spcPts val="0"/>
              </a:spcBef>
              <a:buNone/>
            </a:pPr>
            <a:r>
              <a:rPr lang="en" sz="1800">
                <a:solidFill>
                  <a:srgbClr val="A9B7C6"/>
                </a:solidFill>
              </a:rPr>
              <a:t>   </a:t>
            </a:r>
            <a:r>
              <a:rPr lang="en" sz="1800">
                <a:solidFill>
                  <a:srgbClr val="CC7832"/>
                </a:solidFill>
              </a:rPr>
              <a:t>private </a:t>
            </a:r>
            <a:r>
              <a:rPr lang="en" sz="1800">
                <a:solidFill>
                  <a:srgbClr val="A9B7C6"/>
                </a:solidFill>
              </a:rPr>
              <a:t>String </a:t>
            </a:r>
            <a:r>
              <a:rPr lang="en" sz="1800">
                <a:solidFill>
                  <a:srgbClr val="9876AA"/>
                </a:solidFill>
              </a:rPr>
              <a:t>name</a:t>
            </a:r>
            <a:r>
              <a:rPr lang="en" sz="1800">
                <a:solidFill>
                  <a:srgbClr val="CC7832"/>
                </a:solidFill>
              </a:rPr>
              <a:t>;</a:t>
            </a:r>
          </a:p>
          <a:p>
            <a:pPr lvl="0" rtl="0">
              <a:spcBef>
                <a:spcPts val="0"/>
              </a:spcBef>
              <a:buNone/>
            </a:pPr>
            <a:r>
              <a:rPr lang="en" sz="1800">
                <a:solidFill>
                  <a:srgbClr val="CC7832"/>
                </a:solidFill>
              </a:rPr>
              <a:t>   private int </a:t>
            </a:r>
            <a:r>
              <a:rPr lang="en" sz="1800">
                <a:solidFill>
                  <a:srgbClr val="9876AA"/>
                </a:solidFill>
              </a:rPr>
              <a:t>numberOfCoins</a:t>
            </a:r>
            <a:r>
              <a:rPr lang="en" sz="1800">
                <a:solidFill>
                  <a:srgbClr val="CC7832"/>
                </a:solidFill>
              </a:rPr>
              <a:t>;</a:t>
            </a:r>
          </a:p>
          <a:p>
            <a:pPr lvl="0" rtl="0">
              <a:spcBef>
                <a:spcPts val="0"/>
              </a:spcBef>
              <a:buNone/>
            </a:pPr>
            <a:r>
              <a:t/>
            </a:r>
            <a:endParaRPr sz="1800">
              <a:solidFill>
                <a:srgbClr val="CC7832"/>
              </a:solidFill>
            </a:endParaRPr>
          </a:p>
          <a:p>
            <a:pPr lvl="0" rtl="0">
              <a:spcBef>
                <a:spcPts val="0"/>
              </a:spcBef>
              <a:buNone/>
            </a:pPr>
            <a:r>
              <a:rPr lang="en" sz="1800">
                <a:solidFill>
                  <a:srgbClr val="CC7832"/>
                </a:solidFill>
              </a:rPr>
              <a:t>   public </a:t>
            </a:r>
            <a:r>
              <a:rPr lang="en" sz="1800">
                <a:solidFill>
                  <a:srgbClr val="FFC66D"/>
                </a:solidFill>
              </a:rPr>
              <a:t>Player</a:t>
            </a:r>
            <a:r>
              <a:rPr lang="en" sz="1800">
                <a:solidFill>
                  <a:srgbClr val="A9B7C6"/>
                </a:solidFill>
              </a:rPr>
              <a:t>(String name) </a:t>
            </a:r>
            <a:r>
              <a:rPr b="1" lang="en" sz="1800">
                <a:solidFill>
                  <a:schemeClr val="accent4"/>
                </a:solidFill>
              </a:rPr>
              <a:t>{</a:t>
            </a:r>
          </a:p>
          <a:p>
            <a:pPr lvl="0" rtl="0">
              <a:spcBef>
                <a:spcPts val="0"/>
              </a:spcBef>
              <a:buNone/>
            </a:pPr>
            <a:r>
              <a:rPr lang="en" sz="1800">
                <a:solidFill>
                  <a:srgbClr val="A9B7C6"/>
                </a:solidFill>
              </a:rPr>
              <a:t>       </a:t>
            </a:r>
            <a:r>
              <a:rPr lang="en" sz="1800">
                <a:solidFill>
                  <a:srgbClr val="CC7832"/>
                </a:solidFill>
              </a:rPr>
              <a:t>this</a:t>
            </a:r>
            <a:r>
              <a:rPr lang="en" sz="1800">
                <a:solidFill>
                  <a:srgbClr val="A9B7C6"/>
                </a:solidFill>
              </a:rPr>
              <a:t>.</a:t>
            </a:r>
            <a:r>
              <a:rPr lang="en" sz="1800">
                <a:solidFill>
                  <a:srgbClr val="9876AA"/>
                </a:solidFill>
              </a:rPr>
              <a:t>name </a:t>
            </a:r>
            <a:r>
              <a:rPr lang="en" sz="1800">
                <a:solidFill>
                  <a:srgbClr val="A9B7C6"/>
                </a:solidFill>
              </a:rPr>
              <a:t>= name</a:t>
            </a:r>
            <a:r>
              <a:rPr lang="en" sz="1800">
                <a:solidFill>
                  <a:srgbClr val="CC7832"/>
                </a:solidFill>
              </a:rPr>
              <a:t>;</a:t>
            </a:r>
          </a:p>
          <a:p>
            <a:pPr lvl="0" rtl="0">
              <a:spcBef>
                <a:spcPts val="0"/>
              </a:spcBef>
              <a:buNone/>
            </a:pPr>
            <a:r>
              <a:rPr lang="en" sz="1800">
                <a:solidFill>
                  <a:srgbClr val="CC7832"/>
                </a:solidFill>
              </a:rPr>
              <a:t>   </a:t>
            </a:r>
            <a:r>
              <a:rPr b="1" lang="en" sz="1800">
                <a:solidFill>
                  <a:schemeClr val="accent4"/>
                </a:solidFill>
              </a:rPr>
              <a:t>}</a:t>
            </a:r>
          </a:p>
          <a:p>
            <a:pPr lvl="0" rtl="0">
              <a:spcBef>
                <a:spcPts val="0"/>
              </a:spcBef>
              <a:buNone/>
            </a:pPr>
            <a:r>
              <a:t/>
            </a:r>
            <a:endParaRPr sz="1800">
              <a:solidFill>
                <a:srgbClr val="A9B7C6"/>
              </a:solidFill>
            </a:endParaRPr>
          </a:p>
          <a:p>
            <a:pPr lvl="0" rtl="0">
              <a:spcBef>
                <a:spcPts val="0"/>
              </a:spcBef>
              <a:buNone/>
            </a:pPr>
            <a:r>
              <a:rPr lang="en" sz="1800">
                <a:solidFill>
                  <a:srgbClr val="A9B7C6"/>
                </a:solidFill>
              </a:rPr>
              <a:t>   </a:t>
            </a:r>
            <a:r>
              <a:rPr lang="en" sz="1800">
                <a:solidFill>
                  <a:srgbClr val="CC7832"/>
                </a:solidFill>
              </a:rPr>
              <a:t>public void </a:t>
            </a:r>
            <a:r>
              <a:rPr lang="en" sz="1800">
                <a:solidFill>
                  <a:srgbClr val="FFC66D"/>
                </a:solidFill>
              </a:rPr>
              <a:t>collectCoin</a:t>
            </a:r>
            <a:r>
              <a:rPr lang="en" sz="1800">
                <a:solidFill>
                  <a:srgbClr val="A9B7C6"/>
                </a:solidFill>
              </a:rPr>
              <a:t>() </a:t>
            </a:r>
            <a:r>
              <a:rPr b="1" lang="en" sz="1800">
                <a:solidFill>
                  <a:schemeClr val="accent4"/>
                </a:solidFill>
              </a:rPr>
              <a:t>{</a:t>
            </a:r>
          </a:p>
          <a:p>
            <a:pPr lvl="0" rtl="0">
              <a:spcBef>
                <a:spcPts val="0"/>
              </a:spcBef>
              <a:buNone/>
            </a:pPr>
            <a:r>
              <a:rPr lang="en" sz="1800">
                <a:solidFill>
                  <a:srgbClr val="A9B7C6"/>
                </a:solidFill>
              </a:rPr>
              <a:t>       </a:t>
            </a:r>
            <a:r>
              <a:rPr lang="en" sz="1800">
                <a:solidFill>
                  <a:srgbClr val="9876AA"/>
                </a:solidFill>
              </a:rPr>
              <a:t>numberOfCoins </a:t>
            </a:r>
            <a:r>
              <a:rPr lang="en" sz="1800">
                <a:solidFill>
                  <a:srgbClr val="A9B7C6"/>
                </a:solidFill>
              </a:rPr>
              <a:t>= </a:t>
            </a:r>
            <a:r>
              <a:rPr lang="en" sz="1800">
                <a:solidFill>
                  <a:srgbClr val="9876AA"/>
                </a:solidFill>
              </a:rPr>
              <a:t>numberOfCoins </a:t>
            </a:r>
            <a:r>
              <a:rPr lang="en" sz="1800">
                <a:solidFill>
                  <a:srgbClr val="A9B7C6"/>
                </a:solidFill>
              </a:rPr>
              <a:t>+ </a:t>
            </a:r>
            <a:r>
              <a:rPr lang="en" sz="1800">
                <a:solidFill>
                  <a:srgbClr val="6897BB"/>
                </a:solidFill>
              </a:rPr>
              <a:t>1</a:t>
            </a:r>
            <a:r>
              <a:rPr lang="en" sz="1800">
                <a:solidFill>
                  <a:srgbClr val="CC7832"/>
                </a:solidFill>
              </a:rPr>
              <a:t>;</a:t>
            </a:r>
          </a:p>
          <a:p>
            <a:pPr lvl="0" rtl="0">
              <a:spcBef>
                <a:spcPts val="0"/>
              </a:spcBef>
              <a:buNone/>
            </a:pPr>
            <a:r>
              <a:rPr lang="en" sz="1800">
                <a:solidFill>
                  <a:srgbClr val="CC7832"/>
                </a:solidFill>
              </a:rPr>
              <a:t>   </a:t>
            </a:r>
            <a:r>
              <a:rPr b="1" lang="en" sz="1800">
                <a:solidFill>
                  <a:schemeClr val="accent4"/>
                </a:solidFill>
              </a:rPr>
              <a:t>}</a:t>
            </a:r>
          </a:p>
          <a:p>
            <a:pPr lvl="0" rtl="0">
              <a:spcBef>
                <a:spcPts val="0"/>
              </a:spcBef>
              <a:buNone/>
            </a:pPr>
            <a:r>
              <a:rPr b="1" lang="en" sz="1800">
                <a:solidFill>
                  <a:schemeClr val="accent1"/>
                </a:solidFill>
              </a:rPr>
              <a:t>}</a:t>
            </a:r>
          </a:p>
          <a:p>
            <a:pPr lvl="0" rtl="0">
              <a:spcBef>
                <a:spcPts val="0"/>
              </a:spcBef>
              <a:buNone/>
            </a:pPr>
            <a:r>
              <a:t/>
            </a:r>
            <a:endParaRPr/>
          </a:p>
        </p:txBody>
      </p:sp>
      <p:cxnSp>
        <p:nvCxnSpPr>
          <p:cNvPr id="273" name="Shape 273"/>
          <p:cNvCxnSpPr/>
          <p:nvPr/>
        </p:nvCxnSpPr>
        <p:spPr>
          <a:xfrm>
            <a:off x="8407300" y="1136975"/>
            <a:ext cx="0" cy="3528300"/>
          </a:xfrm>
          <a:prstGeom prst="straightConnector1">
            <a:avLst/>
          </a:prstGeom>
          <a:noFill/>
          <a:ln cap="flat" cmpd="sng" w="28575">
            <a:solidFill>
              <a:schemeClr val="accent1"/>
            </a:solidFill>
            <a:prstDash val="solid"/>
            <a:round/>
            <a:headEnd len="lg" w="lg" type="none"/>
            <a:tailEnd len="lg" w="lg" type="none"/>
          </a:ln>
        </p:spPr>
      </p:cxnSp>
      <p:cxnSp>
        <p:nvCxnSpPr>
          <p:cNvPr id="274" name="Shape 274"/>
          <p:cNvCxnSpPr/>
          <p:nvPr/>
        </p:nvCxnSpPr>
        <p:spPr>
          <a:xfrm rot="10800000">
            <a:off x="7672275" y="1136975"/>
            <a:ext cx="722100" cy="0"/>
          </a:xfrm>
          <a:prstGeom prst="straightConnector1">
            <a:avLst/>
          </a:prstGeom>
          <a:noFill/>
          <a:ln cap="flat" cmpd="sng" w="28575">
            <a:solidFill>
              <a:schemeClr val="accent1"/>
            </a:solidFill>
            <a:prstDash val="solid"/>
            <a:round/>
            <a:headEnd len="lg" w="lg" type="none"/>
            <a:tailEnd len="lg" w="lg" type="triangle"/>
          </a:ln>
        </p:spPr>
      </p:cxnSp>
      <p:cxnSp>
        <p:nvCxnSpPr>
          <p:cNvPr id="275" name="Shape 275"/>
          <p:cNvCxnSpPr/>
          <p:nvPr/>
        </p:nvCxnSpPr>
        <p:spPr>
          <a:xfrm rot="10800000">
            <a:off x="7672275" y="4651600"/>
            <a:ext cx="722100" cy="0"/>
          </a:xfrm>
          <a:prstGeom prst="straightConnector1">
            <a:avLst/>
          </a:prstGeom>
          <a:noFill/>
          <a:ln cap="flat" cmpd="sng" w="28575">
            <a:solidFill>
              <a:schemeClr val="accent1"/>
            </a:solidFill>
            <a:prstDash val="solid"/>
            <a:round/>
            <a:headEnd len="lg" w="lg" type="none"/>
            <a:tailEnd len="lg" w="lg" type="triangle"/>
          </a:ln>
        </p:spPr>
      </p:cxnSp>
      <p:sp>
        <p:nvSpPr>
          <p:cNvPr id="276" name="Shape 276"/>
          <p:cNvSpPr txBox="1"/>
          <p:nvPr/>
        </p:nvSpPr>
        <p:spPr>
          <a:xfrm rot="5400000">
            <a:off x="7694850" y="2693187"/>
            <a:ext cx="1931100" cy="3438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accent1"/>
                </a:solidFill>
              </a:rPr>
              <a:t>Class</a:t>
            </a:r>
          </a:p>
        </p:txBody>
      </p:sp>
      <p:cxnSp>
        <p:nvCxnSpPr>
          <p:cNvPr id="277" name="Shape 277"/>
          <p:cNvCxnSpPr/>
          <p:nvPr/>
        </p:nvCxnSpPr>
        <p:spPr>
          <a:xfrm flipH="1">
            <a:off x="7342525" y="1470850"/>
            <a:ext cx="9000" cy="740100"/>
          </a:xfrm>
          <a:prstGeom prst="straightConnector1">
            <a:avLst/>
          </a:prstGeom>
          <a:noFill/>
          <a:ln cap="flat" cmpd="sng" w="28575">
            <a:solidFill>
              <a:schemeClr val="accent5"/>
            </a:solidFill>
            <a:prstDash val="solid"/>
            <a:round/>
            <a:headEnd len="lg" w="lg" type="none"/>
            <a:tailEnd len="lg" w="lg" type="none"/>
          </a:ln>
        </p:spPr>
      </p:cxnSp>
      <p:cxnSp>
        <p:nvCxnSpPr>
          <p:cNvPr id="278" name="Shape 278"/>
          <p:cNvCxnSpPr/>
          <p:nvPr/>
        </p:nvCxnSpPr>
        <p:spPr>
          <a:xfrm rot="10800000">
            <a:off x="7058750" y="1477800"/>
            <a:ext cx="301800" cy="11100"/>
          </a:xfrm>
          <a:prstGeom prst="straightConnector1">
            <a:avLst/>
          </a:prstGeom>
          <a:noFill/>
          <a:ln cap="flat" cmpd="sng" w="28575">
            <a:solidFill>
              <a:schemeClr val="accent5"/>
            </a:solidFill>
            <a:prstDash val="solid"/>
            <a:round/>
            <a:headEnd len="lg" w="lg" type="none"/>
            <a:tailEnd len="lg" w="lg" type="triangle"/>
          </a:ln>
        </p:spPr>
      </p:cxnSp>
      <p:cxnSp>
        <p:nvCxnSpPr>
          <p:cNvPr id="279" name="Shape 279"/>
          <p:cNvCxnSpPr/>
          <p:nvPr/>
        </p:nvCxnSpPr>
        <p:spPr>
          <a:xfrm rot="10800000">
            <a:off x="7067725" y="2190775"/>
            <a:ext cx="283800" cy="9000"/>
          </a:xfrm>
          <a:prstGeom prst="straightConnector1">
            <a:avLst/>
          </a:prstGeom>
          <a:noFill/>
          <a:ln cap="flat" cmpd="sng" w="28575">
            <a:solidFill>
              <a:schemeClr val="accent5"/>
            </a:solidFill>
            <a:prstDash val="solid"/>
            <a:round/>
            <a:headEnd len="lg" w="lg" type="none"/>
            <a:tailEnd len="lg" w="lg" type="triangle"/>
          </a:ln>
        </p:spPr>
      </p:cxnSp>
      <p:sp>
        <p:nvSpPr>
          <p:cNvPr id="280" name="Shape 280"/>
          <p:cNvSpPr txBox="1"/>
          <p:nvPr/>
        </p:nvSpPr>
        <p:spPr>
          <a:xfrm rot="5400000">
            <a:off x="7083662" y="1660450"/>
            <a:ext cx="969000" cy="360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accent5"/>
                </a:solidFill>
              </a:rPr>
              <a:t>variables</a:t>
            </a:r>
          </a:p>
        </p:txBody>
      </p:sp>
      <p:cxnSp>
        <p:nvCxnSpPr>
          <p:cNvPr id="281" name="Shape 281"/>
          <p:cNvCxnSpPr/>
          <p:nvPr/>
        </p:nvCxnSpPr>
        <p:spPr>
          <a:xfrm>
            <a:off x="7319376" y="3621107"/>
            <a:ext cx="5100" cy="819900"/>
          </a:xfrm>
          <a:prstGeom prst="straightConnector1">
            <a:avLst/>
          </a:prstGeom>
          <a:noFill/>
          <a:ln cap="flat" cmpd="sng" w="28575">
            <a:solidFill>
              <a:schemeClr val="accent4"/>
            </a:solidFill>
            <a:prstDash val="solid"/>
            <a:round/>
            <a:headEnd len="lg" w="lg" type="none"/>
            <a:tailEnd len="lg" w="lg" type="none"/>
          </a:ln>
        </p:spPr>
      </p:cxnSp>
      <p:cxnSp>
        <p:nvCxnSpPr>
          <p:cNvPr id="282" name="Shape 282"/>
          <p:cNvCxnSpPr/>
          <p:nvPr/>
        </p:nvCxnSpPr>
        <p:spPr>
          <a:xfrm rot="10800000">
            <a:off x="7058750" y="3618887"/>
            <a:ext cx="265800" cy="0"/>
          </a:xfrm>
          <a:prstGeom prst="straightConnector1">
            <a:avLst/>
          </a:prstGeom>
          <a:noFill/>
          <a:ln cap="flat" cmpd="sng" w="28575">
            <a:solidFill>
              <a:schemeClr val="accent4"/>
            </a:solidFill>
            <a:prstDash val="solid"/>
            <a:round/>
            <a:headEnd len="lg" w="lg" type="none"/>
            <a:tailEnd len="lg" w="lg" type="triangle"/>
          </a:ln>
        </p:spPr>
      </p:cxnSp>
      <p:cxnSp>
        <p:nvCxnSpPr>
          <p:cNvPr id="283" name="Shape 283"/>
          <p:cNvCxnSpPr/>
          <p:nvPr/>
        </p:nvCxnSpPr>
        <p:spPr>
          <a:xfrm rot="10800000">
            <a:off x="7058752" y="4428102"/>
            <a:ext cx="265800" cy="0"/>
          </a:xfrm>
          <a:prstGeom prst="straightConnector1">
            <a:avLst/>
          </a:prstGeom>
          <a:noFill/>
          <a:ln cap="flat" cmpd="sng" w="28575">
            <a:solidFill>
              <a:schemeClr val="accent4"/>
            </a:solidFill>
            <a:prstDash val="solid"/>
            <a:round/>
            <a:headEnd len="lg" w="lg" type="none"/>
            <a:tailEnd len="lg" w="lg" type="triangle"/>
          </a:ln>
        </p:spPr>
      </p:cxnSp>
      <p:sp>
        <p:nvSpPr>
          <p:cNvPr id="284" name="Shape 284"/>
          <p:cNvSpPr txBox="1"/>
          <p:nvPr/>
        </p:nvSpPr>
        <p:spPr>
          <a:xfrm rot="5400000">
            <a:off x="7116962" y="3864375"/>
            <a:ext cx="902400" cy="360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accent4"/>
                </a:solidFill>
              </a:rPr>
              <a:t>method</a:t>
            </a:r>
          </a:p>
        </p:txBody>
      </p:sp>
      <p:cxnSp>
        <p:nvCxnSpPr>
          <p:cNvPr id="285" name="Shape 285"/>
          <p:cNvCxnSpPr/>
          <p:nvPr/>
        </p:nvCxnSpPr>
        <p:spPr>
          <a:xfrm>
            <a:off x="7328339" y="2479757"/>
            <a:ext cx="5100" cy="819899"/>
          </a:xfrm>
          <a:prstGeom prst="straightConnector1">
            <a:avLst/>
          </a:prstGeom>
          <a:noFill/>
          <a:ln cap="flat" cmpd="sng" w="28575">
            <a:solidFill>
              <a:schemeClr val="accent4"/>
            </a:solidFill>
            <a:prstDash val="solid"/>
            <a:round/>
            <a:headEnd len="lg" w="lg" type="none"/>
            <a:tailEnd len="lg" w="lg" type="none"/>
          </a:ln>
        </p:spPr>
      </p:cxnSp>
      <p:cxnSp>
        <p:nvCxnSpPr>
          <p:cNvPr id="286" name="Shape 286"/>
          <p:cNvCxnSpPr/>
          <p:nvPr/>
        </p:nvCxnSpPr>
        <p:spPr>
          <a:xfrm rot="10800000">
            <a:off x="7067712" y="2477537"/>
            <a:ext cx="265800" cy="0"/>
          </a:xfrm>
          <a:prstGeom prst="straightConnector1">
            <a:avLst/>
          </a:prstGeom>
          <a:noFill/>
          <a:ln cap="flat" cmpd="sng" w="28575">
            <a:solidFill>
              <a:schemeClr val="accent4"/>
            </a:solidFill>
            <a:prstDash val="solid"/>
            <a:round/>
            <a:headEnd len="lg" w="lg" type="none"/>
            <a:tailEnd len="lg" w="lg" type="triangle"/>
          </a:ln>
        </p:spPr>
      </p:cxnSp>
      <p:cxnSp>
        <p:nvCxnSpPr>
          <p:cNvPr id="287" name="Shape 287"/>
          <p:cNvCxnSpPr/>
          <p:nvPr/>
        </p:nvCxnSpPr>
        <p:spPr>
          <a:xfrm rot="10800000">
            <a:off x="7067714" y="3286752"/>
            <a:ext cx="265800" cy="0"/>
          </a:xfrm>
          <a:prstGeom prst="straightConnector1">
            <a:avLst/>
          </a:prstGeom>
          <a:noFill/>
          <a:ln cap="flat" cmpd="sng" w="28575">
            <a:solidFill>
              <a:schemeClr val="accent4"/>
            </a:solidFill>
            <a:prstDash val="solid"/>
            <a:round/>
            <a:headEnd len="lg" w="lg" type="none"/>
            <a:tailEnd len="lg" w="lg" type="triangle"/>
          </a:ln>
        </p:spPr>
      </p:cxnSp>
      <p:sp>
        <p:nvSpPr>
          <p:cNvPr id="288" name="Shape 288"/>
          <p:cNvSpPr txBox="1"/>
          <p:nvPr/>
        </p:nvSpPr>
        <p:spPr>
          <a:xfrm rot="5400000">
            <a:off x="7047775" y="2737100"/>
            <a:ext cx="1041000" cy="360900"/>
          </a:xfrm>
          <a:prstGeom prst="rect">
            <a:avLst/>
          </a:prstGeom>
          <a:noFill/>
          <a:ln>
            <a:noFill/>
          </a:ln>
        </p:spPr>
        <p:txBody>
          <a:bodyPr anchorCtr="0" anchor="t" bIns="91425" lIns="91425" rIns="91425" tIns="91425">
            <a:noAutofit/>
          </a:bodyPr>
          <a:lstStyle/>
          <a:p>
            <a:pPr lvl="0" rtl="0">
              <a:spcBef>
                <a:spcPts val="0"/>
              </a:spcBef>
              <a:buNone/>
            </a:pPr>
            <a:r>
              <a:rPr b="1" lang="en" sz="1200">
                <a:solidFill>
                  <a:schemeClr val="accent4"/>
                </a:solidFill>
              </a:rPr>
              <a:t>constructor</a:t>
            </a:r>
          </a:p>
        </p:txBody>
      </p:sp>
      <p:sp>
        <p:nvSpPr>
          <p:cNvPr id="289" name="Shape 289"/>
          <p:cNvSpPr txBox="1"/>
          <p:nvPr/>
        </p:nvSpPr>
        <p:spPr>
          <a:xfrm>
            <a:off x="5757100" y="2841575"/>
            <a:ext cx="1137000" cy="380700"/>
          </a:xfrm>
          <a:prstGeom prst="rect">
            <a:avLst/>
          </a:prstGeom>
          <a:noFill/>
          <a:ln>
            <a:noFill/>
          </a:ln>
        </p:spPr>
        <p:txBody>
          <a:bodyPr anchorCtr="0" anchor="t" bIns="91425" lIns="91425" rIns="91425" tIns="91425">
            <a:noAutofit/>
          </a:bodyPr>
          <a:lstStyle/>
          <a:p>
            <a:pPr lvl="0">
              <a:spcBef>
                <a:spcPts val="0"/>
              </a:spcBef>
              <a:buNone/>
            </a:pPr>
            <a:r>
              <a:rPr lang="en">
                <a:solidFill>
                  <a:schemeClr val="accent6"/>
                </a:solidFill>
              </a:rPr>
              <a:t>statement</a:t>
            </a:r>
          </a:p>
        </p:txBody>
      </p:sp>
      <p:sp>
        <p:nvSpPr>
          <p:cNvPr id="290" name="Shape 290"/>
          <p:cNvSpPr txBox="1"/>
          <p:nvPr/>
        </p:nvSpPr>
        <p:spPr>
          <a:xfrm>
            <a:off x="5757100" y="3914400"/>
            <a:ext cx="1137000" cy="3807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6"/>
                </a:solidFill>
              </a:rPr>
              <a:t>statement</a:t>
            </a:r>
          </a:p>
        </p:txBody>
      </p:sp>
      <p:cxnSp>
        <p:nvCxnSpPr>
          <p:cNvPr id="291" name="Shape 291"/>
          <p:cNvCxnSpPr>
            <a:stCxn id="290" idx="1"/>
          </p:cNvCxnSpPr>
          <p:nvPr/>
        </p:nvCxnSpPr>
        <p:spPr>
          <a:xfrm flipH="1">
            <a:off x="5072500" y="4104750"/>
            <a:ext cx="684600" cy="4800"/>
          </a:xfrm>
          <a:prstGeom prst="straightConnector1">
            <a:avLst/>
          </a:prstGeom>
          <a:noFill/>
          <a:ln cap="flat" cmpd="sng" w="28575">
            <a:solidFill>
              <a:schemeClr val="accent6"/>
            </a:solidFill>
            <a:prstDash val="solid"/>
            <a:round/>
            <a:headEnd len="lg" w="lg" type="none"/>
            <a:tailEnd len="lg" w="lg" type="triangle"/>
          </a:ln>
        </p:spPr>
      </p:cxnSp>
      <p:cxnSp>
        <p:nvCxnSpPr>
          <p:cNvPr id="292" name="Shape 292"/>
          <p:cNvCxnSpPr>
            <a:stCxn id="289" idx="1"/>
          </p:cNvCxnSpPr>
          <p:nvPr/>
        </p:nvCxnSpPr>
        <p:spPr>
          <a:xfrm flipH="1">
            <a:off x="5072500" y="3031925"/>
            <a:ext cx="684600" cy="1800"/>
          </a:xfrm>
          <a:prstGeom prst="straightConnector1">
            <a:avLst/>
          </a:prstGeom>
          <a:noFill/>
          <a:ln cap="flat" cmpd="sng" w="28575">
            <a:solidFill>
              <a:schemeClr val="accent6"/>
            </a:solidFill>
            <a:prstDash val="solid"/>
            <a:round/>
            <a:headEnd len="lg" w="lg"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Structure of a </a:t>
            </a:r>
            <a:r>
              <a:rPr lang="en">
                <a:solidFill>
                  <a:schemeClr val="accent4"/>
                </a:solidFill>
              </a:rPr>
              <a:t>Class</a:t>
            </a:r>
          </a:p>
        </p:txBody>
      </p:sp>
      <p:sp>
        <p:nvSpPr>
          <p:cNvPr id="298" name="Shape 2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solidFill>
                  <a:schemeClr val="accent1"/>
                </a:solidFill>
              </a:rPr>
              <a:t>Variables</a:t>
            </a:r>
            <a:r>
              <a:rPr lang="en"/>
              <a:t>:</a:t>
            </a:r>
          </a:p>
          <a:p>
            <a:pPr indent="-228600" lvl="0" marL="457200" rtl="0">
              <a:spcBef>
                <a:spcPts val="0"/>
              </a:spcBef>
              <a:buClr>
                <a:srgbClr val="FFFFFF"/>
              </a:buClr>
              <a:buChar char="-"/>
            </a:pPr>
            <a:r>
              <a:rPr b="1" lang="en">
                <a:solidFill>
                  <a:srgbClr val="FFFFFF"/>
                </a:solidFill>
              </a:rPr>
              <a:t>define state of an object</a:t>
            </a:r>
          </a:p>
          <a:p>
            <a:pPr indent="-228600" lvl="0" marL="457200">
              <a:spcBef>
                <a:spcPts val="0"/>
              </a:spcBef>
              <a:buChar char="-"/>
            </a:pPr>
            <a:r>
              <a:rPr lang="en"/>
              <a:t>examples: player name and number of coins</a:t>
            </a:r>
          </a:p>
          <a:p>
            <a:pPr lvl="0">
              <a:spcBef>
                <a:spcPts val="0"/>
              </a:spcBef>
              <a:buNone/>
            </a:pPr>
            <a:r>
              <a:rPr b="1" lang="en">
                <a:solidFill>
                  <a:schemeClr val="accent1"/>
                </a:solidFill>
              </a:rPr>
              <a:t>Methods:</a:t>
            </a:r>
          </a:p>
          <a:p>
            <a:pPr indent="-228600" lvl="0" marL="457200" rtl="0">
              <a:spcBef>
                <a:spcPts val="0"/>
              </a:spcBef>
              <a:buChar char="-"/>
            </a:pPr>
            <a:r>
              <a:rPr b="1" lang="en">
                <a:solidFill>
                  <a:srgbClr val="FFFFFF"/>
                </a:solidFill>
              </a:rPr>
              <a:t>define behaviour of an object</a:t>
            </a:r>
            <a:r>
              <a:rPr lang="en"/>
              <a:t>, which could also mean changing a its state by modifying variables </a:t>
            </a:r>
          </a:p>
          <a:p>
            <a:pPr indent="-228600" lvl="0" marL="457200">
              <a:spcBef>
                <a:spcPts val="0"/>
              </a:spcBef>
              <a:buChar char="-"/>
            </a:pPr>
            <a:r>
              <a:rPr lang="en"/>
              <a:t>examples: collectCoin()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Udacity - Intro to Java Programming</a:t>
            </a:r>
          </a:p>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en"/>
              <a:t>Classes vs Objects</a:t>
            </a:r>
          </a:p>
          <a:p>
            <a:pPr indent="-228600" lvl="0" marL="457200" rtl="0">
              <a:spcBef>
                <a:spcPts val="0"/>
              </a:spcBef>
              <a:buChar char="-"/>
            </a:pPr>
            <a:r>
              <a:rPr lang="en"/>
              <a:t>Fundamental Data Types</a:t>
            </a:r>
          </a:p>
          <a:p>
            <a:pPr indent="-228600" lvl="0" marL="457200" rtl="0">
              <a:spcBef>
                <a:spcPts val="0"/>
              </a:spcBef>
              <a:buChar char="-"/>
            </a:pPr>
            <a:r>
              <a:rPr lang="en"/>
              <a:t>Making decisions in your programs</a:t>
            </a:r>
          </a:p>
          <a:p>
            <a:pPr indent="-228600" lvl="0" marL="457200" rtl="0">
              <a:spcBef>
                <a:spcPts val="0"/>
              </a:spcBef>
              <a:buChar char="-"/>
            </a:pPr>
            <a:r>
              <a:rPr lang="en"/>
              <a:t>Basic Algorithms</a:t>
            </a:r>
          </a:p>
          <a:p>
            <a:pPr lvl="0" rtl="0">
              <a:spcBef>
                <a:spcPts val="0"/>
              </a:spcBef>
              <a:buNone/>
            </a:pPr>
            <a:r>
              <a:t/>
            </a:r>
            <a:endParaRPr/>
          </a:p>
          <a:p>
            <a:pPr indent="-228600" lvl="0" marL="457200" rtl="0">
              <a:spcBef>
                <a:spcPts val="0"/>
              </a:spcBef>
              <a:buChar char="-"/>
            </a:pPr>
            <a:r>
              <a:rPr lang="en"/>
              <a:t>Link: </a:t>
            </a:r>
            <a:r>
              <a:rPr lang="en" u="sng">
                <a:solidFill>
                  <a:schemeClr val="hlink"/>
                </a:solidFill>
                <a:hlinkClick r:id="rId3"/>
              </a:rPr>
              <a:t>https://www.udacity.com/course/intro-to-java-programming--cs046</a:t>
            </a:r>
          </a:p>
          <a:p>
            <a:pPr indent="-228600" lvl="0" marL="457200" rtl="0">
              <a:spcBef>
                <a:spcPts val="0"/>
              </a:spcBef>
              <a:buClr>
                <a:srgbClr val="FFFFFF"/>
              </a:buClr>
              <a:buChar char="-"/>
            </a:pPr>
            <a:r>
              <a:rPr b="1" lang="en">
                <a:solidFill>
                  <a:srgbClr val="FFFFFF"/>
                </a:solidFill>
              </a:rPr>
              <a:t>And It’s Free !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Mysterious </a:t>
            </a:r>
            <a:r>
              <a:rPr b="1" lang="en">
                <a:solidFill>
                  <a:schemeClr val="accent4"/>
                </a:solidFill>
              </a:rPr>
              <a:t>Constructor</a:t>
            </a:r>
          </a:p>
        </p:txBody>
      </p:sp>
      <p:sp>
        <p:nvSpPr>
          <p:cNvPr id="304" name="Shape 304"/>
          <p:cNvSpPr txBox="1"/>
          <p:nvPr>
            <p:ph idx="1" type="body"/>
          </p:nvPr>
        </p:nvSpPr>
        <p:spPr>
          <a:xfrm>
            <a:off x="311700" y="1143450"/>
            <a:ext cx="8520600" cy="932100"/>
          </a:xfrm>
          <a:prstGeom prst="rect">
            <a:avLst/>
          </a:prstGeom>
        </p:spPr>
        <p:txBody>
          <a:bodyPr anchorCtr="0" anchor="t" bIns="91425" lIns="91425" rIns="91425" tIns="91425">
            <a:noAutofit/>
          </a:bodyPr>
          <a:lstStyle/>
          <a:p>
            <a:pPr lvl="0">
              <a:spcBef>
                <a:spcPts val="0"/>
              </a:spcBef>
              <a:buNone/>
            </a:pPr>
            <a:r>
              <a:rPr b="1" lang="en">
                <a:solidFill>
                  <a:schemeClr val="accent1"/>
                </a:solidFill>
              </a:rPr>
              <a:t>Constructor</a:t>
            </a:r>
            <a:r>
              <a:rPr lang="en"/>
              <a:t> is a special type of method, that is </a:t>
            </a:r>
            <a:r>
              <a:rPr b="1" lang="en">
                <a:solidFill>
                  <a:srgbClr val="FFFFFF"/>
                </a:solidFill>
              </a:rPr>
              <a:t>used to create new objects</a:t>
            </a:r>
            <a:r>
              <a:rPr lang="en"/>
              <a:t> from a given </a:t>
            </a:r>
            <a:r>
              <a:rPr b="1" lang="en">
                <a:solidFill>
                  <a:srgbClr val="FFFFFF"/>
                </a:solidFill>
              </a:rPr>
              <a:t>class</a:t>
            </a:r>
            <a:r>
              <a:rPr lang="en"/>
              <a:t> blueprint.</a:t>
            </a:r>
          </a:p>
          <a:p>
            <a:pPr lvl="0">
              <a:spcBef>
                <a:spcPts val="0"/>
              </a:spcBef>
              <a:buNone/>
            </a:pPr>
            <a:r>
              <a:t/>
            </a:r>
            <a:endParaRPr/>
          </a:p>
        </p:txBody>
      </p:sp>
      <p:grpSp>
        <p:nvGrpSpPr>
          <p:cNvPr id="305" name="Shape 305"/>
          <p:cNvGrpSpPr/>
          <p:nvPr/>
        </p:nvGrpSpPr>
        <p:grpSpPr>
          <a:xfrm>
            <a:off x="604175" y="2143075"/>
            <a:ext cx="1188600" cy="1326600"/>
            <a:chOff x="604175" y="2143075"/>
            <a:chExt cx="1188600" cy="1326600"/>
          </a:xfrm>
        </p:grpSpPr>
        <p:sp>
          <p:nvSpPr>
            <p:cNvPr id="306" name="Shape 306"/>
            <p:cNvSpPr/>
            <p:nvPr/>
          </p:nvSpPr>
          <p:spPr>
            <a:xfrm>
              <a:off x="635225" y="214307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7" name="Shape 307"/>
            <p:cNvCxnSpPr/>
            <p:nvPr/>
          </p:nvCxnSpPr>
          <p:spPr>
            <a:xfrm>
              <a:off x="644250" y="2522075"/>
              <a:ext cx="1073700" cy="0"/>
            </a:xfrm>
            <a:prstGeom prst="straightConnector1">
              <a:avLst/>
            </a:prstGeom>
            <a:noFill/>
            <a:ln cap="flat" cmpd="sng" w="28575">
              <a:solidFill>
                <a:schemeClr val="lt2"/>
              </a:solidFill>
              <a:prstDash val="solid"/>
              <a:round/>
              <a:headEnd len="lg" w="lg" type="none"/>
              <a:tailEnd len="lg" w="lg" type="none"/>
            </a:ln>
          </p:spPr>
        </p:cxnSp>
        <p:sp>
          <p:nvSpPr>
            <p:cNvPr id="308" name="Shape 308"/>
            <p:cNvSpPr txBox="1"/>
            <p:nvPr/>
          </p:nvSpPr>
          <p:spPr>
            <a:xfrm>
              <a:off x="604175" y="214307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Monster1</a:t>
              </a:r>
            </a:p>
          </p:txBody>
        </p:sp>
        <p:pic>
          <p:nvPicPr>
            <p:cNvPr descr="Screen Shot 2016-09-04 at 6.06.34 PM.png" id="309" name="Shape 309"/>
            <p:cNvPicPr preferRelativeResize="0"/>
            <p:nvPr/>
          </p:nvPicPr>
          <p:blipFill>
            <a:blip r:embed="rId3">
              <a:alphaModFix/>
            </a:blip>
            <a:stretch>
              <a:fillRect/>
            </a:stretch>
          </p:blipFill>
          <p:spPr>
            <a:xfrm>
              <a:off x="733975" y="2598074"/>
              <a:ext cx="885300" cy="803375"/>
            </a:xfrm>
            <a:prstGeom prst="rect">
              <a:avLst/>
            </a:prstGeom>
            <a:noFill/>
            <a:ln>
              <a:noFill/>
            </a:ln>
          </p:spPr>
        </p:pic>
      </p:grpSp>
      <p:grpSp>
        <p:nvGrpSpPr>
          <p:cNvPr id="310" name="Shape 310"/>
          <p:cNvGrpSpPr/>
          <p:nvPr/>
        </p:nvGrpSpPr>
        <p:grpSpPr>
          <a:xfrm>
            <a:off x="4645275" y="2143075"/>
            <a:ext cx="4187100" cy="2869500"/>
            <a:chOff x="4645275" y="2143075"/>
            <a:chExt cx="4187100" cy="2869500"/>
          </a:xfrm>
        </p:grpSpPr>
        <p:sp>
          <p:nvSpPr>
            <p:cNvPr id="311" name="Shape 311"/>
            <p:cNvSpPr/>
            <p:nvPr/>
          </p:nvSpPr>
          <p:spPr>
            <a:xfrm>
              <a:off x="4645275" y="2143075"/>
              <a:ext cx="4187100" cy="2869500"/>
            </a:xfrm>
            <a:prstGeom prst="rect">
              <a:avLst/>
            </a:prstGeom>
            <a:no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2" name="Shape 312"/>
            <p:cNvSpPr txBox="1"/>
            <p:nvPr/>
          </p:nvSpPr>
          <p:spPr>
            <a:xfrm>
              <a:off x="4743225" y="2338362"/>
              <a:ext cx="3991200" cy="1805100"/>
            </a:xfrm>
            <a:prstGeom prst="rect">
              <a:avLst/>
            </a:prstGeom>
            <a:noFill/>
            <a:ln>
              <a:noFill/>
            </a:ln>
          </p:spPr>
          <p:txBody>
            <a:bodyPr anchorCtr="0" anchor="t" bIns="91425" lIns="91425" rIns="91425" tIns="91425">
              <a:noAutofit/>
            </a:bodyPr>
            <a:lstStyle/>
            <a:p>
              <a:pPr lvl="0">
                <a:spcBef>
                  <a:spcPts val="0"/>
                </a:spcBef>
                <a:buNone/>
              </a:pPr>
              <a:r>
                <a:rPr lang="en" sz="1800">
                  <a:solidFill>
                    <a:srgbClr val="A9B7C6"/>
                  </a:solidFill>
                </a:rPr>
                <a:t>Monster monster1 = </a:t>
              </a:r>
              <a:r>
                <a:rPr lang="en" sz="1800">
                  <a:solidFill>
                    <a:srgbClr val="CC7832"/>
                  </a:solidFill>
                </a:rPr>
                <a:t>new </a:t>
              </a:r>
              <a:r>
                <a:rPr lang="en" sz="1800">
                  <a:solidFill>
                    <a:srgbClr val="A9B7C6"/>
                  </a:solidFill>
                </a:rPr>
                <a:t>Monster()</a:t>
              </a:r>
              <a:r>
                <a:rPr lang="en" sz="1800">
                  <a:solidFill>
                    <a:srgbClr val="CC7832"/>
                  </a:solidFill>
                </a:rPr>
                <a:t>;</a:t>
              </a:r>
            </a:p>
            <a:p>
              <a:pPr lvl="0">
                <a:spcBef>
                  <a:spcPts val="0"/>
                </a:spcBef>
                <a:buNone/>
              </a:pPr>
              <a:r>
                <a:t/>
              </a:r>
              <a:endParaRPr sz="1800">
                <a:solidFill>
                  <a:srgbClr val="CC7832"/>
                </a:solidFill>
              </a:endParaRPr>
            </a:p>
            <a:p>
              <a:pPr lvl="0">
                <a:spcBef>
                  <a:spcPts val="0"/>
                </a:spcBef>
                <a:buNone/>
              </a:pPr>
              <a:r>
                <a:rPr lang="en" sz="1800">
                  <a:solidFill>
                    <a:srgbClr val="A9B7C6"/>
                  </a:solidFill>
                </a:rPr>
                <a:t>Monster monster2 = </a:t>
              </a:r>
              <a:r>
                <a:rPr lang="en" sz="1800">
                  <a:solidFill>
                    <a:srgbClr val="CC7832"/>
                  </a:solidFill>
                </a:rPr>
                <a:t>new </a:t>
              </a:r>
              <a:r>
                <a:rPr lang="en" sz="1800">
                  <a:solidFill>
                    <a:srgbClr val="A9B7C6"/>
                  </a:solidFill>
                </a:rPr>
                <a:t>Monster()</a:t>
              </a:r>
              <a:r>
                <a:rPr lang="en" sz="1800">
                  <a:solidFill>
                    <a:srgbClr val="CC7832"/>
                  </a:solidFill>
                </a:rPr>
                <a:t>;</a:t>
              </a:r>
            </a:p>
            <a:p>
              <a:pPr lvl="0">
                <a:spcBef>
                  <a:spcPts val="0"/>
                </a:spcBef>
                <a:buNone/>
              </a:pPr>
              <a:r>
                <a:t/>
              </a:r>
              <a:endParaRPr sz="1800">
                <a:solidFill>
                  <a:srgbClr val="A9B7C6"/>
                </a:solidFill>
              </a:endParaRPr>
            </a:p>
            <a:p>
              <a:pPr lvl="0">
                <a:spcBef>
                  <a:spcPts val="0"/>
                </a:spcBef>
                <a:buNone/>
              </a:pPr>
              <a:r>
                <a:rPr lang="en" sz="1800">
                  <a:solidFill>
                    <a:srgbClr val="A9B7C6"/>
                  </a:solidFill>
                </a:rPr>
                <a:t>Monster monster3 = </a:t>
              </a:r>
              <a:r>
                <a:rPr lang="en" sz="1800">
                  <a:solidFill>
                    <a:srgbClr val="CC7832"/>
                  </a:solidFill>
                </a:rPr>
                <a:t>new </a:t>
              </a:r>
              <a:r>
                <a:rPr lang="en" sz="1800">
                  <a:solidFill>
                    <a:srgbClr val="A9B7C6"/>
                  </a:solidFill>
                </a:rPr>
                <a:t>Monster()</a:t>
              </a:r>
              <a:r>
                <a:rPr lang="en" sz="1800">
                  <a:solidFill>
                    <a:srgbClr val="CC7832"/>
                  </a:solidFill>
                </a:rPr>
                <a:t>;</a:t>
              </a:r>
            </a:p>
            <a:p>
              <a:pPr lvl="0">
                <a:spcBef>
                  <a:spcPts val="0"/>
                </a:spcBef>
                <a:buNone/>
              </a:pPr>
              <a:r>
                <a:t/>
              </a:r>
              <a:endParaRPr sz="1800">
                <a:solidFill>
                  <a:srgbClr val="CC7832"/>
                </a:solidFill>
              </a:endParaRPr>
            </a:p>
            <a:p>
              <a:pPr lvl="0">
                <a:spcBef>
                  <a:spcPts val="0"/>
                </a:spcBef>
                <a:buNone/>
              </a:pPr>
              <a:r>
                <a:t/>
              </a:r>
              <a:endParaRPr sz="1800">
                <a:solidFill>
                  <a:srgbClr val="CC7832"/>
                </a:solidFill>
              </a:endParaRPr>
            </a:p>
            <a:p>
              <a:pPr lvl="0">
                <a:spcBef>
                  <a:spcPts val="0"/>
                </a:spcBef>
                <a:buNone/>
              </a:pPr>
              <a:r>
                <a:t/>
              </a:r>
              <a:endParaRPr sz="1800">
                <a:solidFill>
                  <a:srgbClr val="CC7832"/>
                </a:solidFill>
              </a:endParaRPr>
            </a:p>
            <a:p>
              <a:pPr lvl="0">
                <a:spcBef>
                  <a:spcPts val="0"/>
                </a:spcBef>
                <a:buNone/>
              </a:pPr>
              <a:r>
                <a:t/>
              </a:r>
              <a:endParaRPr sz="1800">
                <a:solidFill>
                  <a:srgbClr val="CC7832"/>
                </a:solidFill>
              </a:endParaRPr>
            </a:p>
            <a:p>
              <a:pPr lvl="0">
                <a:spcBef>
                  <a:spcPts val="0"/>
                </a:spcBef>
                <a:buNone/>
              </a:pPr>
              <a:r>
                <a:t/>
              </a:r>
              <a:endParaRPr sz="1800">
                <a:solidFill>
                  <a:srgbClr val="CC7832"/>
                </a:solidFill>
              </a:endParaRPr>
            </a:p>
            <a:p>
              <a:pPr lvl="0">
                <a:spcBef>
                  <a:spcPts val="0"/>
                </a:spcBef>
                <a:buNone/>
              </a:pPr>
              <a:r>
                <a:t/>
              </a:r>
              <a:endParaRPr sz="1800"/>
            </a:p>
          </p:txBody>
        </p:sp>
      </p:grpSp>
      <p:grpSp>
        <p:nvGrpSpPr>
          <p:cNvPr id="313" name="Shape 313"/>
          <p:cNvGrpSpPr/>
          <p:nvPr/>
        </p:nvGrpSpPr>
        <p:grpSpPr>
          <a:xfrm>
            <a:off x="1870975" y="2143075"/>
            <a:ext cx="1188600" cy="1326600"/>
            <a:chOff x="1870975" y="2143075"/>
            <a:chExt cx="1188600" cy="1326600"/>
          </a:xfrm>
        </p:grpSpPr>
        <p:sp>
          <p:nvSpPr>
            <p:cNvPr id="314" name="Shape 314"/>
            <p:cNvSpPr/>
            <p:nvPr/>
          </p:nvSpPr>
          <p:spPr>
            <a:xfrm>
              <a:off x="1902025" y="214307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15" name="Shape 315"/>
            <p:cNvCxnSpPr/>
            <p:nvPr/>
          </p:nvCxnSpPr>
          <p:spPr>
            <a:xfrm>
              <a:off x="1911050" y="2522075"/>
              <a:ext cx="1073700" cy="0"/>
            </a:xfrm>
            <a:prstGeom prst="straightConnector1">
              <a:avLst/>
            </a:prstGeom>
            <a:noFill/>
            <a:ln cap="flat" cmpd="sng" w="28575">
              <a:solidFill>
                <a:schemeClr val="lt2"/>
              </a:solidFill>
              <a:prstDash val="solid"/>
              <a:round/>
              <a:headEnd len="lg" w="lg" type="none"/>
              <a:tailEnd len="lg" w="lg" type="none"/>
            </a:ln>
          </p:spPr>
        </p:cxnSp>
        <p:sp>
          <p:nvSpPr>
            <p:cNvPr id="316" name="Shape 316"/>
            <p:cNvSpPr txBox="1"/>
            <p:nvPr/>
          </p:nvSpPr>
          <p:spPr>
            <a:xfrm>
              <a:off x="1870975" y="214307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Monster2</a:t>
              </a:r>
            </a:p>
          </p:txBody>
        </p:sp>
        <p:pic>
          <p:nvPicPr>
            <p:cNvPr descr="Screen Shot 2016-09-04 at 6.06.34 PM.png" id="317" name="Shape 317"/>
            <p:cNvPicPr preferRelativeResize="0"/>
            <p:nvPr/>
          </p:nvPicPr>
          <p:blipFill>
            <a:blip r:embed="rId3">
              <a:alphaModFix/>
            </a:blip>
            <a:stretch>
              <a:fillRect/>
            </a:stretch>
          </p:blipFill>
          <p:spPr>
            <a:xfrm>
              <a:off x="2000775" y="2598074"/>
              <a:ext cx="885300" cy="803375"/>
            </a:xfrm>
            <a:prstGeom prst="rect">
              <a:avLst/>
            </a:prstGeom>
            <a:noFill/>
            <a:ln>
              <a:noFill/>
            </a:ln>
          </p:spPr>
        </p:pic>
      </p:grpSp>
      <p:grpSp>
        <p:nvGrpSpPr>
          <p:cNvPr id="318" name="Shape 318"/>
          <p:cNvGrpSpPr/>
          <p:nvPr/>
        </p:nvGrpSpPr>
        <p:grpSpPr>
          <a:xfrm>
            <a:off x="3137762" y="2143075"/>
            <a:ext cx="1188600" cy="1326600"/>
            <a:chOff x="3137762" y="2143075"/>
            <a:chExt cx="1188600" cy="1326600"/>
          </a:xfrm>
        </p:grpSpPr>
        <p:sp>
          <p:nvSpPr>
            <p:cNvPr id="319" name="Shape 319"/>
            <p:cNvSpPr/>
            <p:nvPr/>
          </p:nvSpPr>
          <p:spPr>
            <a:xfrm>
              <a:off x="3168812" y="214307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0" name="Shape 320"/>
            <p:cNvCxnSpPr/>
            <p:nvPr/>
          </p:nvCxnSpPr>
          <p:spPr>
            <a:xfrm>
              <a:off x="3177837" y="2522075"/>
              <a:ext cx="1073700" cy="0"/>
            </a:xfrm>
            <a:prstGeom prst="straightConnector1">
              <a:avLst/>
            </a:prstGeom>
            <a:noFill/>
            <a:ln cap="flat" cmpd="sng" w="28575">
              <a:solidFill>
                <a:schemeClr val="lt2"/>
              </a:solidFill>
              <a:prstDash val="solid"/>
              <a:round/>
              <a:headEnd len="lg" w="lg" type="none"/>
              <a:tailEnd len="lg" w="lg" type="none"/>
            </a:ln>
          </p:spPr>
        </p:cxnSp>
        <p:sp>
          <p:nvSpPr>
            <p:cNvPr id="321" name="Shape 321"/>
            <p:cNvSpPr txBox="1"/>
            <p:nvPr/>
          </p:nvSpPr>
          <p:spPr>
            <a:xfrm>
              <a:off x="3137762" y="214307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Monster3</a:t>
              </a:r>
            </a:p>
          </p:txBody>
        </p:sp>
        <p:pic>
          <p:nvPicPr>
            <p:cNvPr descr="Screen Shot 2016-09-04 at 6.06.34 PM.png" id="322" name="Shape 322"/>
            <p:cNvPicPr preferRelativeResize="0"/>
            <p:nvPr/>
          </p:nvPicPr>
          <p:blipFill>
            <a:blip r:embed="rId3">
              <a:alphaModFix/>
            </a:blip>
            <a:stretch>
              <a:fillRect/>
            </a:stretch>
          </p:blipFill>
          <p:spPr>
            <a:xfrm>
              <a:off x="3267562" y="2598074"/>
              <a:ext cx="885300" cy="803375"/>
            </a:xfrm>
            <a:prstGeom prst="rect">
              <a:avLst/>
            </a:prstGeom>
            <a:noFill/>
            <a:ln>
              <a:noFill/>
            </a:ln>
          </p:spPr>
        </p:pic>
      </p:grpSp>
      <p:grpSp>
        <p:nvGrpSpPr>
          <p:cNvPr id="323" name="Shape 323"/>
          <p:cNvGrpSpPr/>
          <p:nvPr/>
        </p:nvGrpSpPr>
        <p:grpSpPr>
          <a:xfrm>
            <a:off x="1902000" y="3686075"/>
            <a:ext cx="1082725" cy="1326600"/>
            <a:chOff x="1902000" y="3686075"/>
            <a:chExt cx="1082725" cy="1326600"/>
          </a:xfrm>
        </p:grpSpPr>
        <p:sp>
          <p:nvSpPr>
            <p:cNvPr id="324" name="Shape 324"/>
            <p:cNvSpPr/>
            <p:nvPr/>
          </p:nvSpPr>
          <p:spPr>
            <a:xfrm>
              <a:off x="1902000" y="368607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5" name="Shape 325"/>
            <p:cNvCxnSpPr/>
            <p:nvPr/>
          </p:nvCxnSpPr>
          <p:spPr>
            <a:xfrm>
              <a:off x="1911025" y="4065075"/>
              <a:ext cx="1073700" cy="0"/>
            </a:xfrm>
            <a:prstGeom prst="straightConnector1">
              <a:avLst/>
            </a:prstGeom>
            <a:noFill/>
            <a:ln cap="flat" cmpd="sng" w="28575">
              <a:solidFill>
                <a:schemeClr val="lt2"/>
              </a:solidFill>
              <a:prstDash val="solid"/>
              <a:round/>
              <a:headEnd len="lg" w="lg" type="none"/>
              <a:tailEnd len="lg" w="lg" type="none"/>
            </a:ln>
          </p:spPr>
        </p:cxnSp>
        <p:sp>
          <p:nvSpPr>
            <p:cNvPr id="326" name="Shape 326"/>
            <p:cNvSpPr txBox="1"/>
            <p:nvPr/>
          </p:nvSpPr>
          <p:spPr>
            <a:xfrm>
              <a:off x="2028325" y="3686075"/>
              <a:ext cx="956400" cy="3030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2"/>
                  </a:solidFill>
                </a:rPr>
                <a:t>Player</a:t>
              </a:r>
            </a:p>
          </p:txBody>
        </p:sp>
        <p:pic>
          <p:nvPicPr>
            <p:cNvPr descr="Screen Shot 2016-09-04 at 6.13.21 PM.png" id="327" name="Shape 327"/>
            <p:cNvPicPr preferRelativeResize="0"/>
            <p:nvPr/>
          </p:nvPicPr>
          <p:blipFill>
            <a:blip r:embed="rId4">
              <a:alphaModFix/>
            </a:blip>
            <a:stretch>
              <a:fillRect/>
            </a:stretch>
          </p:blipFill>
          <p:spPr>
            <a:xfrm>
              <a:off x="1969675" y="4141075"/>
              <a:ext cx="956400" cy="803375"/>
            </a:xfrm>
            <a:prstGeom prst="rect">
              <a:avLst/>
            </a:prstGeom>
            <a:noFill/>
            <a:ln>
              <a:noFill/>
            </a:ln>
          </p:spPr>
        </p:pic>
      </p:grpSp>
      <p:sp>
        <p:nvSpPr>
          <p:cNvPr id="328" name="Shape 328"/>
          <p:cNvSpPr txBox="1"/>
          <p:nvPr/>
        </p:nvSpPr>
        <p:spPr>
          <a:xfrm>
            <a:off x="4772625" y="4406262"/>
            <a:ext cx="3932400" cy="606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A9B7C6"/>
                </a:solidFill>
              </a:rPr>
              <a:t>Player player = </a:t>
            </a:r>
            <a:r>
              <a:rPr lang="en" sz="1800">
                <a:solidFill>
                  <a:srgbClr val="CC7832"/>
                </a:solidFill>
              </a:rPr>
              <a:t>new </a:t>
            </a:r>
            <a:r>
              <a:rPr lang="en" sz="1800">
                <a:solidFill>
                  <a:srgbClr val="A9B7C6"/>
                </a:solidFill>
              </a:rPr>
              <a:t>Player(</a:t>
            </a:r>
            <a:r>
              <a:rPr lang="en" sz="1800">
                <a:solidFill>
                  <a:srgbClr val="6A8759"/>
                </a:solidFill>
              </a:rPr>
              <a:t>"Mario"</a:t>
            </a:r>
            <a:r>
              <a:rPr lang="en" sz="1800">
                <a:solidFill>
                  <a:srgbClr val="A9B7C6"/>
                </a:solidFill>
              </a:rPr>
              <a:t>)</a:t>
            </a:r>
            <a:r>
              <a:rPr lang="en" sz="1800">
                <a:solidFill>
                  <a:srgbClr val="CC7832"/>
                </a:solidFill>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Calling </a:t>
            </a:r>
            <a:r>
              <a:rPr b="1" lang="en">
                <a:solidFill>
                  <a:schemeClr val="accent4"/>
                </a:solidFill>
              </a:rPr>
              <a:t>Methods</a:t>
            </a:r>
          </a:p>
        </p:txBody>
      </p:sp>
      <p:sp>
        <p:nvSpPr>
          <p:cNvPr id="334" name="Shape 3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To call a method, we need an object.</a:t>
            </a:r>
          </a:p>
          <a:p>
            <a:pPr indent="457200" lvl="0" rtl="0">
              <a:lnSpc>
                <a:spcPct val="100000"/>
              </a:lnSpc>
              <a:spcBef>
                <a:spcPts val="0"/>
              </a:spcBef>
              <a:buNone/>
            </a:pPr>
            <a:r>
              <a:rPr lang="en">
                <a:solidFill>
                  <a:srgbClr val="A9B7C6"/>
                </a:solidFill>
              </a:rPr>
              <a:t>Player player = </a:t>
            </a:r>
            <a:r>
              <a:rPr lang="en">
                <a:solidFill>
                  <a:srgbClr val="CC7832"/>
                </a:solidFill>
              </a:rPr>
              <a:t>new </a:t>
            </a:r>
            <a:r>
              <a:rPr lang="en">
                <a:solidFill>
                  <a:srgbClr val="A9B7C6"/>
                </a:solidFill>
              </a:rPr>
              <a:t>Player(</a:t>
            </a:r>
            <a:r>
              <a:rPr lang="en">
                <a:solidFill>
                  <a:srgbClr val="6A8759"/>
                </a:solidFill>
              </a:rPr>
              <a:t>"Mario"</a:t>
            </a:r>
            <a:r>
              <a:rPr lang="en">
                <a:solidFill>
                  <a:srgbClr val="A9B7C6"/>
                </a:solidFill>
              </a:rPr>
              <a:t>)</a:t>
            </a:r>
            <a:r>
              <a:rPr lang="en">
                <a:solidFill>
                  <a:srgbClr val="CC7832"/>
                </a:solidFill>
              </a:rPr>
              <a:t>;</a:t>
            </a:r>
          </a:p>
          <a:p>
            <a:pPr indent="457200" lvl="0" rtl="0">
              <a:lnSpc>
                <a:spcPct val="100000"/>
              </a:lnSpc>
              <a:spcBef>
                <a:spcPts val="0"/>
              </a:spcBef>
              <a:buNone/>
            </a:pPr>
            <a:r>
              <a:rPr lang="en">
                <a:solidFill>
                  <a:srgbClr val="A9B7C6"/>
                </a:solidFill>
              </a:rPr>
              <a:t>player.collectCoin()</a:t>
            </a:r>
            <a:r>
              <a:rPr lang="en">
                <a:solidFill>
                  <a:srgbClr val="CC7832"/>
                </a:solidFill>
              </a:rPr>
              <a:t>;</a:t>
            </a:r>
          </a:p>
          <a:p>
            <a:pPr lvl="0" rtl="0">
              <a:lnSpc>
                <a:spcPct val="100000"/>
              </a:lnSpc>
              <a:spcBef>
                <a:spcPts val="0"/>
              </a:spcBef>
              <a:buNone/>
            </a:pPr>
            <a:r>
              <a:t/>
            </a:r>
            <a:endParaRPr>
              <a:solidFill>
                <a:srgbClr val="CC7832"/>
              </a:solidFill>
              <a:highlight>
                <a:srgbClr val="2B2B2B"/>
              </a:highlight>
            </a:endParaRPr>
          </a:p>
          <a:p>
            <a:pPr lvl="0" rtl="0">
              <a:spcBef>
                <a:spcPts val="0"/>
              </a:spcBef>
              <a:buNone/>
            </a:pPr>
            <a:r>
              <a:rPr lang="en">
                <a:solidFill>
                  <a:srgbClr val="FFFFFF"/>
                </a:solidFill>
              </a:rPr>
              <a:t>It is also possible to pass an argument to a method.</a:t>
            </a:r>
          </a:p>
          <a:p>
            <a:pPr indent="457200" lvl="0" rtl="0">
              <a:lnSpc>
                <a:spcPct val="100000"/>
              </a:lnSpc>
              <a:spcBef>
                <a:spcPts val="0"/>
              </a:spcBef>
              <a:buNone/>
            </a:pPr>
            <a:r>
              <a:rPr lang="en">
                <a:solidFill>
                  <a:srgbClr val="A9B7C6"/>
                </a:solidFill>
              </a:rPr>
              <a:t>player.collectCoin(2)</a:t>
            </a:r>
            <a:r>
              <a:rPr lang="en">
                <a:solidFill>
                  <a:srgbClr val="CC7832"/>
                </a:solidFill>
              </a:rPr>
              <a:t>;</a:t>
            </a:r>
          </a:p>
          <a:p>
            <a:pPr lvl="0" rtl="0">
              <a:spcBef>
                <a:spcPts val="0"/>
              </a:spcBef>
              <a:buNone/>
            </a:pPr>
            <a:r>
              <a:t/>
            </a:r>
            <a:endParaRPr sz="900">
              <a:solidFill>
                <a:srgbClr val="A9B7C6"/>
              </a:solidFill>
              <a:highlight>
                <a:srgbClr val="344134"/>
              </a:highlight>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0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0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1000"/>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1000"/>
                                        <p:tgtEl>
                                          <p:spTgt spid="3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animEffect filter="fade" transition="in">
                                      <p:cBhvr>
                                        <p:cTn dur="1000"/>
                                        <p:tgtEl>
                                          <p:spTgt spid="3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animEffect filter="fade" transition="in">
                                      <p:cBhvr>
                                        <p:cTn dur="1000"/>
                                        <p:tgtEl>
                                          <p:spTgt spid="3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6" st="6"/>
                                            </p:txEl>
                                          </p:spTgt>
                                        </p:tgtEl>
                                        <p:attrNameLst>
                                          <p:attrName>style.visibility</p:attrName>
                                        </p:attrNameLst>
                                      </p:cBhvr>
                                      <p:to>
                                        <p:strVal val="visible"/>
                                      </p:to>
                                    </p:set>
                                    <p:animEffect filter="fade" transition="in">
                                      <p:cBhvr>
                                        <p:cTn dur="1000"/>
                                        <p:tgtEl>
                                          <p:spTgt spid="3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7" st="7"/>
                                            </p:txEl>
                                          </p:spTgt>
                                        </p:tgtEl>
                                        <p:attrNameLst>
                                          <p:attrName>style.visibility</p:attrName>
                                        </p:attrNameLst>
                                      </p:cBhvr>
                                      <p:to>
                                        <p:strVal val="visible"/>
                                      </p:to>
                                    </p:set>
                                    <p:animEffect filter="fade" transition="in">
                                      <p:cBhvr>
                                        <p:cTn dur="1000"/>
                                        <p:tgtEl>
                                          <p:spTgt spid="3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8" st="8"/>
                                            </p:txEl>
                                          </p:spTgt>
                                        </p:tgtEl>
                                        <p:attrNameLst>
                                          <p:attrName>style.visibility</p:attrName>
                                        </p:attrNameLst>
                                      </p:cBhvr>
                                      <p:to>
                                        <p:strVal val="visible"/>
                                      </p:to>
                                    </p:set>
                                    <p:animEffect filter="fade" transition="in">
                                      <p:cBhvr>
                                        <p:cTn dur="1000"/>
                                        <p:tgtEl>
                                          <p:spTgt spid="33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9" st="9"/>
                                            </p:txEl>
                                          </p:spTgt>
                                        </p:tgtEl>
                                        <p:attrNameLst>
                                          <p:attrName>style.visibility</p:attrName>
                                        </p:attrNameLst>
                                      </p:cBhvr>
                                      <p:to>
                                        <p:strVal val="visible"/>
                                      </p:to>
                                    </p:set>
                                    <p:animEffect filter="fade" transition="in">
                                      <p:cBhvr>
                                        <p:cTn dur="1000"/>
                                        <p:tgtEl>
                                          <p:spTgt spid="33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Few words about </a:t>
            </a:r>
            <a:r>
              <a:rPr b="1" lang="en">
                <a:solidFill>
                  <a:schemeClr val="accent4"/>
                </a:solidFill>
              </a:rPr>
              <a:t>Inheritance</a:t>
            </a:r>
          </a:p>
        </p:txBody>
      </p:sp>
      <p:sp>
        <p:nvSpPr>
          <p:cNvPr id="340" name="Shape 340"/>
          <p:cNvSpPr/>
          <p:nvPr/>
        </p:nvSpPr>
        <p:spPr>
          <a:xfrm>
            <a:off x="1718075" y="145727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1" name="Shape 341"/>
          <p:cNvCxnSpPr/>
          <p:nvPr/>
        </p:nvCxnSpPr>
        <p:spPr>
          <a:xfrm>
            <a:off x="1727100" y="1836275"/>
            <a:ext cx="1073700" cy="0"/>
          </a:xfrm>
          <a:prstGeom prst="straightConnector1">
            <a:avLst/>
          </a:prstGeom>
          <a:noFill/>
          <a:ln cap="flat" cmpd="sng" w="28575">
            <a:solidFill>
              <a:schemeClr val="lt2"/>
            </a:solidFill>
            <a:prstDash val="solid"/>
            <a:round/>
            <a:headEnd len="lg" w="lg" type="none"/>
            <a:tailEnd len="lg" w="lg" type="none"/>
          </a:ln>
        </p:spPr>
      </p:cxnSp>
      <p:sp>
        <p:nvSpPr>
          <p:cNvPr id="342" name="Shape 342"/>
          <p:cNvSpPr txBox="1"/>
          <p:nvPr/>
        </p:nvSpPr>
        <p:spPr>
          <a:xfrm>
            <a:off x="1687025" y="145727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Monster1</a:t>
            </a:r>
          </a:p>
        </p:txBody>
      </p:sp>
      <p:pic>
        <p:nvPicPr>
          <p:cNvPr descr="Screen Shot 2016-09-04 at 6.06.34 PM.png" id="343" name="Shape 343"/>
          <p:cNvPicPr preferRelativeResize="0"/>
          <p:nvPr/>
        </p:nvPicPr>
        <p:blipFill>
          <a:blip r:embed="rId3">
            <a:alphaModFix/>
          </a:blip>
          <a:stretch>
            <a:fillRect/>
          </a:stretch>
        </p:blipFill>
        <p:spPr>
          <a:xfrm>
            <a:off x="1816825" y="1912274"/>
            <a:ext cx="885300" cy="803375"/>
          </a:xfrm>
          <a:prstGeom prst="rect">
            <a:avLst/>
          </a:prstGeom>
          <a:noFill/>
          <a:ln>
            <a:noFill/>
          </a:ln>
        </p:spPr>
      </p:pic>
      <p:sp>
        <p:nvSpPr>
          <p:cNvPr id="344" name="Shape 344"/>
          <p:cNvSpPr/>
          <p:nvPr/>
        </p:nvSpPr>
        <p:spPr>
          <a:xfrm>
            <a:off x="1687012" y="32234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5" name="Shape 345"/>
          <p:cNvCxnSpPr/>
          <p:nvPr/>
        </p:nvCxnSpPr>
        <p:spPr>
          <a:xfrm>
            <a:off x="1696037" y="3602425"/>
            <a:ext cx="1073700" cy="0"/>
          </a:xfrm>
          <a:prstGeom prst="straightConnector1">
            <a:avLst/>
          </a:prstGeom>
          <a:noFill/>
          <a:ln cap="flat" cmpd="sng" w="28575">
            <a:solidFill>
              <a:schemeClr val="lt2"/>
            </a:solidFill>
            <a:prstDash val="solid"/>
            <a:round/>
            <a:headEnd len="lg" w="lg" type="none"/>
            <a:tailEnd len="lg" w="lg" type="none"/>
          </a:ln>
        </p:spPr>
      </p:cxnSp>
      <p:sp>
        <p:nvSpPr>
          <p:cNvPr id="346" name="Shape 346"/>
          <p:cNvSpPr txBox="1"/>
          <p:nvPr/>
        </p:nvSpPr>
        <p:spPr>
          <a:xfrm>
            <a:off x="1813337" y="3223425"/>
            <a:ext cx="956400" cy="3030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2"/>
                </a:solidFill>
              </a:rPr>
              <a:t>Player</a:t>
            </a:r>
          </a:p>
        </p:txBody>
      </p:sp>
      <p:pic>
        <p:nvPicPr>
          <p:cNvPr descr="Screen Shot 2016-09-04 at 6.13.21 PM.png" id="347" name="Shape 347"/>
          <p:cNvPicPr preferRelativeResize="0"/>
          <p:nvPr/>
        </p:nvPicPr>
        <p:blipFill>
          <a:blip r:embed="rId4">
            <a:alphaModFix/>
          </a:blip>
          <a:stretch>
            <a:fillRect/>
          </a:stretch>
        </p:blipFill>
        <p:spPr>
          <a:xfrm>
            <a:off x="1754687" y="3678425"/>
            <a:ext cx="956400" cy="803375"/>
          </a:xfrm>
          <a:prstGeom prst="rect">
            <a:avLst/>
          </a:prstGeom>
          <a:noFill/>
          <a:ln>
            <a:noFill/>
          </a:ln>
        </p:spPr>
      </p:pic>
      <p:sp>
        <p:nvSpPr>
          <p:cNvPr id="348" name="Shape 348"/>
          <p:cNvSpPr txBox="1"/>
          <p:nvPr/>
        </p:nvSpPr>
        <p:spPr>
          <a:xfrm>
            <a:off x="3392900" y="1380625"/>
            <a:ext cx="5161500" cy="3546300"/>
          </a:xfrm>
          <a:prstGeom prst="rect">
            <a:avLst/>
          </a:prstGeom>
          <a:noFill/>
          <a:ln>
            <a:noFill/>
          </a:ln>
        </p:spPr>
        <p:txBody>
          <a:bodyPr anchorCtr="0" anchor="t" bIns="91425" lIns="91425" rIns="91425" tIns="91425">
            <a:noAutofit/>
          </a:bodyPr>
          <a:lstStyle/>
          <a:p>
            <a:pPr lvl="0">
              <a:spcBef>
                <a:spcPts val="0"/>
              </a:spcBef>
              <a:buNone/>
            </a:pPr>
            <a:r>
              <a:rPr b="1" lang="en" sz="1800">
                <a:solidFill>
                  <a:schemeClr val="accent1"/>
                </a:solidFill>
              </a:rPr>
              <a:t>Things in common:</a:t>
            </a:r>
          </a:p>
          <a:p>
            <a:pPr indent="-342900" lvl="0" marL="457200" rtl="0">
              <a:spcBef>
                <a:spcPts val="0"/>
              </a:spcBef>
              <a:buClr>
                <a:schemeClr val="lt2"/>
              </a:buClr>
              <a:buSzPct val="100000"/>
              <a:buChar char="-"/>
            </a:pPr>
            <a:r>
              <a:rPr lang="en" sz="1800">
                <a:solidFill>
                  <a:schemeClr val="lt2"/>
                </a:solidFill>
              </a:rPr>
              <a:t>variable: location</a:t>
            </a:r>
          </a:p>
          <a:p>
            <a:pPr indent="-342900" lvl="0" marL="457200" rtl="0">
              <a:spcBef>
                <a:spcPts val="0"/>
              </a:spcBef>
              <a:buClr>
                <a:schemeClr val="lt2"/>
              </a:buClr>
              <a:buSzPct val="100000"/>
              <a:buChar char="-"/>
            </a:pPr>
            <a:r>
              <a:rPr lang="en" sz="1800">
                <a:solidFill>
                  <a:schemeClr val="lt2"/>
                </a:solidFill>
              </a:rPr>
              <a:t>variable: visualAsset</a:t>
            </a:r>
          </a:p>
          <a:p>
            <a:pPr indent="-342900" lvl="0" marL="457200" rtl="0">
              <a:spcBef>
                <a:spcPts val="0"/>
              </a:spcBef>
              <a:buClr>
                <a:schemeClr val="lt2"/>
              </a:buClr>
              <a:buSzPct val="100000"/>
              <a:buChar char="-"/>
            </a:pPr>
            <a:r>
              <a:rPr lang="en" sz="1800">
                <a:solidFill>
                  <a:schemeClr val="lt2"/>
                </a:solidFill>
              </a:rPr>
              <a:t>Method: move()</a:t>
            </a:r>
          </a:p>
          <a:p>
            <a:pPr indent="-342900" lvl="0" marL="457200">
              <a:spcBef>
                <a:spcPts val="0"/>
              </a:spcBef>
              <a:buClr>
                <a:schemeClr val="lt2"/>
              </a:buClr>
              <a:buSzPct val="100000"/>
              <a:buChar char="-"/>
            </a:pPr>
            <a:r>
              <a:rPr lang="en" sz="1800">
                <a:solidFill>
                  <a:schemeClr val="lt2"/>
                </a:solidFill>
              </a:rPr>
              <a:t>Method: jump()</a:t>
            </a:r>
          </a:p>
          <a:p>
            <a:pPr lvl="0">
              <a:spcBef>
                <a:spcPts val="0"/>
              </a:spcBef>
              <a:buNone/>
            </a:pPr>
            <a:r>
              <a:t/>
            </a:r>
            <a:endParaRPr sz="1800"/>
          </a:p>
          <a:p>
            <a:pPr lvl="0">
              <a:spcBef>
                <a:spcPts val="0"/>
              </a:spcBef>
              <a:buNone/>
            </a:pPr>
            <a:r>
              <a:t/>
            </a:r>
            <a:endParaRPr sz="1800"/>
          </a:p>
          <a:p>
            <a:pPr lvl="0" rtl="0">
              <a:spcBef>
                <a:spcPts val="0"/>
              </a:spcBef>
              <a:buNone/>
            </a:pPr>
            <a:r>
              <a:rPr b="1" lang="en" sz="1800">
                <a:solidFill>
                  <a:schemeClr val="accent1"/>
                </a:solidFill>
              </a:rPr>
              <a:t>Things that are different:</a:t>
            </a:r>
          </a:p>
          <a:p>
            <a:pPr indent="-342900" lvl="0" marL="457200" rtl="0">
              <a:spcBef>
                <a:spcPts val="0"/>
              </a:spcBef>
              <a:buClr>
                <a:schemeClr val="lt2"/>
              </a:buClr>
              <a:buSzPct val="100000"/>
              <a:buChar char="-"/>
            </a:pPr>
            <a:r>
              <a:rPr lang="en" sz="1800">
                <a:solidFill>
                  <a:schemeClr val="lt2"/>
                </a:solidFill>
              </a:rPr>
              <a:t>No name in a Monster</a:t>
            </a:r>
          </a:p>
          <a:p>
            <a:pPr indent="-342900" lvl="0" marL="457200" rtl="0">
              <a:spcBef>
                <a:spcPts val="0"/>
              </a:spcBef>
              <a:buClr>
                <a:schemeClr val="lt2"/>
              </a:buClr>
              <a:buSzPct val="100000"/>
              <a:buChar char="-"/>
            </a:pPr>
            <a:r>
              <a:rPr lang="en" sz="1800">
                <a:solidFill>
                  <a:schemeClr val="lt2"/>
                </a:solidFill>
              </a:rPr>
              <a:t>No numberOfCoins variable in Monster</a:t>
            </a:r>
          </a:p>
          <a:p>
            <a:pPr indent="-342900" lvl="0" marL="457200">
              <a:spcBef>
                <a:spcPts val="0"/>
              </a:spcBef>
              <a:buClr>
                <a:schemeClr val="lt2"/>
              </a:buClr>
              <a:buSzPct val="100000"/>
              <a:buChar char="-"/>
            </a:pPr>
            <a:r>
              <a:rPr lang="en" sz="1800">
                <a:solidFill>
                  <a:schemeClr val="lt2"/>
                </a:solidFill>
              </a:rPr>
              <a:t>No collectCoin() method in Monster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solidFill>
                  <a:schemeClr val="accent4"/>
                </a:solidFill>
              </a:rPr>
              <a:t>Inheritance </a:t>
            </a:r>
            <a:r>
              <a:rPr lang="en"/>
              <a:t>solves problems</a:t>
            </a:r>
          </a:p>
        </p:txBody>
      </p:sp>
      <p:sp>
        <p:nvSpPr>
          <p:cNvPr id="354" name="Shape 354"/>
          <p:cNvSpPr/>
          <p:nvPr/>
        </p:nvSpPr>
        <p:spPr>
          <a:xfrm>
            <a:off x="649550" y="35302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5" name="Shape 355"/>
          <p:cNvCxnSpPr/>
          <p:nvPr/>
        </p:nvCxnSpPr>
        <p:spPr>
          <a:xfrm>
            <a:off x="658575" y="3909225"/>
            <a:ext cx="1073700" cy="0"/>
          </a:xfrm>
          <a:prstGeom prst="straightConnector1">
            <a:avLst/>
          </a:prstGeom>
          <a:noFill/>
          <a:ln cap="flat" cmpd="sng" w="28575">
            <a:solidFill>
              <a:schemeClr val="lt2"/>
            </a:solidFill>
            <a:prstDash val="solid"/>
            <a:round/>
            <a:headEnd len="lg" w="lg" type="none"/>
            <a:tailEnd len="lg" w="lg" type="none"/>
          </a:ln>
        </p:spPr>
      </p:cxnSp>
      <p:sp>
        <p:nvSpPr>
          <p:cNvPr id="356" name="Shape 356"/>
          <p:cNvSpPr txBox="1"/>
          <p:nvPr/>
        </p:nvSpPr>
        <p:spPr>
          <a:xfrm>
            <a:off x="618500" y="353022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Monster1</a:t>
            </a:r>
          </a:p>
        </p:txBody>
      </p:sp>
      <p:pic>
        <p:nvPicPr>
          <p:cNvPr descr="Screen Shot 2016-09-04 at 6.06.34 PM.png" id="357" name="Shape 357"/>
          <p:cNvPicPr preferRelativeResize="0"/>
          <p:nvPr/>
        </p:nvPicPr>
        <p:blipFill>
          <a:blip r:embed="rId3">
            <a:alphaModFix/>
          </a:blip>
          <a:stretch>
            <a:fillRect/>
          </a:stretch>
        </p:blipFill>
        <p:spPr>
          <a:xfrm>
            <a:off x="748300" y="3985224"/>
            <a:ext cx="885300" cy="803375"/>
          </a:xfrm>
          <a:prstGeom prst="rect">
            <a:avLst/>
          </a:prstGeom>
          <a:noFill/>
          <a:ln>
            <a:noFill/>
          </a:ln>
        </p:spPr>
      </p:pic>
      <p:sp>
        <p:nvSpPr>
          <p:cNvPr id="358" name="Shape 358"/>
          <p:cNvSpPr/>
          <p:nvPr/>
        </p:nvSpPr>
        <p:spPr>
          <a:xfrm>
            <a:off x="2363787" y="35302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9" name="Shape 359"/>
          <p:cNvCxnSpPr/>
          <p:nvPr/>
        </p:nvCxnSpPr>
        <p:spPr>
          <a:xfrm>
            <a:off x="2372812" y="3909225"/>
            <a:ext cx="1073700" cy="0"/>
          </a:xfrm>
          <a:prstGeom prst="straightConnector1">
            <a:avLst/>
          </a:prstGeom>
          <a:noFill/>
          <a:ln cap="flat" cmpd="sng" w="28575">
            <a:solidFill>
              <a:schemeClr val="lt2"/>
            </a:solidFill>
            <a:prstDash val="solid"/>
            <a:round/>
            <a:headEnd len="lg" w="lg" type="none"/>
            <a:tailEnd len="lg" w="lg" type="none"/>
          </a:ln>
        </p:spPr>
      </p:cxnSp>
      <p:sp>
        <p:nvSpPr>
          <p:cNvPr id="360" name="Shape 360"/>
          <p:cNvSpPr txBox="1"/>
          <p:nvPr/>
        </p:nvSpPr>
        <p:spPr>
          <a:xfrm>
            <a:off x="2490112" y="3530225"/>
            <a:ext cx="956400" cy="3030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2"/>
                </a:solidFill>
              </a:rPr>
              <a:t>Player</a:t>
            </a:r>
          </a:p>
        </p:txBody>
      </p:sp>
      <p:pic>
        <p:nvPicPr>
          <p:cNvPr descr="Screen Shot 2016-09-04 at 6.13.21 PM.png" id="361" name="Shape 361"/>
          <p:cNvPicPr preferRelativeResize="0"/>
          <p:nvPr/>
        </p:nvPicPr>
        <p:blipFill>
          <a:blip r:embed="rId4">
            <a:alphaModFix/>
          </a:blip>
          <a:stretch>
            <a:fillRect/>
          </a:stretch>
        </p:blipFill>
        <p:spPr>
          <a:xfrm>
            <a:off x="2431462" y="3985225"/>
            <a:ext cx="956400" cy="803375"/>
          </a:xfrm>
          <a:prstGeom prst="rect">
            <a:avLst/>
          </a:prstGeom>
          <a:noFill/>
          <a:ln>
            <a:noFill/>
          </a:ln>
        </p:spPr>
      </p:pic>
      <p:sp>
        <p:nvSpPr>
          <p:cNvPr id="362" name="Shape 362"/>
          <p:cNvSpPr txBox="1"/>
          <p:nvPr/>
        </p:nvSpPr>
        <p:spPr>
          <a:xfrm>
            <a:off x="4556925" y="1959725"/>
            <a:ext cx="3934200" cy="2418300"/>
          </a:xfrm>
          <a:prstGeom prst="rect">
            <a:avLst/>
          </a:prstGeom>
          <a:noFill/>
          <a:ln>
            <a:noFill/>
          </a:ln>
        </p:spPr>
        <p:txBody>
          <a:bodyPr anchorCtr="0" anchor="t" bIns="91425" lIns="91425" rIns="91425" tIns="91425">
            <a:noAutofit/>
          </a:bodyPr>
          <a:lstStyle/>
          <a:p>
            <a:pPr lvl="0">
              <a:spcBef>
                <a:spcPts val="0"/>
              </a:spcBef>
              <a:buNone/>
            </a:pPr>
            <a:r>
              <a:rPr b="1" lang="en" sz="1800">
                <a:solidFill>
                  <a:schemeClr val="accent1"/>
                </a:solidFill>
              </a:rPr>
              <a:t>Implemented once in Sprite</a:t>
            </a:r>
            <a:r>
              <a:rPr b="1" lang="en" sz="1800">
                <a:solidFill>
                  <a:schemeClr val="accent1"/>
                </a:solidFill>
              </a:rPr>
              <a:t>:</a:t>
            </a:r>
          </a:p>
          <a:p>
            <a:pPr lvl="0" rtl="0">
              <a:spcBef>
                <a:spcPts val="0"/>
              </a:spcBef>
              <a:buNone/>
            </a:pPr>
            <a:r>
              <a:t/>
            </a:r>
            <a:endParaRPr b="1" sz="1800">
              <a:solidFill>
                <a:schemeClr val="accent1"/>
              </a:solidFill>
            </a:endParaRPr>
          </a:p>
          <a:p>
            <a:pPr indent="-342900" lvl="0" marL="457200" rtl="0">
              <a:spcBef>
                <a:spcPts val="0"/>
              </a:spcBef>
              <a:buClr>
                <a:schemeClr val="lt2"/>
              </a:buClr>
              <a:buSzPct val="100000"/>
              <a:buChar char="-"/>
            </a:pPr>
            <a:r>
              <a:rPr lang="en" sz="1800">
                <a:solidFill>
                  <a:schemeClr val="lt2"/>
                </a:solidFill>
              </a:rPr>
              <a:t>variable: location</a:t>
            </a:r>
          </a:p>
          <a:p>
            <a:pPr indent="-342900" lvl="0" marL="457200" rtl="0">
              <a:spcBef>
                <a:spcPts val="0"/>
              </a:spcBef>
              <a:buClr>
                <a:schemeClr val="lt2"/>
              </a:buClr>
              <a:buSzPct val="100000"/>
              <a:buChar char="-"/>
            </a:pPr>
            <a:r>
              <a:rPr lang="en" sz="1800">
                <a:solidFill>
                  <a:schemeClr val="lt2"/>
                </a:solidFill>
              </a:rPr>
              <a:t>variable: visualAsset</a:t>
            </a:r>
          </a:p>
          <a:p>
            <a:pPr indent="-342900" lvl="0" marL="457200" rtl="0">
              <a:spcBef>
                <a:spcPts val="0"/>
              </a:spcBef>
              <a:buClr>
                <a:schemeClr val="lt2"/>
              </a:buClr>
              <a:buSzPct val="100000"/>
              <a:buChar char="-"/>
            </a:pPr>
            <a:r>
              <a:rPr lang="en" sz="1800">
                <a:solidFill>
                  <a:schemeClr val="lt2"/>
                </a:solidFill>
              </a:rPr>
              <a:t>Method: move()</a:t>
            </a:r>
          </a:p>
          <a:p>
            <a:pPr indent="-342900" lvl="0" marL="457200" rtl="0">
              <a:spcBef>
                <a:spcPts val="0"/>
              </a:spcBef>
              <a:buClr>
                <a:schemeClr val="lt2"/>
              </a:buClr>
              <a:buSzPct val="100000"/>
              <a:buChar char="-"/>
            </a:pPr>
            <a:r>
              <a:rPr lang="en" sz="1800">
                <a:solidFill>
                  <a:schemeClr val="lt2"/>
                </a:solidFill>
              </a:rPr>
              <a:t>Method: jump()</a:t>
            </a:r>
          </a:p>
        </p:txBody>
      </p:sp>
      <p:sp>
        <p:nvSpPr>
          <p:cNvPr id="363" name="Shape 363"/>
          <p:cNvSpPr/>
          <p:nvPr/>
        </p:nvSpPr>
        <p:spPr>
          <a:xfrm>
            <a:off x="1487487" y="14808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4" name="Shape 364"/>
          <p:cNvCxnSpPr/>
          <p:nvPr/>
        </p:nvCxnSpPr>
        <p:spPr>
          <a:xfrm>
            <a:off x="1496512" y="1859850"/>
            <a:ext cx="1073700" cy="0"/>
          </a:xfrm>
          <a:prstGeom prst="straightConnector1">
            <a:avLst/>
          </a:prstGeom>
          <a:noFill/>
          <a:ln cap="flat" cmpd="sng" w="28575">
            <a:solidFill>
              <a:schemeClr val="lt2"/>
            </a:solidFill>
            <a:prstDash val="solid"/>
            <a:round/>
            <a:headEnd len="lg" w="lg" type="none"/>
            <a:tailEnd len="lg" w="lg" type="none"/>
          </a:ln>
        </p:spPr>
      </p:cxnSp>
      <p:sp>
        <p:nvSpPr>
          <p:cNvPr id="365" name="Shape 365"/>
          <p:cNvSpPr txBox="1"/>
          <p:nvPr/>
        </p:nvSpPr>
        <p:spPr>
          <a:xfrm>
            <a:off x="1496526" y="1480850"/>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Sprite</a:t>
            </a:r>
          </a:p>
        </p:txBody>
      </p:sp>
      <p:cxnSp>
        <p:nvCxnSpPr>
          <p:cNvPr id="366" name="Shape 366"/>
          <p:cNvCxnSpPr>
            <a:stCxn id="356" idx="0"/>
            <a:endCxn id="363" idx="2"/>
          </p:cNvCxnSpPr>
          <p:nvPr/>
        </p:nvCxnSpPr>
        <p:spPr>
          <a:xfrm flipH="1" rot="10800000">
            <a:off x="1212800" y="2807525"/>
            <a:ext cx="816000" cy="722700"/>
          </a:xfrm>
          <a:prstGeom prst="straightConnector1">
            <a:avLst/>
          </a:prstGeom>
          <a:noFill/>
          <a:ln cap="flat" cmpd="sng" w="28575">
            <a:solidFill>
              <a:schemeClr val="lt2"/>
            </a:solidFill>
            <a:prstDash val="solid"/>
            <a:round/>
            <a:headEnd len="lg" w="lg" type="none"/>
            <a:tailEnd len="lg" w="lg" type="triangle"/>
          </a:ln>
        </p:spPr>
      </p:cxnSp>
      <p:cxnSp>
        <p:nvCxnSpPr>
          <p:cNvPr id="367" name="Shape 367"/>
          <p:cNvCxnSpPr>
            <a:stCxn id="360" idx="0"/>
            <a:endCxn id="363" idx="2"/>
          </p:cNvCxnSpPr>
          <p:nvPr/>
        </p:nvCxnSpPr>
        <p:spPr>
          <a:xfrm rot="10800000">
            <a:off x="2028712" y="2807525"/>
            <a:ext cx="939600" cy="722700"/>
          </a:xfrm>
          <a:prstGeom prst="straightConnector1">
            <a:avLst/>
          </a:prstGeom>
          <a:noFill/>
          <a:ln cap="flat" cmpd="sng" w="28575">
            <a:solidFill>
              <a:schemeClr val="lt2"/>
            </a:solidFill>
            <a:prstDash val="solid"/>
            <a:round/>
            <a:headEnd len="lg" w="lg" type="none"/>
            <a:tailEnd len="lg" w="lg"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p:nvPr/>
        </p:nvSpPr>
        <p:spPr>
          <a:xfrm>
            <a:off x="370600" y="1651475"/>
            <a:ext cx="4213500" cy="1831800"/>
          </a:xfrm>
          <a:prstGeom prst="rect">
            <a:avLst/>
          </a:prstGeom>
          <a:no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solidFill>
                  <a:schemeClr val="accent4"/>
                </a:solidFill>
              </a:rPr>
              <a:t>Inheritance</a:t>
            </a:r>
            <a:r>
              <a:rPr lang="en"/>
              <a:t> in code</a:t>
            </a:r>
          </a:p>
        </p:txBody>
      </p:sp>
      <p:sp>
        <p:nvSpPr>
          <p:cNvPr id="374" name="Shape 374"/>
          <p:cNvSpPr txBox="1"/>
          <p:nvPr/>
        </p:nvSpPr>
        <p:spPr>
          <a:xfrm>
            <a:off x="407500" y="1777650"/>
            <a:ext cx="4113300" cy="1705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7832"/>
                </a:solidFill>
              </a:rPr>
              <a:t>public class </a:t>
            </a:r>
            <a:r>
              <a:rPr lang="en" sz="1800">
                <a:solidFill>
                  <a:srgbClr val="A9B7C6"/>
                </a:solidFill>
              </a:rPr>
              <a:t>Player </a:t>
            </a:r>
            <a:r>
              <a:rPr lang="en" sz="1800">
                <a:solidFill>
                  <a:srgbClr val="CC7832"/>
                </a:solidFill>
              </a:rPr>
              <a:t>extends </a:t>
            </a:r>
            <a:r>
              <a:rPr lang="en" sz="1800">
                <a:solidFill>
                  <a:srgbClr val="A9B7C6"/>
                </a:solidFill>
              </a:rPr>
              <a:t>Sprite {</a:t>
            </a:r>
          </a:p>
          <a:p>
            <a:pPr lvl="0">
              <a:spcBef>
                <a:spcPts val="0"/>
              </a:spcBef>
              <a:buNone/>
            </a:pPr>
            <a:r>
              <a:t/>
            </a:r>
            <a:endParaRPr sz="1800">
              <a:solidFill>
                <a:srgbClr val="A9B7C6"/>
              </a:solidFill>
            </a:endParaRPr>
          </a:p>
          <a:p>
            <a:pPr lvl="0">
              <a:spcBef>
                <a:spcPts val="0"/>
              </a:spcBef>
              <a:buNone/>
            </a:pPr>
            <a:r>
              <a:rPr lang="en" sz="1800">
                <a:solidFill>
                  <a:srgbClr val="808080"/>
                </a:solidFill>
              </a:rPr>
              <a:t>// all previous code remains here…</a:t>
            </a:r>
          </a:p>
          <a:p>
            <a:pPr lvl="0">
              <a:spcBef>
                <a:spcPts val="0"/>
              </a:spcBef>
              <a:buNone/>
            </a:pPr>
            <a:r>
              <a:t/>
            </a:r>
            <a:endParaRPr sz="1800">
              <a:solidFill>
                <a:srgbClr val="A9B7C6"/>
              </a:solidFill>
            </a:endParaRPr>
          </a:p>
          <a:p>
            <a:pPr lvl="0">
              <a:spcBef>
                <a:spcPts val="0"/>
              </a:spcBef>
              <a:buNone/>
            </a:pPr>
            <a:r>
              <a:rPr lang="en" sz="1800">
                <a:solidFill>
                  <a:srgbClr val="A9B7C6"/>
                </a:solidFill>
              </a:rPr>
              <a:t>}</a:t>
            </a:r>
          </a:p>
          <a:p>
            <a:pPr lvl="0">
              <a:spcBef>
                <a:spcPts val="0"/>
              </a:spcBef>
              <a:buNone/>
            </a:pPr>
            <a:r>
              <a:t/>
            </a:r>
            <a:endParaRPr/>
          </a:p>
          <a:p>
            <a:pPr lvl="0">
              <a:spcBef>
                <a:spcPts val="0"/>
              </a:spcBef>
              <a:buNone/>
            </a:pPr>
            <a:r>
              <a:t/>
            </a:r>
            <a:endParaRPr/>
          </a:p>
        </p:txBody>
      </p:sp>
      <p:sp>
        <p:nvSpPr>
          <p:cNvPr id="375" name="Shape 375"/>
          <p:cNvSpPr txBox="1"/>
          <p:nvPr/>
        </p:nvSpPr>
        <p:spPr>
          <a:xfrm>
            <a:off x="311700" y="1245275"/>
            <a:ext cx="4425600" cy="4062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dk1"/>
                </a:solidFill>
              </a:rPr>
              <a:t>Declaration:</a:t>
            </a:r>
          </a:p>
        </p:txBody>
      </p:sp>
      <p:sp>
        <p:nvSpPr>
          <p:cNvPr id="376" name="Shape 376"/>
          <p:cNvSpPr txBox="1"/>
          <p:nvPr/>
        </p:nvSpPr>
        <p:spPr>
          <a:xfrm>
            <a:off x="4764075" y="1651475"/>
            <a:ext cx="4213500" cy="1831800"/>
          </a:xfrm>
          <a:prstGeom prst="rect">
            <a:avLst/>
          </a:prstGeom>
          <a:noFill/>
          <a:ln cap="flat" cmpd="sng" w="19050">
            <a:solidFill>
              <a:schemeClr val="lt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solidFill>
                  <a:srgbClr val="A9B7C6"/>
                </a:solidFill>
                <a:highlight>
                  <a:srgbClr val="2B2B2B"/>
                </a:highlight>
              </a:rPr>
              <a:t>Player player = </a:t>
            </a:r>
            <a:r>
              <a:rPr lang="en" sz="1800">
                <a:solidFill>
                  <a:srgbClr val="CC7832"/>
                </a:solidFill>
                <a:highlight>
                  <a:srgbClr val="2B2B2B"/>
                </a:highlight>
              </a:rPr>
              <a:t>new </a:t>
            </a:r>
            <a:r>
              <a:rPr lang="en" sz="1800">
                <a:solidFill>
                  <a:srgbClr val="A9B7C6"/>
                </a:solidFill>
                <a:highlight>
                  <a:srgbClr val="2B2B2B"/>
                </a:highlight>
              </a:rPr>
              <a:t>Player(</a:t>
            </a:r>
            <a:r>
              <a:rPr lang="en" sz="1800">
                <a:solidFill>
                  <a:srgbClr val="6A8759"/>
                </a:solidFill>
                <a:highlight>
                  <a:srgbClr val="2B2B2B"/>
                </a:highlight>
              </a:rPr>
              <a:t>"Mario"</a:t>
            </a:r>
            <a:r>
              <a:rPr lang="en" sz="1800">
                <a:solidFill>
                  <a:srgbClr val="A9B7C6"/>
                </a:solidFill>
                <a:highlight>
                  <a:srgbClr val="2B2B2B"/>
                </a:highlight>
              </a:rPr>
              <a:t>)</a:t>
            </a:r>
            <a:r>
              <a:rPr lang="en" sz="1800">
                <a:solidFill>
                  <a:srgbClr val="CC7832"/>
                </a:solidFill>
                <a:highlight>
                  <a:srgbClr val="2B2B2B"/>
                </a:highlight>
              </a:rPr>
              <a:t>;</a:t>
            </a:r>
          </a:p>
          <a:p>
            <a:pPr lvl="0">
              <a:spcBef>
                <a:spcPts val="0"/>
              </a:spcBef>
              <a:buNone/>
            </a:pPr>
            <a:r>
              <a:rPr lang="en" sz="1800">
                <a:solidFill>
                  <a:srgbClr val="A9B7C6"/>
                </a:solidFill>
                <a:highlight>
                  <a:srgbClr val="2B2B2B"/>
                </a:highlight>
              </a:rPr>
              <a:t>player.collectCoin()</a:t>
            </a:r>
            <a:r>
              <a:rPr lang="en" sz="1800">
                <a:solidFill>
                  <a:srgbClr val="CC7832"/>
                </a:solidFill>
                <a:highlight>
                  <a:srgbClr val="2B2B2B"/>
                </a:highlight>
              </a:rPr>
              <a:t>; </a:t>
            </a:r>
            <a:r>
              <a:rPr lang="en" sz="1800">
                <a:solidFill>
                  <a:srgbClr val="808080"/>
                </a:solidFill>
                <a:highlight>
                  <a:srgbClr val="2B2B2B"/>
                </a:highlight>
              </a:rPr>
              <a:t>// from Player</a:t>
            </a:r>
          </a:p>
          <a:p>
            <a:pPr lvl="0">
              <a:spcBef>
                <a:spcPts val="0"/>
              </a:spcBef>
              <a:buNone/>
            </a:pPr>
            <a:r>
              <a:t/>
            </a:r>
            <a:endParaRPr sz="1800">
              <a:solidFill>
                <a:srgbClr val="808080"/>
              </a:solidFill>
              <a:highlight>
                <a:srgbClr val="2B2B2B"/>
              </a:highlight>
            </a:endParaRPr>
          </a:p>
          <a:p>
            <a:pPr lvl="0">
              <a:spcBef>
                <a:spcPts val="0"/>
              </a:spcBef>
              <a:buNone/>
            </a:pPr>
            <a:r>
              <a:rPr lang="en" sz="1800">
                <a:solidFill>
                  <a:srgbClr val="A9B7C6"/>
                </a:solidFill>
                <a:highlight>
                  <a:srgbClr val="2B2B2B"/>
                </a:highlight>
              </a:rPr>
              <a:t>player.move()</a:t>
            </a:r>
            <a:r>
              <a:rPr lang="en" sz="1800">
                <a:solidFill>
                  <a:srgbClr val="CC7832"/>
                </a:solidFill>
                <a:highlight>
                  <a:srgbClr val="2B2B2B"/>
                </a:highlight>
              </a:rPr>
              <a:t>; </a:t>
            </a:r>
            <a:r>
              <a:rPr lang="en" sz="1800">
                <a:solidFill>
                  <a:srgbClr val="808080"/>
                </a:solidFill>
                <a:highlight>
                  <a:srgbClr val="2B2B2B"/>
                </a:highlight>
              </a:rPr>
              <a:t>// from Sprite</a:t>
            </a:r>
          </a:p>
          <a:p>
            <a:pPr lvl="0">
              <a:spcBef>
                <a:spcPts val="0"/>
              </a:spcBef>
              <a:buNone/>
            </a:pPr>
            <a:r>
              <a:t/>
            </a:r>
            <a:endParaRPr sz="1800">
              <a:solidFill>
                <a:srgbClr val="808080"/>
              </a:solidFill>
              <a:highlight>
                <a:srgbClr val="2B2B2B"/>
              </a:highlight>
            </a:endParaRPr>
          </a:p>
          <a:p>
            <a:pPr lvl="0">
              <a:spcBef>
                <a:spcPts val="0"/>
              </a:spcBef>
              <a:buNone/>
            </a:pPr>
            <a:r>
              <a:t/>
            </a:r>
            <a:endParaRPr sz="1800">
              <a:solidFill>
                <a:srgbClr val="808080"/>
              </a:solidFill>
              <a:highlight>
                <a:srgbClr val="2B2B2B"/>
              </a:highlight>
            </a:endParaRPr>
          </a:p>
          <a:p>
            <a:pPr lvl="0">
              <a:spcBef>
                <a:spcPts val="0"/>
              </a:spcBef>
              <a:buNone/>
            </a:pPr>
            <a:r>
              <a:t/>
            </a:r>
            <a:endParaRPr sz="1800">
              <a:solidFill>
                <a:srgbClr val="808080"/>
              </a:solidFill>
              <a:highlight>
                <a:srgbClr val="2B2B2B"/>
              </a:highlight>
            </a:endParaRPr>
          </a:p>
          <a:p>
            <a:pPr lvl="0">
              <a:spcBef>
                <a:spcPts val="0"/>
              </a:spcBef>
              <a:buNone/>
            </a:pPr>
            <a:r>
              <a:t/>
            </a:r>
            <a:endParaRPr sz="1800">
              <a:solidFill>
                <a:srgbClr val="A9B7C6"/>
              </a:solidFill>
              <a:highlight>
                <a:srgbClr val="2B2B2B"/>
              </a:highlight>
            </a:endParaRPr>
          </a:p>
          <a:p>
            <a:pPr lvl="0">
              <a:spcBef>
                <a:spcPts val="0"/>
              </a:spcBef>
              <a:buNone/>
            </a:pPr>
            <a:r>
              <a:t/>
            </a:r>
            <a:endParaRPr/>
          </a:p>
        </p:txBody>
      </p:sp>
      <p:sp>
        <p:nvSpPr>
          <p:cNvPr id="377" name="Shape 377"/>
          <p:cNvSpPr txBox="1"/>
          <p:nvPr/>
        </p:nvSpPr>
        <p:spPr>
          <a:xfrm>
            <a:off x="4764075" y="1245262"/>
            <a:ext cx="4425600" cy="4062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rPr>
              <a:t>Usage</a:t>
            </a:r>
            <a:r>
              <a:rPr lang="en" sz="1800">
                <a:solidFill>
                  <a:schemeClr val="dk1"/>
                </a:solidFill>
              </a:rPr>
              <a:t>:</a:t>
            </a:r>
          </a:p>
        </p:txBody>
      </p:sp>
      <p:sp>
        <p:nvSpPr>
          <p:cNvPr id="378" name="Shape 378"/>
          <p:cNvSpPr txBox="1"/>
          <p:nvPr/>
        </p:nvSpPr>
        <p:spPr>
          <a:xfrm>
            <a:off x="0" y="3934325"/>
            <a:ext cx="9144000" cy="794100"/>
          </a:xfrm>
          <a:prstGeom prst="rect">
            <a:avLst/>
          </a:prstGeom>
          <a:noFill/>
          <a:ln>
            <a:noFill/>
          </a:ln>
        </p:spPr>
        <p:txBody>
          <a:bodyPr anchorCtr="0" anchor="t" bIns="91425" lIns="91425" rIns="91425" tIns="91425">
            <a:noAutofit/>
          </a:bodyPr>
          <a:lstStyle/>
          <a:p>
            <a:pPr lvl="0" algn="ctr">
              <a:spcBef>
                <a:spcPts val="0"/>
              </a:spcBef>
              <a:buNone/>
            </a:pPr>
            <a:r>
              <a:rPr lang="en" sz="1800">
                <a:solidFill>
                  <a:schemeClr val="dk1"/>
                </a:solidFill>
              </a:rPr>
              <a:t>Inheritance is an </a:t>
            </a:r>
            <a:r>
              <a:rPr b="1" lang="en" sz="1800">
                <a:solidFill>
                  <a:schemeClr val="accent1"/>
                </a:solidFill>
              </a:rPr>
              <a:t>IS-A</a:t>
            </a:r>
            <a:r>
              <a:rPr lang="en" sz="1800">
                <a:solidFill>
                  <a:schemeClr val="dk1"/>
                </a:solidFill>
              </a:rPr>
              <a:t> relationship between objects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solidFill>
                  <a:schemeClr val="accent4"/>
                </a:solidFill>
              </a:rPr>
              <a:t>IS-A </a:t>
            </a:r>
            <a:r>
              <a:rPr lang="en"/>
              <a:t>Relationship</a:t>
            </a:r>
          </a:p>
        </p:txBody>
      </p:sp>
      <p:sp>
        <p:nvSpPr>
          <p:cNvPr id="384" name="Shape 384"/>
          <p:cNvSpPr/>
          <p:nvPr/>
        </p:nvSpPr>
        <p:spPr>
          <a:xfrm>
            <a:off x="649550" y="35302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85" name="Shape 385"/>
          <p:cNvCxnSpPr/>
          <p:nvPr/>
        </p:nvCxnSpPr>
        <p:spPr>
          <a:xfrm>
            <a:off x="658575" y="3909225"/>
            <a:ext cx="1073700" cy="0"/>
          </a:xfrm>
          <a:prstGeom prst="straightConnector1">
            <a:avLst/>
          </a:prstGeom>
          <a:noFill/>
          <a:ln cap="flat" cmpd="sng" w="28575">
            <a:solidFill>
              <a:schemeClr val="lt2"/>
            </a:solidFill>
            <a:prstDash val="solid"/>
            <a:round/>
            <a:headEnd len="lg" w="lg" type="none"/>
            <a:tailEnd len="lg" w="lg" type="none"/>
          </a:ln>
        </p:spPr>
      </p:cxnSp>
      <p:sp>
        <p:nvSpPr>
          <p:cNvPr id="386" name="Shape 386"/>
          <p:cNvSpPr txBox="1"/>
          <p:nvPr/>
        </p:nvSpPr>
        <p:spPr>
          <a:xfrm>
            <a:off x="618500" y="353022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Cat</a:t>
            </a:r>
          </a:p>
        </p:txBody>
      </p:sp>
      <p:sp>
        <p:nvSpPr>
          <p:cNvPr id="387" name="Shape 387"/>
          <p:cNvSpPr/>
          <p:nvPr/>
        </p:nvSpPr>
        <p:spPr>
          <a:xfrm>
            <a:off x="2363787" y="35302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88" name="Shape 388"/>
          <p:cNvCxnSpPr/>
          <p:nvPr/>
        </p:nvCxnSpPr>
        <p:spPr>
          <a:xfrm>
            <a:off x="2372812" y="3909225"/>
            <a:ext cx="1073700" cy="0"/>
          </a:xfrm>
          <a:prstGeom prst="straightConnector1">
            <a:avLst/>
          </a:prstGeom>
          <a:noFill/>
          <a:ln cap="flat" cmpd="sng" w="28575">
            <a:solidFill>
              <a:schemeClr val="lt2"/>
            </a:solidFill>
            <a:prstDash val="solid"/>
            <a:round/>
            <a:headEnd len="lg" w="lg" type="none"/>
            <a:tailEnd len="lg" w="lg" type="none"/>
          </a:ln>
        </p:spPr>
      </p:cxnSp>
      <p:sp>
        <p:nvSpPr>
          <p:cNvPr id="389" name="Shape 389"/>
          <p:cNvSpPr txBox="1"/>
          <p:nvPr/>
        </p:nvSpPr>
        <p:spPr>
          <a:xfrm>
            <a:off x="2372826" y="3530225"/>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Dog</a:t>
            </a:r>
          </a:p>
        </p:txBody>
      </p:sp>
      <p:sp>
        <p:nvSpPr>
          <p:cNvPr id="390" name="Shape 390"/>
          <p:cNvSpPr/>
          <p:nvPr/>
        </p:nvSpPr>
        <p:spPr>
          <a:xfrm>
            <a:off x="1487487" y="14808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1" name="Shape 391"/>
          <p:cNvCxnSpPr/>
          <p:nvPr/>
        </p:nvCxnSpPr>
        <p:spPr>
          <a:xfrm>
            <a:off x="1496512" y="1859850"/>
            <a:ext cx="1073700" cy="0"/>
          </a:xfrm>
          <a:prstGeom prst="straightConnector1">
            <a:avLst/>
          </a:prstGeom>
          <a:noFill/>
          <a:ln cap="flat" cmpd="sng" w="28575">
            <a:solidFill>
              <a:schemeClr val="lt2"/>
            </a:solidFill>
            <a:prstDash val="solid"/>
            <a:round/>
            <a:headEnd len="lg" w="lg" type="none"/>
            <a:tailEnd len="lg" w="lg" type="none"/>
          </a:ln>
        </p:spPr>
      </p:cxnSp>
      <p:sp>
        <p:nvSpPr>
          <p:cNvPr id="392" name="Shape 392"/>
          <p:cNvSpPr txBox="1"/>
          <p:nvPr/>
        </p:nvSpPr>
        <p:spPr>
          <a:xfrm>
            <a:off x="1496526" y="1480850"/>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Animal</a:t>
            </a:r>
          </a:p>
        </p:txBody>
      </p:sp>
      <p:cxnSp>
        <p:nvCxnSpPr>
          <p:cNvPr id="393" name="Shape 393"/>
          <p:cNvCxnSpPr>
            <a:stCxn id="386" idx="0"/>
            <a:endCxn id="390" idx="2"/>
          </p:cNvCxnSpPr>
          <p:nvPr/>
        </p:nvCxnSpPr>
        <p:spPr>
          <a:xfrm flipH="1" rot="10800000">
            <a:off x="1212800" y="2807525"/>
            <a:ext cx="816000" cy="722700"/>
          </a:xfrm>
          <a:prstGeom prst="straightConnector1">
            <a:avLst/>
          </a:prstGeom>
          <a:noFill/>
          <a:ln cap="flat" cmpd="sng" w="28575">
            <a:solidFill>
              <a:schemeClr val="lt2"/>
            </a:solidFill>
            <a:prstDash val="solid"/>
            <a:round/>
            <a:headEnd len="lg" w="lg" type="none"/>
            <a:tailEnd len="lg" w="lg" type="triangle"/>
          </a:ln>
        </p:spPr>
      </p:cxnSp>
      <p:cxnSp>
        <p:nvCxnSpPr>
          <p:cNvPr id="394" name="Shape 394"/>
          <p:cNvCxnSpPr>
            <a:stCxn id="389" idx="0"/>
            <a:endCxn id="390" idx="2"/>
          </p:cNvCxnSpPr>
          <p:nvPr/>
        </p:nvCxnSpPr>
        <p:spPr>
          <a:xfrm rot="10800000">
            <a:off x="2028876" y="2807525"/>
            <a:ext cx="880800" cy="722700"/>
          </a:xfrm>
          <a:prstGeom prst="straightConnector1">
            <a:avLst/>
          </a:prstGeom>
          <a:noFill/>
          <a:ln cap="flat" cmpd="sng" w="28575">
            <a:solidFill>
              <a:schemeClr val="lt2"/>
            </a:solidFill>
            <a:prstDash val="solid"/>
            <a:round/>
            <a:headEnd len="lg" w="lg" type="none"/>
            <a:tailEnd len="lg" w="lg" type="triangle"/>
          </a:ln>
        </p:spPr>
      </p:cxnSp>
      <p:pic>
        <p:nvPicPr>
          <p:cNvPr descr="Screen Shot 2016-09-05 at 9.18.37 PM.png" id="395" name="Shape 395"/>
          <p:cNvPicPr preferRelativeResize="0"/>
          <p:nvPr/>
        </p:nvPicPr>
        <p:blipFill>
          <a:blip r:embed="rId3">
            <a:alphaModFix/>
          </a:blip>
          <a:stretch>
            <a:fillRect/>
          </a:stretch>
        </p:blipFill>
        <p:spPr>
          <a:xfrm>
            <a:off x="2431475" y="3985225"/>
            <a:ext cx="956400" cy="826200"/>
          </a:xfrm>
          <a:prstGeom prst="rect">
            <a:avLst/>
          </a:prstGeom>
          <a:noFill/>
          <a:ln>
            <a:noFill/>
          </a:ln>
        </p:spPr>
      </p:pic>
      <p:pic>
        <p:nvPicPr>
          <p:cNvPr descr="Screen Shot 2016-09-05 at 9.20.37 PM.png" id="396" name="Shape 396"/>
          <p:cNvPicPr preferRelativeResize="0"/>
          <p:nvPr/>
        </p:nvPicPr>
        <p:blipFill>
          <a:blip r:embed="rId4">
            <a:alphaModFix/>
          </a:blip>
          <a:stretch>
            <a:fillRect/>
          </a:stretch>
        </p:blipFill>
        <p:spPr>
          <a:xfrm>
            <a:off x="721999" y="3986350"/>
            <a:ext cx="956399" cy="826200"/>
          </a:xfrm>
          <a:prstGeom prst="rect">
            <a:avLst/>
          </a:prstGeom>
          <a:noFill/>
          <a:ln>
            <a:noFill/>
          </a:ln>
        </p:spPr>
      </p:pic>
      <p:grpSp>
        <p:nvGrpSpPr>
          <p:cNvPr id="397" name="Shape 397"/>
          <p:cNvGrpSpPr/>
          <p:nvPr/>
        </p:nvGrpSpPr>
        <p:grpSpPr>
          <a:xfrm>
            <a:off x="4679787" y="2051512"/>
            <a:ext cx="2878625" cy="1040475"/>
            <a:chOff x="4679787" y="2051512"/>
            <a:chExt cx="2878625" cy="1040475"/>
          </a:xfrm>
        </p:grpSpPr>
        <p:sp>
          <p:nvSpPr>
            <p:cNvPr id="398" name="Shape 398"/>
            <p:cNvSpPr txBox="1"/>
            <p:nvPr/>
          </p:nvSpPr>
          <p:spPr>
            <a:xfrm>
              <a:off x="4724912" y="2369287"/>
              <a:ext cx="2833500" cy="722700"/>
            </a:xfrm>
            <a:prstGeom prst="rect">
              <a:avLst/>
            </a:prstGeom>
            <a:noFill/>
            <a:ln cap="flat" cmpd="sng" w="19050">
              <a:solidFill>
                <a:schemeClr val="accent1"/>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solidFill>
                    <a:srgbClr val="A9B7C6"/>
                  </a:solidFill>
                </a:rPr>
                <a:t>Animal cat = </a:t>
              </a:r>
              <a:r>
                <a:rPr lang="en" sz="1800">
                  <a:solidFill>
                    <a:srgbClr val="CC7832"/>
                  </a:solidFill>
                </a:rPr>
                <a:t>new </a:t>
              </a:r>
              <a:r>
                <a:rPr lang="en" sz="1800">
                  <a:solidFill>
                    <a:srgbClr val="A9B7C6"/>
                  </a:solidFill>
                </a:rPr>
                <a:t>Cat()</a:t>
              </a:r>
              <a:r>
                <a:rPr lang="en" sz="1800">
                  <a:solidFill>
                    <a:srgbClr val="CC7832"/>
                  </a:solidFill>
                </a:rPr>
                <a:t>;</a:t>
              </a:r>
            </a:p>
            <a:p>
              <a:pPr lvl="0">
                <a:spcBef>
                  <a:spcPts val="0"/>
                </a:spcBef>
                <a:buNone/>
              </a:pPr>
              <a:r>
                <a:rPr lang="en" sz="1800">
                  <a:solidFill>
                    <a:srgbClr val="A9B7C6"/>
                  </a:solidFill>
                </a:rPr>
                <a:t>Animal dog = </a:t>
              </a:r>
              <a:r>
                <a:rPr lang="en" sz="1800">
                  <a:solidFill>
                    <a:srgbClr val="CC7832"/>
                  </a:solidFill>
                </a:rPr>
                <a:t>new </a:t>
              </a:r>
              <a:r>
                <a:rPr lang="en" sz="1800">
                  <a:solidFill>
                    <a:srgbClr val="A9B7C6"/>
                  </a:solidFill>
                </a:rPr>
                <a:t>Dog()</a:t>
              </a:r>
              <a:r>
                <a:rPr lang="en" sz="1800">
                  <a:solidFill>
                    <a:srgbClr val="CC7832"/>
                  </a:solidFill>
                </a:rPr>
                <a:t>;</a:t>
              </a:r>
            </a:p>
            <a:p>
              <a:pPr lvl="0">
                <a:spcBef>
                  <a:spcPts val="0"/>
                </a:spcBef>
                <a:buNone/>
              </a:pPr>
              <a:r>
                <a:t/>
              </a:r>
              <a:endParaRPr sz="1800"/>
            </a:p>
          </p:txBody>
        </p:sp>
        <p:sp>
          <p:nvSpPr>
            <p:cNvPr id="399" name="Shape 399"/>
            <p:cNvSpPr txBox="1"/>
            <p:nvPr/>
          </p:nvSpPr>
          <p:spPr>
            <a:xfrm>
              <a:off x="4679787" y="2051512"/>
              <a:ext cx="1344600" cy="487200"/>
            </a:xfrm>
            <a:prstGeom prst="rect">
              <a:avLst/>
            </a:prstGeom>
            <a:noFill/>
            <a:ln>
              <a:noFill/>
            </a:ln>
          </p:spPr>
          <p:txBody>
            <a:bodyPr anchorCtr="0" anchor="t" bIns="91425" lIns="91425" rIns="91425" tIns="91425">
              <a:noAutofit/>
            </a:bodyPr>
            <a:lstStyle/>
            <a:p>
              <a:pPr lvl="0">
                <a:spcBef>
                  <a:spcPts val="0"/>
                </a:spcBef>
                <a:buNone/>
              </a:pPr>
              <a:r>
                <a:rPr b="1" lang="en">
                  <a:solidFill>
                    <a:schemeClr val="accent1"/>
                  </a:solidFill>
                </a:rPr>
                <a:t>OK!</a:t>
              </a:r>
            </a:p>
          </p:txBody>
        </p:sp>
      </p:grpSp>
      <p:grpSp>
        <p:nvGrpSpPr>
          <p:cNvPr id="400" name="Shape 400"/>
          <p:cNvGrpSpPr/>
          <p:nvPr/>
        </p:nvGrpSpPr>
        <p:grpSpPr>
          <a:xfrm>
            <a:off x="4724925" y="791300"/>
            <a:ext cx="2833500" cy="1068550"/>
            <a:chOff x="4724925" y="791300"/>
            <a:chExt cx="2833500" cy="1068550"/>
          </a:xfrm>
        </p:grpSpPr>
        <p:sp>
          <p:nvSpPr>
            <p:cNvPr id="401" name="Shape 401"/>
            <p:cNvSpPr txBox="1"/>
            <p:nvPr/>
          </p:nvSpPr>
          <p:spPr>
            <a:xfrm>
              <a:off x="4724925" y="1137150"/>
              <a:ext cx="2833500" cy="722700"/>
            </a:xfrm>
            <a:prstGeom prst="rect">
              <a:avLst/>
            </a:prstGeom>
            <a:noFill/>
            <a:ln cap="flat" cmpd="sng" w="19050">
              <a:solidFill>
                <a:schemeClr val="accent1"/>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solidFill>
                    <a:srgbClr val="A9B7C6"/>
                  </a:solidFill>
                </a:rPr>
                <a:t>Cat cat = </a:t>
              </a:r>
              <a:r>
                <a:rPr lang="en" sz="1800">
                  <a:solidFill>
                    <a:srgbClr val="CC7832"/>
                  </a:solidFill>
                </a:rPr>
                <a:t>new </a:t>
              </a:r>
              <a:r>
                <a:rPr lang="en" sz="1800">
                  <a:solidFill>
                    <a:srgbClr val="A9B7C6"/>
                  </a:solidFill>
                </a:rPr>
                <a:t>Cat()</a:t>
              </a:r>
              <a:r>
                <a:rPr lang="en" sz="1800">
                  <a:solidFill>
                    <a:srgbClr val="CC7832"/>
                  </a:solidFill>
                </a:rPr>
                <a:t>;</a:t>
              </a:r>
            </a:p>
            <a:p>
              <a:pPr lvl="0">
                <a:spcBef>
                  <a:spcPts val="0"/>
                </a:spcBef>
                <a:buNone/>
              </a:pPr>
              <a:r>
                <a:rPr lang="en" sz="1800">
                  <a:solidFill>
                    <a:srgbClr val="A9B7C6"/>
                  </a:solidFill>
                </a:rPr>
                <a:t>Dog dog = </a:t>
              </a:r>
              <a:r>
                <a:rPr lang="en" sz="1800">
                  <a:solidFill>
                    <a:srgbClr val="CC7832"/>
                  </a:solidFill>
                </a:rPr>
                <a:t>new </a:t>
              </a:r>
              <a:r>
                <a:rPr lang="en" sz="1800">
                  <a:solidFill>
                    <a:srgbClr val="A9B7C6"/>
                  </a:solidFill>
                </a:rPr>
                <a:t>Dog()</a:t>
              </a:r>
              <a:r>
                <a:rPr lang="en" sz="1800">
                  <a:solidFill>
                    <a:srgbClr val="CC7832"/>
                  </a:solidFill>
                </a:rPr>
                <a:t>;</a:t>
              </a:r>
            </a:p>
            <a:p>
              <a:pPr lvl="0">
                <a:spcBef>
                  <a:spcPts val="0"/>
                </a:spcBef>
                <a:buNone/>
              </a:pPr>
              <a:r>
                <a:t/>
              </a:r>
              <a:endParaRPr sz="900">
                <a:solidFill>
                  <a:srgbClr val="A9B7C6"/>
                </a:solidFill>
                <a:highlight>
                  <a:srgbClr val="2B2B2B"/>
                </a:highlight>
              </a:endParaRPr>
            </a:p>
          </p:txBody>
        </p:sp>
        <p:sp>
          <p:nvSpPr>
            <p:cNvPr id="402" name="Shape 402"/>
            <p:cNvSpPr txBox="1"/>
            <p:nvPr/>
          </p:nvSpPr>
          <p:spPr>
            <a:xfrm>
              <a:off x="4724925" y="791300"/>
              <a:ext cx="1344600" cy="4872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accent1"/>
                  </a:solidFill>
                </a:rPr>
                <a:t>OK!</a:t>
              </a:r>
            </a:p>
          </p:txBody>
        </p:sp>
      </p:grpSp>
      <p:grpSp>
        <p:nvGrpSpPr>
          <p:cNvPr id="403" name="Shape 403"/>
          <p:cNvGrpSpPr/>
          <p:nvPr/>
        </p:nvGrpSpPr>
        <p:grpSpPr>
          <a:xfrm>
            <a:off x="4724925" y="3311750"/>
            <a:ext cx="2833500" cy="1066550"/>
            <a:chOff x="4724925" y="3311750"/>
            <a:chExt cx="2833500" cy="1066550"/>
          </a:xfrm>
        </p:grpSpPr>
        <p:sp>
          <p:nvSpPr>
            <p:cNvPr id="404" name="Shape 404"/>
            <p:cNvSpPr txBox="1"/>
            <p:nvPr/>
          </p:nvSpPr>
          <p:spPr>
            <a:xfrm>
              <a:off x="4724925" y="3655600"/>
              <a:ext cx="2833500" cy="722700"/>
            </a:xfrm>
            <a:prstGeom prst="rect">
              <a:avLst/>
            </a:prstGeom>
            <a:noFill/>
            <a:ln cap="flat" cmpd="sng" w="19050">
              <a:solidFill>
                <a:schemeClr val="dk1"/>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solidFill>
                    <a:srgbClr val="A9B7C6"/>
                  </a:solidFill>
                </a:rPr>
                <a:t>Cat cat = </a:t>
              </a:r>
              <a:r>
                <a:rPr lang="en" sz="1800">
                  <a:solidFill>
                    <a:srgbClr val="CC7832"/>
                  </a:solidFill>
                </a:rPr>
                <a:t>new </a:t>
              </a:r>
              <a:r>
                <a:rPr lang="en" sz="1800">
                  <a:solidFill>
                    <a:srgbClr val="A9B7C6"/>
                  </a:solidFill>
                </a:rPr>
                <a:t>Animal()</a:t>
              </a:r>
              <a:r>
                <a:rPr lang="en" sz="1800">
                  <a:solidFill>
                    <a:srgbClr val="CC7832"/>
                  </a:solidFill>
                </a:rPr>
                <a:t>;</a:t>
              </a:r>
            </a:p>
            <a:p>
              <a:pPr lvl="0">
                <a:spcBef>
                  <a:spcPts val="0"/>
                </a:spcBef>
                <a:buNone/>
              </a:pPr>
              <a:r>
                <a:rPr lang="en" sz="1800">
                  <a:solidFill>
                    <a:srgbClr val="A9B7C6"/>
                  </a:solidFill>
                </a:rPr>
                <a:t>Dog dog = </a:t>
              </a:r>
              <a:r>
                <a:rPr lang="en" sz="1800">
                  <a:solidFill>
                    <a:srgbClr val="CC7832"/>
                  </a:solidFill>
                </a:rPr>
                <a:t>new </a:t>
              </a:r>
              <a:r>
                <a:rPr lang="en" sz="1800">
                  <a:solidFill>
                    <a:srgbClr val="A9B7C6"/>
                  </a:solidFill>
                </a:rPr>
                <a:t>Animal()</a:t>
              </a:r>
              <a:r>
                <a:rPr lang="en" sz="1800">
                  <a:solidFill>
                    <a:srgbClr val="CC7832"/>
                  </a:solidFill>
                </a:rPr>
                <a:t>;</a:t>
              </a:r>
            </a:p>
          </p:txBody>
        </p:sp>
        <p:sp>
          <p:nvSpPr>
            <p:cNvPr id="405" name="Shape 405"/>
            <p:cNvSpPr txBox="1"/>
            <p:nvPr/>
          </p:nvSpPr>
          <p:spPr>
            <a:xfrm>
              <a:off x="4724925" y="3311750"/>
              <a:ext cx="1344600" cy="4872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solidFill>
                  <a:schemeClr val="accent4"/>
                </a:solidFill>
              </a:rPr>
              <a:t>IS-A </a:t>
            </a:r>
            <a:r>
              <a:rPr lang="en"/>
              <a:t>Relationship</a:t>
            </a:r>
          </a:p>
        </p:txBody>
      </p:sp>
      <p:sp>
        <p:nvSpPr>
          <p:cNvPr id="411" name="Shape 411"/>
          <p:cNvSpPr/>
          <p:nvPr/>
        </p:nvSpPr>
        <p:spPr>
          <a:xfrm>
            <a:off x="649550" y="35302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2" name="Shape 412"/>
          <p:cNvCxnSpPr/>
          <p:nvPr/>
        </p:nvCxnSpPr>
        <p:spPr>
          <a:xfrm>
            <a:off x="658575" y="3909225"/>
            <a:ext cx="1073700" cy="0"/>
          </a:xfrm>
          <a:prstGeom prst="straightConnector1">
            <a:avLst/>
          </a:prstGeom>
          <a:noFill/>
          <a:ln cap="flat" cmpd="sng" w="28575">
            <a:solidFill>
              <a:schemeClr val="lt2"/>
            </a:solidFill>
            <a:prstDash val="solid"/>
            <a:round/>
            <a:headEnd len="lg" w="lg" type="none"/>
            <a:tailEnd len="lg" w="lg" type="none"/>
          </a:ln>
        </p:spPr>
      </p:cxnSp>
      <p:sp>
        <p:nvSpPr>
          <p:cNvPr id="413" name="Shape 413"/>
          <p:cNvSpPr txBox="1"/>
          <p:nvPr/>
        </p:nvSpPr>
        <p:spPr>
          <a:xfrm>
            <a:off x="618500" y="353022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Cat</a:t>
            </a:r>
          </a:p>
        </p:txBody>
      </p:sp>
      <p:sp>
        <p:nvSpPr>
          <p:cNvPr id="414" name="Shape 414"/>
          <p:cNvSpPr/>
          <p:nvPr/>
        </p:nvSpPr>
        <p:spPr>
          <a:xfrm>
            <a:off x="2363787" y="35302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5" name="Shape 415"/>
          <p:cNvCxnSpPr/>
          <p:nvPr/>
        </p:nvCxnSpPr>
        <p:spPr>
          <a:xfrm>
            <a:off x="2372812" y="3909225"/>
            <a:ext cx="1073700" cy="0"/>
          </a:xfrm>
          <a:prstGeom prst="straightConnector1">
            <a:avLst/>
          </a:prstGeom>
          <a:noFill/>
          <a:ln cap="flat" cmpd="sng" w="28575">
            <a:solidFill>
              <a:schemeClr val="lt2"/>
            </a:solidFill>
            <a:prstDash val="solid"/>
            <a:round/>
            <a:headEnd len="lg" w="lg" type="none"/>
            <a:tailEnd len="lg" w="lg" type="none"/>
          </a:ln>
        </p:spPr>
      </p:cxnSp>
      <p:sp>
        <p:nvSpPr>
          <p:cNvPr id="416" name="Shape 416"/>
          <p:cNvSpPr txBox="1"/>
          <p:nvPr/>
        </p:nvSpPr>
        <p:spPr>
          <a:xfrm>
            <a:off x="2372826" y="3530225"/>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Dog</a:t>
            </a:r>
          </a:p>
        </p:txBody>
      </p:sp>
      <p:sp>
        <p:nvSpPr>
          <p:cNvPr id="417" name="Shape 417"/>
          <p:cNvSpPr/>
          <p:nvPr/>
        </p:nvSpPr>
        <p:spPr>
          <a:xfrm>
            <a:off x="1487487" y="14808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8" name="Shape 418"/>
          <p:cNvCxnSpPr/>
          <p:nvPr/>
        </p:nvCxnSpPr>
        <p:spPr>
          <a:xfrm>
            <a:off x="1496512" y="1859850"/>
            <a:ext cx="1073700" cy="0"/>
          </a:xfrm>
          <a:prstGeom prst="straightConnector1">
            <a:avLst/>
          </a:prstGeom>
          <a:noFill/>
          <a:ln cap="flat" cmpd="sng" w="28575">
            <a:solidFill>
              <a:schemeClr val="lt2"/>
            </a:solidFill>
            <a:prstDash val="solid"/>
            <a:round/>
            <a:headEnd len="lg" w="lg" type="none"/>
            <a:tailEnd len="lg" w="lg" type="none"/>
          </a:ln>
        </p:spPr>
      </p:cxnSp>
      <p:sp>
        <p:nvSpPr>
          <p:cNvPr id="419" name="Shape 419"/>
          <p:cNvSpPr txBox="1"/>
          <p:nvPr/>
        </p:nvSpPr>
        <p:spPr>
          <a:xfrm>
            <a:off x="1496526" y="1480850"/>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Animal</a:t>
            </a:r>
          </a:p>
        </p:txBody>
      </p:sp>
      <p:cxnSp>
        <p:nvCxnSpPr>
          <p:cNvPr id="420" name="Shape 420"/>
          <p:cNvCxnSpPr>
            <a:stCxn id="413" idx="0"/>
            <a:endCxn id="417" idx="2"/>
          </p:cNvCxnSpPr>
          <p:nvPr/>
        </p:nvCxnSpPr>
        <p:spPr>
          <a:xfrm flipH="1" rot="10800000">
            <a:off x="1212800" y="2807525"/>
            <a:ext cx="816000" cy="722700"/>
          </a:xfrm>
          <a:prstGeom prst="straightConnector1">
            <a:avLst/>
          </a:prstGeom>
          <a:noFill/>
          <a:ln cap="flat" cmpd="sng" w="28575">
            <a:solidFill>
              <a:schemeClr val="lt2"/>
            </a:solidFill>
            <a:prstDash val="solid"/>
            <a:round/>
            <a:headEnd len="lg" w="lg" type="none"/>
            <a:tailEnd len="lg" w="lg" type="triangle"/>
          </a:ln>
        </p:spPr>
      </p:cxnSp>
      <p:cxnSp>
        <p:nvCxnSpPr>
          <p:cNvPr id="421" name="Shape 421"/>
          <p:cNvCxnSpPr>
            <a:stCxn id="416" idx="0"/>
            <a:endCxn id="417" idx="2"/>
          </p:cNvCxnSpPr>
          <p:nvPr/>
        </p:nvCxnSpPr>
        <p:spPr>
          <a:xfrm rot="10800000">
            <a:off x="2028876" y="2807525"/>
            <a:ext cx="880800" cy="722700"/>
          </a:xfrm>
          <a:prstGeom prst="straightConnector1">
            <a:avLst/>
          </a:prstGeom>
          <a:noFill/>
          <a:ln cap="flat" cmpd="sng" w="28575">
            <a:solidFill>
              <a:schemeClr val="lt2"/>
            </a:solidFill>
            <a:prstDash val="solid"/>
            <a:round/>
            <a:headEnd len="lg" w="lg" type="none"/>
            <a:tailEnd len="lg" w="lg" type="triangle"/>
          </a:ln>
        </p:spPr>
      </p:cxnSp>
      <p:pic>
        <p:nvPicPr>
          <p:cNvPr descr="Screen Shot 2016-09-05 at 9.18.37 PM.png" id="422" name="Shape 422"/>
          <p:cNvPicPr preferRelativeResize="0"/>
          <p:nvPr/>
        </p:nvPicPr>
        <p:blipFill>
          <a:blip r:embed="rId3">
            <a:alphaModFix/>
          </a:blip>
          <a:stretch>
            <a:fillRect/>
          </a:stretch>
        </p:blipFill>
        <p:spPr>
          <a:xfrm>
            <a:off x="2431475" y="3985225"/>
            <a:ext cx="956400" cy="826200"/>
          </a:xfrm>
          <a:prstGeom prst="rect">
            <a:avLst/>
          </a:prstGeom>
          <a:noFill/>
          <a:ln>
            <a:noFill/>
          </a:ln>
        </p:spPr>
      </p:pic>
      <p:pic>
        <p:nvPicPr>
          <p:cNvPr descr="Screen Shot 2016-09-05 at 9.20.37 PM.png" id="423" name="Shape 423"/>
          <p:cNvPicPr preferRelativeResize="0"/>
          <p:nvPr/>
        </p:nvPicPr>
        <p:blipFill>
          <a:blip r:embed="rId4">
            <a:alphaModFix/>
          </a:blip>
          <a:stretch>
            <a:fillRect/>
          </a:stretch>
        </p:blipFill>
        <p:spPr>
          <a:xfrm>
            <a:off x="721999" y="3986350"/>
            <a:ext cx="956399" cy="826200"/>
          </a:xfrm>
          <a:prstGeom prst="rect">
            <a:avLst/>
          </a:prstGeom>
          <a:noFill/>
          <a:ln>
            <a:noFill/>
          </a:ln>
        </p:spPr>
      </p:pic>
      <p:sp>
        <p:nvSpPr>
          <p:cNvPr id="424" name="Shape 424"/>
          <p:cNvSpPr txBox="1"/>
          <p:nvPr/>
        </p:nvSpPr>
        <p:spPr>
          <a:xfrm>
            <a:off x="4724912" y="2369287"/>
            <a:ext cx="2833500" cy="722700"/>
          </a:xfrm>
          <a:prstGeom prst="rect">
            <a:avLst/>
          </a:prstGeom>
          <a:noFill/>
          <a:ln cap="flat" cmpd="sng" w="19050">
            <a:solidFill>
              <a:schemeClr val="accent1"/>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A9B7C6"/>
                </a:solidFill>
              </a:rPr>
              <a:t>Animal cat = </a:t>
            </a:r>
            <a:r>
              <a:rPr lang="en" sz="1800">
                <a:solidFill>
                  <a:srgbClr val="CC7832"/>
                </a:solidFill>
              </a:rPr>
              <a:t>new </a:t>
            </a:r>
            <a:r>
              <a:rPr lang="en" sz="1800">
                <a:solidFill>
                  <a:srgbClr val="A9B7C6"/>
                </a:solidFill>
              </a:rPr>
              <a:t>Cat()</a:t>
            </a:r>
            <a:r>
              <a:rPr lang="en" sz="1800">
                <a:solidFill>
                  <a:srgbClr val="CC7832"/>
                </a:solidFill>
              </a:rPr>
              <a:t>;</a:t>
            </a:r>
          </a:p>
          <a:p>
            <a:pPr lvl="0" rtl="0">
              <a:spcBef>
                <a:spcPts val="0"/>
              </a:spcBef>
              <a:buNone/>
            </a:pPr>
            <a:r>
              <a:rPr lang="en" sz="1800">
                <a:solidFill>
                  <a:srgbClr val="A9B7C6"/>
                </a:solidFill>
              </a:rPr>
              <a:t>Animal dog = </a:t>
            </a:r>
            <a:r>
              <a:rPr lang="en" sz="1800">
                <a:solidFill>
                  <a:srgbClr val="CC7832"/>
                </a:solidFill>
              </a:rPr>
              <a:t>new </a:t>
            </a:r>
            <a:r>
              <a:rPr lang="en" sz="1800">
                <a:solidFill>
                  <a:srgbClr val="A9B7C6"/>
                </a:solidFill>
              </a:rPr>
              <a:t>Dog()</a:t>
            </a:r>
            <a:r>
              <a:rPr lang="en" sz="1800">
                <a:solidFill>
                  <a:srgbClr val="CC7832"/>
                </a:solidFill>
              </a:rPr>
              <a:t>;</a:t>
            </a:r>
          </a:p>
          <a:p>
            <a:pPr lvl="0" rtl="0">
              <a:spcBef>
                <a:spcPts val="0"/>
              </a:spcBef>
              <a:buNone/>
            </a:pPr>
            <a:r>
              <a:t/>
            </a:r>
            <a:endParaRPr sz="1800"/>
          </a:p>
        </p:txBody>
      </p:sp>
      <p:sp>
        <p:nvSpPr>
          <p:cNvPr id="425" name="Shape 425"/>
          <p:cNvSpPr txBox="1"/>
          <p:nvPr/>
        </p:nvSpPr>
        <p:spPr>
          <a:xfrm>
            <a:off x="4679787" y="2051512"/>
            <a:ext cx="1344600" cy="4872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accent1"/>
                </a:solidFill>
              </a:rPr>
              <a:t>OK!</a:t>
            </a:r>
          </a:p>
        </p:txBody>
      </p:sp>
      <p:sp>
        <p:nvSpPr>
          <p:cNvPr id="426" name="Shape 426"/>
          <p:cNvSpPr txBox="1"/>
          <p:nvPr/>
        </p:nvSpPr>
        <p:spPr>
          <a:xfrm>
            <a:off x="4724925" y="1137150"/>
            <a:ext cx="2833500" cy="722700"/>
          </a:xfrm>
          <a:prstGeom prst="rect">
            <a:avLst/>
          </a:prstGeom>
          <a:noFill/>
          <a:ln cap="flat" cmpd="sng" w="19050">
            <a:solidFill>
              <a:schemeClr val="accent1"/>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A9B7C6"/>
                </a:solidFill>
              </a:rPr>
              <a:t>Cat cat = </a:t>
            </a:r>
            <a:r>
              <a:rPr lang="en" sz="1800">
                <a:solidFill>
                  <a:srgbClr val="CC7832"/>
                </a:solidFill>
              </a:rPr>
              <a:t>new </a:t>
            </a:r>
            <a:r>
              <a:rPr lang="en" sz="1800">
                <a:solidFill>
                  <a:srgbClr val="A9B7C6"/>
                </a:solidFill>
              </a:rPr>
              <a:t>Cat()</a:t>
            </a:r>
            <a:r>
              <a:rPr lang="en" sz="1800">
                <a:solidFill>
                  <a:srgbClr val="CC7832"/>
                </a:solidFill>
              </a:rPr>
              <a:t>;</a:t>
            </a:r>
          </a:p>
          <a:p>
            <a:pPr lvl="0" rtl="0">
              <a:spcBef>
                <a:spcPts val="0"/>
              </a:spcBef>
              <a:buNone/>
            </a:pPr>
            <a:r>
              <a:rPr lang="en" sz="1800">
                <a:solidFill>
                  <a:srgbClr val="A9B7C6"/>
                </a:solidFill>
              </a:rPr>
              <a:t>Dog dog = </a:t>
            </a:r>
            <a:r>
              <a:rPr lang="en" sz="1800">
                <a:solidFill>
                  <a:srgbClr val="CC7832"/>
                </a:solidFill>
              </a:rPr>
              <a:t>new </a:t>
            </a:r>
            <a:r>
              <a:rPr lang="en" sz="1800">
                <a:solidFill>
                  <a:srgbClr val="A9B7C6"/>
                </a:solidFill>
              </a:rPr>
              <a:t>Dog()</a:t>
            </a:r>
            <a:r>
              <a:rPr lang="en" sz="1800">
                <a:solidFill>
                  <a:srgbClr val="CC7832"/>
                </a:solidFill>
              </a:rPr>
              <a:t>;</a:t>
            </a:r>
          </a:p>
          <a:p>
            <a:pPr lvl="0" rtl="0">
              <a:spcBef>
                <a:spcPts val="0"/>
              </a:spcBef>
              <a:buNone/>
            </a:pPr>
            <a:r>
              <a:t/>
            </a:r>
            <a:endParaRPr sz="900">
              <a:solidFill>
                <a:srgbClr val="A9B7C6"/>
              </a:solidFill>
              <a:highlight>
                <a:srgbClr val="2B2B2B"/>
              </a:highlight>
            </a:endParaRPr>
          </a:p>
        </p:txBody>
      </p:sp>
      <p:sp>
        <p:nvSpPr>
          <p:cNvPr id="427" name="Shape 427"/>
          <p:cNvSpPr txBox="1"/>
          <p:nvPr/>
        </p:nvSpPr>
        <p:spPr>
          <a:xfrm>
            <a:off x="4724925" y="791300"/>
            <a:ext cx="1344600" cy="4872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accent1"/>
                </a:solidFill>
              </a:rPr>
              <a:t>OK!</a:t>
            </a:r>
          </a:p>
        </p:txBody>
      </p:sp>
      <p:sp>
        <p:nvSpPr>
          <p:cNvPr id="428" name="Shape 428"/>
          <p:cNvSpPr txBox="1"/>
          <p:nvPr/>
        </p:nvSpPr>
        <p:spPr>
          <a:xfrm>
            <a:off x="4724925" y="3655600"/>
            <a:ext cx="2833500" cy="7227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A9B7C6"/>
                </a:solidFill>
              </a:rPr>
              <a:t>Cat cat = </a:t>
            </a:r>
            <a:r>
              <a:rPr lang="en" sz="1800">
                <a:solidFill>
                  <a:srgbClr val="CC7832"/>
                </a:solidFill>
              </a:rPr>
              <a:t>new </a:t>
            </a:r>
            <a:r>
              <a:rPr lang="en" sz="1800">
                <a:solidFill>
                  <a:srgbClr val="A9B7C6"/>
                </a:solidFill>
              </a:rPr>
              <a:t>Animal()</a:t>
            </a:r>
            <a:r>
              <a:rPr lang="en" sz="1800">
                <a:solidFill>
                  <a:srgbClr val="CC7832"/>
                </a:solidFill>
              </a:rPr>
              <a:t>;</a:t>
            </a:r>
          </a:p>
          <a:p>
            <a:pPr lvl="0" rtl="0">
              <a:spcBef>
                <a:spcPts val="0"/>
              </a:spcBef>
              <a:buNone/>
            </a:pPr>
            <a:r>
              <a:rPr lang="en" sz="1800">
                <a:solidFill>
                  <a:srgbClr val="A9B7C6"/>
                </a:solidFill>
              </a:rPr>
              <a:t>Dog dog = </a:t>
            </a:r>
            <a:r>
              <a:rPr lang="en" sz="1800">
                <a:solidFill>
                  <a:srgbClr val="CC7832"/>
                </a:solidFill>
              </a:rPr>
              <a:t>new </a:t>
            </a:r>
            <a:r>
              <a:rPr lang="en" sz="1800">
                <a:solidFill>
                  <a:srgbClr val="A9B7C6"/>
                </a:solidFill>
              </a:rPr>
              <a:t>Animal()</a:t>
            </a:r>
            <a:r>
              <a:rPr lang="en" sz="1800">
                <a:solidFill>
                  <a:srgbClr val="CC7832"/>
                </a:solidFill>
              </a:rPr>
              <a:t>;</a:t>
            </a:r>
          </a:p>
        </p:txBody>
      </p:sp>
      <p:sp>
        <p:nvSpPr>
          <p:cNvPr id="429" name="Shape 429"/>
          <p:cNvSpPr txBox="1"/>
          <p:nvPr/>
        </p:nvSpPr>
        <p:spPr>
          <a:xfrm>
            <a:off x="4724925" y="3311750"/>
            <a:ext cx="1344600" cy="4872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rPr>
              <a:t>WRONG!</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solidFill>
                  <a:schemeClr val="accent4"/>
                </a:solidFill>
              </a:rPr>
              <a:t>IS-A </a:t>
            </a:r>
            <a:r>
              <a:rPr lang="en"/>
              <a:t>Relationship and </a:t>
            </a:r>
            <a:r>
              <a:rPr lang="en">
                <a:solidFill>
                  <a:schemeClr val="accent4"/>
                </a:solidFill>
              </a:rPr>
              <a:t>Casting</a:t>
            </a:r>
          </a:p>
        </p:txBody>
      </p:sp>
      <p:sp>
        <p:nvSpPr>
          <p:cNvPr id="435" name="Shape 435"/>
          <p:cNvSpPr/>
          <p:nvPr/>
        </p:nvSpPr>
        <p:spPr>
          <a:xfrm>
            <a:off x="649550" y="35302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6" name="Shape 436"/>
          <p:cNvCxnSpPr/>
          <p:nvPr/>
        </p:nvCxnSpPr>
        <p:spPr>
          <a:xfrm>
            <a:off x="658575" y="3909225"/>
            <a:ext cx="1073700" cy="0"/>
          </a:xfrm>
          <a:prstGeom prst="straightConnector1">
            <a:avLst/>
          </a:prstGeom>
          <a:noFill/>
          <a:ln cap="flat" cmpd="sng" w="28575">
            <a:solidFill>
              <a:schemeClr val="lt2"/>
            </a:solidFill>
            <a:prstDash val="solid"/>
            <a:round/>
            <a:headEnd len="lg" w="lg" type="none"/>
            <a:tailEnd len="lg" w="lg" type="none"/>
          </a:ln>
        </p:spPr>
      </p:cxnSp>
      <p:sp>
        <p:nvSpPr>
          <p:cNvPr id="437" name="Shape 437"/>
          <p:cNvSpPr txBox="1"/>
          <p:nvPr/>
        </p:nvSpPr>
        <p:spPr>
          <a:xfrm>
            <a:off x="618500" y="3530225"/>
            <a:ext cx="11886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Cat</a:t>
            </a:r>
          </a:p>
        </p:txBody>
      </p:sp>
      <p:sp>
        <p:nvSpPr>
          <p:cNvPr id="438" name="Shape 438"/>
          <p:cNvSpPr/>
          <p:nvPr/>
        </p:nvSpPr>
        <p:spPr>
          <a:xfrm>
            <a:off x="2363787" y="3530225"/>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9" name="Shape 439"/>
          <p:cNvCxnSpPr/>
          <p:nvPr/>
        </p:nvCxnSpPr>
        <p:spPr>
          <a:xfrm>
            <a:off x="2372812" y="3909225"/>
            <a:ext cx="1073700" cy="0"/>
          </a:xfrm>
          <a:prstGeom prst="straightConnector1">
            <a:avLst/>
          </a:prstGeom>
          <a:noFill/>
          <a:ln cap="flat" cmpd="sng" w="28575">
            <a:solidFill>
              <a:schemeClr val="lt2"/>
            </a:solidFill>
            <a:prstDash val="solid"/>
            <a:round/>
            <a:headEnd len="lg" w="lg" type="none"/>
            <a:tailEnd len="lg" w="lg" type="none"/>
          </a:ln>
        </p:spPr>
      </p:cxnSp>
      <p:sp>
        <p:nvSpPr>
          <p:cNvPr id="440" name="Shape 440"/>
          <p:cNvSpPr txBox="1"/>
          <p:nvPr/>
        </p:nvSpPr>
        <p:spPr>
          <a:xfrm>
            <a:off x="2372826" y="3530225"/>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Dog</a:t>
            </a:r>
          </a:p>
        </p:txBody>
      </p:sp>
      <p:sp>
        <p:nvSpPr>
          <p:cNvPr id="441" name="Shape 441"/>
          <p:cNvSpPr/>
          <p:nvPr/>
        </p:nvSpPr>
        <p:spPr>
          <a:xfrm>
            <a:off x="1487487" y="1480850"/>
            <a:ext cx="1082700" cy="1326600"/>
          </a:xfrm>
          <a:prstGeom prst="rect">
            <a:avLst/>
          </a:prstGeom>
          <a:noFill/>
          <a:ln cap="flat" cmpd="sng" w="2857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2" name="Shape 442"/>
          <p:cNvCxnSpPr/>
          <p:nvPr/>
        </p:nvCxnSpPr>
        <p:spPr>
          <a:xfrm>
            <a:off x="1496512" y="1859850"/>
            <a:ext cx="1073700" cy="0"/>
          </a:xfrm>
          <a:prstGeom prst="straightConnector1">
            <a:avLst/>
          </a:prstGeom>
          <a:noFill/>
          <a:ln cap="flat" cmpd="sng" w="28575">
            <a:solidFill>
              <a:schemeClr val="lt2"/>
            </a:solidFill>
            <a:prstDash val="solid"/>
            <a:round/>
            <a:headEnd len="lg" w="lg" type="none"/>
            <a:tailEnd len="lg" w="lg" type="none"/>
          </a:ln>
        </p:spPr>
      </p:cxnSp>
      <p:sp>
        <p:nvSpPr>
          <p:cNvPr id="443" name="Shape 443"/>
          <p:cNvSpPr txBox="1"/>
          <p:nvPr/>
        </p:nvSpPr>
        <p:spPr>
          <a:xfrm>
            <a:off x="1496526" y="1480850"/>
            <a:ext cx="1073700" cy="3030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rPr>
              <a:t>Animal</a:t>
            </a:r>
          </a:p>
        </p:txBody>
      </p:sp>
      <p:cxnSp>
        <p:nvCxnSpPr>
          <p:cNvPr id="444" name="Shape 444"/>
          <p:cNvCxnSpPr>
            <a:stCxn id="437" idx="0"/>
            <a:endCxn id="441" idx="2"/>
          </p:cNvCxnSpPr>
          <p:nvPr/>
        </p:nvCxnSpPr>
        <p:spPr>
          <a:xfrm flipH="1" rot="10800000">
            <a:off x="1212800" y="2807525"/>
            <a:ext cx="816000" cy="722700"/>
          </a:xfrm>
          <a:prstGeom prst="straightConnector1">
            <a:avLst/>
          </a:prstGeom>
          <a:noFill/>
          <a:ln cap="flat" cmpd="sng" w="28575">
            <a:solidFill>
              <a:schemeClr val="lt2"/>
            </a:solidFill>
            <a:prstDash val="solid"/>
            <a:round/>
            <a:headEnd len="lg" w="lg" type="none"/>
            <a:tailEnd len="lg" w="lg" type="triangle"/>
          </a:ln>
        </p:spPr>
      </p:cxnSp>
      <p:cxnSp>
        <p:nvCxnSpPr>
          <p:cNvPr id="445" name="Shape 445"/>
          <p:cNvCxnSpPr>
            <a:stCxn id="440" idx="0"/>
            <a:endCxn id="441" idx="2"/>
          </p:cNvCxnSpPr>
          <p:nvPr/>
        </p:nvCxnSpPr>
        <p:spPr>
          <a:xfrm rot="10800000">
            <a:off x="2028876" y="2807525"/>
            <a:ext cx="880800" cy="722700"/>
          </a:xfrm>
          <a:prstGeom prst="straightConnector1">
            <a:avLst/>
          </a:prstGeom>
          <a:noFill/>
          <a:ln cap="flat" cmpd="sng" w="28575">
            <a:solidFill>
              <a:schemeClr val="lt2"/>
            </a:solidFill>
            <a:prstDash val="solid"/>
            <a:round/>
            <a:headEnd len="lg" w="lg" type="none"/>
            <a:tailEnd len="lg" w="lg" type="triangle"/>
          </a:ln>
        </p:spPr>
      </p:cxnSp>
      <p:pic>
        <p:nvPicPr>
          <p:cNvPr descr="Screen Shot 2016-09-05 at 9.18.37 PM.png" id="446" name="Shape 446"/>
          <p:cNvPicPr preferRelativeResize="0"/>
          <p:nvPr/>
        </p:nvPicPr>
        <p:blipFill>
          <a:blip r:embed="rId3">
            <a:alphaModFix/>
          </a:blip>
          <a:stretch>
            <a:fillRect/>
          </a:stretch>
        </p:blipFill>
        <p:spPr>
          <a:xfrm>
            <a:off x="2431475" y="3985225"/>
            <a:ext cx="956400" cy="826200"/>
          </a:xfrm>
          <a:prstGeom prst="rect">
            <a:avLst/>
          </a:prstGeom>
          <a:noFill/>
          <a:ln>
            <a:noFill/>
          </a:ln>
        </p:spPr>
      </p:pic>
      <p:pic>
        <p:nvPicPr>
          <p:cNvPr descr="Screen Shot 2016-09-05 at 9.20.37 PM.png" id="447" name="Shape 447"/>
          <p:cNvPicPr preferRelativeResize="0"/>
          <p:nvPr/>
        </p:nvPicPr>
        <p:blipFill>
          <a:blip r:embed="rId4">
            <a:alphaModFix/>
          </a:blip>
          <a:stretch>
            <a:fillRect/>
          </a:stretch>
        </p:blipFill>
        <p:spPr>
          <a:xfrm>
            <a:off x="721999" y="3986350"/>
            <a:ext cx="956399" cy="826200"/>
          </a:xfrm>
          <a:prstGeom prst="rect">
            <a:avLst/>
          </a:prstGeom>
          <a:noFill/>
          <a:ln>
            <a:noFill/>
          </a:ln>
        </p:spPr>
      </p:pic>
      <p:sp>
        <p:nvSpPr>
          <p:cNvPr id="448" name="Shape 448"/>
          <p:cNvSpPr txBox="1"/>
          <p:nvPr/>
        </p:nvSpPr>
        <p:spPr>
          <a:xfrm>
            <a:off x="4724925" y="2369325"/>
            <a:ext cx="3685200" cy="1617000"/>
          </a:xfrm>
          <a:prstGeom prst="rect">
            <a:avLst/>
          </a:prstGeom>
          <a:noFill/>
          <a:ln cap="flat" cmpd="sng" w="19050">
            <a:solidFill>
              <a:schemeClr val="accent1"/>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A9B7C6"/>
                </a:solidFill>
              </a:rPr>
              <a:t>Animal cat = </a:t>
            </a:r>
            <a:r>
              <a:rPr lang="en" sz="1800">
                <a:solidFill>
                  <a:srgbClr val="CC7832"/>
                </a:solidFill>
              </a:rPr>
              <a:t>new </a:t>
            </a:r>
            <a:r>
              <a:rPr lang="en" sz="1800">
                <a:solidFill>
                  <a:srgbClr val="A9B7C6"/>
                </a:solidFill>
              </a:rPr>
              <a:t>Cat()</a:t>
            </a:r>
            <a:r>
              <a:rPr lang="en" sz="1800">
                <a:solidFill>
                  <a:srgbClr val="CC7832"/>
                </a:solidFill>
              </a:rPr>
              <a:t>;</a:t>
            </a:r>
          </a:p>
          <a:p>
            <a:pPr lvl="0" rtl="0">
              <a:spcBef>
                <a:spcPts val="0"/>
              </a:spcBef>
              <a:buNone/>
            </a:pPr>
            <a:r>
              <a:rPr lang="en" sz="1800">
                <a:solidFill>
                  <a:srgbClr val="A9B7C6"/>
                </a:solidFill>
              </a:rPr>
              <a:t>Animal dog = </a:t>
            </a:r>
            <a:r>
              <a:rPr lang="en" sz="1800">
                <a:solidFill>
                  <a:srgbClr val="CC7832"/>
                </a:solidFill>
              </a:rPr>
              <a:t>new </a:t>
            </a:r>
            <a:r>
              <a:rPr lang="en" sz="1800">
                <a:solidFill>
                  <a:srgbClr val="A9B7C6"/>
                </a:solidFill>
              </a:rPr>
              <a:t>Dog()</a:t>
            </a:r>
            <a:r>
              <a:rPr lang="en" sz="1800">
                <a:solidFill>
                  <a:srgbClr val="CC7832"/>
                </a:solidFill>
              </a:rPr>
              <a:t>;</a:t>
            </a:r>
          </a:p>
          <a:p>
            <a:pPr lvl="0">
              <a:spcBef>
                <a:spcPts val="0"/>
              </a:spcBef>
              <a:buNone/>
            </a:pPr>
            <a:r>
              <a:t/>
            </a:r>
            <a:endParaRPr sz="1800"/>
          </a:p>
          <a:p>
            <a:pPr lvl="0">
              <a:spcBef>
                <a:spcPts val="0"/>
              </a:spcBef>
              <a:buNone/>
            </a:pPr>
            <a:r>
              <a:rPr lang="en" sz="1800">
                <a:solidFill>
                  <a:srgbClr val="A9B7C6"/>
                </a:solidFill>
              </a:rPr>
              <a:t>Cat sameCat = (Cat) cat1</a:t>
            </a:r>
            <a:r>
              <a:rPr lang="en" sz="1800">
                <a:solidFill>
                  <a:srgbClr val="CC7832"/>
                </a:solidFill>
              </a:rPr>
              <a:t>;</a:t>
            </a:r>
          </a:p>
          <a:p>
            <a:pPr lvl="0">
              <a:spcBef>
                <a:spcPts val="0"/>
              </a:spcBef>
              <a:buNone/>
            </a:pPr>
            <a:r>
              <a:rPr lang="en" sz="1800">
                <a:solidFill>
                  <a:srgbClr val="A9B7C6"/>
                </a:solidFill>
              </a:rPr>
              <a:t>Dog sameDog = (Dog) dog1</a:t>
            </a:r>
            <a:r>
              <a:rPr lang="en" sz="1800">
                <a:solidFill>
                  <a:srgbClr val="CC7832"/>
                </a:solidFill>
              </a:rPr>
              <a:t>;</a:t>
            </a:r>
          </a:p>
          <a:p>
            <a:pPr lvl="0" rtl="0">
              <a:spcBef>
                <a:spcPts val="0"/>
              </a:spcBef>
              <a:buNone/>
            </a:pPr>
            <a:r>
              <a:t/>
            </a:r>
            <a:endParaRPr sz="1800"/>
          </a:p>
        </p:txBody>
      </p:sp>
      <p:sp>
        <p:nvSpPr>
          <p:cNvPr id="449" name="Shape 449"/>
          <p:cNvSpPr txBox="1"/>
          <p:nvPr/>
        </p:nvSpPr>
        <p:spPr>
          <a:xfrm>
            <a:off x="4679787" y="2051512"/>
            <a:ext cx="1344600" cy="4872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accent1"/>
                </a:solidFill>
              </a:rPr>
              <a:t>OK!</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356800" y="2782500"/>
            <a:ext cx="8520600" cy="384900"/>
          </a:xfrm>
          <a:prstGeom prst="rect">
            <a:avLst/>
          </a:prstGeom>
        </p:spPr>
        <p:txBody>
          <a:bodyPr anchorCtr="0" anchor="ctr" bIns="91425" lIns="91425" rIns="91425" tIns="91425">
            <a:noAutofit/>
          </a:bodyPr>
          <a:lstStyle/>
          <a:p>
            <a:pPr lvl="0">
              <a:spcBef>
                <a:spcPts val="0"/>
              </a:spcBef>
              <a:buNone/>
            </a:pPr>
            <a:r>
              <a:rPr i="1" lang="en"/>
              <a:t>That’s all Folks !</a:t>
            </a:r>
          </a:p>
          <a:p>
            <a:pPr lvl="0">
              <a:spcBef>
                <a:spcPts val="0"/>
              </a:spcBef>
              <a:buNone/>
            </a:pPr>
            <a:r>
              <a:t/>
            </a:r>
            <a:endParaRPr i="1"/>
          </a:p>
          <a:p>
            <a:pPr lvl="0" rtl="0">
              <a:spcBef>
                <a:spcPts val="0"/>
              </a:spcBef>
              <a:buNone/>
            </a:pPr>
            <a:r>
              <a:rPr lang="en" sz="1800">
                <a:solidFill>
                  <a:schemeClr val="accent1"/>
                </a:solidFill>
              </a:rPr>
              <a:t>Hope You enjoyed the presentation! </a:t>
            </a:r>
          </a:p>
          <a:p>
            <a:pPr lvl="0">
              <a:spcBef>
                <a:spcPts val="0"/>
              </a:spcBef>
              <a:buNone/>
            </a:pPr>
            <a:r>
              <a:rPr i="1" lang="en" sz="1800"/>
              <a:t>Any Questions?</a:t>
            </a:r>
          </a:p>
        </p:txBody>
      </p:sp>
      <p:pic>
        <p:nvPicPr>
          <p:cNvPr descr="womentechmakers.png" id="455" name="Shape 455"/>
          <p:cNvPicPr preferRelativeResize="0"/>
          <p:nvPr/>
        </p:nvPicPr>
        <p:blipFill rotWithShape="1">
          <a:blip r:embed="rId3">
            <a:alphaModFix/>
          </a:blip>
          <a:srcRect b="10983" l="1391" r="2657" t="7715"/>
          <a:stretch/>
        </p:blipFill>
        <p:spPr>
          <a:xfrm>
            <a:off x="0" y="0"/>
            <a:ext cx="9143999" cy="165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 for today</a:t>
            </a:r>
          </a:p>
        </p:txBody>
      </p:sp>
      <p:sp>
        <p:nvSpPr>
          <p:cNvPr id="67" name="Shape 67"/>
          <p:cNvSpPr txBox="1"/>
          <p:nvPr>
            <p:ph idx="1" type="body"/>
          </p:nvPr>
        </p:nvSpPr>
        <p:spPr>
          <a:xfrm>
            <a:off x="311700" y="1589050"/>
            <a:ext cx="8520600" cy="3382800"/>
          </a:xfrm>
          <a:prstGeom prst="rect">
            <a:avLst/>
          </a:prstGeom>
        </p:spPr>
        <p:txBody>
          <a:bodyPr anchorCtr="0" anchor="t" bIns="91425" lIns="91425" rIns="91425" tIns="91425">
            <a:noAutofit/>
          </a:bodyPr>
          <a:lstStyle/>
          <a:p>
            <a:pPr indent="-228600" lvl="0" marL="457200" rtl="0">
              <a:spcBef>
                <a:spcPts val="0"/>
              </a:spcBef>
              <a:buChar char="-"/>
            </a:pPr>
            <a:r>
              <a:rPr lang="en"/>
              <a:t>Programming with </a:t>
            </a:r>
            <a:r>
              <a:rPr b="1" lang="en">
                <a:solidFill>
                  <a:srgbClr val="FFFFFF"/>
                </a:solidFill>
              </a:rPr>
              <a:t>Objects</a:t>
            </a:r>
          </a:p>
          <a:p>
            <a:pPr indent="-228600" lvl="0" marL="457200" rtl="0">
              <a:spcBef>
                <a:spcPts val="0"/>
              </a:spcBef>
              <a:buChar char="-"/>
            </a:pPr>
            <a:r>
              <a:rPr b="1" lang="en">
                <a:solidFill>
                  <a:srgbClr val="FFFFFF"/>
                </a:solidFill>
              </a:rPr>
              <a:t>Classes</a:t>
            </a:r>
            <a:r>
              <a:rPr lang="en"/>
              <a:t> vs </a:t>
            </a:r>
            <a:r>
              <a:rPr b="1" lang="en">
                <a:solidFill>
                  <a:srgbClr val="FFFFFF"/>
                </a:solidFill>
              </a:rPr>
              <a:t>Objects</a:t>
            </a:r>
          </a:p>
          <a:p>
            <a:pPr indent="-228600" lvl="0" marL="457200" rtl="0">
              <a:spcBef>
                <a:spcPts val="0"/>
              </a:spcBef>
              <a:buChar char="-"/>
            </a:pPr>
            <a:r>
              <a:rPr b="1" lang="en">
                <a:solidFill>
                  <a:srgbClr val="F3F3F3"/>
                </a:solidFill>
              </a:rPr>
              <a:t>Methods</a:t>
            </a:r>
            <a:r>
              <a:rPr lang="en"/>
              <a:t> that define behaviour</a:t>
            </a:r>
          </a:p>
          <a:p>
            <a:pPr indent="-228600" lvl="0" marL="457200" rtl="0">
              <a:spcBef>
                <a:spcPts val="0"/>
              </a:spcBef>
              <a:buChar char="-"/>
            </a:pPr>
            <a:r>
              <a:rPr b="1" lang="en">
                <a:solidFill>
                  <a:srgbClr val="FFFFFF"/>
                </a:solidFill>
              </a:rPr>
              <a:t>Variables</a:t>
            </a:r>
            <a:r>
              <a:rPr lang="en"/>
              <a:t> that define state</a:t>
            </a:r>
          </a:p>
          <a:p>
            <a:pPr indent="-228600" lvl="0" marL="457200" rtl="0">
              <a:spcBef>
                <a:spcPts val="0"/>
              </a:spcBef>
              <a:buChar char="-"/>
            </a:pPr>
            <a:r>
              <a:rPr lang="en"/>
              <a:t>Families of Objects or so called </a:t>
            </a:r>
            <a:r>
              <a:rPr b="1" lang="en">
                <a:solidFill>
                  <a:srgbClr val="FFFFFF"/>
                </a:solidFill>
              </a:rPr>
              <a:t>Inheritance</a:t>
            </a:r>
          </a:p>
          <a:p>
            <a:pPr lvl="0" rtl="0">
              <a:spcBef>
                <a:spcPts val="0"/>
              </a:spcBef>
              <a:buNone/>
            </a:pPr>
            <a:r>
              <a:t/>
            </a:r>
            <a:endParaRPr b="1">
              <a:solidFill>
                <a:srgbClr val="FFFFFF"/>
              </a:solidFill>
            </a:endParaRPr>
          </a:p>
          <a:p>
            <a:pPr lvl="0" rtl="0">
              <a:lnSpc>
                <a:spcPct val="100000"/>
              </a:lnSpc>
              <a:spcBef>
                <a:spcPts val="0"/>
              </a:spcBef>
              <a:buNone/>
            </a:pPr>
            <a:r>
              <a:t/>
            </a:r>
            <a:endParaRPr b="1">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276225" y="4266675"/>
            <a:ext cx="7981200" cy="605100"/>
          </a:xfrm>
          <a:prstGeom prst="rect">
            <a:avLst/>
          </a:prstGeom>
        </p:spPr>
        <p:txBody>
          <a:bodyPr anchorCtr="0" anchor="ctr" bIns="91425" lIns="91425" rIns="91425" tIns="91425">
            <a:noAutofit/>
          </a:bodyPr>
          <a:lstStyle/>
          <a:p>
            <a:pPr lvl="0" algn="ctr">
              <a:spcBef>
                <a:spcPts val="0"/>
              </a:spcBef>
              <a:buNone/>
            </a:pPr>
            <a:r>
              <a:rPr lang="en"/>
              <a:t>Programming is Black Magic isn’t it? </a:t>
            </a:r>
          </a:p>
        </p:txBody>
      </p:sp>
      <p:pic>
        <p:nvPicPr>
          <p:cNvPr descr="http://theghostdiaries.com/wp-content/uploads/2014/05/Black-Magic-Book.jpg" id="73" name="Shape 73"/>
          <p:cNvPicPr preferRelativeResize="0"/>
          <p:nvPr/>
        </p:nvPicPr>
        <p:blipFill>
          <a:blip r:embed="rId3">
            <a:alphaModFix/>
          </a:blip>
          <a:stretch>
            <a:fillRect/>
          </a:stretch>
        </p:blipFill>
        <p:spPr>
          <a:xfrm>
            <a:off x="1525027" y="598972"/>
            <a:ext cx="5483599" cy="3416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Misconceptions about </a:t>
            </a:r>
            <a:r>
              <a:rPr b="1" lang="en">
                <a:solidFill>
                  <a:schemeClr val="accent4"/>
                </a:solidFill>
              </a:rPr>
              <a:t>Programming</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b="1">
              <a:solidFill>
                <a:schemeClr val="accent1"/>
              </a:solidFill>
            </a:endParaRPr>
          </a:p>
          <a:p>
            <a:pPr lvl="0" rtl="0">
              <a:spcBef>
                <a:spcPts val="0"/>
              </a:spcBef>
              <a:buNone/>
            </a:pPr>
            <a:r>
              <a:rPr b="1" lang="en">
                <a:solidFill>
                  <a:schemeClr val="accent1"/>
                </a:solidFill>
              </a:rPr>
              <a:t>Programming is NOT: </a:t>
            </a:r>
          </a:p>
          <a:p>
            <a:pPr indent="-228600" lvl="0" marL="457200" rtl="0">
              <a:lnSpc>
                <a:spcPct val="150000"/>
              </a:lnSpc>
              <a:spcBef>
                <a:spcPts val="0"/>
              </a:spcBef>
              <a:buChar char="-"/>
            </a:pPr>
            <a:r>
              <a:rPr lang="en"/>
              <a:t>Hacking that we know from films</a:t>
            </a:r>
          </a:p>
          <a:p>
            <a:pPr indent="-228600" lvl="0" marL="457200" rtl="0">
              <a:lnSpc>
                <a:spcPct val="150000"/>
              </a:lnSpc>
              <a:spcBef>
                <a:spcPts val="0"/>
              </a:spcBef>
              <a:buChar char="-"/>
            </a:pPr>
            <a:r>
              <a:rPr lang="en"/>
              <a:t>Quick typing</a:t>
            </a:r>
          </a:p>
          <a:p>
            <a:pPr indent="-228600" lvl="0" marL="457200" rtl="0">
              <a:lnSpc>
                <a:spcPct val="150000"/>
              </a:lnSpc>
              <a:spcBef>
                <a:spcPts val="0"/>
              </a:spcBef>
              <a:buChar char="-"/>
            </a:pPr>
            <a:r>
              <a:rPr lang="en"/>
              <a:t>Writing 0’s and 1’s into the console</a:t>
            </a:r>
          </a:p>
          <a:p>
            <a:pPr indent="-228600" lvl="0" marL="457200" rtl="0">
              <a:lnSpc>
                <a:spcPct val="150000"/>
              </a:lnSpc>
              <a:spcBef>
                <a:spcPts val="0"/>
              </a:spcBef>
              <a:buChar char="-"/>
            </a:pPr>
            <a:r>
              <a:rPr lang="en"/>
              <a:t>A career path only for geeks</a:t>
            </a:r>
          </a:p>
          <a:p>
            <a:pPr lvl="0" rtl="0">
              <a:spcBef>
                <a:spcPts val="0"/>
              </a:spcBef>
              <a:buNone/>
            </a:pPr>
            <a:r>
              <a:t/>
            </a:r>
            <a:endParaRPr/>
          </a:p>
          <a:p>
            <a:pPr lvl="0">
              <a:spcBef>
                <a:spcPts val="0"/>
              </a:spcBef>
              <a:buNone/>
            </a:pPr>
            <a:r>
              <a:t/>
            </a:r>
            <a:endParaRPr b="1" strike="sngStrike">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Programming is?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b="1"/>
          </a:p>
          <a:p>
            <a:pPr lvl="0">
              <a:spcBef>
                <a:spcPts val="0"/>
              </a:spcBef>
              <a:buNone/>
            </a:pPr>
            <a:r>
              <a:rPr b="1" lang="en"/>
              <a:t>“</a:t>
            </a:r>
            <a:r>
              <a:rPr b="1" lang="en">
                <a:solidFill>
                  <a:schemeClr val="accent4"/>
                </a:solidFill>
              </a:rPr>
              <a:t>Computer programming</a:t>
            </a:r>
            <a:r>
              <a:rPr lang="en"/>
              <a:t> is a process that leads from an original formulation of a</a:t>
            </a:r>
            <a:r>
              <a:rPr lang="en">
                <a:hlinkClick r:id="rId3"/>
              </a:rPr>
              <a:t> </a:t>
            </a:r>
            <a:r>
              <a:rPr lang="en" u="sng">
                <a:solidFill>
                  <a:schemeClr val="accent1"/>
                </a:solidFill>
                <a:hlinkClick r:id="rId4"/>
              </a:rPr>
              <a:t>computing</a:t>
            </a:r>
            <a:r>
              <a:rPr lang="en"/>
              <a:t> problem to</a:t>
            </a:r>
            <a:r>
              <a:rPr lang="en">
                <a:hlinkClick r:id="rId5"/>
              </a:rPr>
              <a:t> </a:t>
            </a:r>
            <a:r>
              <a:rPr lang="en" u="sng">
                <a:solidFill>
                  <a:schemeClr val="accent1"/>
                </a:solidFill>
                <a:hlinkClick r:id="rId6"/>
              </a:rPr>
              <a:t>executable</a:t>
            </a:r>
            <a:r>
              <a:rPr lang="en">
                <a:solidFill>
                  <a:schemeClr val="accent1"/>
                </a:solidFill>
                <a:hlinkClick r:id="rId7"/>
              </a:rPr>
              <a:t> </a:t>
            </a:r>
            <a:r>
              <a:rPr lang="en" u="sng">
                <a:solidFill>
                  <a:schemeClr val="accent1"/>
                </a:solidFill>
                <a:hlinkClick r:id="rId8"/>
              </a:rPr>
              <a:t>computer programs</a:t>
            </a:r>
            <a:r>
              <a:rPr lang="en"/>
              <a:t>. </a:t>
            </a:r>
          </a:p>
          <a:p>
            <a:pPr lvl="0">
              <a:spcBef>
                <a:spcPts val="0"/>
              </a:spcBef>
              <a:buNone/>
            </a:pPr>
            <a:r>
              <a:rPr lang="en"/>
              <a:t>Programming involves activities such as analysis, developing understanding, generating</a:t>
            </a:r>
            <a:r>
              <a:rPr lang="en">
                <a:hlinkClick r:id="rId9"/>
              </a:rPr>
              <a:t> </a:t>
            </a:r>
            <a:r>
              <a:rPr lang="en" u="sng">
                <a:solidFill>
                  <a:schemeClr val="accent1"/>
                </a:solidFill>
                <a:hlinkClick r:id="rId10"/>
              </a:rPr>
              <a:t>algorithms</a:t>
            </a:r>
            <a:r>
              <a:rPr lang="en"/>
              <a:t>, verification of requirements of algorithms including their correctness and resources consumption, and implementation of algorithms in a target</a:t>
            </a:r>
            <a:r>
              <a:rPr lang="en">
                <a:hlinkClick r:id="rId11"/>
              </a:rPr>
              <a:t> </a:t>
            </a:r>
            <a:r>
              <a:rPr lang="en" u="sng">
                <a:solidFill>
                  <a:schemeClr val="accent1"/>
                </a:solidFill>
                <a:hlinkClick r:id="rId12"/>
              </a:rPr>
              <a:t>programming language</a:t>
            </a:r>
            <a:r>
              <a:rPr lang="en"/>
              <a:t>.”</a:t>
            </a:r>
          </a:p>
          <a:p>
            <a:pPr indent="-228600" lvl="0" marL="457200" algn="r">
              <a:spcBef>
                <a:spcPts val="0"/>
              </a:spcBef>
              <a:buChar char="-"/>
            </a:pPr>
            <a:r>
              <a:rPr lang="en"/>
              <a:t>Definition from </a:t>
            </a:r>
            <a:r>
              <a:rPr lang="en" u="sng">
                <a:solidFill>
                  <a:schemeClr val="hlink"/>
                </a:solidFill>
                <a:hlinkClick r:id="rId13"/>
              </a:rPr>
              <a:t>Wikipedia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Programming </a:t>
            </a:r>
            <a:r>
              <a:rPr lang="en">
                <a:solidFill>
                  <a:schemeClr val="accent4"/>
                </a:solidFill>
              </a:rPr>
              <a:t>really </a:t>
            </a:r>
            <a:r>
              <a:rPr lang="en"/>
              <a:t>is?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sz="2400"/>
              <a:t>“Programming is a </a:t>
            </a:r>
            <a:r>
              <a:rPr b="1" lang="en" sz="2400">
                <a:solidFill>
                  <a:schemeClr val="accent1"/>
                </a:solidFill>
              </a:rPr>
              <a:t>creative process</a:t>
            </a:r>
            <a:r>
              <a:rPr lang="en" sz="2400"/>
              <a:t> done by programmers to </a:t>
            </a:r>
            <a:r>
              <a:rPr b="1" lang="en" sz="2400">
                <a:solidFill>
                  <a:schemeClr val="accent1"/>
                </a:solidFill>
              </a:rPr>
              <a:t>instruct</a:t>
            </a:r>
            <a:r>
              <a:rPr lang="en" sz="2400"/>
              <a:t> </a:t>
            </a:r>
            <a:r>
              <a:rPr b="1" lang="en" sz="2400">
                <a:solidFill>
                  <a:schemeClr val="accent1"/>
                </a:solidFill>
              </a:rPr>
              <a:t>a computer on how to do a given task</a:t>
            </a:r>
            <a:r>
              <a:rPr lang="en" sz="2400"/>
              <a:t>.”</a:t>
            </a:r>
          </a:p>
          <a:p>
            <a:pPr indent="-228600" lvl="0" marL="457200" algn="r">
              <a:spcBef>
                <a:spcPts val="0"/>
              </a:spcBef>
              <a:buChar char="-"/>
            </a:pPr>
            <a:r>
              <a:rPr lang="en" u="sng">
                <a:solidFill>
                  <a:schemeClr val="hlink"/>
                </a:solidFill>
                <a:hlinkClick r:id="rId3"/>
              </a:rPr>
              <a:t>About.com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Programming examples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Writing a small formula in Excel or other spreadsheet program:</a:t>
            </a:r>
          </a:p>
          <a:p>
            <a:pPr indent="457200" lvl="0" marL="1371600" rtl="0" algn="l">
              <a:spcBef>
                <a:spcPts val="0"/>
              </a:spcBef>
              <a:buNone/>
            </a:pPr>
            <a:r>
              <a:rPr lang="en" sz="2400">
                <a:solidFill>
                  <a:schemeClr val="accent1"/>
                </a:solidFill>
              </a:rPr>
              <a:t>= SUM(A1:A3) - B1</a:t>
            </a:r>
            <a:r>
              <a:rPr lang="en"/>
              <a:t> </a:t>
            </a:r>
          </a:p>
          <a:p>
            <a:pPr lvl="0" rtl="0">
              <a:spcBef>
                <a:spcPts val="0"/>
              </a:spcBef>
              <a:buNone/>
            </a:pPr>
            <a:r>
              <a:rPr lang="en"/>
              <a:t>Writing a small search filter in your inbox:</a:t>
            </a:r>
          </a:p>
          <a:p>
            <a:pPr lvl="0" algn="ctr">
              <a:spcBef>
                <a:spcPts val="0"/>
              </a:spcBef>
              <a:buNone/>
            </a:pPr>
            <a:r>
              <a:rPr lang="en" sz="2400">
                <a:solidFill>
                  <a:schemeClr val="accent1"/>
                </a:solidFill>
              </a:rPr>
              <a:t> from:k4rolina.kafel and filename:pdf</a:t>
            </a:r>
          </a:p>
          <a:p>
            <a:pPr lvl="0">
              <a:spcBef>
                <a:spcPts val="0"/>
              </a:spcBef>
              <a:buNone/>
            </a:pPr>
            <a:r>
              <a:rPr lang="en"/>
              <a:t>Changing a way an image should be scaled inside an ImageView:</a:t>
            </a:r>
          </a:p>
          <a:p>
            <a:pPr lvl="0">
              <a:spcBef>
                <a:spcPts val="0"/>
              </a:spcBef>
              <a:buNone/>
            </a:pPr>
            <a:r>
              <a:rPr lang="en"/>
              <a:t>			       </a:t>
            </a:r>
            <a:r>
              <a:rPr lang="en" sz="2400">
                <a:solidFill>
                  <a:schemeClr val="accent1"/>
                </a:solidFill>
              </a:rPr>
              <a:t>android:scaleType="centerCrop"</a:t>
            </a:r>
          </a:p>
          <a:p>
            <a:pPr lvl="0" rt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 Oriented Programming</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b="1"/>
          </a:p>
          <a:p>
            <a:pPr lvl="0">
              <a:spcBef>
                <a:spcPts val="0"/>
              </a:spcBef>
              <a:buNone/>
            </a:pPr>
            <a:r>
              <a:rPr b="1" lang="en"/>
              <a:t>“</a:t>
            </a:r>
            <a:r>
              <a:rPr b="1" lang="en">
                <a:solidFill>
                  <a:schemeClr val="accent1"/>
                </a:solidFill>
              </a:rPr>
              <a:t>Object-oriented programming</a:t>
            </a:r>
            <a:r>
              <a:rPr lang="en"/>
              <a:t> is a </a:t>
            </a:r>
            <a:r>
              <a:rPr lang="en">
                <a:hlinkClick r:id="rId3"/>
              </a:rPr>
              <a:t>programming paradigm</a:t>
            </a:r>
            <a:r>
              <a:rPr lang="en"/>
              <a:t> based on the concept of </a:t>
            </a:r>
            <a:r>
              <a:rPr b="1" lang="en">
                <a:solidFill>
                  <a:schemeClr val="accent1"/>
                </a:solidFill>
              </a:rPr>
              <a:t>"</a:t>
            </a:r>
            <a:r>
              <a:rPr b="1" lang="en">
                <a:solidFill>
                  <a:schemeClr val="accent1"/>
                </a:solidFill>
                <a:hlinkClick r:id="rId4"/>
              </a:rPr>
              <a:t>objects</a:t>
            </a:r>
            <a:r>
              <a:rPr b="1" lang="en">
                <a:solidFill>
                  <a:schemeClr val="accent1"/>
                </a:solidFill>
              </a:rPr>
              <a:t>"</a:t>
            </a:r>
            <a:r>
              <a:rPr lang="en"/>
              <a:t>, which may contain </a:t>
            </a:r>
            <a:r>
              <a:rPr b="1" lang="en">
                <a:solidFill>
                  <a:schemeClr val="accent1"/>
                </a:solidFill>
                <a:hlinkClick r:id="rId5"/>
              </a:rPr>
              <a:t>data</a:t>
            </a:r>
            <a:r>
              <a:rPr lang="en"/>
              <a:t>, in the form of </a:t>
            </a:r>
            <a:r>
              <a:rPr b="1" lang="en">
                <a:solidFill>
                  <a:schemeClr val="accent1"/>
                </a:solidFill>
                <a:hlinkClick r:id="rId6"/>
              </a:rPr>
              <a:t>fields</a:t>
            </a:r>
            <a:r>
              <a:rPr lang="en"/>
              <a:t> and code, in the form of </a:t>
            </a:r>
            <a:r>
              <a:rPr b="1" lang="en">
                <a:solidFill>
                  <a:schemeClr val="accent1"/>
                </a:solidFill>
                <a:hlinkClick r:id="rId7"/>
              </a:rPr>
              <a:t>methods</a:t>
            </a:r>
            <a:r>
              <a:rPr b="1" lang="en"/>
              <a:t> (...) </a:t>
            </a:r>
            <a:r>
              <a:rPr lang="en"/>
              <a:t>In OOP, computer programs are designed by making them out of </a:t>
            </a:r>
            <a:r>
              <a:rPr b="1" lang="en">
                <a:solidFill>
                  <a:schemeClr val="accent4"/>
                </a:solidFill>
              </a:rPr>
              <a:t>objects that interact with one another</a:t>
            </a:r>
            <a:r>
              <a:rPr lang="en"/>
              <a:t>.”</a:t>
            </a:r>
          </a:p>
          <a:p>
            <a:pPr indent="-228600" lvl="0" marL="457200" algn="r">
              <a:spcBef>
                <a:spcPts val="0"/>
              </a:spcBef>
              <a:buChar char="-"/>
            </a:pPr>
            <a:r>
              <a:rPr lang="en"/>
              <a:t>Definition from </a:t>
            </a:r>
            <a:r>
              <a:rPr lang="en" u="sng">
                <a:solidFill>
                  <a:schemeClr val="hlink"/>
                </a:solidFill>
                <a:hlinkClick r:id="rId8"/>
              </a:rPr>
              <a:t>Wikipedia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