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© Templateswise.com - Machine Learning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5B0F5B-1F51-4F07-9BC5-565764121C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"/>
            <a:ext cx="12192000" cy="6857295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3D5F88F3-6355-4E24-ACCB-8680BE8B0C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"/>
            <a:ext cx="12192000" cy="685678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BA1DCC0-FEC4-4A2C-8ED7-36855995E6D9}" type="datetimeFigureOut">
              <a:rPr lang="pl-PL" smtClean="0"/>
              <a:t>01.07.2022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5B7D55-64E9-48D1-AA3F-EB5BBBDAD39A}" type="slidenum">
              <a:rPr lang="pl-PL" smtClean="0"/>
              <a:t>‹#›</a:t>
            </a:fld>
            <a:endParaRPr lang="pl-PL"/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8F0D60C6-8501-4D6D-8057-7CDBF8F54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0043" y="2372883"/>
            <a:ext cx="5131055" cy="1143000"/>
          </a:xfrm>
        </p:spPr>
        <p:txBody>
          <a:bodyPr>
            <a:noAutofit/>
          </a:bodyPr>
          <a:lstStyle>
            <a:lvl1pPr algn="l">
              <a:defRPr sz="5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Learning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:a16="http://schemas.microsoft.com/office/drawing/2014/main" id="{8EC25800-91F8-45D6-87F4-8C499CA8102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98827" y="3236980"/>
            <a:ext cx="4896544" cy="603249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EFE17CA-9B2C-4214-86AB-24D59D14F4A9}"/>
              </a:ext>
            </a:extLst>
          </p:cNvPr>
          <p:cNvGrpSpPr/>
          <p:nvPr/>
        </p:nvGrpSpPr>
        <p:grpSpPr>
          <a:xfrm>
            <a:off x="9277381" y="3956098"/>
            <a:ext cx="1077387" cy="1077396"/>
            <a:chOff x="6958036" y="2967073"/>
            <a:chExt cx="808040" cy="808047"/>
          </a:xfrm>
        </p:grpSpPr>
        <p:sp>
          <p:nvSpPr>
            <p:cNvPr id="312" name="Freeform 209">
              <a:extLst>
                <a:ext uri="{FF2B5EF4-FFF2-40B4-BE49-F238E27FC236}">
                  <a16:creationId xmlns:a16="http://schemas.microsoft.com/office/drawing/2014/main" id="{B7EDEA35-2645-47DB-BCDF-9C7C2664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3" name="Freeform 210">
              <a:extLst>
                <a:ext uri="{FF2B5EF4-FFF2-40B4-BE49-F238E27FC236}">
                  <a16:creationId xmlns:a16="http://schemas.microsoft.com/office/drawing/2014/main" id="{3A131A28-A969-430F-AF64-5E0F21D646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E9CB719-72BE-45F6-99B3-6D38E7DF4C0C}"/>
              </a:ext>
            </a:extLst>
          </p:cNvPr>
          <p:cNvGrpSpPr/>
          <p:nvPr/>
        </p:nvGrpSpPr>
        <p:grpSpPr>
          <a:xfrm>
            <a:off x="7956577" y="3956098"/>
            <a:ext cx="1077387" cy="1077396"/>
            <a:chOff x="5967433" y="2967073"/>
            <a:chExt cx="808040" cy="808047"/>
          </a:xfrm>
        </p:grpSpPr>
        <p:sp>
          <p:nvSpPr>
            <p:cNvPr id="311" name="Freeform 208">
              <a:extLst>
                <a:ext uri="{FF2B5EF4-FFF2-40B4-BE49-F238E27FC236}">
                  <a16:creationId xmlns:a16="http://schemas.microsoft.com/office/drawing/2014/main" id="{05EFCEF5-D342-47DF-AA10-72E4E33E5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5" name="Freeform 212">
              <a:extLst>
                <a:ext uri="{FF2B5EF4-FFF2-40B4-BE49-F238E27FC236}">
                  <a16:creationId xmlns:a16="http://schemas.microsoft.com/office/drawing/2014/main" id="{8E9BEAC3-3E89-4520-8E85-50E0807546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6" name="Freeform 213">
              <a:extLst>
                <a:ext uri="{FF2B5EF4-FFF2-40B4-BE49-F238E27FC236}">
                  <a16:creationId xmlns:a16="http://schemas.microsoft.com/office/drawing/2014/main" id="{97769BBC-F8FB-4337-A318-F36F27E0E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7" name="Freeform 214">
              <a:extLst>
                <a:ext uri="{FF2B5EF4-FFF2-40B4-BE49-F238E27FC236}">
                  <a16:creationId xmlns:a16="http://schemas.microsoft.com/office/drawing/2014/main" id="{937F110C-8A75-40CF-B8FB-49996C676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8" name="Freeform 215">
              <a:extLst>
                <a:ext uri="{FF2B5EF4-FFF2-40B4-BE49-F238E27FC236}">
                  <a16:creationId xmlns:a16="http://schemas.microsoft.com/office/drawing/2014/main" id="{C7AFF641-B25A-43C0-995A-3F7277C33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9" name="Freeform 216">
              <a:extLst>
                <a:ext uri="{FF2B5EF4-FFF2-40B4-BE49-F238E27FC236}">
                  <a16:creationId xmlns:a16="http://schemas.microsoft.com/office/drawing/2014/main" id="{3E7F35EF-D1DE-42A9-82FC-EEC44FB1A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0" name="Freeform 217">
              <a:extLst>
                <a:ext uri="{FF2B5EF4-FFF2-40B4-BE49-F238E27FC236}">
                  <a16:creationId xmlns:a16="http://schemas.microsoft.com/office/drawing/2014/main" id="{CF5A6E20-C256-469C-AC32-FBFF14564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1" name="Freeform 218">
              <a:extLst>
                <a:ext uri="{FF2B5EF4-FFF2-40B4-BE49-F238E27FC236}">
                  <a16:creationId xmlns:a16="http://schemas.microsoft.com/office/drawing/2014/main" id="{E1E2EDD4-5E96-4056-8797-9A5C942F2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2" name="Freeform 219">
              <a:extLst>
                <a:ext uri="{FF2B5EF4-FFF2-40B4-BE49-F238E27FC236}">
                  <a16:creationId xmlns:a16="http://schemas.microsoft.com/office/drawing/2014/main" id="{9B8F6332-58D5-4C77-88F8-F8CB19179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3" name="Freeform 220">
              <a:extLst>
                <a:ext uri="{FF2B5EF4-FFF2-40B4-BE49-F238E27FC236}">
                  <a16:creationId xmlns:a16="http://schemas.microsoft.com/office/drawing/2014/main" id="{C2317824-232E-4367-9685-8B76F7D86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4" name="Freeform 221">
              <a:extLst>
                <a:ext uri="{FF2B5EF4-FFF2-40B4-BE49-F238E27FC236}">
                  <a16:creationId xmlns:a16="http://schemas.microsoft.com/office/drawing/2014/main" id="{E32A2936-192F-4AE3-9D23-A6456292F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5" name="Freeform 222">
              <a:extLst>
                <a:ext uri="{FF2B5EF4-FFF2-40B4-BE49-F238E27FC236}">
                  <a16:creationId xmlns:a16="http://schemas.microsoft.com/office/drawing/2014/main" id="{FF2AAED4-6FE3-4C8D-A2AF-8B2F54FE3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6" name="Freeform 223">
              <a:extLst>
                <a:ext uri="{FF2B5EF4-FFF2-40B4-BE49-F238E27FC236}">
                  <a16:creationId xmlns:a16="http://schemas.microsoft.com/office/drawing/2014/main" id="{9B8D8A00-1ED8-4BCD-A28A-09C27082E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7" name="Freeform 224">
              <a:extLst>
                <a:ext uri="{FF2B5EF4-FFF2-40B4-BE49-F238E27FC236}">
                  <a16:creationId xmlns:a16="http://schemas.microsoft.com/office/drawing/2014/main" id="{B4C12122-4997-43FB-B20C-896D0CD7A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8" name="Freeform 225">
              <a:extLst>
                <a:ext uri="{FF2B5EF4-FFF2-40B4-BE49-F238E27FC236}">
                  <a16:creationId xmlns:a16="http://schemas.microsoft.com/office/drawing/2014/main" id="{C3FC627A-31A5-4149-B3B1-3FAE68F76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9" name="Freeform 226">
              <a:extLst>
                <a:ext uri="{FF2B5EF4-FFF2-40B4-BE49-F238E27FC236}">
                  <a16:creationId xmlns:a16="http://schemas.microsoft.com/office/drawing/2014/main" id="{8F4A4E8B-D9D9-4578-8122-67D1F2231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0" name="Freeform 227">
              <a:extLst>
                <a:ext uri="{FF2B5EF4-FFF2-40B4-BE49-F238E27FC236}">
                  <a16:creationId xmlns:a16="http://schemas.microsoft.com/office/drawing/2014/main" id="{F5722369-6715-44E5-8539-7C46F9029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1" name="Freeform 228">
              <a:extLst>
                <a:ext uri="{FF2B5EF4-FFF2-40B4-BE49-F238E27FC236}">
                  <a16:creationId xmlns:a16="http://schemas.microsoft.com/office/drawing/2014/main" id="{F9F871AE-C94A-4169-B4FD-80D46EB4C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2" name="Freeform 229">
              <a:extLst>
                <a:ext uri="{FF2B5EF4-FFF2-40B4-BE49-F238E27FC236}">
                  <a16:creationId xmlns:a16="http://schemas.microsoft.com/office/drawing/2014/main" id="{A10189DC-D7AE-41EC-A7CB-A01DE58AF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3" name="Freeform 230">
              <a:extLst>
                <a:ext uri="{FF2B5EF4-FFF2-40B4-BE49-F238E27FC236}">
                  <a16:creationId xmlns:a16="http://schemas.microsoft.com/office/drawing/2014/main" id="{2C30EAE7-954D-4821-B120-8AB1410F7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4" name="Freeform 231">
              <a:extLst>
                <a:ext uri="{FF2B5EF4-FFF2-40B4-BE49-F238E27FC236}">
                  <a16:creationId xmlns:a16="http://schemas.microsoft.com/office/drawing/2014/main" id="{78967020-CEC9-44DB-97B5-56393E8B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5" name="Freeform 232">
              <a:extLst>
                <a:ext uri="{FF2B5EF4-FFF2-40B4-BE49-F238E27FC236}">
                  <a16:creationId xmlns:a16="http://schemas.microsoft.com/office/drawing/2014/main" id="{06AA2F9B-532A-48F4-BE94-A578EF61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6" name="Freeform 233">
              <a:extLst>
                <a:ext uri="{FF2B5EF4-FFF2-40B4-BE49-F238E27FC236}">
                  <a16:creationId xmlns:a16="http://schemas.microsoft.com/office/drawing/2014/main" id="{B4BAA03E-7506-44D3-B7BB-8231541E8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7" name="Freeform 234">
              <a:extLst>
                <a:ext uri="{FF2B5EF4-FFF2-40B4-BE49-F238E27FC236}">
                  <a16:creationId xmlns:a16="http://schemas.microsoft.com/office/drawing/2014/main" id="{4495226A-D4C6-46B2-B779-25CE0DE0B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8" name="Freeform 235">
              <a:extLst>
                <a:ext uri="{FF2B5EF4-FFF2-40B4-BE49-F238E27FC236}">
                  <a16:creationId xmlns:a16="http://schemas.microsoft.com/office/drawing/2014/main" id="{34BAC1E5-2C0F-46BF-BAE4-7C62671DB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9" name="Freeform 236">
              <a:extLst>
                <a:ext uri="{FF2B5EF4-FFF2-40B4-BE49-F238E27FC236}">
                  <a16:creationId xmlns:a16="http://schemas.microsoft.com/office/drawing/2014/main" id="{BA91F17B-FABA-4DBF-B7E1-BEEE9196A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0" name="Freeform 237">
              <a:extLst>
                <a:ext uri="{FF2B5EF4-FFF2-40B4-BE49-F238E27FC236}">
                  <a16:creationId xmlns:a16="http://schemas.microsoft.com/office/drawing/2014/main" id="{EDD73D04-31D4-4567-8D6C-24B0501A4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1" name="Freeform 238">
              <a:extLst>
                <a:ext uri="{FF2B5EF4-FFF2-40B4-BE49-F238E27FC236}">
                  <a16:creationId xmlns:a16="http://schemas.microsoft.com/office/drawing/2014/main" id="{258D139F-A952-4BFB-A8C8-F8BE5D4F8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2" name="Freeform 239">
              <a:extLst>
                <a:ext uri="{FF2B5EF4-FFF2-40B4-BE49-F238E27FC236}">
                  <a16:creationId xmlns:a16="http://schemas.microsoft.com/office/drawing/2014/main" id="{6A29198C-48B2-498E-9AED-E93CD6706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3" name="Freeform 240">
              <a:extLst>
                <a:ext uri="{FF2B5EF4-FFF2-40B4-BE49-F238E27FC236}">
                  <a16:creationId xmlns:a16="http://schemas.microsoft.com/office/drawing/2014/main" id="{A1820CF0-26AF-4C4F-A207-CF660A6DA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4" name="Freeform 241">
              <a:extLst>
                <a:ext uri="{FF2B5EF4-FFF2-40B4-BE49-F238E27FC236}">
                  <a16:creationId xmlns:a16="http://schemas.microsoft.com/office/drawing/2014/main" id="{E0CC82B2-4AAB-4F8C-B7D0-A3035CA11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5" name="Freeform 242">
              <a:extLst>
                <a:ext uri="{FF2B5EF4-FFF2-40B4-BE49-F238E27FC236}">
                  <a16:creationId xmlns:a16="http://schemas.microsoft.com/office/drawing/2014/main" id="{6FCB1B0A-F8FD-4085-AD9C-0981CFB21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6" name="Freeform 243">
              <a:extLst>
                <a:ext uri="{FF2B5EF4-FFF2-40B4-BE49-F238E27FC236}">
                  <a16:creationId xmlns:a16="http://schemas.microsoft.com/office/drawing/2014/main" id="{7E6FED05-0B15-4BDD-B359-F6B2E29B8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7" name="Freeform 244">
              <a:extLst>
                <a:ext uri="{FF2B5EF4-FFF2-40B4-BE49-F238E27FC236}">
                  <a16:creationId xmlns:a16="http://schemas.microsoft.com/office/drawing/2014/main" id="{27B7B5A3-3FB0-4BFA-8F52-6847FBB68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8" name="Freeform 245">
              <a:extLst>
                <a:ext uri="{FF2B5EF4-FFF2-40B4-BE49-F238E27FC236}">
                  <a16:creationId xmlns:a16="http://schemas.microsoft.com/office/drawing/2014/main" id="{35326841-DC53-438F-B032-D29EC4877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9" name="Freeform 246">
              <a:extLst>
                <a:ext uri="{FF2B5EF4-FFF2-40B4-BE49-F238E27FC236}">
                  <a16:creationId xmlns:a16="http://schemas.microsoft.com/office/drawing/2014/main" id="{EAB9169E-5402-4689-AB24-02A606114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0" name="Freeform 247">
              <a:extLst>
                <a:ext uri="{FF2B5EF4-FFF2-40B4-BE49-F238E27FC236}">
                  <a16:creationId xmlns:a16="http://schemas.microsoft.com/office/drawing/2014/main" id="{B13E59DD-8939-4CE4-A2F3-EC53B2EC3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1" name="Freeform 248">
              <a:extLst>
                <a:ext uri="{FF2B5EF4-FFF2-40B4-BE49-F238E27FC236}">
                  <a16:creationId xmlns:a16="http://schemas.microsoft.com/office/drawing/2014/main" id="{B19E6561-2E25-4C3E-AB5C-9F3AAADCF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2" name="Freeform 249">
              <a:extLst>
                <a:ext uri="{FF2B5EF4-FFF2-40B4-BE49-F238E27FC236}">
                  <a16:creationId xmlns:a16="http://schemas.microsoft.com/office/drawing/2014/main" id="{F9DB65A3-380E-442E-BA78-88BA9EAE3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3" name="Freeform 250">
              <a:extLst>
                <a:ext uri="{FF2B5EF4-FFF2-40B4-BE49-F238E27FC236}">
                  <a16:creationId xmlns:a16="http://schemas.microsoft.com/office/drawing/2014/main" id="{5CB7BC7B-EFBA-4B26-B0C4-0D62B1AB9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4" name="Freeform 251">
              <a:extLst>
                <a:ext uri="{FF2B5EF4-FFF2-40B4-BE49-F238E27FC236}">
                  <a16:creationId xmlns:a16="http://schemas.microsoft.com/office/drawing/2014/main" id="{1E9538DD-5BAA-4EF3-8156-92998A35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5" name="Freeform 252">
              <a:extLst>
                <a:ext uri="{FF2B5EF4-FFF2-40B4-BE49-F238E27FC236}">
                  <a16:creationId xmlns:a16="http://schemas.microsoft.com/office/drawing/2014/main" id="{2F6995FC-BE45-4BEC-AE8D-2AFA16E79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1A909330-67FB-4AA2-A1D6-918C768AAFA9}"/>
              </a:ext>
            </a:extLst>
          </p:cNvPr>
          <p:cNvGrpSpPr/>
          <p:nvPr/>
        </p:nvGrpSpPr>
        <p:grpSpPr>
          <a:xfrm>
            <a:off x="6637889" y="3956098"/>
            <a:ext cx="1077387" cy="1077396"/>
            <a:chOff x="4978417" y="2967073"/>
            <a:chExt cx="808040" cy="808047"/>
          </a:xfrm>
        </p:grpSpPr>
        <p:sp>
          <p:nvSpPr>
            <p:cNvPr id="314" name="Freeform 211">
              <a:extLst>
                <a:ext uri="{FF2B5EF4-FFF2-40B4-BE49-F238E27FC236}">
                  <a16:creationId xmlns:a16="http://schemas.microsoft.com/office/drawing/2014/main" id="{703FF4DA-DE81-465F-8819-1BA5B7D2A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6" name="Freeform 253">
              <a:extLst>
                <a:ext uri="{FF2B5EF4-FFF2-40B4-BE49-F238E27FC236}">
                  <a16:creationId xmlns:a16="http://schemas.microsoft.com/office/drawing/2014/main" id="{0DCEB80E-6578-4215-BE93-740814AA69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7" name="Freeform 254">
              <a:extLst>
                <a:ext uri="{FF2B5EF4-FFF2-40B4-BE49-F238E27FC236}">
                  <a16:creationId xmlns:a16="http://schemas.microsoft.com/office/drawing/2014/main" id="{0D85F58C-72F1-42DA-B2CB-2A60BE257F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8" name="Freeform 255">
              <a:extLst>
                <a:ext uri="{FF2B5EF4-FFF2-40B4-BE49-F238E27FC236}">
                  <a16:creationId xmlns:a16="http://schemas.microsoft.com/office/drawing/2014/main" id="{042AFE8B-CDA2-4E2B-A24D-7BDDDA5ED1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9" name="Freeform 256">
              <a:extLst>
                <a:ext uri="{FF2B5EF4-FFF2-40B4-BE49-F238E27FC236}">
                  <a16:creationId xmlns:a16="http://schemas.microsoft.com/office/drawing/2014/main" id="{BF9276E7-0431-4086-869C-940EFA28F0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0" name="Freeform 257">
              <a:extLst>
                <a:ext uri="{FF2B5EF4-FFF2-40B4-BE49-F238E27FC236}">
                  <a16:creationId xmlns:a16="http://schemas.microsoft.com/office/drawing/2014/main" id="{51A4F7EB-B16D-4352-BFAB-53EEE039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83649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chine Learning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BA1DCC0-FEC4-4A2C-8ED7-36855995E6D9}" type="datetimeFigureOut">
              <a:rPr lang="pl-PL" smtClean="0"/>
              <a:t>01.07.2022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5B7D55-64E9-48D1-AA3F-EB5BBBDAD39A}" type="slidenum">
              <a:rPr lang="pl-PL" smtClean="0"/>
              <a:t>‹#›</a:t>
            </a:fld>
            <a:endParaRPr lang="pl-PL"/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4234" y="6407151"/>
            <a:ext cx="6351" cy="450851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605867" y="3849006"/>
            <a:ext cx="3009261" cy="556041"/>
          </a:xfrm>
        </p:spPr>
        <p:txBody>
          <a:bodyPr anchor="ctr">
            <a:noAutofit/>
          </a:bodyPr>
          <a:lstStyle>
            <a:lvl1pPr marL="0" indent="0" algn="ctr">
              <a:buNone/>
              <a:defRPr sz="26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605867" y="4425391"/>
            <a:ext cx="3009261" cy="1446364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75304" y="3849006"/>
            <a:ext cx="3009261" cy="556041"/>
          </a:xfrm>
        </p:spPr>
        <p:txBody>
          <a:bodyPr anchor="ctr">
            <a:noAutofit/>
          </a:bodyPr>
          <a:lstStyle>
            <a:lvl1pPr marL="0" indent="0" algn="ctr">
              <a:buNone/>
              <a:defRPr sz="26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175304" y="4425391"/>
            <a:ext cx="3009261" cy="1446364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7435" y="3849006"/>
            <a:ext cx="3009261" cy="556041"/>
          </a:xfrm>
        </p:spPr>
        <p:txBody>
          <a:bodyPr anchor="ctr">
            <a:noAutofit/>
          </a:bodyPr>
          <a:lstStyle>
            <a:lvl1pPr marL="0" indent="0" algn="ctr">
              <a:buNone/>
              <a:defRPr sz="26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07435" y="4425391"/>
            <a:ext cx="3009261" cy="1446364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94A0A30-C664-4A7B-9DF0-4D0D46AF0D88}"/>
              </a:ext>
            </a:extLst>
          </p:cNvPr>
          <p:cNvGrpSpPr/>
          <p:nvPr/>
        </p:nvGrpSpPr>
        <p:grpSpPr>
          <a:xfrm>
            <a:off x="8834188" y="2039951"/>
            <a:ext cx="1688275" cy="1688291"/>
            <a:chOff x="6958036" y="2967073"/>
            <a:chExt cx="808040" cy="808047"/>
          </a:xfrm>
        </p:grpSpPr>
        <p:sp>
          <p:nvSpPr>
            <p:cNvPr id="149" name="Freeform 209">
              <a:extLst>
                <a:ext uri="{FF2B5EF4-FFF2-40B4-BE49-F238E27FC236}">
                  <a16:creationId xmlns:a16="http://schemas.microsoft.com/office/drawing/2014/main" id="{D5F9CD2F-3415-407E-8B43-364BC4FBD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210">
              <a:extLst>
                <a:ext uri="{FF2B5EF4-FFF2-40B4-BE49-F238E27FC236}">
                  <a16:creationId xmlns:a16="http://schemas.microsoft.com/office/drawing/2014/main" id="{2D236453-01DB-4DA5-9787-E3DBB21266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C85A1A7-6DCA-4903-9CD5-BAA0D8CB59BE}"/>
              </a:ext>
            </a:extLst>
          </p:cNvPr>
          <p:cNvGrpSpPr/>
          <p:nvPr/>
        </p:nvGrpSpPr>
        <p:grpSpPr>
          <a:xfrm>
            <a:off x="5239343" y="2039951"/>
            <a:ext cx="1688275" cy="1688291"/>
            <a:chOff x="5967433" y="2967073"/>
            <a:chExt cx="808040" cy="808047"/>
          </a:xfrm>
        </p:grpSpPr>
        <p:sp>
          <p:nvSpPr>
            <p:cNvPr id="152" name="Freeform 208">
              <a:extLst>
                <a:ext uri="{FF2B5EF4-FFF2-40B4-BE49-F238E27FC236}">
                  <a16:creationId xmlns:a16="http://schemas.microsoft.com/office/drawing/2014/main" id="{4A1C6B0F-16BE-4552-808A-6E3FF9EE4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212">
              <a:extLst>
                <a:ext uri="{FF2B5EF4-FFF2-40B4-BE49-F238E27FC236}">
                  <a16:creationId xmlns:a16="http://schemas.microsoft.com/office/drawing/2014/main" id="{1E68706D-B270-496B-A63C-54C6E1C7ED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213">
              <a:extLst>
                <a:ext uri="{FF2B5EF4-FFF2-40B4-BE49-F238E27FC236}">
                  <a16:creationId xmlns:a16="http://schemas.microsoft.com/office/drawing/2014/main" id="{D9406B8B-DFBB-4FA0-87E9-F51404D81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214">
              <a:extLst>
                <a:ext uri="{FF2B5EF4-FFF2-40B4-BE49-F238E27FC236}">
                  <a16:creationId xmlns:a16="http://schemas.microsoft.com/office/drawing/2014/main" id="{48DFE147-BE91-4C5A-8AEF-8ACB673F4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215">
              <a:extLst>
                <a:ext uri="{FF2B5EF4-FFF2-40B4-BE49-F238E27FC236}">
                  <a16:creationId xmlns:a16="http://schemas.microsoft.com/office/drawing/2014/main" id="{79FC0CEF-8A50-47B4-9C5F-819E6F58F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216">
              <a:extLst>
                <a:ext uri="{FF2B5EF4-FFF2-40B4-BE49-F238E27FC236}">
                  <a16:creationId xmlns:a16="http://schemas.microsoft.com/office/drawing/2014/main" id="{DF03ED6A-7101-40A0-B321-93FE64674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217">
              <a:extLst>
                <a:ext uri="{FF2B5EF4-FFF2-40B4-BE49-F238E27FC236}">
                  <a16:creationId xmlns:a16="http://schemas.microsoft.com/office/drawing/2014/main" id="{5718941F-6E12-43D9-A6D7-8DEC6C6D5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218">
              <a:extLst>
                <a:ext uri="{FF2B5EF4-FFF2-40B4-BE49-F238E27FC236}">
                  <a16:creationId xmlns:a16="http://schemas.microsoft.com/office/drawing/2014/main" id="{D84D0B2C-CB7D-43CE-BCD8-E3643F754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219">
              <a:extLst>
                <a:ext uri="{FF2B5EF4-FFF2-40B4-BE49-F238E27FC236}">
                  <a16:creationId xmlns:a16="http://schemas.microsoft.com/office/drawing/2014/main" id="{3E4BB7C4-14F4-43AE-8150-B2541C6F9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220">
              <a:extLst>
                <a:ext uri="{FF2B5EF4-FFF2-40B4-BE49-F238E27FC236}">
                  <a16:creationId xmlns:a16="http://schemas.microsoft.com/office/drawing/2014/main" id="{D79FDA04-E3BE-4350-965E-8EC7E3FEC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221">
              <a:extLst>
                <a:ext uri="{FF2B5EF4-FFF2-40B4-BE49-F238E27FC236}">
                  <a16:creationId xmlns:a16="http://schemas.microsoft.com/office/drawing/2014/main" id="{686A4D42-953B-43FB-9DEE-65BD7E5C5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222">
              <a:extLst>
                <a:ext uri="{FF2B5EF4-FFF2-40B4-BE49-F238E27FC236}">
                  <a16:creationId xmlns:a16="http://schemas.microsoft.com/office/drawing/2014/main" id="{35198ED2-468F-4014-B746-627C17301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223">
              <a:extLst>
                <a:ext uri="{FF2B5EF4-FFF2-40B4-BE49-F238E27FC236}">
                  <a16:creationId xmlns:a16="http://schemas.microsoft.com/office/drawing/2014/main" id="{4509E093-A0C5-45E8-BA97-2141FCF7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224">
              <a:extLst>
                <a:ext uri="{FF2B5EF4-FFF2-40B4-BE49-F238E27FC236}">
                  <a16:creationId xmlns:a16="http://schemas.microsoft.com/office/drawing/2014/main" id="{AFF8CB61-601A-4767-99CE-D9ACBEB6D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225">
              <a:extLst>
                <a:ext uri="{FF2B5EF4-FFF2-40B4-BE49-F238E27FC236}">
                  <a16:creationId xmlns:a16="http://schemas.microsoft.com/office/drawing/2014/main" id="{F7E2AB8B-4384-4318-AE3B-2BD13788D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226">
              <a:extLst>
                <a:ext uri="{FF2B5EF4-FFF2-40B4-BE49-F238E27FC236}">
                  <a16:creationId xmlns:a16="http://schemas.microsoft.com/office/drawing/2014/main" id="{871B9DA1-8B72-411E-A856-3449E2CD8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227">
              <a:extLst>
                <a:ext uri="{FF2B5EF4-FFF2-40B4-BE49-F238E27FC236}">
                  <a16:creationId xmlns:a16="http://schemas.microsoft.com/office/drawing/2014/main" id="{D52F04E9-868A-46E4-89C0-8F9B5A271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228">
              <a:extLst>
                <a:ext uri="{FF2B5EF4-FFF2-40B4-BE49-F238E27FC236}">
                  <a16:creationId xmlns:a16="http://schemas.microsoft.com/office/drawing/2014/main" id="{EB0D5DDF-8E43-4D28-BD67-D55562438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229">
              <a:extLst>
                <a:ext uri="{FF2B5EF4-FFF2-40B4-BE49-F238E27FC236}">
                  <a16:creationId xmlns:a16="http://schemas.microsoft.com/office/drawing/2014/main" id="{D95D7660-916D-4F00-A43A-38286344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230">
              <a:extLst>
                <a:ext uri="{FF2B5EF4-FFF2-40B4-BE49-F238E27FC236}">
                  <a16:creationId xmlns:a16="http://schemas.microsoft.com/office/drawing/2014/main" id="{94409655-4FAC-4F45-B589-B9A3B4443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231">
              <a:extLst>
                <a:ext uri="{FF2B5EF4-FFF2-40B4-BE49-F238E27FC236}">
                  <a16:creationId xmlns:a16="http://schemas.microsoft.com/office/drawing/2014/main" id="{37906DFF-92B9-44EF-A054-A12790760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232">
              <a:extLst>
                <a:ext uri="{FF2B5EF4-FFF2-40B4-BE49-F238E27FC236}">
                  <a16:creationId xmlns:a16="http://schemas.microsoft.com/office/drawing/2014/main" id="{7D5501A2-9A19-4A2D-A352-C7EA3A20C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233">
              <a:extLst>
                <a:ext uri="{FF2B5EF4-FFF2-40B4-BE49-F238E27FC236}">
                  <a16:creationId xmlns:a16="http://schemas.microsoft.com/office/drawing/2014/main" id="{26E68B0A-19FA-4BB9-AD26-C0163D008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234">
              <a:extLst>
                <a:ext uri="{FF2B5EF4-FFF2-40B4-BE49-F238E27FC236}">
                  <a16:creationId xmlns:a16="http://schemas.microsoft.com/office/drawing/2014/main" id="{F0872902-5AF3-47E9-9164-850C8B1D0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235">
              <a:extLst>
                <a:ext uri="{FF2B5EF4-FFF2-40B4-BE49-F238E27FC236}">
                  <a16:creationId xmlns:a16="http://schemas.microsoft.com/office/drawing/2014/main" id="{502EDE89-C697-4CAD-B51A-D398DAC09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236">
              <a:extLst>
                <a:ext uri="{FF2B5EF4-FFF2-40B4-BE49-F238E27FC236}">
                  <a16:creationId xmlns:a16="http://schemas.microsoft.com/office/drawing/2014/main" id="{DCFE4D00-392B-43CE-BACB-0CD6287B4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237">
              <a:extLst>
                <a:ext uri="{FF2B5EF4-FFF2-40B4-BE49-F238E27FC236}">
                  <a16:creationId xmlns:a16="http://schemas.microsoft.com/office/drawing/2014/main" id="{9873F800-E038-4620-B284-9F397741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9" name="Freeform 238">
              <a:extLst>
                <a:ext uri="{FF2B5EF4-FFF2-40B4-BE49-F238E27FC236}">
                  <a16:creationId xmlns:a16="http://schemas.microsoft.com/office/drawing/2014/main" id="{C524F82A-FC39-4530-8738-879EB85CE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0" name="Freeform 239">
              <a:extLst>
                <a:ext uri="{FF2B5EF4-FFF2-40B4-BE49-F238E27FC236}">
                  <a16:creationId xmlns:a16="http://schemas.microsoft.com/office/drawing/2014/main" id="{7389E4C1-03EE-4709-A9AA-5E629545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1" name="Freeform 240">
              <a:extLst>
                <a:ext uri="{FF2B5EF4-FFF2-40B4-BE49-F238E27FC236}">
                  <a16:creationId xmlns:a16="http://schemas.microsoft.com/office/drawing/2014/main" id="{5E0AD0ED-8726-4480-B2A9-FB0FDA199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2" name="Freeform 241">
              <a:extLst>
                <a:ext uri="{FF2B5EF4-FFF2-40B4-BE49-F238E27FC236}">
                  <a16:creationId xmlns:a16="http://schemas.microsoft.com/office/drawing/2014/main" id="{0B1DB695-1D7A-4C84-AA86-7D045AF53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3" name="Freeform 242">
              <a:extLst>
                <a:ext uri="{FF2B5EF4-FFF2-40B4-BE49-F238E27FC236}">
                  <a16:creationId xmlns:a16="http://schemas.microsoft.com/office/drawing/2014/main" id="{6AE87875-E4E5-440B-9BE9-C2A66CA12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4" name="Freeform 243">
              <a:extLst>
                <a:ext uri="{FF2B5EF4-FFF2-40B4-BE49-F238E27FC236}">
                  <a16:creationId xmlns:a16="http://schemas.microsoft.com/office/drawing/2014/main" id="{FB5C89D2-47DE-4474-8F8F-F985204E0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5" name="Freeform 244">
              <a:extLst>
                <a:ext uri="{FF2B5EF4-FFF2-40B4-BE49-F238E27FC236}">
                  <a16:creationId xmlns:a16="http://schemas.microsoft.com/office/drawing/2014/main" id="{0DE3A1F0-D9EE-4E46-A275-BB86A575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6" name="Freeform 245">
              <a:extLst>
                <a:ext uri="{FF2B5EF4-FFF2-40B4-BE49-F238E27FC236}">
                  <a16:creationId xmlns:a16="http://schemas.microsoft.com/office/drawing/2014/main" id="{BE5448AF-D9CD-4FE9-B2D5-22F376C06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7" name="Freeform 246">
              <a:extLst>
                <a:ext uri="{FF2B5EF4-FFF2-40B4-BE49-F238E27FC236}">
                  <a16:creationId xmlns:a16="http://schemas.microsoft.com/office/drawing/2014/main" id="{34FE5BC6-5D82-48EF-8BEF-C063DDD24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8" name="Freeform 247">
              <a:extLst>
                <a:ext uri="{FF2B5EF4-FFF2-40B4-BE49-F238E27FC236}">
                  <a16:creationId xmlns:a16="http://schemas.microsoft.com/office/drawing/2014/main" id="{59B42F3D-40A1-4F4A-BD9A-F9A3A3002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9" name="Freeform 248">
              <a:extLst>
                <a:ext uri="{FF2B5EF4-FFF2-40B4-BE49-F238E27FC236}">
                  <a16:creationId xmlns:a16="http://schemas.microsoft.com/office/drawing/2014/main" id="{908CE878-5D52-4C5A-B0E0-622304D9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0" name="Freeform 249">
              <a:extLst>
                <a:ext uri="{FF2B5EF4-FFF2-40B4-BE49-F238E27FC236}">
                  <a16:creationId xmlns:a16="http://schemas.microsoft.com/office/drawing/2014/main" id="{7E647BB8-5FD1-4011-BD10-61006B416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1" name="Freeform 250">
              <a:extLst>
                <a:ext uri="{FF2B5EF4-FFF2-40B4-BE49-F238E27FC236}">
                  <a16:creationId xmlns:a16="http://schemas.microsoft.com/office/drawing/2014/main" id="{18E907E3-4FCD-4204-AB00-6605B3B11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2" name="Freeform 251">
              <a:extLst>
                <a:ext uri="{FF2B5EF4-FFF2-40B4-BE49-F238E27FC236}">
                  <a16:creationId xmlns:a16="http://schemas.microsoft.com/office/drawing/2014/main" id="{98902307-152C-469C-9C4D-B39833354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3" name="Freeform 252">
              <a:extLst>
                <a:ext uri="{FF2B5EF4-FFF2-40B4-BE49-F238E27FC236}">
                  <a16:creationId xmlns:a16="http://schemas.microsoft.com/office/drawing/2014/main" id="{EAE75CBB-ABA4-4C48-9237-B4783FBA7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8D4092C-FCF0-4032-A283-A78BB289F884}"/>
              </a:ext>
            </a:extLst>
          </p:cNvPr>
          <p:cNvGrpSpPr/>
          <p:nvPr/>
        </p:nvGrpSpPr>
        <p:grpSpPr>
          <a:xfrm>
            <a:off x="1644497" y="2039951"/>
            <a:ext cx="1688275" cy="1688291"/>
            <a:chOff x="4978417" y="2967073"/>
            <a:chExt cx="808040" cy="808047"/>
          </a:xfrm>
        </p:grpSpPr>
        <p:sp>
          <p:nvSpPr>
            <p:cNvPr id="195" name="Freeform 211">
              <a:extLst>
                <a:ext uri="{FF2B5EF4-FFF2-40B4-BE49-F238E27FC236}">
                  <a16:creationId xmlns:a16="http://schemas.microsoft.com/office/drawing/2014/main" id="{04526D32-E13D-4E2E-AAE2-270AA9F95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7" name="Freeform 253">
              <a:extLst>
                <a:ext uri="{FF2B5EF4-FFF2-40B4-BE49-F238E27FC236}">
                  <a16:creationId xmlns:a16="http://schemas.microsoft.com/office/drawing/2014/main" id="{2CF53438-8348-4F0B-BAC3-5E68B546AD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8" name="Freeform 254">
              <a:extLst>
                <a:ext uri="{FF2B5EF4-FFF2-40B4-BE49-F238E27FC236}">
                  <a16:creationId xmlns:a16="http://schemas.microsoft.com/office/drawing/2014/main" id="{8C7701A4-DA55-4D75-82FC-0131A0ECB9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9" name="Freeform 255">
              <a:extLst>
                <a:ext uri="{FF2B5EF4-FFF2-40B4-BE49-F238E27FC236}">
                  <a16:creationId xmlns:a16="http://schemas.microsoft.com/office/drawing/2014/main" id="{3871790A-CC20-4F4B-B2E8-76C084DFCC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0" name="Freeform 256">
              <a:extLst>
                <a:ext uri="{FF2B5EF4-FFF2-40B4-BE49-F238E27FC236}">
                  <a16:creationId xmlns:a16="http://schemas.microsoft.com/office/drawing/2014/main" id="{CB4DC264-E8E6-41C6-9E9C-E8ABAD46B6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Freeform 257">
              <a:extLst>
                <a:ext uri="{FF2B5EF4-FFF2-40B4-BE49-F238E27FC236}">
                  <a16:creationId xmlns:a16="http://schemas.microsoft.com/office/drawing/2014/main" id="{090A6583-7376-40DC-967C-76C02AA3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41750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chine Learning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/>
        </p:nvSpPr>
        <p:spPr bwMode="auto">
          <a:xfrm rot="5400000">
            <a:off x="-2190468" y="2190470"/>
            <a:ext cx="6858000" cy="2477061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7064" y="1220755"/>
            <a:ext cx="9105336" cy="114300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BA1DCC0-FEC4-4A2C-8ED7-36855995E6D9}" type="datetimeFigureOut">
              <a:rPr lang="pl-PL" smtClean="0"/>
              <a:t>01.07.2022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5B7D55-64E9-48D1-AA3F-EB5BBBDAD39A}" type="slidenum">
              <a:rPr lang="pl-PL" smtClean="0"/>
              <a:t>‹#›</a:t>
            </a:fld>
            <a:endParaRPr lang="pl-PL"/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4234" y="6407151"/>
            <a:ext cx="6351" cy="450851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2477064" y="2742936"/>
            <a:ext cx="9091544" cy="3264363"/>
          </a:xfrm>
        </p:spPr>
        <p:txBody>
          <a:bodyPr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1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chine Learning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BA1DCC0-FEC4-4A2C-8ED7-36855995E6D9}" type="datetimeFigureOut">
              <a:rPr lang="pl-PL" smtClean="0"/>
              <a:t>01.07.2022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5B7D55-64E9-48D1-AA3F-EB5BBBDAD39A}" type="slidenum">
              <a:rPr lang="pl-PL" smtClean="0"/>
              <a:t>‹#›</a:t>
            </a:fld>
            <a:endParaRPr lang="pl-PL"/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4234" y="6407151"/>
            <a:ext cx="6351" cy="450851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>
            <a:off x="8829830" y="3964999"/>
            <a:ext cx="396721" cy="449845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5423925" y="2328587"/>
            <a:ext cx="6144683" cy="674012"/>
          </a:xfrm>
        </p:spPr>
        <p:txBody>
          <a:bodyPr anchor="ctr">
            <a:noAutofit/>
          </a:bodyPr>
          <a:lstStyle>
            <a:lvl1pPr marL="0" indent="0" algn="l">
              <a:buNone/>
              <a:defRPr sz="3733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5423925" y="3278728"/>
            <a:ext cx="6144683" cy="2671392"/>
          </a:xfrm>
        </p:spPr>
        <p:txBody>
          <a:bodyPr anchor="t">
            <a:noAutofit/>
          </a:bodyPr>
          <a:lstStyle>
            <a:lvl1pPr marL="0" indent="0" algn="l">
              <a:buNone/>
              <a:defRPr sz="26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0B2E6F-6FDA-46D2-BC57-8BE8E00104F2}"/>
              </a:ext>
            </a:extLst>
          </p:cNvPr>
          <p:cNvGrpSpPr/>
          <p:nvPr/>
        </p:nvGrpSpPr>
        <p:grpSpPr>
          <a:xfrm>
            <a:off x="1026035" y="1998140"/>
            <a:ext cx="3821827" cy="3821827"/>
            <a:chOff x="769526" y="1498605"/>
            <a:chExt cx="2866370" cy="2866370"/>
          </a:xfrm>
        </p:grpSpPr>
        <p:sp>
          <p:nvSpPr>
            <p:cNvPr id="11" name="Oval 10"/>
            <p:cNvSpPr/>
            <p:nvPr/>
          </p:nvSpPr>
          <p:spPr>
            <a:xfrm>
              <a:off x="769526" y="1498605"/>
              <a:ext cx="2866370" cy="2866370"/>
            </a:xfrm>
            <a:prstGeom prst="ellipse">
              <a:avLst/>
            </a:prstGeom>
            <a:solidFill>
              <a:srgbClr val="646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A3E500-A74F-4C20-84A6-8EC81ADA2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71" y="1827527"/>
              <a:ext cx="2733632" cy="2203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733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chine Learning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/>
        </p:nvSpPr>
        <p:spPr bwMode="auto">
          <a:xfrm>
            <a:off x="0" y="5869518"/>
            <a:ext cx="12192000" cy="988484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A1DCC0-FEC4-4A2C-8ED7-36855995E6D9}" type="datetimeFigureOut">
              <a:rPr lang="pl-PL" smtClean="0"/>
              <a:t>01.07.2022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5B7D55-64E9-48D1-AA3F-EB5BBBDAD39A}" type="slidenum">
              <a:rPr lang="pl-PL" smtClean="0"/>
              <a:t>‹#›</a:t>
            </a:fld>
            <a:endParaRPr lang="pl-PL"/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4234" y="6407151"/>
            <a:ext cx="6351" cy="450851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623392" y="1892829"/>
            <a:ext cx="10945216" cy="3976688"/>
          </a:xfrm>
        </p:spPr>
        <p:txBody>
          <a:bodyPr anchor="t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5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271" y="2379408"/>
            <a:ext cx="10972800" cy="225158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437" y="4925957"/>
            <a:ext cx="109728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DCC0-FEC4-4A2C-8ED7-36855995E6D9}" type="datetimeFigureOut">
              <a:rPr lang="pl-PL" smtClean="0"/>
              <a:t>01.07.2022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7D55-64E9-48D1-AA3F-EB5BBBDAD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097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63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750141"/>
            <a:ext cx="10994760" cy="4621160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DCC0-FEC4-4A2C-8ED7-36855995E6D9}" type="datetimeFigureOut">
              <a:rPr lang="pl-PL" smtClean="0"/>
              <a:t>01.07.2022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7D55-64E9-48D1-AA3F-EB5BBBDAD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119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BA1DCC0-FEC4-4A2C-8ED7-36855995E6D9}" type="datetimeFigureOut">
              <a:rPr lang="pl-PL" smtClean="0"/>
              <a:t>01.07.2022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5B7D55-64E9-48D1-AA3F-EB5BBBDAD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27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</p:sldLayoutIdLst>
  <p:txStyles>
    <p:titleStyle>
      <a:lvl1pPr algn="ctr" defTabSz="1219170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074F1CE-9033-52F8-CC50-BCE43EF8A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49" y="2379408"/>
            <a:ext cx="5351821" cy="2251584"/>
          </a:xfrm>
        </p:spPr>
        <p:txBody>
          <a:bodyPr anchor="ctr">
            <a:normAutofit/>
          </a:bodyPr>
          <a:lstStyle/>
          <a:p>
            <a:pPr algn="l"/>
            <a:r>
              <a:rPr lang="pl-PL" sz="2800" dirty="0"/>
              <a:t>Przegląd </a:t>
            </a:r>
            <a:r>
              <a:rPr lang="pl-PL" sz="2800" dirty="0" err="1"/>
              <a:t>autoenkoderów</a:t>
            </a:r>
            <a:r>
              <a:rPr lang="pl-PL" sz="2800" dirty="0"/>
              <a:t> stosowanych w nienadzorowanym uczeniu maszynowym</a:t>
            </a:r>
            <a:endParaRPr lang="en-US" sz="2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0913AB-36C3-FCBB-0781-A7E61869D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Alicja Hołowiecka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0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5EBD62-2509-7C3D-0670-300D544E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Reprezentacja ukryta i rekonstrukcje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0778EC7-7E6C-F192-10B4-1E0C74ADE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587" y="1576694"/>
            <a:ext cx="5458587" cy="581106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2F10BB4-C4DC-03A7-4691-26B5122D8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98" y="3516815"/>
            <a:ext cx="1027890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6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FCDDD7-4C11-BE06-EA57-EEFF77C3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Zastosowania – </a:t>
            </a:r>
            <a:r>
              <a:rPr lang="pl-PL" dirty="0" err="1"/>
              <a:t>autoenkoder</a:t>
            </a:r>
            <a:r>
              <a:rPr lang="pl-PL" dirty="0"/>
              <a:t> splotowy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1970BF0-7AD0-D5A8-2D44-A57688FB8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835" y="1780161"/>
            <a:ext cx="10059804" cy="3600953"/>
          </a:xfrm>
        </p:spPr>
      </p:pic>
    </p:spTree>
    <p:extLst>
      <p:ext uri="{BB962C8B-B14F-4D97-AF65-F5344CB8AC3E}">
        <p14:creationId xmlns:p14="http://schemas.microsoft.com/office/powerpoint/2010/main" val="249343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EB6368-17C8-B3A9-B28F-BFFD0D42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Rekonstrukcje z </a:t>
            </a:r>
            <a:r>
              <a:rPr lang="pl-PL" dirty="0" err="1"/>
              <a:t>autoenkodera</a:t>
            </a:r>
            <a:r>
              <a:rPr lang="pl-PL" dirty="0"/>
              <a:t> splotowego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CDD639C-EAF2-9A3F-27EE-063F9ABE0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440" y="2000322"/>
            <a:ext cx="9993120" cy="2610214"/>
          </a:xfrm>
        </p:spPr>
      </p:pic>
    </p:spTree>
    <p:extLst>
      <p:ext uri="{BB962C8B-B14F-4D97-AF65-F5344CB8AC3E}">
        <p14:creationId xmlns:p14="http://schemas.microsoft.com/office/powerpoint/2010/main" val="234376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2ED3F351-6251-5F07-037B-9833AEFF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853" y="4067573"/>
            <a:ext cx="10326541" cy="265784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43B198A4-6D53-21C4-BF2D-43206805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Zastosowania – </a:t>
            </a:r>
            <a:r>
              <a:rPr lang="pl-PL" dirty="0" err="1"/>
              <a:t>odszumianie</a:t>
            </a:r>
            <a:r>
              <a:rPr lang="pl-PL" dirty="0"/>
              <a:t> obrazów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9F83985-5A30-29F2-FD38-7FC7AEE20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4853" y="1048950"/>
            <a:ext cx="10011101" cy="3092338"/>
          </a:xfrm>
        </p:spPr>
      </p:pic>
    </p:spTree>
    <p:extLst>
      <p:ext uri="{BB962C8B-B14F-4D97-AF65-F5344CB8AC3E}">
        <p14:creationId xmlns:p14="http://schemas.microsoft.com/office/powerpoint/2010/main" val="4034467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6D01D8-C539-5713-B7D5-D78D8368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Zastosowania – wyszukiwanie obrazu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35D12A3-A00D-E4C6-B362-D195CD26F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28" y="1918516"/>
            <a:ext cx="11589240" cy="3931869"/>
          </a:xfrm>
        </p:spPr>
      </p:pic>
    </p:spTree>
    <p:extLst>
      <p:ext uri="{BB962C8B-B14F-4D97-AF65-F5344CB8AC3E}">
        <p14:creationId xmlns:p14="http://schemas.microsoft.com/office/powerpoint/2010/main" val="2168385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B2C7F0-4C21-EBD6-5E1D-62733E5F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Wyszukiwanie obrazu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6C3D3C1-A21F-8B4A-8004-65AA73C8C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8290" y="1749425"/>
            <a:ext cx="6733520" cy="4621213"/>
          </a:xfrm>
        </p:spPr>
      </p:pic>
    </p:spTree>
    <p:extLst>
      <p:ext uri="{BB962C8B-B14F-4D97-AF65-F5344CB8AC3E}">
        <p14:creationId xmlns:p14="http://schemas.microsoft.com/office/powerpoint/2010/main" val="1470374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C9FE73-DDF2-BAEE-3C8C-10C0EF50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Zastosowania – wykrywanie anomalii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9A822F0-9FEB-EC72-45D8-799772FE4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795" y="2212979"/>
            <a:ext cx="9431066" cy="3143689"/>
          </a:xfrm>
        </p:spPr>
      </p:pic>
    </p:spTree>
    <p:extLst>
      <p:ext uri="{BB962C8B-B14F-4D97-AF65-F5344CB8AC3E}">
        <p14:creationId xmlns:p14="http://schemas.microsoft.com/office/powerpoint/2010/main" val="1037022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6EF866-FED5-1FDB-5E70-C311C24D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Wykrywanie anomalii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15463F1-2BD0-A01C-D9EC-D31DB2FB2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733" y="1796638"/>
            <a:ext cx="11449573" cy="4513671"/>
          </a:xfrm>
        </p:spPr>
      </p:pic>
    </p:spTree>
    <p:extLst>
      <p:ext uri="{BB962C8B-B14F-4D97-AF65-F5344CB8AC3E}">
        <p14:creationId xmlns:p14="http://schemas.microsoft.com/office/powerpoint/2010/main" val="3228007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1028FB-9FED-E6E8-7CA0-AEFC0B0D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wykrytych anomalii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727862A-A6F0-D977-2340-791861C06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887" y="1759423"/>
            <a:ext cx="7354326" cy="4601217"/>
          </a:xfrm>
        </p:spPr>
      </p:pic>
    </p:spTree>
    <p:extLst>
      <p:ext uri="{BB962C8B-B14F-4D97-AF65-F5344CB8AC3E}">
        <p14:creationId xmlns:p14="http://schemas.microsoft.com/office/powerpoint/2010/main" val="2355078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96DC04-9D4A-FC29-4928-33ABB682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Zastosowania – </a:t>
            </a:r>
            <a:r>
              <a:rPr lang="pl-PL" dirty="0" err="1"/>
              <a:t>autoenkoder</a:t>
            </a:r>
            <a:r>
              <a:rPr lang="pl-PL" dirty="0"/>
              <a:t> wariancyjny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8F174DD-4AC5-AAA7-9613-ACD487167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648" y="1930897"/>
            <a:ext cx="10602805" cy="4258269"/>
          </a:xfrm>
        </p:spPr>
      </p:pic>
    </p:spTree>
    <p:extLst>
      <p:ext uri="{BB962C8B-B14F-4D97-AF65-F5344CB8AC3E}">
        <p14:creationId xmlns:p14="http://schemas.microsoft.com/office/powerpoint/2010/main" val="80056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65D9E7-79FB-CFDA-636B-576546AD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Sztuczny neuron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52FDEE59-D9D7-D4D7-AC75-C0B1A9EFD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925" y="2595367"/>
            <a:ext cx="6220805" cy="1958402"/>
          </a:xfr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9CCADEA3-C6A8-2069-A67D-7D0BB9589477}"/>
              </a:ext>
            </a:extLst>
          </p:cNvPr>
          <p:cNvSpPr txBox="1"/>
          <p:nvPr/>
        </p:nvSpPr>
        <p:spPr>
          <a:xfrm>
            <a:off x="3503366" y="5403820"/>
            <a:ext cx="518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Schemat sztucznego neuronu</a:t>
            </a:r>
          </a:p>
          <a:p>
            <a:pPr algn="ctr"/>
            <a:r>
              <a:rPr lang="pl-PL" dirty="0"/>
              <a:t>Źródło: W. </a:t>
            </a:r>
            <a:r>
              <a:rPr lang="pl-PL" dirty="0" err="1"/>
              <a:t>Ertel</a:t>
            </a:r>
            <a:r>
              <a:rPr lang="pl-PL" dirty="0"/>
              <a:t> , </a:t>
            </a:r>
            <a:r>
              <a:rPr lang="pl-PL" dirty="0" err="1"/>
              <a:t>Introduction</a:t>
            </a:r>
            <a:r>
              <a:rPr lang="pl-PL" dirty="0"/>
              <a:t> to </a:t>
            </a:r>
            <a:r>
              <a:rPr lang="pl-PL" dirty="0" err="1"/>
              <a:t>Artificial</a:t>
            </a:r>
            <a:r>
              <a:rPr lang="pl-PL" dirty="0"/>
              <a:t> </a:t>
            </a:r>
            <a:r>
              <a:rPr lang="pl-PL" dirty="0" err="1"/>
              <a:t>Intelligence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6070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8664AE-17BF-D0F2-02EA-F0E1EE1A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wygenerowanych obrazów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1B76C6D-6345-698B-914F-AC6873837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2318" y="1749425"/>
            <a:ext cx="4825465" cy="4621213"/>
          </a:xfrm>
        </p:spPr>
      </p:pic>
    </p:spTree>
    <p:extLst>
      <p:ext uri="{BB962C8B-B14F-4D97-AF65-F5344CB8AC3E}">
        <p14:creationId xmlns:p14="http://schemas.microsoft.com/office/powerpoint/2010/main" val="1949229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80F80E-09FC-4591-44C6-2165535B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Zastosowania </a:t>
            </a:r>
            <a:r>
              <a:rPr lang="pl-PL" dirty="0" err="1"/>
              <a:t>autoenkoderów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6DDBC75-F661-977F-670E-8500848E61C2}"/>
              </a:ext>
            </a:extLst>
          </p:cNvPr>
          <p:cNvSpPr txBox="1"/>
          <p:nvPr/>
        </p:nvSpPr>
        <p:spPr>
          <a:xfrm>
            <a:off x="736847" y="1935332"/>
            <a:ext cx="101738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Zmniejszanie wymiarowości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Wyodrębnianie cech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Kompresja obrazu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Odszumianie</a:t>
            </a:r>
            <a:r>
              <a:rPr lang="pl-PL" dirty="0"/>
              <a:t> obrazu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Uzupełnianie brakujących danych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Wyszukiwanie obrazu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Wykrywanie anomalii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Generowanie nowych danych przypominających te ze zbioru uczącego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Predykcja „z sekwencji na sekwencję” (np. przewidywanie kolejnego kadru w filmie, generowanie filmów)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Systemy rekomendacji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Tłumaczenie maszynowe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7051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C26E3E-B47A-6066-2EAD-71BBCE154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53" y="3157725"/>
            <a:ext cx="11012131" cy="1018035"/>
          </a:xfrm>
        </p:spPr>
        <p:txBody>
          <a:bodyPr/>
          <a:lstStyle/>
          <a:p>
            <a:pPr algn="ctr"/>
            <a:r>
              <a:rPr lang="pl-PL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125340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62C9A3-38D1-0AC1-12B8-ADE975F3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Sztuczna sieć neuronowa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524366-0343-1EC9-270A-531A4F6F16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943" y="1394319"/>
            <a:ext cx="6576113" cy="438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97736E71-4373-3AA9-BFD5-6DD017410379}"/>
              </a:ext>
            </a:extLst>
          </p:cNvPr>
          <p:cNvSpPr txBox="1"/>
          <p:nvPr/>
        </p:nvSpPr>
        <p:spPr>
          <a:xfrm>
            <a:off x="3304016" y="5776682"/>
            <a:ext cx="558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Uproszczony schemat jednokierunkowej sieci neuronowej</a:t>
            </a:r>
          </a:p>
          <a:p>
            <a:pPr algn="ctr"/>
            <a:r>
              <a:rPr lang="pl-PL" dirty="0"/>
              <a:t>Źródło: Wikipedia</a:t>
            </a:r>
          </a:p>
        </p:txBody>
      </p:sp>
    </p:spTree>
    <p:extLst>
      <p:ext uri="{BB962C8B-B14F-4D97-AF65-F5344CB8AC3E}">
        <p14:creationId xmlns:p14="http://schemas.microsoft.com/office/powerpoint/2010/main" val="428233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06BBE4-274F-760B-EAE4-8139ECB0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Splotowa sieć neuronowa</a:t>
            </a:r>
          </a:p>
        </p:txBody>
      </p:sp>
      <p:pic>
        <p:nvPicPr>
          <p:cNvPr id="3074" name="Picture 2" descr="Splotowe sieci neuronowe">
            <a:extLst>
              <a:ext uri="{FF2B5EF4-FFF2-40B4-BE49-F238E27FC236}">
                <a16:creationId xmlns:a16="http://schemas.microsoft.com/office/drawing/2014/main" id="{FB2FE33F-2E48-9D3F-8DBF-5CA59D6726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329" y="2303964"/>
            <a:ext cx="4934505" cy="292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5742E9A-4C18-987F-624A-07865F0D20B4}"/>
              </a:ext>
            </a:extLst>
          </p:cNvPr>
          <p:cNvSpPr txBox="1"/>
          <p:nvPr/>
        </p:nvSpPr>
        <p:spPr>
          <a:xfrm>
            <a:off x="2851255" y="5567971"/>
            <a:ext cx="7055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Warstwy splotowe z prostokątnymi polami recepcyjnymi</a:t>
            </a:r>
          </a:p>
          <a:p>
            <a:pPr algn="ctr"/>
            <a:r>
              <a:rPr lang="pl-PL" dirty="0"/>
              <a:t>Źródło: A. </a:t>
            </a:r>
            <a:r>
              <a:rPr lang="pl-PL" dirty="0" err="1"/>
              <a:t>Geron</a:t>
            </a:r>
            <a:r>
              <a:rPr lang="pl-PL" dirty="0"/>
              <a:t>, Uczenie maszynowe z użyciem </a:t>
            </a:r>
            <a:r>
              <a:rPr lang="pl-PL" dirty="0" err="1"/>
              <a:t>Scikit-Learn</a:t>
            </a:r>
            <a:r>
              <a:rPr lang="pl-PL" dirty="0"/>
              <a:t> i </a:t>
            </a:r>
            <a:r>
              <a:rPr lang="pl-PL" dirty="0" err="1"/>
              <a:t>TensorFlow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64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CE6217-67FE-D918-364C-DF0E5610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Warstwy splotowe i warstwy łączące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9AD4039-0DE7-3DD8-0375-6AA2CFDEB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25" y="2151556"/>
            <a:ext cx="4963514" cy="3106660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98B3387-0125-1A21-A4FB-DF56727A3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4383"/>
            <a:ext cx="5340890" cy="3453833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609C4272-E0A2-E7F0-416E-3D5CD3A71D8A}"/>
              </a:ext>
            </a:extLst>
          </p:cNvPr>
          <p:cNvSpPr txBox="1"/>
          <p:nvPr/>
        </p:nvSpPr>
        <p:spPr>
          <a:xfrm>
            <a:off x="1603480" y="5358555"/>
            <a:ext cx="3101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Warstwa splotowa</a:t>
            </a:r>
          </a:p>
          <a:p>
            <a:pPr algn="ctr"/>
            <a:r>
              <a:rPr lang="pl-PL" dirty="0"/>
              <a:t>Źródło: A. </a:t>
            </a:r>
            <a:r>
              <a:rPr lang="pl-PL" dirty="0" err="1"/>
              <a:t>Geron</a:t>
            </a:r>
            <a:r>
              <a:rPr lang="pl-PL" dirty="0"/>
              <a:t>, Uczenie maszynowe z użyciem </a:t>
            </a:r>
            <a:r>
              <a:rPr lang="pl-PL" dirty="0" err="1"/>
              <a:t>Scikit-Learn</a:t>
            </a:r>
            <a:r>
              <a:rPr lang="pl-PL" dirty="0"/>
              <a:t> i </a:t>
            </a:r>
            <a:r>
              <a:rPr lang="pl-PL" dirty="0" err="1"/>
              <a:t>TensorFlow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A079CDE-890D-83AA-31F9-37EF3DBE74A4}"/>
              </a:ext>
            </a:extLst>
          </p:cNvPr>
          <p:cNvSpPr txBox="1"/>
          <p:nvPr/>
        </p:nvSpPr>
        <p:spPr>
          <a:xfrm>
            <a:off x="7215510" y="5497054"/>
            <a:ext cx="3101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Warstwa łącząca</a:t>
            </a:r>
          </a:p>
          <a:p>
            <a:pPr algn="ctr"/>
            <a:r>
              <a:rPr lang="pl-PL" dirty="0"/>
              <a:t>Źródło: J. </a:t>
            </a:r>
            <a:r>
              <a:rPr lang="pl-PL" dirty="0" err="1"/>
              <a:t>Krohn</a:t>
            </a:r>
            <a:r>
              <a:rPr lang="pl-PL" dirty="0"/>
              <a:t> i in., Uczenie głębokie i sztuczna inteligencja</a:t>
            </a:r>
          </a:p>
        </p:txBody>
      </p:sp>
    </p:spTree>
    <p:extLst>
      <p:ext uri="{BB962C8B-B14F-4D97-AF65-F5344CB8AC3E}">
        <p14:creationId xmlns:p14="http://schemas.microsoft.com/office/powerpoint/2010/main" val="353836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B0D2DB-D887-BF86-9D10-2E93D2F4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dirty="0"/>
              <a:t>Warstwy ekspansji i transponowane warstwy splotowe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348BA3D-89D3-76EB-54D2-A65AF4FBA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93" y="2172344"/>
            <a:ext cx="4338533" cy="308985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0A8A070-EF9B-181A-867E-7E3434000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48" y="1804531"/>
            <a:ext cx="3515033" cy="3653294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51AE140E-54E8-669D-9AAC-100A8859156C}"/>
              </a:ext>
            </a:extLst>
          </p:cNvPr>
          <p:cNvSpPr txBox="1"/>
          <p:nvPr/>
        </p:nvSpPr>
        <p:spPr>
          <a:xfrm>
            <a:off x="1603480" y="5358555"/>
            <a:ext cx="3101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Warstwa ekspansji</a:t>
            </a:r>
          </a:p>
          <a:p>
            <a:pPr algn="ctr"/>
            <a:r>
              <a:rPr lang="pl-PL" dirty="0"/>
              <a:t>Źródło: AI </a:t>
            </a:r>
            <a:r>
              <a:rPr lang="pl-PL" dirty="0" err="1"/>
              <a:t>PlainEnglish</a:t>
            </a:r>
            <a:r>
              <a:rPr lang="pl-PL" dirty="0"/>
              <a:t>, </a:t>
            </a:r>
            <a:r>
              <a:rPr lang="pl-PL" dirty="0" err="1"/>
              <a:t>Convolutional</a:t>
            </a:r>
            <a:r>
              <a:rPr lang="pl-PL" dirty="0"/>
              <a:t> </a:t>
            </a:r>
            <a:r>
              <a:rPr lang="pl-PL" dirty="0" err="1"/>
              <a:t>Autoencoders</a:t>
            </a:r>
            <a:r>
              <a:rPr lang="pl-PL" dirty="0"/>
              <a:t> with </a:t>
            </a:r>
            <a:r>
              <a:rPr lang="pl-PL" dirty="0" err="1"/>
              <a:t>Tensorflow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343F33B-802F-088E-FBA3-3C885FE5BE7B}"/>
              </a:ext>
            </a:extLst>
          </p:cNvPr>
          <p:cNvSpPr txBox="1"/>
          <p:nvPr/>
        </p:nvSpPr>
        <p:spPr>
          <a:xfrm>
            <a:off x="7032729" y="5358555"/>
            <a:ext cx="3797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Transponowana warstwa splotowa</a:t>
            </a:r>
          </a:p>
          <a:p>
            <a:pPr algn="ctr"/>
            <a:r>
              <a:rPr lang="pl-PL" dirty="0"/>
              <a:t>Źródło: </a:t>
            </a:r>
            <a:r>
              <a:rPr lang="pl-PL" dirty="0" err="1"/>
              <a:t>Towards</a:t>
            </a:r>
            <a:r>
              <a:rPr lang="pl-PL" dirty="0"/>
              <a:t> Data Science,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introduction</a:t>
            </a:r>
            <a:r>
              <a:rPr lang="pl-PL" dirty="0"/>
              <a:t> to 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types</a:t>
            </a:r>
            <a:r>
              <a:rPr lang="pl-PL" dirty="0"/>
              <a:t> of </a:t>
            </a:r>
            <a:r>
              <a:rPr lang="pl-PL" dirty="0" err="1"/>
              <a:t>Convolutions</a:t>
            </a:r>
            <a:r>
              <a:rPr lang="pl-PL" dirty="0"/>
              <a:t> in </a:t>
            </a:r>
            <a:r>
              <a:rPr lang="pl-PL" dirty="0" err="1"/>
              <a:t>Deep</a:t>
            </a:r>
            <a:r>
              <a:rPr lang="pl-PL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239531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FAAB2F-33A3-DC2D-A014-9ED6198B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Struktura </a:t>
            </a:r>
            <a:r>
              <a:rPr lang="pl-PL" dirty="0" err="1"/>
              <a:t>autoenkodera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64341FE-93AE-76A7-9620-9006A7517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2265" y="1317151"/>
            <a:ext cx="3687470" cy="3701464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AD47CD8E-D482-F345-5C16-50C6F6D443D2}"/>
              </a:ext>
            </a:extLst>
          </p:cNvPr>
          <p:cNvSpPr txBox="1"/>
          <p:nvPr/>
        </p:nvSpPr>
        <p:spPr>
          <a:xfrm>
            <a:off x="2025722" y="5164075"/>
            <a:ext cx="838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Struktura </a:t>
            </a:r>
            <a:r>
              <a:rPr lang="pl-PL" dirty="0" err="1"/>
              <a:t>autoenkodera</a:t>
            </a:r>
            <a:r>
              <a:rPr lang="pl-PL" dirty="0"/>
              <a:t>  odwzorowującego wejście</a:t>
            </a:r>
            <a:r>
              <a:rPr lang="pl-PL" i="1" dirty="0"/>
              <a:t> x </a:t>
            </a:r>
            <a:r>
              <a:rPr lang="pl-PL" dirty="0"/>
              <a:t>na wyjście </a:t>
            </a:r>
            <a:r>
              <a:rPr lang="pl-PL" i="1" dirty="0"/>
              <a:t>r </a:t>
            </a:r>
            <a:r>
              <a:rPr lang="pl-PL" dirty="0"/>
              <a:t>(nazywane rekonstrukcją) poprzez reprezentację ukrytą (kodowanie) </a:t>
            </a:r>
            <a:r>
              <a:rPr lang="pl-PL" i="1" dirty="0"/>
              <a:t>h</a:t>
            </a:r>
            <a:r>
              <a:rPr lang="pl-PL" dirty="0"/>
              <a:t>. Funkcję </a:t>
            </a:r>
            <a:r>
              <a:rPr lang="pl-PL" i="1" dirty="0"/>
              <a:t>f </a:t>
            </a:r>
            <a:r>
              <a:rPr lang="pl-PL" dirty="0"/>
              <a:t>nazywamy koderem, a </a:t>
            </a:r>
            <a:r>
              <a:rPr lang="pl-PL" i="1" dirty="0"/>
              <a:t>g</a:t>
            </a:r>
            <a:r>
              <a:rPr lang="pl-PL" dirty="0"/>
              <a:t> dekoderem</a:t>
            </a:r>
          </a:p>
          <a:p>
            <a:pPr algn="ctr"/>
            <a:r>
              <a:rPr lang="pl-PL" dirty="0"/>
              <a:t>Źródło: I. </a:t>
            </a:r>
            <a:r>
              <a:rPr lang="pl-PL" dirty="0" err="1"/>
              <a:t>Goodfellow</a:t>
            </a:r>
            <a:r>
              <a:rPr lang="pl-PL" dirty="0"/>
              <a:t> i in., </a:t>
            </a:r>
            <a:r>
              <a:rPr lang="pl-PL" dirty="0" err="1"/>
              <a:t>Deep</a:t>
            </a:r>
            <a:r>
              <a:rPr lang="pl-PL" dirty="0"/>
              <a:t> Learning. Systemy uczące się</a:t>
            </a:r>
          </a:p>
        </p:txBody>
      </p:sp>
    </p:spTree>
    <p:extLst>
      <p:ext uri="{BB962C8B-B14F-4D97-AF65-F5344CB8AC3E}">
        <p14:creationId xmlns:p14="http://schemas.microsoft.com/office/powerpoint/2010/main" val="271512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CBE101-0AB9-DC18-B5E1-F3AF50F0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Rodzaje </a:t>
            </a:r>
            <a:r>
              <a:rPr lang="pl-PL" dirty="0" err="1"/>
              <a:t>autoenkoderów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F70F840-C6AE-AE0B-059C-A66FF58AAEDF}"/>
              </a:ext>
            </a:extLst>
          </p:cNvPr>
          <p:cNvSpPr txBox="1"/>
          <p:nvPr/>
        </p:nvSpPr>
        <p:spPr>
          <a:xfrm>
            <a:off x="520823" y="1365420"/>
            <a:ext cx="5504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niedopełnione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 </a:t>
            </a:r>
            <a:r>
              <a:rPr lang="pl-PL" dirty="0" err="1"/>
              <a:t>regularyzacją</a:t>
            </a:r>
            <a:r>
              <a:rPr lang="pl-PL" dirty="0"/>
              <a:t>: rzadkie, </a:t>
            </a:r>
            <a:r>
              <a:rPr lang="pl-PL" dirty="0" err="1"/>
              <a:t>odszumiające</a:t>
            </a:r>
            <a:r>
              <a:rPr lang="pl-PL" dirty="0"/>
              <a:t>, kurczliwe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stosowe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splotowe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rekurencyjne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wariancyjne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przeciwstawne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FC88074-7D35-A079-95FB-6C309DE1B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35" y="2017113"/>
            <a:ext cx="6751803" cy="4152868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2DE78AA8-7A91-A42B-6D1E-FB98036396BC}"/>
              </a:ext>
            </a:extLst>
          </p:cNvPr>
          <p:cNvSpPr txBox="1"/>
          <p:nvPr/>
        </p:nvSpPr>
        <p:spPr>
          <a:xfrm>
            <a:off x="5095783" y="6169981"/>
            <a:ext cx="3976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Przykład </a:t>
            </a:r>
            <a:r>
              <a:rPr lang="pl-PL" dirty="0" err="1"/>
              <a:t>autoenkodera</a:t>
            </a:r>
            <a:r>
              <a:rPr lang="pl-PL" dirty="0"/>
              <a:t> niedopełnionego</a:t>
            </a:r>
          </a:p>
          <a:p>
            <a:pPr algn="ctr"/>
            <a:r>
              <a:rPr lang="pl-PL" dirty="0"/>
              <a:t>Źródło: </a:t>
            </a:r>
            <a:r>
              <a:rPr lang="pl-PL" dirty="0" err="1"/>
              <a:t>Towards</a:t>
            </a:r>
            <a:r>
              <a:rPr lang="pl-PL" dirty="0"/>
              <a:t> Data Science</a:t>
            </a:r>
          </a:p>
        </p:txBody>
      </p:sp>
    </p:spTree>
    <p:extLst>
      <p:ext uri="{BB962C8B-B14F-4D97-AF65-F5344CB8AC3E}">
        <p14:creationId xmlns:p14="http://schemas.microsoft.com/office/powerpoint/2010/main" val="392168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D3F978-35C3-ACCF-2B98-580DB5A8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Zastosowania – </a:t>
            </a:r>
            <a:r>
              <a:rPr lang="pl-PL" dirty="0" err="1"/>
              <a:t>autoenkoder</a:t>
            </a:r>
            <a:r>
              <a:rPr lang="pl-PL" dirty="0"/>
              <a:t> prosty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EECD011-E9EF-CBF5-E7D7-2E7606276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97" y="1388173"/>
            <a:ext cx="9554908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37949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_learning2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chine_learning2" id="{E8DFCC44-C9FF-4F4C-8275-36DEDE2F90AA}" vid="{84548E70-76D4-4CDC-B66B-7AC59845F4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machine_learning</Template>
  <TotalTime>59</TotalTime>
  <Words>289</Words>
  <Application>Microsoft Office PowerPoint</Application>
  <PresentationFormat>Panoramiczny</PresentationFormat>
  <Paragraphs>59</Paragraphs>
  <Slides>22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5" baseType="lpstr">
      <vt:lpstr>Arial</vt:lpstr>
      <vt:lpstr>Calibri</vt:lpstr>
      <vt:lpstr>machine_learning2</vt:lpstr>
      <vt:lpstr>Przegląd autoenkoderów stosowanych w nienadzorowanym uczeniu maszynowym</vt:lpstr>
      <vt:lpstr>Sztuczny neuron</vt:lpstr>
      <vt:lpstr>Sztuczna sieć neuronowa</vt:lpstr>
      <vt:lpstr>Splotowa sieć neuronowa</vt:lpstr>
      <vt:lpstr>Warstwy splotowe i warstwy łączące</vt:lpstr>
      <vt:lpstr>Warstwy ekspansji i transponowane warstwy splotowe</vt:lpstr>
      <vt:lpstr>Struktura autoenkodera</vt:lpstr>
      <vt:lpstr>Rodzaje autoenkoderów</vt:lpstr>
      <vt:lpstr>Zastosowania – autoenkoder prosty</vt:lpstr>
      <vt:lpstr>Reprezentacja ukryta i rekonstrukcje</vt:lpstr>
      <vt:lpstr>Zastosowania – autoenkoder splotowy</vt:lpstr>
      <vt:lpstr>Rekonstrukcje z autoenkodera splotowego</vt:lpstr>
      <vt:lpstr>Zastosowania – odszumianie obrazów</vt:lpstr>
      <vt:lpstr>Zastosowania – wyszukiwanie obrazu</vt:lpstr>
      <vt:lpstr>Wyszukiwanie obrazu</vt:lpstr>
      <vt:lpstr>Zastosowania – wykrywanie anomalii</vt:lpstr>
      <vt:lpstr>Wykrywanie anomalii</vt:lpstr>
      <vt:lpstr>Przykłady wykrytych anomalii</vt:lpstr>
      <vt:lpstr>Zastosowania – autoenkoder wariancyjny</vt:lpstr>
      <vt:lpstr>Przykłady wygenerowanych obrazów</vt:lpstr>
      <vt:lpstr>Zastosowania autoenkoderów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Przegląd autoenkoderów stosowanych w nienadzorowanym uczeniu maszynowym</dc:title>
  <dc:creator>Alicja  Hołowiecka</dc:creator>
  <cp:lastModifiedBy>Alicja  Hołowiecka</cp:lastModifiedBy>
  <cp:revision>4</cp:revision>
  <dcterms:created xsi:type="dcterms:W3CDTF">2022-07-01T14:39:34Z</dcterms:created>
  <dcterms:modified xsi:type="dcterms:W3CDTF">2022-07-01T16:36:24Z</dcterms:modified>
</cp:coreProperties>
</file>