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315" r:id="rId4"/>
    <p:sldId id="305" r:id="rId5"/>
    <p:sldId id="307" r:id="rId6"/>
    <p:sldId id="314" r:id="rId7"/>
    <p:sldId id="308" r:id="rId8"/>
    <p:sldId id="316" r:id="rId9"/>
    <p:sldId id="310" r:id="rId10"/>
    <p:sldId id="317" r:id="rId11"/>
    <p:sldId id="311" r:id="rId12"/>
    <p:sldId id="321" r:id="rId13"/>
    <p:sldId id="291" r:id="rId14"/>
    <p:sldId id="264" r:id="rId15"/>
    <p:sldId id="265" r:id="rId16"/>
    <p:sldId id="303" r:id="rId17"/>
    <p:sldId id="271" r:id="rId18"/>
    <p:sldId id="292" r:id="rId19"/>
    <p:sldId id="269" r:id="rId20"/>
    <p:sldId id="270" r:id="rId21"/>
    <p:sldId id="289" r:id="rId22"/>
    <p:sldId id="273" r:id="rId23"/>
    <p:sldId id="274" r:id="rId24"/>
    <p:sldId id="275" r:id="rId25"/>
    <p:sldId id="278" r:id="rId26"/>
    <p:sldId id="277" r:id="rId27"/>
    <p:sldId id="300" r:id="rId28"/>
    <p:sldId id="290" r:id="rId29"/>
    <p:sldId id="280" r:id="rId30"/>
    <p:sldId id="295" r:id="rId31"/>
    <p:sldId id="294" r:id="rId32"/>
    <p:sldId id="293" r:id="rId33"/>
    <p:sldId id="296" r:id="rId34"/>
    <p:sldId id="281" r:id="rId35"/>
    <p:sldId id="297" r:id="rId36"/>
    <p:sldId id="283" r:id="rId37"/>
    <p:sldId id="284" r:id="rId38"/>
    <p:sldId id="299" r:id="rId39"/>
    <p:sldId id="285" r:id="rId40"/>
    <p:sldId id="302" r:id="rId41"/>
    <p:sldId id="322" r:id="rId42"/>
    <p:sldId id="288" r:id="rId43"/>
    <p:sldId id="287" r:id="rId4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426"/>
    <a:srgbClr val="7EBB0F"/>
    <a:srgbClr val="CCCC00"/>
    <a:srgbClr val="0307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 autoAdjust="0"/>
    <p:restoredTop sz="94660"/>
  </p:normalViewPr>
  <p:slideViewPr>
    <p:cSldViewPr>
      <p:cViewPr varScale="1">
        <p:scale>
          <a:sx n="65" d="100"/>
          <a:sy n="65" d="100"/>
        </p:scale>
        <p:origin x="-130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06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61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284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49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9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320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548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527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236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96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2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D707-1722-459A-8678-4B17F3A6EB1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FF18-F5E2-46AA-8B26-05A2D2AFED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45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iopatterns.org/datasets/contacts-in-a-workplace/" TargetMode="External"/><Relationship Id="rId2" Type="http://schemas.openxmlformats.org/officeDocument/2006/relationships/hyperlink" Target="https://www.nature.com/articles/srep04795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8064896" cy="230425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Modelling the epidemics in social networks</a:t>
            </a:r>
            <a:endParaRPr lang="pl-PL" sz="6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304856" cy="1752600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Alicja Nowakowska</a:t>
            </a:r>
          </a:p>
          <a:p>
            <a:r>
              <a:rPr lang="pl-PL" dirty="0" smtClean="0">
                <a:solidFill>
                  <a:schemeClr val="tx1"/>
                </a:solidFill>
              </a:rPr>
              <a:t>Opiekun pracy: dr inż. Radosław Michalski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539552" y="2420888"/>
            <a:ext cx="8064896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000" dirty="0" smtClean="0">
                <a:solidFill>
                  <a:schemeClr val="bg1"/>
                </a:solidFill>
              </a:rPr>
              <a:t>Warunki początkowe</a:t>
            </a:r>
            <a:endParaRPr lang="pl-PL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446856" y="260648"/>
            <a:ext cx="8229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000" dirty="0" smtClean="0"/>
              <a:t>Charakterystyka grypy</a:t>
            </a:r>
            <a:endParaRPr lang="pl-PL" sz="6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Wstęp</a:t>
            </a:r>
            <a:endParaRPr lang="pl-PL" sz="28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7524328" y="21955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[2]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2411760" y="1844824"/>
                <a:ext cx="4392488" cy="893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4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4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sz="4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sz="4000" b="0" i="1" smtClean="0">
                        <a:latin typeface="Cambria Math"/>
                      </a:rPr>
                      <m:t>=</m:t>
                    </m:r>
                    <m:r>
                      <a:rPr lang="pl-PL" sz="40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pl-PL" sz="4000" b="0" i="1" smtClean="0">
                        <a:latin typeface="Cambria Math"/>
                        <a:ea typeface="Cambria Math"/>
                      </a:rPr>
                      <m:t>𝐿𝐾</m:t>
                    </m:r>
                    <m:r>
                      <a:rPr lang="pl-PL" sz="4000" b="0" i="1" smtClean="0">
                        <a:latin typeface="Cambria Math"/>
                        <a:ea typeface="Cambria Math"/>
                      </a:rPr>
                      <m:t>(1+</m:t>
                    </m:r>
                    <m:box>
                      <m:boxPr>
                        <m:ctrlPr>
                          <a:rPr lang="pl-PL" sz="4000" b="0" i="1" smtClean="0">
                            <a:latin typeface="Cambria Math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pl-PL" sz="40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l-PL" sz="4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l-PL" sz="4000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pl-PL" sz="4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pl-PL" sz="4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l-PL" sz="40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pl-PL" sz="4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pl-PL" sz="4000" dirty="0" smtClean="0"/>
                  <a:t>)</a:t>
                </a:r>
                <a:endParaRPr lang="pl-PL" sz="4000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844824"/>
                <a:ext cx="4392488" cy="893706"/>
              </a:xfrm>
              <a:prstGeom prst="rect">
                <a:avLst/>
              </a:prstGeom>
              <a:blipFill rotWithShape="1">
                <a:blip r:embed="rId2"/>
                <a:stretch>
                  <a:fillRect b="-2054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422307" y="2852936"/>
                <a:ext cx="83713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b="1" i="1" dirty="0" smtClean="0"/>
                  <a:t>L</a:t>
                </a:r>
                <a:r>
                  <a:rPr lang="pl-PL" sz="2400" i="1" dirty="0" smtClean="0"/>
                  <a:t> </a:t>
                </a:r>
                <a:r>
                  <a:rPr lang="pl-PL" sz="2400" dirty="0" smtClean="0"/>
                  <a:t>– czas, w którym wierzchołek może zarazić inne</a:t>
                </a:r>
              </a:p>
              <a:p>
                <a14:m>
                  <m:oMath xmlns:m="http://schemas.openxmlformats.org/officeDocument/2006/math">
                    <m:r>
                      <a:rPr lang="pl-PL" sz="2400" b="1" i="1" smtClean="0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pl-PL" sz="2400" b="1" dirty="0" smtClean="0"/>
                  <a:t> </a:t>
                </a:r>
                <a:r>
                  <a:rPr lang="pl-PL" sz="2400" dirty="0" smtClean="0"/>
                  <a:t>– prawdopodobieństwo przekazania infekcji na jednostkę czasu </a:t>
                </a:r>
              </a:p>
              <a:p>
                <a:r>
                  <a:rPr lang="pl-PL" sz="2400" b="1" i="1" dirty="0" smtClean="0"/>
                  <a:t>K</a:t>
                </a:r>
                <a:r>
                  <a:rPr lang="pl-PL" sz="2400" i="1" dirty="0" smtClean="0"/>
                  <a:t> </a:t>
                </a:r>
                <a:r>
                  <a:rPr lang="pl-PL" sz="2400" dirty="0" smtClean="0"/>
                  <a:t>– średnia liczba kontaktów lub średni stopień wierzchołka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2400" b="1" i="1" smtClean="0">
                            <a:latin typeface="Cambria Math"/>
                            <a:ea typeface="Cambria Math"/>
                          </a:rPr>
                          <m:t>𝜹</m:t>
                        </m:r>
                      </m:e>
                      <m:sup>
                        <m:r>
                          <a:rPr lang="pl-PL" sz="24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l-PL" sz="2400" dirty="0" smtClean="0"/>
                  <a:t> - wariancja rozkładu liczby kontaktów wierzchołka</a:t>
                </a:r>
                <a:endParaRPr lang="pl-PL" sz="2400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7" y="2852936"/>
                <a:ext cx="8371394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092" t="-3113" r="-291" b="-89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1979712" y="4653136"/>
                <a:ext cx="5202324" cy="138499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l-PL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sz="2800" dirty="0"/>
                  <a:t> między 2, a 3 [4].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2800" dirty="0"/>
                  <a:t>Czas inkubacji to 1 dzień [4].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2800" dirty="0"/>
                  <a:t>Czas choroby to 7 dni [4].</a:t>
                </a:r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653136"/>
                <a:ext cx="5202324" cy="1384995"/>
              </a:xfrm>
              <a:prstGeom prst="rect">
                <a:avLst/>
              </a:prstGeom>
              <a:blipFill rotWithShape="1">
                <a:blip r:embed="rId4"/>
                <a:stretch>
                  <a:fillRect l="-1867" t="-3017" b="-1034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7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539552" y="2420888"/>
            <a:ext cx="8064896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000" dirty="0" smtClean="0">
                <a:solidFill>
                  <a:schemeClr val="bg1"/>
                </a:solidFill>
              </a:rPr>
              <a:t>Statystyka</a:t>
            </a:r>
            <a:endParaRPr lang="pl-PL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538796" cy="648072"/>
          </a:xfrm>
        </p:spPr>
      </p:pic>
      <p:sp>
        <p:nvSpPr>
          <p:cNvPr id="4" name="Tytuł 1"/>
          <p:cNvSpPr txBox="1">
            <a:spLocks/>
          </p:cNvSpPr>
          <p:nvPr/>
        </p:nvSpPr>
        <p:spPr>
          <a:xfrm>
            <a:off x="395536" y="116632"/>
            <a:ext cx="8363272" cy="10801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600" dirty="0" smtClean="0">
                <a:solidFill>
                  <a:schemeClr val="bg1"/>
                </a:solidFill>
              </a:rPr>
              <a:t>Model regresji</a:t>
            </a:r>
            <a:endParaRPr lang="pl-PL" sz="6600" dirty="0">
              <a:solidFill>
                <a:schemeClr val="bg1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3528" y="2708920"/>
            <a:ext cx="4968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u="sng" dirty="0" smtClean="0"/>
              <a:t>Założenia modelu: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Liniowa zależność między X i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Stała wariancja błędów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Normalność błędów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/>
              <a:t>Niezależność błędów</a:t>
            </a:r>
            <a:endParaRPr lang="pl-P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5580112" y="2717052"/>
                <a:ext cx="345638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b="1" u="sng" dirty="0" smtClean="0"/>
                  <a:t>Wybór modelu: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2800" dirty="0" smtClean="0"/>
                  <a:t>F-test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2800" dirty="0" smtClean="0"/>
                  <a:t>AIC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2800" dirty="0" smtClean="0"/>
                  <a:t>Adjusted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pl-PL" sz="28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l-PL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2800" dirty="0"/>
                  <a:t>Procedura Backward</a:t>
                </a:r>
              </a:p>
              <a:p>
                <a:endParaRPr lang="pl-PL" sz="28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717052"/>
                <a:ext cx="3456384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3527" t="-2050" r="-264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Wstęp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7814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2213992"/>
            <a:ext cx="8301608" cy="164705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pl-PL" sz="7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Symulacja</a:t>
            </a:r>
          </a:p>
        </p:txBody>
      </p:sp>
    </p:spTree>
    <p:extLst>
      <p:ext uri="{BB962C8B-B14F-4D97-AF65-F5344CB8AC3E}">
        <p14:creationId xmlns:p14="http://schemas.microsoft.com/office/powerpoint/2010/main" val="40298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l-PL" sz="7200" dirty="0" smtClean="0">
                <a:solidFill>
                  <a:schemeClr val="bg1"/>
                </a:solidFill>
              </a:rPr>
              <a:t>Dane [3]</a:t>
            </a:r>
            <a:endParaRPr lang="pl-PL" sz="72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2132856"/>
            <a:ext cx="7848872" cy="2841179"/>
          </a:xfrm>
        </p:spPr>
        <p:txBody>
          <a:bodyPr>
            <a:normAutofit lnSpcReduction="10000"/>
          </a:bodyPr>
          <a:lstStyle/>
          <a:p>
            <a:r>
              <a:rPr lang="pl-PL" sz="4000" dirty="0" smtClean="0"/>
              <a:t>Temporalna sieć kontaktów między 92 pracownikami w czasie 12 dni.</a:t>
            </a:r>
          </a:p>
          <a:p>
            <a:r>
              <a:rPr lang="pl-PL" dirty="0" smtClean="0"/>
              <a:t> </a:t>
            </a:r>
            <a:r>
              <a:rPr lang="pl-PL" sz="4400" dirty="0" smtClean="0"/>
              <a:t>Każdy kontakt ma postać:</a:t>
            </a:r>
          </a:p>
          <a:p>
            <a:pPr marL="0" indent="0">
              <a:buNone/>
            </a:pPr>
            <a:r>
              <a:rPr lang="pl-PL" sz="4400" dirty="0" smtClean="0"/>
              <a:t>			[</a:t>
            </a:r>
            <a:r>
              <a:rPr lang="pl-PL" sz="4400" i="1" dirty="0" smtClean="0"/>
              <a:t>ID1, ID2, t</a:t>
            </a:r>
            <a:r>
              <a:rPr lang="pl-PL" sz="4400" dirty="0" smtClean="0"/>
              <a:t>]</a:t>
            </a:r>
            <a:endParaRPr lang="pl-PL" sz="4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031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635896" y="188640"/>
            <a:ext cx="2101524" cy="7920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smtClean="0">
                <a:solidFill>
                  <a:schemeClr val="bg1"/>
                </a:solidFill>
              </a:rPr>
              <a:t>Symulacja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3707904" y="5085184"/>
            <a:ext cx="1944216" cy="12241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>
                <a:solidFill>
                  <a:schemeClr val="bg1"/>
                </a:solidFill>
              </a:rPr>
              <a:t>Pr. przekazania infekcji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1468602" y="1916832"/>
            <a:ext cx="2304255" cy="9361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>
                <a:solidFill>
                  <a:schemeClr val="bg1"/>
                </a:solidFill>
              </a:rPr>
              <a:t>Charakterystyka choroby</a:t>
            </a:r>
            <a:endParaRPr lang="pl-PL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ytuł 1"/>
              <p:cNvSpPr txBox="1">
                <a:spLocks/>
              </p:cNvSpPr>
              <p:nvPr/>
            </p:nvSpPr>
            <p:spPr>
              <a:xfrm>
                <a:off x="3125676" y="3651530"/>
                <a:ext cx="720081" cy="72008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pl-PL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ytu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676" y="3651530"/>
                <a:ext cx="720081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ytuł 1"/>
          <p:cNvSpPr txBox="1">
            <a:spLocks/>
          </p:cNvSpPr>
          <p:nvPr/>
        </p:nvSpPr>
        <p:spPr>
          <a:xfrm>
            <a:off x="35496" y="3582486"/>
            <a:ext cx="1800200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>
                <a:solidFill>
                  <a:schemeClr val="bg1"/>
                </a:solidFill>
              </a:rPr>
              <a:t>Czas inkubacji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6156177" y="1916832"/>
            <a:ext cx="2304255" cy="936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>
                <a:solidFill>
                  <a:schemeClr val="bg1"/>
                </a:solidFill>
              </a:rPr>
              <a:t>Wybór zarażonej osoby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1" name="Tytuł 1"/>
          <p:cNvSpPr txBox="1">
            <a:spLocks/>
          </p:cNvSpPr>
          <p:nvPr/>
        </p:nvSpPr>
        <p:spPr>
          <a:xfrm>
            <a:off x="5724128" y="3789040"/>
            <a:ext cx="1512168" cy="7406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>
                <a:solidFill>
                  <a:schemeClr val="bg1"/>
                </a:solidFill>
              </a:rPr>
              <a:t>Losowy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2" name="Tytuł 1"/>
          <p:cNvSpPr txBox="1">
            <a:spLocks/>
          </p:cNvSpPr>
          <p:nvPr/>
        </p:nvSpPr>
        <p:spPr>
          <a:xfrm>
            <a:off x="7505922" y="3789040"/>
            <a:ext cx="1584176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>
                <a:solidFill>
                  <a:schemeClr val="bg1"/>
                </a:solidFill>
              </a:rPr>
              <a:t>Nielosowy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5" name="Strzałka w dół 14"/>
          <p:cNvSpPr/>
          <p:nvPr/>
        </p:nvSpPr>
        <p:spPr>
          <a:xfrm rot="1735241">
            <a:off x="3085548" y="987586"/>
            <a:ext cx="472886" cy="8331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dół 15"/>
          <p:cNvSpPr/>
          <p:nvPr/>
        </p:nvSpPr>
        <p:spPr>
          <a:xfrm rot="2080041">
            <a:off x="951181" y="2864168"/>
            <a:ext cx="472886" cy="64807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 w dół 16"/>
          <p:cNvSpPr/>
          <p:nvPr/>
        </p:nvSpPr>
        <p:spPr>
          <a:xfrm rot="228769">
            <a:off x="2086333" y="2969647"/>
            <a:ext cx="472886" cy="186574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dół 17"/>
          <p:cNvSpPr/>
          <p:nvPr/>
        </p:nvSpPr>
        <p:spPr>
          <a:xfrm rot="20728851">
            <a:off x="2986935" y="3005749"/>
            <a:ext cx="472886" cy="59602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 w dół 18"/>
          <p:cNvSpPr/>
          <p:nvPr/>
        </p:nvSpPr>
        <p:spPr>
          <a:xfrm rot="19954038">
            <a:off x="5821999" y="998387"/>
            <a:ext cx="540060" cy="811587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dół 19"/>
          <p:cNvSpPr/>
          <p:nvPr/>
        </p:nvSpPr>
        <p:spPr>
          <a:xfrm rot="478580">
            <a:off x="6248617" y="3051697"/>
            <a:ext cx="540060" cy="648072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dół 20"/>
          <p:cNvSpPr/>
          <p:nvPr/>
        </p:nvSpPr>
        <p:spPr>
          <a:xfrm rot="20801047">
            <a:off x="7853000" y="3032551"/>
            <a:ext cx="540060" cy="648072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ytuł 1"/>
          <p:cNvSpPr txBox="1">
            <a:spLocks/>
          </p:cNvSpPr>
          <p:nvPr/>
        </p:nvSpPr>
        <p:spPr>
          <a:xfrm>
            <a:off x="1187624" y="4946588"/>
            <a:ext cx="1800200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>
                <a:solidFill>
                  <a:schemeClr val="bg1"/>
                </a:solidFill>
              </a:rPr>
              <a:t>Czas choroby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24" name="Strzałka w dół 23"/>
          <p:cNvSpPr/>
          <p:nvPr/>
        </p:nvSpPr>
        <p:spPr>
          <a:xfrm rot="19900208">
            <a:off x="3585334" y="4453244"/>
            <a:ext cx="472886" cy="59602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ole tekstowe 2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</a:t>
            </a:r>
            <a:endParaRPr lang="pl-PL" sz="2800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93428" y="90872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800" dirty="0" smtClean="0">
                <a:solidFill>
                  <a:srgbClr val="C00000"/>
                </a:solidFill>
              </a:rPr>
              <a:t>NIEZMIENNE</a:t>
            </a:r>
            <a:endParaRPr lang="pl-PL" sz="2800" dirty="0">
              <a:solidFill>
                <a:srgbClr val="C00000"/>
              </a:solidFill>
            </a:endParaRPr>
          </a:p>
        </p:txBody>
      </p:sp>
      <p:sp>
        <p:nvSpPr>
          <p:cNvPr id="26" name="pole tekstowe 25"/>
          <p:cNvSpPr txBox="1"/>
          <p:nvPr/>
        </p:nvSpPr>
        <p:spPr>
          <a:xfrm>
            <a:off x="6389798" y="92519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accent3">
                    <a:lumMod val="50000"/>
                  </a:schemeClr>
                </a:solidFill>
              </a:rPr>
              <a:t>ZMIENNE</a:t>
            </a:r>
            <a:endParaRPr lang="pl-PL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2060848"/>
            <a:ext cx="8445624" cy="171906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Prawdopodobieństwo przekazania infekcji podczas kontaktu: 0.006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509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6209"/>
            <a:ext cx="8229600" cy="1143000"/>
          </a:xfrm>
        </p:spPr>
        <p:txBody>
          <a:bodyPr/>
          <a:lstStyle/>
          <a:p>
            <a:endParaRPr lang="pl-PL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395536" y="116632"/>
            <a:ext cx="8363272" cy="12821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000" smtClean="0">
                <a:solidFill>
                  <a:schemeClr val="bg1"/>
                </a:solidFill>
              </a:rPr>
              <a:t>Algorytm</a:t>
            </a:r>
            <a:endParaRPr lang="pl-PL" sz="60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Symulacja/Prawdopodobieństwo przekazania infekcji</a:t>
            </a:r>
            <a:endParaRPr lang="pl-PL" sz="280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51520" y="2031231"/>
            <a:ext cx="291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KROK 1</a:t>
            </a:r>
            <a:r>
              <a:rPr lang="pl-PL" sz="2400" dirty="0" smtClean="0"/>
              <a:t>: Wierzchołki </a:t>
            </a:r>
            <a:endParaRPr lang="pl-PL" sz="2400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467544" y="378904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KROK 2</a:t>
            </a:r>
            <a:r>
              <a:rPr lang="pl-PL" sz="2400" dirty="0" smtClean="0"/>
              <a:t>: Kontakt z listy kontaktów </a:t>
            </a:r>
            <a:endParaRPr lang="pl-PL" sz="2400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527550" y="5214392"/>
            <a:ext cx="332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KROK 3</a:t>
            </a:r>
            <a:r>
              <a:rPr lang="pl-PL" sz="2400" dirty="0" smtClean="0"/>
              <a:t>: Policz </a:t>
            </a:r>
            <a:endParaRPr lang="pl-PL" sz="2400" dirty="0"/>
          </a:p>
        </p:txBody>
      </p:sp>
      <p:sp>
        <p:nvSpPr>
          <p:cNvPr id="23" name="Łuk blokowy 22"/>
          <p:cNvSpPr/>
          <p:nvPr/>
        </p:nvSpPr>
        <p:spPr>
          <a:xfrm rot="16200000">
            <a:off x="-285283" y="4373088"/>
            <a:ext cx="1440160" cy="70411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Elipsa 33"/>
          <p:cNvSpPr/>
          <p:nvPr/>
        </p:nvSpPr>
        <p:spPr>
          <a:xfrm>
            <a:off x="3275857" y="1628800"/>
            <a:ext cx="1512168" cy="14724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pole tekstowe 34"/>
              <p:cNvSpPr txBox="1"/>
              <p:nvPr/>
            </p:nvSpPr>
            <p:spPr>
              <a:xfrm>
                <a:off x="3278189" y="2132856"/>
                <a:ext cx="1581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pl-PL" sz="2400" b="1" i="1" smtClean="0">
                              <a:latin typeface="Cambria Math"/>
                            </a:rPr>
                            <m:t>𝒏𝒐𝒅𝒆</m:t>
                          </m:r>
                        </m:sub>
                      </m:sSub>
                      <m:r>
                        <a:rPr lang="pl-PL" sz="2400" b="1" i="1" smtClean="0">
                          <a:latin typeface="Cambria Math"/>
                        </a:rPr>
                        <m:t>=</m:t>
                      </m:r>
                      <m:r>
                        <a:rPr lang="pl-PL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sz="2400" b="1" dirty="0"/>
              </a:p>
            </p:txBody>
          </p:sp>
        </mc:Choice>
        <mc:Fallback xmlns="">
          <p:sp>
            <p:nvSpPr>
              <p:cNvPr id="35" name="pole tekstow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189" y="2132856"/>
                <a:ext cx="158184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5076056" y="3913892"/>
                <a:ext cx="1794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𝒏𝒐𝒅𝒆</m:t>
                          </m:r>
                        </m:sub>
                      </m:sSub>
                      <m:r>
                        <a:rPr lang="pl-PL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+=</m:t>
                      </m:r>
                      <m:r>
                        <a:rPr lang="pl-PL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sz="24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913892"/>
                <a:ext cx="179401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ole tekstowe 41"/>
              <p:cNvSpPr txBox="1"/>
              <p:nvPr/>
            </p:nvSpPr>
            <p:spPr>
              <a:xfrm>
                <a:off x="7170471" y="3913892"/>
                <a:ext cx="1794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𝒏𝒐𝒅𝒆</m:t>
                          </m:r>
                        </m:sub>
                      </m:sSub>
                      <m:r>
                        <a:rPr lang="pl-PL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+=</m:t>
                      </m:r>
                      <m:r>
                        <a:rPr lang="pl-PL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71" y="3913892"/>
                <a:ext cx="179401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495770" y="4941168"/>
                <a:ext cx="3156350" cy="130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l-PL" sz="28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pl-PL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l-PL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l-PL" sz="28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pl-PL" sz="2800" b="0" i="1" smtClean="0">
                              <a:latin typeface="Cambria Math"/>
                              <a:ea typeface="Cambria Math"/>
                            </a:rPr>
                            <m:t>(1+</m:t>
                          </m:r>
                          <m:f>
                            <m:fPr>
                              <m:ctrlPr>
                                <a:rPr lang="pl-PL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l-PL" sz="2800" b="0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pl-PL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l-PL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l-PL" sz="2800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pl-PL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70" y="4941168"/>
                <a:ext cx="3156350" cy="13006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ipsa 42"/>
          <p:cNvSpPr/>
          <p:nvPr/>
        </p:nvSpPr>
        <p:spPr>
          <a:xfrm>
            <a:off x="5004049" y="1628800"/>
            <a:ext cx="1512168" cy="14724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5006381" y="2132856"/>
                <a:ext cx="1581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pl-PL" sz="2400" b="1" i="1" smtClean="0">
                              <a:latin typeface="Cambria Math"/>
                            </a:rPr>
                            <m:t>𝒏𝒐𝒅𝒆</m:t>
                          </m:r>
                        </m:sub>
                      </m:sSub>
                      <m:r>
                        <a:rPr lang="pl-PL" sz="2400" b="1" i="1" smtClean="0">
                          <a:latin typeface="Cambria Math"/>
                        </a:rPr>
                        <m:t>=</m:t>
                      </m:r>
                      <m:r>
                        <a:rPr lang="pl-PL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sz="2400" b="1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381" y="2132856"/>
                <a:ext cx="158184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ipsa 44"/>
          <p:cNvSpPr/>
          <p:nvPr/>
        </p:nvSpPr>
        <p:spPr>
          <a:xfrm>
            <a:off x="6732240" y="1628800"/>
            <a:ext cx="1512168" cy="14724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734572" y="2132856"/>
                <a:ext cx="1581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1" i="1" smtClean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pl-PL" sz="2400" b="1" i="1" smtClean="0">
                              <a:latin typeface="Cambria Math"/>
                            </a:rPr>
                            <m:t>𝒏𝒐𝒅𝒆</m:t>
                          </m:r>
                        </m:sub>
                      </m:sSub>
                      <m:r>
                        <a:rPr lang="pl-PL" sz="2400" b="1" i="1" smtClean="0">
                          <a:latin typeface="Cambria Math"/>
                        </a:rPr>
                        <m:t>=</m:t>
                      </m:r>
                      <m:r>
                        <a:rPr lang="pl-PL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pl-PL" sz="2400" b="1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572" y="2132856"/>
                <a:ext cx="1581843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a 46"/>
          <p:cNvSpPr/>
          <p:nvPr/>
        </p:nvSpPr>
        <p:spPr>
          <a:xfrm>
            <a:off x="5219391" y="3324723"/>
            <a:ext cx="1656865" cy="14724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5148064" y="3828779"/>
                <a:ext cx="1794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𝒏𝒐𝒅𝒆</m:t>
                          </m:r>
                        </m:sub>
                      </m:sSub>
                      <m:r>
                        <a:rPr lang="pl-PL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+=</m:t>
                      </m:r>
                      <m:r>
                        <a:rPr lang="pl-PL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828779"/>
                <a:ext cx="179401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a 50"/>
          <p:cNvSpPr/>
          <p:nvPr/>
        </p:nvSpPr>
        <p:spPr>
          <a:xfrm>
            <a:off x="7097782" y="3356992"/>
            <a:ext cx="1656865" cy="14724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pole tekstowe 51"/>
              <p:cNvSpPr txBox="1"/>
              <p:nvPr/>
            </p:nvSpPr>
            <p:spPr>
              <a:xfrm>
                <a:off x="7026455" y="3861048"/>
                <a:ext cx="1794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pl-PL" sz="24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𝒏𝒐𝒅𝒆</m:t>
                          </m:r>
                        </m:sub>
                      </m:sSub>
                      <m:r>
                        <a:rPr lang="pl-PL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+=</m:t>
                      </m:r>
                      <m:r>
                        <a:rPr lang="pl-PL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pl-PL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pole tekstow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55" y="3861048"/>
                <a:ext cx="1794017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4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pl-PL" sz="6600" dirty="0" smtClean="0">
                <a:solidFill>
                  <a:schemeClr val="bg1"/>
                </a:solidFill>
              </a:rPr>
              <a:t>Wykresy</a:t>
            </a:r>
            <a:endParaRPr lang="pl-PL" sz="6600" dirty="0">
              <a:solidFill>
                <a:schemeClr val="bg1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80861"/>
            <a:ext cx="4464496" cy="2976331"/>
          </a:xfr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14572"/>
            <a:ext cx="4499992" cy="2914629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0" y="634124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Symulacja/Prawdopodobieństwo przekazania infekcji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9661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pl-PL" sz="7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Plan prezentacji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1578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4400" dirty="0" smtClean="0"/>
              <a:t>Wstęp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4400" dirty="0" smtClean="0"/>
              <a:t>Symulacja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4400" dirty="0" smtClean="0"/>
              <a:t>Analiza wyników symulacji</a:t>
            </a:r>
          </a:p>
          <a:p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043608" y="3933056"/>
            <a:ext cx="26613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 smtClean="0"/>
              <a:t>Globalnie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L</a:t>
            </a:r>
            <a:r>
              <a:rPr lang="pl-PL" sz="4400" dirty="0" smtClean="0"/>
              <a:t>okalnie</a:t>
            </a:r>
            <a:endParaRPr lang="pl-PL" sz="4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7544" y="5373216"/>
            <a:ext cx="6378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/>
              <a:t>5. Podsumowanie i wnioski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692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pl-PL" sz="6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Histogramy</a:t>
            </a:r>
            <a:endParaRPr lang="pl-PL" sz="6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872"/>
            <a:ext cx="8742452" cy="2952328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Symulacja/Prawdopodobieństwo przekazania infekcji</a:t>
            </a:r>
            <a:endParaRPr lang="pl-PL" sz="28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755576" y="558924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</a:t>
            </a:r>
            <a:r>
              <a:rPr lang="pl-PL" dirty="0" smtClean="0"/>
              <a:t>=0.05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157382" y="557155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</a:t>
            </a:r>
            <a:r>
              <a:rPr lang="pl-PL" dirty="0" smtClean="0"/>
              <a:t>=0.07</a:t>
            </a:r>
            <a:endParaRPr lang="pl-PL" dirty="0"/>
          </a:p>
        </p:txBody>
      </p:sp>
      <p:cxnSp>
        <p:nvCxnSpPr>
          <p:cNvPr id="8" name="Łącznik prosty ze strzałką 7"/>
          <p:cNvCxnSpPr/>
          <p:nvPr/>
        </p:nvCxnSpPr>
        <p:spPr>
          <a:xfrm flipV="1">
            <a:off x="907146" y="4725144"/>
            <a:ext cx="36004" cy="83183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V="1">
            <a:off x="5436096" y="4739726"/>
            <a:ext cx="36004" cy="83183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467544" y="125760"/>
            <a:ext cx="8229600" cy="9989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000" dirty="0" smtClean="0">
                <a:solidFill>
                  <a:schemeClr val="bg1"/>
                </a:solidFill>
              </a:rPr>
              <a:t>Algorytm symulacji</a:t>
            </a:r>
            <a:endParaRPr lang="pl-PL" sz="60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</a:t>
            </a:r>
            <a:endParaRPr lang="pl-PL" sz="28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075406" y="1702549"/>
            <a:ext cx="14489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S=92   </a:t>
            </a:r>
            <a:r>
              <a:rPr lang="pl-PL" b="1" dirty="0" smtClean="0">
                <a:solidFill>
                  <a:schemeClr val="accent2"/>
                </a:solidFill>
              </a:rPr>
              <a:t>I=0</a:t>
            </a:r>
            <a:endParaRPr lang="pl-PL" b="1" dirty="0">
              <a:solidFill>
                <a:schemeClr val="accent2"/>
              </a:solidFill>
            </a:endParaRPr>
          </a:p>
          <a:p>
            <a:pPr algn="ctr"/>
            <a:r>
              <a:rPr lang="pl-PL" b="1" dirty="0" smtClean="0">
                <a:solidFill>
                  <a:srgbClr val="CCCC00"/>
                </a:solidFill>
              </a:rPr>
              <a:t>E=0</a:t>
            </a:r>
            <a:r>
              <a:rPr lang="pl-PL" b="1" dirty="0">
                <a:solidFill>
                  <a:srgbClr val="CCCC00"/>
                </a:solidFill>
              </a:rPr>
              <a:t> </a:t>
            </a:r>
            <a:r>
              <a:rPr lang="pl-PL" b="1" dirty="0" smtClean="0">
                <a:solidFill>
                  <a:srgbClr val="CCCC00"/>
                </a:solidFill>
              </a:rPr>
              <a:t>  </a:t>
            </a:r>
            <a:r>
              <a:rPr lang="pl-PL" b="1" dirty="0" smtClean="0">
                <a:solidFill>
                  <a:srgbClr val="00B050"/>
                </a:solidFill>
              </a:rPr>
              <a:t>R=0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8" name="Elipsa 7"/>
          <p:cNvSpPr/>
          <p:nvPr/>
        </p:nvSpPr>
        <p:spPr>
          <a:xfrm>
            <a:off x="2771800" y="1772816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Elipsa 8"/>
          <p:cNvSpPr/>
          <p:nvPr/>
        </p:nvSpPr>
        <p:spPr>
          <a:xfrm>
            <a:off x="1331640" y="1772816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Elipsa 9"/>
          <p:cNvSpPr/>
          <p:nvPr/>
        </p:nvSpPr>
        <p:spPr>
          <a:xfrm>
            <a:off x="3491880" y="1772816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Elipsa 10"/>
          <p:cNvSpPr/>
          <p:nvPr/>
        </p:nvSpPr>
        <p:spPr>
          <a:xfrm>
            <a:off x="2051720" y="1772816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4932040" y="1772816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Elipsa 12"/>
          <p:cNvSpPr/>
          <p:nvPr/>
        </p:nvSpPr>
        <p:spPr>
          <a:xfrm>
            <a:off x="4211960" y="2924944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486550" y="1228690"/>
            <a:ext cx="5597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KROK 1</a:t>
            </a:r>
            <a:r>
              <a:rPr lang="pl-PL" dirty="0" smtClean="0"/>
              <a:t>: </a:t>
            </a:r>
            <a:r>
              <a:rPr lang="pl-PL" sz="2000" dirty="0" smtClean="0"/>
              <a:t>Wszystkie wierzchołki Susceptible</a:t>
            </a:r>
            <a:endParaRPr lang="pl-PL" sz="20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467544" y="2380818"/>
            <a:ext cx="424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KROK 2</a:t>
            </a:r>
            <a:r>
              <a:rPr lang="pl-PL" dirty="0" smtClean="0"/>
              <a:t>:</a:t>
            </a:r>
            <a:r>
              <a:rPr lang="pl-PL" sz="2000" dirty="0" smtClean="0"/>
              <a:t> Zarażenie wierzchołka</a:t>
            </a:r>
            <a:endParaRPr lang="pl-PL" sz="2000" dirty="0"/>
          </a:p>
        </p:txBody>
      </p:sp>
      <p:sp>
        <p:nvSpPr>
          <p:cNvPr id="22" name="Elipsa 21"/>
          <p:cNvSpPr/>
          <p:nvPr/>
        </p:nvSpPr>
        <p:spPr>
          <a:xfrm>
            <a:off x="2771800" y="2924944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Elipsa 23"/>
          <p:cNvSpPr/>
          <p:nvPr/>
        </p:nvSpPr>
        <p:spPr>
          <a:xfrm>
            <a:off x="3442001" y="2924944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Elipsa 24"/>
          <p:cNvSpPr/>
          <p:nvPr/>
        </p:nvSpPr>
        <p:spPr>
          <a:xfrm>
            <a:off x="2096227" y="2924944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5004048" y="2924944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Elipsa 26"/>
          <p:cNvSpPr/>
          <p:nvPr/>
        </p:nvSpPr>
        <p:spPr>
          <a:xfrm>
            <a:off x="4211960" y="1772816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/>
          <p:cNvSpPr txBox="1"/>
          <p:nvPr/>
        </p:nvSpPr>
        <p:spPr>
          <a:xfrm>
            <a:off x="467544" y="3604954"/>
            <a:ext cx="424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KROK 3</a:t>
            </a:r>
            <a:r>
              <a:rPr lang="pl-PL" dirty="0" smtClean="0"/>
              <a:t>: </a:t>
            </a:r>
            <a:r>
              <a:rPr lang="pl-PL" sz="2000" dirty="0" smtClean="0"/>
              <a:t>Transformacje</a:t>
            </a:r>
            <a:endParaRPr lang="pl-PL" sz="2000" dirty="0"/>
          </a:p>
        </p:txBody>
      </p:sp>
      <p:sp>
        <p:nvSpPr>
          <p:cNvPr id="29" name="Elipsa 28"/>
          <p:cNvSpPr/>
          <p:nvPr/>
        </p:nvSpPr>
        <p:spPr>
          <a:xfrm>
            <a:off x="1331640" y="2924944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611560" y="5579948"/>
            <a:ext cx="99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Jeśli:</a:t>
            </a:r>
            <a:endParaRPr lang="pl-PL" dirty="0"/>
          </a:p>
        </p:txBody>
      </p:sp>
      <p:sp>
        <p:nvSpPr>
          <p:cNvPr id="32" name="Elipsa 31"/>
          <p:cNvSpPr/>
          <p:nvPr/>
        </p:nvSpPr>
        <p:spPr>
          <a:xfrm>
            <a:off x="6084168" y="5517232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Elipsa 32"/>
          <p:cNvSpPr/>
          <p:nvPr/>
        </p:nvSpPr>
        <p:spPr>
          <a:xfrm>
            <a:off x="1431045" y="5517232"/>
            <a:ext cx="504056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trzałka w prawo 34"/>
          <p:cNvSpPr/>
          <p:nvPr/>
        </p:nvSpPr>
        <p:spPr>
          <a:xfrm>
            <a:off x="3131840" y="5629890"/>
            <a:ext cx="1584176" cy="31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/>
          <p:cNvSpPr txBox="1"/>
          <p:nvPr/>
        </p:nvSpPr>
        <p:spPr>
          <a:xfrm>
            <a:off x="3442001" y="586798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U&lt;=p</a:t>
            </a:r>
            <a:endParaRPr lang="pl-PL" i="1" dirty="0"/>
          </a:p>
        </p:txBody>
      </p:sp>
      <p:sp>
        <p:nvSpPr>
          <p:cNvPr id="37" name="Elipsa 36"/>
          <p:cNvSpPr/>
          <p:nvPr/>
        </p:nvSpPr>
        <p:spPr>
          <a:xfrm>
            <a:off x="5220072" y="5517232"/>
            <a:ext cx="504056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Elipsa 37"/>
          <p:cNvSpPr/>
          <p:nvPr/>
        </p:nvSpPr>
        <p:spPr>
          <a:xfrm>
            <a:off x="2255418" y="5517232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ole tekstowe 38"/>
          <p:cNvSpPr txBox="1"/>
          <p:nvPr/>
        </p:nvSpPr>
        <p:spPr>
          <a:xfrm>
            <a:off x="467544" y="4973106"/>
            <a:ext cx="424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KROK 4</a:t>
            </a:r>
            <a:r>
              <a:rPr lang="pl-PL" dirty="0" smtClean="0"/>
              <a:t>: </a:t>
            </a:r>
            <a:r>
              <a:rPr lang="pl-PL" sz="2000" dirty="0" smtClean="0"/>
              <a:t>Kontakt z listy kontaktów</a:t>
            </a:r>
            <a:endParaRPr lang="pl-PL" sz="2000" dirty="0"/>
          </a:p>
        </p:txBody>
      </p:sp>
      <p:sp>
        <p:nvSpPr>
          <p:cNvPr id="40" name="Elipsa 39"/>
          <p:cNvSpPr/>
          <p:nvPr/>
        </p:nvSpPr>
        <p:spPr>
          <a:xfrm>
            <a:off x="899592" y="4149080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Elipsa 40"/>
          <p:cNvSpPr/>
          <p:nvPr/>
        </p:nvSpPr>
        <p:spPr>
          <a:xfrm>
            <a:off x="2483768" y="4149080"/>
            <a:ext cx="504056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Elipsa 41"/>
          <p:cNvSpPr/>
          <p:nvPr/>
        </p:nvSpPr>
        <p:spPr>
          <a:xfrm>
            <a:off x="6588224" y="4149080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Elipsa 42"/>
          <p:cNvSpPr/>
          <p:nvPr/>
        </p:nvSpPr>
        <p:spPr>
          <a:xfrm>
            <a:off x="4932040" y="4149080"/>
            <a:ext cx="504056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Strzałka w prawo 43"/>
          <p:cNvSpPr/>
          <p:nvPr/>
        </p:nvSpPr>
        <p:spPr>
          <a:xfrm>
            <a:off x="1547664" y="4189730"/>
            <a:ext cx="792088" cy="31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ole tekstowe 44"/>
          <p:cNvSpPr txBox="1"/>
          <p:nvPr/>
        </p:nvSpPr>
        <p:spPr>
          <a:xfrm>
            <a:off x="1493045" y="449982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1 dzień</a:t>
            </a:r>
            <a:endParaRPr lang="pl-PL" i="1" dirty="0"/>
          </a:p>
        </p:txBody>
      </p:sp>
      <p:sp>
        <p:nvSpPr>
          <p:cNvPr id="46" name="Strzałka w prawo 45"/>
          <p:cNvSpPr/>
          <p:nvPr/>
        </p:nvSpPr>
        <p:spPr>
          <a:xfrm>
            <a:off x="5652120" y="4221088"/>
            <a:ext cx="792088" cy="31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ole tekstowe 46"/>
          <p:cNvSpPr txBox="1"/>
          <p:nvPr/>
        </p:nvSpPr>
        <p:spPr>
          <a:xfrm>
            <a:off x="5727472" y="450912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7 dni</a:t>
            </a:r>
            <a:endParaRPr lang="pl-PL" i="1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075406" y="2854677"/>
            <a:ext cx="14489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S=91   </a:t>
            </a:r>
            <a:r>
              <a:rPr lang="pl-PL" b="1" dirty="0" smtClean="0">
                <a:solidFill>
                  <a:schemeClr val="accent2"/>
                </a:solidFill>
              </a:rPr>
              <a:t>I=0</a:t>
            </a:r>
            <a:endParaRPr lang="pl-PL" b="1" dirty="0">
              <a:solidFill>
                <a:schemeClr val="accent2"/>
              </a:solidFill>
            </a:endParaRPr>
          </a:p>
          <a:p>
            <a:pPr algn="ctr"/>
            <a:r>
              <a:rPr lang="pl-PL" b="1" dirty="0" smtClean="0">
                <a:solidFill>
                  <a:srgbClr val="CCCC00"/>
                </a:solidFill>
              </a:rPr>
              <a:t>E=1   </a:t>
            </a:r>
            <a:r>
              <a:rPr lang="pl-PL" b="1" dirty="0" smtClean="0">
                <a:solidFill>
                  <a:srgbClr val="00B050"/>
                </a:solidFill>
              </a:rPr>
              <a:t>R=0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49" name="pole tekstowe 48"/>
          <p:cNvSpPr txBox="1"/>
          <p:nvPr/>
        </p:nvSpPr>
        <p:spPr>
          <a:xfrm>
            <a:off x="3291312" y="4150821"/>
            <a:ext cx="9926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2"/>
                </a:solidFill>
              </a:rPr>
              <a:t>I=I+1</a:t>
            </a:r>
            <a:endParaRPr lang="pl-PL" b="1" dirty="0">
              <a:solidFill>
                <a:schemeClr val="accent2"/>
              </a:solidFill>
            </a:endParaRPr>
          </a:p>
          <a:p>
            <a:pPr algn="ctr"/>
            <a:r>
              <a:rPr lang="pl-PL" b="1" dirty="0" smtClean="0">
                <a:solidFill>
                  <a:srgbClr val="CCCC00"/>
                </a:solidFill>
              </a:rPr>
              <a:t>E=E-1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50" name="pole tekstowe 49"/>
          <p:cNvSpPr txBox="1"/>
          <p:nvPr/>
        </p:nvSpPr>
        <p:spPr>
          <a:xfrm>
            <a:off x="7367212" y="4150821"/>
            <a:ext cx="9492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2"/>
                </a:solidFill>
              </a:rPr>
              <a:t>I=I-1</a:t>
            </a:r>
            <a:endParaRPr lang="pl-PL" b="1" dirty="0">
              <a:solidFill>
                <a:schemeClr val="accent2"/>
              </a:solidFill>
            </a:endParaRPr>
          </a:p>
          <a:p>
            <a:pPr algn="ctr"/>
            <a:r>
              <a:rPr lang="pl-PL" b="1" dirty="0" smtClean="0">
                <a:solidFill>
                  <a:srgbClr val="CCCC00"/>
                </a:solidFill>
              </a:rPr>
              <a:t> </a:t>
            </a:r>
            <a:r>
              <a:rPr lang="pl-PL" b="1" dirty="0" smtClean="0">
                <a:solidFill>
                  <a:srgbClr val="00B050"/>
                </a:solidFill>
              </a:rPr>
              <a:t>R=R+1</a:t>
            </a:r>
            <a:endParaRPr lang="pl-PL" b="1" dirty="0">
              <a:solidFill>
                <a:srgbClr val="00B050"/>
              </a:solidFill>
            </a:endParaRPr>
          </a:p>
        </p:txBody>
      </p:sp>
      <p:sp>
        <p:nvSpPr>
          <p:cNvPr id="51" name="pole tekstowe 50"/>
          <p:cNvSpPr txBox="1"/>
          <p:nvPr/>
        </p:nvSpPr>
        <p:spPr>
          <a:xfrm>
            <a:off x="6948264" y="5518973"/>
            <a:ext cx="9492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rgbClr val="CCCC00"/>
                </a:solidFill>
              </a:rPr>
              <a:t>E=E+1</a:t>
            </a:r>
            <a:endParaRPr lang="pl-PL" b="1" dirty="0">
              <a:solidFill>
                <a:schemeClr val="accent2"/>
              </a:solidFill>
            </a:endParaRPr>
          </a:p>
          <a:p>
            <a:pPr algn="ctr"/>
            <a:r>
              <a:rPr lang="pl-PL" b="1" dirty="0" smtClean="0">
                <a:solidFill>
                  <a:srgbClr val="CCCC00"/>
                </a:solidFill>
              </a:rPr>
              <a:t> </a:t>
            </a:r>
            <a:r>
              <a:rPr lang="pl-PL" b="1" dirty="0" smtClean="0">
                <a:solidFill>
                  <a:schemeClr val="tx1"/>
                </a:solidFill>
              </a:rPr>
              <a:t>S=S-1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66" name="pole tekstowe 65"/>
          <p:cNvSpPr txBox="1"/>
          <p:nvPr/>
        </p:nvSpPr>
        <p:spPr>
          <a:xfrm>
            <a:off x="3419872" y="533188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U~U(0,1)</a:t>
            </a:r>
            <a:endParaRPr lang="pl-PL" i="1" dirty="0"/>
          </a:p>
        </p:txBody>
      </p:sp>
      <p:sp>
        <p:nvSpPr>
          <p:cNvPr id="2" name="Łuk blokowy 1"/>
          <p:cNvSpPr/>
          <p:nvPr/>
        </p:nvSpPr>
        <p:spPr>
          <a:xfrm rot="16200000">
            <a:off x="-244553" y="4157064"/>
            <a:ext cx="1440160" cy="70411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632848" cy="136815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Wybór pierwszego zarażonego wierzchołka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</a:t>
            </a:r>
            <a:endParaRPr lang="pl-PL" sz="2800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827584" y="3373591"/>
            <a:ext cx="2530624" cy="782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dirty="0" smtClean="0">
                <a:solidFill>
                  <a:schemeClr val="bg1"/>
                </a:solidFill>
              </a:rPr>
              <a:t>Losowy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5796136" y="3337587"/>
            <a:ext cx="2725727" cy="8549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dirty="0" smtClean="0">
                <a:solidFill>
                  <a:schemeClr val="bg1"/>
                </a:solidFill>
              </a:rPr>
              <a:t>Nielosowy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3" name="Strzałka w dół 2"/>
          <p:cNvSpPr/>
          <p:nvPr/>
        </p:nvSpPr>
        <p:spPr>
          <a:xfrm rot="1859749">
            <a:off x="2930926" y="1717823"/>
            <a:ext cx="509228" cy="1598167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dół 6"/>
          <p:cNvSpPr/>
          <p:nvPr/>
        </p:nvSpPr>
        <p:spPr>
          <a:xfrm rot="19941074">
            <a:off x="5896737" y="1771944"/>
            <a:ext cx="509228" cy="1489922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5724128" y="4970101"/>
            <a:ext cx="3024336" cy="12241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  <a:lvl1pPr algn="ctr">
              <a:spcBef>
                <a:spcPct val="0"/>
              </a:spcBef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Analiza </a:t>
            </a:r>
          </a:p>
          <a:p>
            <a:r>
              <a:rPr lang="pl-PL" dirty="0"/>
              <a:t>ogólna</a:t>
            </a:r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580728" y="4941168"/>
            <a:ext cx="3024336" cy="12241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dirty="0" smtClean="0">
                <a:solidFill>
                  <a:schemeClr val="bg1"/>
                </a:solidFill>
              </a:rPr>
              <a:t>Analiza indywidualna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Strzałka w dół 9"/>
          <p:cNvSpPr/>
          <p:nvPr/>
        </p:nvSpPr>
        <p:spPr>
          <a:xfrm>
            <a:off x="1838282" y="4293096"/>
            <a:ext cx="509228" cy="5110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dół 10"/>
          <p:cNvSpPr/>
          <p:nvPr/>
        </p:nvSpPr>
        <p:spPr>
          <a:xfrm>
            <a:off x="7015100" y="4305385"/>
            <a:ext cx="509228" cy="5110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1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pl-PL" sz="5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Losowy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5904656" cy="4686755"/>
          </a:xfrm>
        </p:spPr>
      </p:pic>
      <p:sp>
        <p:nvSpPr>
          <p:cNvPr id="4" name="pole tekstowe 3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Symulacja/</a:t>
            </a:r>
            <a:r>
              <a:rPr lang="pl-PL" sz="2800" dirty="0">
                <a:solidFill>
                  <a:schemeClr val="bg1"/>
                </a:solidFill>
              </a:rPr>
              <a:t>Wybór pierwszego zarażonego wierzchołka</a:t>
            </a:r>
            <a:endParaRPr lang="pl-PL" sz="28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732240" y="170080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smtClean="0"/>
              <a:t>M=92-S</a:t>
            </a:r>
            <a:endParaRPr lang="pl-PL" sz="4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34881"/>
              </p:ext>
            </p:extLst>
          </p:nvPr>
        </p:nvGraphicFramePr>
        <p:xfrm>
          <a:off x="6444208" y="2755983"/>
          <a:ext cx="2466274" cy="2689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74"/>
                <a:gridCol w="1800200"/>
              </a:tblGrid>
              <a:tr h="842892">
                <a:tc>
                  <a:txBody>
                    <a:bodyPr/>
                    <a:lstStyle/>
                    <a:p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78%</a:t>
                      </a:r>
                      <a:endParaRPr lang="pl-PL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&lt;=2</a:t>
                      </a:r>
                      <a:r>
                        <a:rPr lang="pl-PL" sz="2000" b="1" baseline="0" dirty="0" smtClean="0">
                          <a:solidFill>
                            <a:schemeClr val="bg1"/>
                          </a:solidFill>
                        </a:rPr>
                        <a:t> osoby</a:t>
                      </a:r>
                      <a:endParaRPr lang="pl-PL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842892">
                <a:tc>
                  <a:txBody>
                    <a:bodyPr/>
                    <a:lstStyle/>
                    <a:p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22%</a:t>
                      </a:r>
                      <a:endParaRPr lang="pl-PL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rozprzestrzenia</a:t>
                      </a:r>
                      <a:endParaRPr lang="pl-PL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003457">
                <a:tc>
                  <a:txBody>
                    <a:bodyPr/>
                    <a:lstStyle/>
                    <a:p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&lt;1%</a:t>
                      </a:r>
                      <a:endParaRPr lang="pl-PL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1" dirty="0" smtClean="0">
                          <a:solidFill>
                            <a:schemeClr val="bg1"/>
                          </a:solidFill>
                        </a:rPr>
                        <a:t>Przekazanie 10% populacji</a:t>
                      </a:r>
                      <a:endParaRPr lang="pl-PL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7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92211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pl-PL" sz="5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Nielosowy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7240" y="1124744"/>
            <a:ext cx="7643192" cy="64807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400" dirty="0" smtClean="0"/>
              <a:t>Symulacja dla każdego wierzchołka przeprowadzona </a:t>
            </a:r>
            <a:r>
              <a:rPr lang="pl-PL" sz="2400" b="1" dirty="0" smtClean="0"/>
              <a:t>N=1000 </a:t>
            </a:r>
            <a:r>
              <a:rPr lang="pl-PL" sz="2400" dirty="0" smtClean="0"/>
              <a:t>razy.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36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Symulacja/</a:t>
            </a:r>
            <a:r>
              <a:rPr lang="pl-PL" sz="2800" dirty="0">
                <a:solidFill>
                  <a:schemeClr val="bg1"/>
                </a:solidFill>
              </a:rPr>
              <a:t>Wybór pierwszego zarażonego wierzchołka</a:t>
            </a:r>
            <a:endParaRPr lang="pl-PL" sz="28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120570" y="2348880"/>
            <a:ext cx="391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/>
              <a:t>Chance </a:t>
            </a:r>
          </a:p>
          <a:p>
            <a:pPr algn="ctr"/>
            <a:r>
              <a:rPr lang="pl-PL" sz="2000" dirty="0" smtClean="0"/>
              <a:t>prawdopodobieństwo</a:t>
            </a:r>
            <a:r>
              <a:rPr lang="pl-PL" sz="2000" dirty="0"/>
              <a:t>, że M&gt;=3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27584" y="2382560"/>
            <a:ext cx="32403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 smtClean="0"/>
              <a:t>Mean</a:t>
            </a:r>
            <a:r>
              <a:rPr lang="pl-PL" sz="2400" b="1" dirty="0" smtClean="0"/>
              <a:t> </a:t>
            </a:r>
          </a:p>
          <a:p>
            <a:pPr algn="ctr"/>
            <a:r>
              <a:rPr lang="pl-PL" sz="2000" dirty="0" smtClean="0"/>
              <a:t>średnia </a:t>
            </a:r>
            <a:r>
              <a:rPr lang="pl-PL" sz="2000" dirty="0"/>
              <a:t>M dla wierzchołka</a:t>
            </a:r>
          </a:p>
          <a:p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419872" y="18256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Nowe atrybuty</a:t>
            </a:r>
            <a:endParaRPr lang="pl-PL" sz="2800" b="1" dirty="0"/>
          </a:p>
        </p:txBody>
      </p:sp>
      <p:pic>
        <p:nvPicPr>
          <p:cNvPr id="8" name="Symbol zastępczy zawartości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8" y="3140968"/>
            <a:ext cx="8800980" cy="3168352"/>
          </a:xfrm>
          <a:prstGeom prst="rect">
            <a:avLst/>
          </a:prstGeom>
        </p:spPr>
      </p:pic>
      <p:cxnSp>
        <p:nvCxnSpPr>
          <p:cNvPr id="10" name="Łącznik prosty ze strzałką 9"/>
          <p:cNvCxnSpPr/>
          <p:nvPr/>
        </p:nvCxnSpPr>
        <p:spPr>
          <a:xfrm>
            <a:off x="5868144" y="2204864"/>
            <a:ext cx="648072" cy="21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H="1">
            <a:off x="2843809" y="2204864"/>
            <a:ext cx="576063" cy="2857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29329"/>
            <a:ext cx="4464496" cy="4147943"/>
          </a:xfrm>
        </p:spPr>
      </p:pic>
      <p:sp>
        <p:nvSpPr>
          <p:cNvPr id="4" name="pole tekstowe 3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Symulacja/</a:t>
            </a:r>
            <a:r>
              <a:rPr lang="pl-PL" sz="2800" dirty="0">
                <a:solidFill>
                  <a:schemeClr val="bg1"/>
                </a:solidFill>
              </a:rPr>
              <a:t>Wybór pierwszego zarażonego wierzchołka</a:t>
            </a:r>
            <a:endParaRPr lang="pl-PL" sz="2800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smtClean="0">
                <a:solidFill>
                  <a:schemeClr val="bg1"/>
                </a:solidFill>
              </a:rPr>
              <a:t>Wierzchołki o dużym potencjale przekazania infekcji</a:t>
            </a:r>
            <a:endParaRPr lang="pl-PL" sz="3200" dirty="0">
              <a:solidFill>
                <a:schemeClr val="bg1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36352"/>
            <a:ext cx="4400315" cy="39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5400" dirty="0" smtClean="0">
                <a:solidFill>
                  <a:schemeClr val="bg1"/>
                </a:solidFill>
              </a:rPr>
              <a:t>Wykresy SEIR</a:t>
            </a:r>
            <a:endParaRPr lang="pl-PL" sz="54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Symulacja</a:t>
            </a:r>
            <a:endParaRPr lang="pl-PL" sz="28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1"/>
            <a:ext cx="4176464" cy="3821463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4032448" cy="37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518864" y="188640"/>
            <a:ext cx="8229600" cy="7920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000" dirty="0" smtClean="0">
                <a:solidFill>
                  <a:schemeClr val="bg1"/>
                </a:solidFill>
              </a:rPr>
              <a:t>Wnioski 1.</a:t>
            </a:r>
            <a:endParaRPr lang="pl-PL" sz="6000" dirty="0">
              <a:solidFill>
                <a:schemeClr val="bg1"/>
              </a:solidFill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637220" y="1772816"/>
            <a:ext cx="7992888" cy="34163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chemeClr val="tx1"/>
                </a:solidFill>
              </a:rPr>
              <a:t>Mała szansa epidemii przy losowym wyborze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chemeClr val="tx1"/>
                </a:solidFill>
              </a:rPr>
              <a:t>Nieliczne wierzchołki powodują epidemię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chemeClr val="tx1"/>
                </a:solidFill>
              </a:rPr>
              <a:t>Wielkość zbioru danych nie pozwala na pełną analizę</a:t>
            </a:r>
          </a:p>
        </p:txBody>
      </p:sp>
    </p:spTree>
    <p:extLst>
      <p:ext uri="{BB962C8B-B14F-4D97-AF65-F5344CB8AC3E}">
        <p14:creationId xmlns:p14="http://schemas.microsoft.com/office/powerpoint/2010/main" val="8933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395536" y="2060848"/>
            <a:ext cx="8301608" cy="2304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7200" dirty="0" smtClean="0">
                <a:solidFill>
                  <a:schemeClr val="bg1"/>
                </a:solidFill>
              </a:rPr>
              <a:t>Wpływ na wyniki symulacji</a:t>
            </a:r>
            <a:endParaRPr lang="pl-PL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251520" y="332656"/>
            <a:ext cx="8686800" cy="15121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dirty="0" smtClean="0">
                <a:solidFill>
                  <a:schemeClr val="bg1"/>
                </a:solidFill>
              </a:rPr>
              <a:t>Co wpływa na proces rozprzestrzeniania się choroby?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5485106" y="3284984"/>
            <a:ext cx="3047334" cy="10801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 smtClean="0">
                <a:solidFill>
                  <a:schemeClr val="bg1"/>
                </a:solidFill>
              </a:rPr>
              <a:t>Wpływ na lokalną dynamikę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899592" y="3284984"/>
            <a:ext cx="3096344" cy="10801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 smtClean="0">
                <a:solidFill>
                  <a:schemeClr val="bg1"/>
                </a:solidFill>
              </a:rPr>
              <a:t>Wpływ na globalną dynamikę</a:t>
            </a: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3" name="Strzałka w dół 2"/>
          <p:cNvSpPr/>
          <p:nvPr/>
        </p:nvSpPr>
        <p:spPr>
          <a:xfrm rot="2432355">
            <a:off x="2620618" y="1894842"/>
            <a:ext cx="484246" cy="1340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dół 6"/>
          <p:cNvSpPr/>
          <p:nvPr/>
        </p:nvSpPr>
        <p:spPr>
          <a:xfrm rot="19299231">
            <a:off x="6303613" y="1903977"/>
            <a:ext cx="484246" cy="1340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899592" y="5013176"/>
            <a:ext cx="3096344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smtClean="0">
                <a:solidFill>
                  <a:schemeClr val="bg1"/>
                </a:solidFill>
              </a:rPr>
              <a:t>Struktura kontaktów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5485105" y="4995504"/>
            <a:ext cx="3047335" cy="9537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smtClean="0">
                <a:solidFill>
                  <a:schemeClr val="bg1"/>
                </a:solidFill>
              </a:rPr>
              <a:t>Cechy sieciowe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10" name="Strzałka w dół 9"/>
          <p:cNvSpPr/>
          <p:nvPr/>
        </p:nvSpPr>
        <p:spPr>
          <a:xfrm>
            <a:off x="2243239" y="4509120"/>
            <a:ext cx="384545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dół 10"/>
          <p:cNvSpPr/>
          <p:nvPr/>
        </p:nvSpPr>
        <p:spPr>
          <a:xfrm>
            <a:off x="6948264" y="4509120"/>
            <a:ext cx="384545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Wpływ na wyniki symulacji</a:t>
            </a:r>
            <a:endParaRPr lang="pl-PL" sz="2800" dirty="0"/>
          </a:p>
        </p:txBody>
      </p:sp>
      <p:sp>
        <p:nvSpPr>
          <p:cNvPr id="2" name="pole tekstowe 1"/>
          <p:cNvSpPr txBox="1"/>
          <p:nvPr/>
        </p:nvSpPr>
        <p:spPr>
          <a:xfrm>
            <a:off x="2699792" y="4428401"/>
            <a:ext cx="91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?</a:t>
            </a:r>
            <a:endParaRPr lang="pl-PL" sz="32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7332809" y="4432756"/>
            <a:ext cx="91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?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4557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539552" y="2276872"/>
            <a:ext cx="8064896" cy="180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9600" dirty="0" smtClean="0">
                <a:solidFill>
                  <a:schemeClr val="bg1"/>
                </a:solidFill>
              </a:rPr>
              <a:t>Wstęp</a:t>
            </a:r>
            <a:endParaRPr lang="pl-PL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899592" y="2276872"/>
            <a:ext cx="7416824" cy="1944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5400" dirty="0" smtClean="0">
                <a:solidFill>
                  <a:schemeClr val="bg1"/>
                </a:solidFill>
              </a:rPr>
              <a:t>Wpływ na globalną dynamikę</a:t>
            </a:r>
            <a:endParaRPr lang="pl-P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424936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dirty="0" smtClean="0">
                <a:solidFill>
                  <a:schemeClr val="bg1"/>
                </a:solidFill>
              </a:rPr>
              <a:t>Czy struktura kontaktów ma znaczenie?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Wpływ na wyniki symulacji/Globalna dynamika</a:t>
            </a:r>
            <a:endParaRPr lang="pl-PL" sz="2800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75556" y="1196752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smtClean="0"/>
              <a:t>Stworzenie losowej struktury kontaktów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smtClean="0"/>
              <a:t>Porównanie struktur</a:t>
            </a:r>
            <a:endParaRPr lang="pl-PL" sz="32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7152190" y="2780928"/>
            <a:ext cx="157070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Sieć temporalna</a:t>
            </a:r>
            <a:endParaRPr lang="pl-PL" sz="20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7043450" y="4869160"/>
            <a:ext cx="185793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Sieć statyczna z wagami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851920" y="573325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Oryginalna sieć</a:t>
            </a:r>
            <a:endParaRPr lang="pl-PL" sz="2400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532073" y="570363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Losowa sieć</a:t>
            </a:r>
            <a:endParaRPr lang="pl-PL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4" t="47912" r="60220" b="17205"/>
          <a:stretch/>
        </p:blipFill>
        <p:spPr bwMode="auto">
          <a:xfrm>
            <a:off x="107504" y="2581039"/>
            <a:ext cx="3376277" cy="315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2" t="47912" r="37226" b="17205"/>
          <a:stretch/>
        </p:blipFill>
        <p:spPr bwMode="auto">
          <a:xfrm>
            <a:off x="3491880" y="2564904"/>
            <a:ext cx="3115372" cy="312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trzałka w dół 11"/>
          <p:cNvSpPr/>
          <p:nvPr/>
        </p:nvSpPr>
        <p:spPr>
          <a:xfrm>
            <a:off x="7721519" y="3861048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0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395536" y="188640"/>
            <a:ext cx="8424936" cy="12961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smtClean="0">
                <a:solidFill>
                  <a:schemeClr val="bg1"/>
                </a:solidFill>
              </a:rPr>
              <a:t>Czy struktura kontaktów ma znaczenie?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39552" y="1629279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smtClean="0"/>
              <a:t>Porównanie wyników symulacji</a:t>
            </a:r>
            <a:endParaRPr lang="pl-PL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1" t="53278" r="33984" b="20351"/>
          <a:stretch/>
        </p:blipFill>
        <p:spPr bwMode="auto">
          <a:xfrm>
            <a:off x="971600" y="2385578"/>
            <a:ext cx="7339789" cy="32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539552" y="5652537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rgbClr val="C00000"/>
                </a:solidFill>
              </a:rPr>
              <a:t>WNIOSEK</a:t>
            </a:r>
            <a:r>
              <a:rPr lang="pl-PL" sz="3200" dirty="0" smtClean="0"/>
              <a:t>: Nie ma wpływu na globalne wyniki</a:t>
            </a:r>
            <a:endParaRPr lang="pl-PL" sz="32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Wpływ na </a:t>
            </a:r>
            <a:r>
              <a:rPr lang="pl-PL" sz="2800" dirty="0"/>
              <a:t>wyniki symulacji/Globalna dynamika</a:t>
            </a:r>
          </a:p>
        </p:txBody>
      </p:sp>
    </p:spTree>
    <p:extLst>
      <p:ext uri="{BB962C8B-B14F-4D97-AF65-F5344CB8AC3E}">
        <p14:creationId xmlns:p14="http://schemas.microsoft.com/office/powerpoint/2010/main" val="2165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899592" y="620688"/>
            <a:ext cx="7416824" cy="1944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5400" dirty="0" smtClean="0">
                <a:solidFill>
                  <a:schemeClr val="bg1"/>
                </a:solidFill>
              </a:rPr>
              <a:t>Wpływ na lokalną</a:t>
            </a:r>
          </a:p>
          <a:p>
            <a:r>
              <a:rPr lang="pl-PL" sz="5400" dirty="0" smtClean="0">
                <a:solidFill>
                  <a:schemeClr val="bg1"/>
                </a:solidFill>
              </a:rPr>
              <a:t>dynamikę</a:t>
            </a:r>
            <a:endParaRPr lang="pl-PL" sz="5400" dirty="0">
              <a:solidFill>
                <a:schemeClr val="bg1"/>
              </a:solidFill>
            </a:endParaRP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1619672" y="3878854"/>
            <a:ext cx="6192688" cy="16383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dirty="0" smtClean="0">
                <a:solidFill>
                  <a:schemeClr val="bg1"/>
                </a:solidFill>
              </a:rPr>
              <a:t>Jakie zmienne opisują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smtClean="0">
                <a:solidFill>
                  <a:schemeClr val="bg1"/>
                </a:solidFill>
              </a:rPr>
              <a:t>atrybut </a:t>
            </a:r>
            <a:r>
              <a:rPr lang="pl-PL" sz="4000" dirty="0">
                <a:solidFill>
                  <a:schemeClr val="bg1"/>
                </a:solidFill>
              </a:rPr>
              <a:t>c</a:t>
            </a:r>
            <a:r>
              <a:rPr lang="pl-PL" sz="4000" dirty="0" smtClean="0">
                <a:solidFill>
                  <a:schemeClr val="bg1"/>
                </a:solidFill>
              </a:rPr>
              <a:t>hance? 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trzałka w dół 6"/>
          <p:cNvSpPr/>
          <p:nvPr/>
        </p:nvSpPr>
        <p:spPr>
          <a:xfrm>
            <a:off x="4067944" y="2780928"/>
            <a:ext cx="90010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5400" dirty="0" smtClean="0">
                <a:solidFill>
                  <a:schemeClr val="bg1"/>
                </a:solidFill>
              </a:rPr>
              <a:t>Analiza wizualna</a:t>
            </a:r>
            <a:endParaRPr lang="pl-PL" sz="54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/>
              <a:t>Wpływ na wyniki </a:t>
            </a:r>
            <a:r>
              <a:rPr lang="pl-PL" sz="2800" dirty="0" smtClean="0"/>
              <a:t>symulacji/Lokalna dynamika</a:t>
            </a:r>
            <a:endParaRPr lang="pl-PL" sz="2800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6038020" cy="4381947"/>
          </a:xfrm>
        </p:spPr>
      </p:pic>
      <p:sp>
        <p:nvSpPr>
          <p:cNvPr id="2" name="pole tekstowe 1"/>
          <p:cNvSpPr txBox="1"/>
          <p:nvPr/>
        </p:nvSpPr>
        <p:spPr>
          <a:xfrm>
            <a:off x="6228184" y="1772816"/>
            <a:ext cx="28083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Własność </a:t>
            </a:r>
            <a:r>
              <a:rPr lang="pl-PL" sz="2400" dirty="0" err="1" smtClean="0"/>
              <a:t>Scale-Free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Umiejscowienie wierzchołka w sieci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Liczba kontaktów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1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467544" y="260648"/>
            <a:ext cx="8280920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5400" dirty="0" smtClean="0">
                <a:solidFill>
                  <a:schemeClr val="bg1"/>
                </a:solidFill>
              </a:rPr>
              <a:t>Stworzenie modelu regresji</a:t>
            </a:r>
            <a:endParaRPr lang="pl-PL" sz="54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/>
              <a:t>Wpływ na wyniki </a:t>
            </a:r>
            <a:r>
              <a:rPr lang="pl-PL" sz="2800" dirty="0" smtClean="0"/>
              <a:t>symulacji/</a:t>
            </a:r>
            <a:r>
              <a:rPr lang="pl-PL" sz="2800" dirty="0"/>
              <a:t>Lokalna dynamika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419872" y="1700808"/>
            <a:ext cx="2311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/>
              <a:t>Zmienne </a:t>
            </a:r>
            <a:endParaRPr lang="pl-PL" sz="4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636912"/>
            <a:ext cx="9107996" cy="2482024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2455172" y="5517232"/>
            <a:ext cx="434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 smtClean="0">
                <a:solidFill>
                  <a:srgbClr val="C00000"/>
                </a:solidFill>
              </a:rPr>
              <a:t>Problem korelacji zmiennych</a:t>
            </a:r>
            <a:endParaRPr lang="pl-PL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1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5400" dirty="0" smtClean="0">
                <a:solidFill>
                  <a:schemeClr val="bg1"/>
                </a:solidFill>
              </a:rPr>
              <a:t>Schemat wyboru zmiennych</a:t>
            </a:r>
            <a:endParaRPr lang="pl-PL" sz="5400" dirty="0">
              <a:solidFill>
                <a:schemeClr val="bg1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Wpływ na wyniki</a:t>
            </a:r>
            <a:r>
              <a:rPr lang="pl-PL" sz="2800" dirty="0"/>
              <a:t> symulacji/Lokalna dynamika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8533"/>
            <a:ext cx="7484116" cy="47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611560" y="260648"/>
            <a:ext cx="8064896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5400" dirty="0" smtClean="0">
                <a:solidFill>
                  <a:schemeClr val="bg1"/>
                </a:solidFill>
              </a:rPr>
              <a:t>Modele wielu zmiennych</a:t>
            </a:r>
            <a:endParaRPr lang="pl-PL" sz="54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/>
              <a:t>Wpływ na wyniki </a:t>
            </a:r>
            <a:r>
              <a:rPr lang="pl-PL" sz="2800" dirty="0" smtClean="0"/>
              <a:t>symulacji/</a:t>
            </a:r>
            <a:r>
              <a:rPr lang="pl-PL" sz="2800" dirty="0"/>
              <a:t>Lokalna dynamika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30" y="2276872"/>
            <a:ext cx="7742502" cy="25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1"/>
                </a:solidFill>
              </a:rPr>
              <a:t>Najlepszy model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0" t="52308" r="30523" b="26300"/>
          <a:stretch/>
        </p:blipFill>
        <p:spPr bwMode="auto">
          <a:xfrm>
            <a:off x="755576" y="2566909"/>
            <a:ext cx="7742502" cy="230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/>
              <a:t>Wpływ na wyniki </a:t>
            </a:r>
            <a:r>
              <a:rPr lang="pl-PL" sz="2800" dirty="0" smtClean="0"/>
              <a:t>symulacji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532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1"/>
                </a:solidFill>
              </a:rPr>
              <a:t>Diagnoza założeń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23296" r="31429" b="15897"/>
          <a:stretch/>
        </p:blipFill>
        <p:spPr bwMode="auto">
          <a:xfrm>
            <a:off x="421999" y="1556792"/>
            <a:ext cx="4438033" cy="403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8" t="33260" r="40770" b="39194"/>
          <a:stretch/>
        </p:blipFill>
        <p:spPr bwMode="auto">
          <a:xfrm>
            <a:off x="5487416" y="3212976"/>
            <a:ext cx="2973016" cy="263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854900" y="5601434"/>
            <a:ext cx="3402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Test normalności </a:t>
            </a:r>
            <a:r>
              <a:rPr lang="pl-PL" sz="2000" dirty="0" err="1" smtClean="0"/>
              <a:t>Shapiro</a:t>
            </a:r>
            <a:r>
              <a:rPr lang="pl-PL" sz="2000" dirty="0" smtClean="0"/>
              <a:t>-Wilk:</a:t>
            </a:r>
          </a:p>
          <a:p>
            <a:pPr algn="ctr"/>
            <a:r>
              <a:rPr lang="pl-PL" sz="2000" dirty="0" smtClean="0"/>
              <a:t>p-</a:t>
            </a:r>
            <a:r>
              <a:rPr lang="pl-PL" sz="2000" dirty="0" err="1" smtClean="0"/>
              <a:t>value</a:t>
            </a:r>
            <a:r>
              <a:rPr lang="pl-PL" sz="2000" dirty="0" smtClean="0"/>
              <a:t>=0.72</a:t>
            </a:r>
            <a:endParaRPr lang="pl-PL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641776" y="1580599"/>
            <a:ext cx="266429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3600" i="1" dirty="0" smtClean="0"/>
              <a:t>Założenia są spełnione</a:t>
            </a:r>
            <a:endParaRPr lang="pl-PL" sz="3600" i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Analiza wyników symulacji/Lokalnie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202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611560" y="332656"/>
            <a:ext cx="7848872" cy="13849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2400" b="1"/>
            </a:lvl1pPr>
          </a:lstStyle>
          <a:p>
            <a:r>
              <a:rPr lang="pl-PL" sz="2800" dirty="0">
                <a:solidFill>
                  <a:srgbClr val="FF0000"/>
                </a:solidFill>
              </a:rPr>
              <a:t>KLUCZOWE PYTANIE</a:t>
            </a:r>
          </a:p>
          <a:p>
            <a:r>
              <a:rPr lang="pl-PL" sz="2800" b="0" dirty="0"/>
              <a:t>Jakie warunki muszą zaistnieć, żeby pojawiła się epidemia?</a:t>
            </a:r>
          </a:p>
        </p:txBody>
      </p:sp>
      <p:sp>
        <p:nvSpPr>
          <p:cNvPr id="5" name="Strzałka w dół 4"/>
          <p:cNvSpPr/>
          <p:nvPr/>
        </p:nvSpPr>
        <p:spPr>
          <a:xfrm>
            <a:off x="3995936" y="2060848"/>
            <a:ext cx="108012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611560" y="2852936"/>
            <a:ext cx="7848872" cy="9541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2400" b="1"/>
            </a:lvl1pPr>
          </a:lstStyle>
          <a:p>
            <a:r>
              <a:rPr lang="pl-PL" sz="2800" dirty="0">
                <a:solidFill>
                  <a:srgbClr val="FF0000"/>
                </a:solidFill>
              </a:rPr>
              <a:t>CEL PRACY</a:t>
            </a:r>
          </a:p>
          <a:p>
            <a:r>
              <a:rPr lang="pl-PL" sz="2800" b="0" dirty="0"/>
              <a:t>Analiza procesu rozprzestrzeniania się grypy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629816" y="4869160"/>
            <a:ext cx="7848872" cy="9541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FF0000"/>
                </a:solidFill>
              </a:rPr>
              <a:t>REALIZACJA</a:t>
            </a:r>
          </a:p>
          <a:p>
            <a:pPr algn="ctr"/>
            <a:r>
              <a:rPr lang="pl-PL" sz="2800" dirty="0" smtClean="0"/>
              <a:t>Symulacja na rzeczywistych danych </a:t>
            </a:r>
            <a:endParaRPr lang="pl-PL" sz="2800" dirty="0"/>
          </a:p>
        </p:txBody>
      </p:sp>
      <p:sp>
        <p:nvSpPr>
          <p:cNvPr id="8" name="Strzałka w dół 7"/>
          <p:cNvSpPr/>
          <p:nvPr/>
        </p:nvSpPr>
        <p:spPr>
          <a:xfrm>
            <a:off x="3995936" y="4077072"/>
            <a:ext cx="108012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Wstęp 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322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994919" y="3244334"/>
            <a:ext cx="1154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Wnioski 1.</a:t>
            </a:r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395536" y="116632"/>
            <a:ext cx="8229600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000" dirty="0" smtClean="0">
                <a:solidFill>
                  <a:schemeClr val="bg1"/>
                </a:solidFill>
              </a:rPr>
              <a:t>Wnioski 2.</a:t>
            </a:r>
            <a:endParaRPr lang="pl-PL" sz="6000" dirty="0">
              <a:solidFill>
                <a:schemeClr val="bg1"/>
              </a:solidFill>
            </a:endParaRP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2771800" y="1165230"/>
            <a:ext cx="3384376" cy="19037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smtClean="0">
                <a:solidFill>
                  <a:schemeClr val="bg1"/>
                </a:solidFill>
              </a:rPr>
              <a:t>Indywidualny potencjał przekazania infekcji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3203848" y="3789040"/>
            <a:ext cx="2592288" cy="10801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smtClean="0">
                <a:solidFill>
                  <a:schemeClr val="bg1"/>
                </a:solidFill>
              </a:rPr>
              <a:t>Zachowania</a:t>
            </a:r>
          </a:p>
          <a:p>
            <a:r>
              <a:rPr lang="pl-PL" sz="3200" dirty="0" smtClean="0">
                <a:solidFill>
                  <a:schemeClr val="bg1"/>
                </a:solidFill>
              </a:rPr>
              <a:t>społeczne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403715" y="5301208"/>
            <a:ext cx="2592288" cy="10801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smtClean="0">
                <a:solidFill>
                  <a:schemeClr val="bg1"/>
                </a:solidFill>
              </a:rPr>
              <a:t>Liczba kontaktów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5868144" y="5301208"/>
            <a:ext cx="2592288" cy="10801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 smtClean="0">
                <a:solidFill>
                  <a:schemeClr val="bg1"/>
                </a:solidFill>
              </a:rPr>
              <a:t>Wybór Znajomych</a:t>
            </a:r>
            <a:endParaRPr lang="pl-PL" sz="3200" dirty="0">
              <a:solidFill>
                <a:schemeClr val="bg1"/>
              </a:solidFill>
            </a:endParaRPr>
          </a:p>
        </p:txBody>
      </p:sp>
      <p:sp>
        <p:nvSpPr>
          <p:cNvPr id="11" name="Strzałka w dół 10"/>
          <p:cNvSpPr/>
          <p:nvPr/>
        </p:nvSpPr>
        <p:spPr>
          <a:xfrm>
            <a:off x="4247964" y="3172326"/>
            <a:ext cx="540060" cy="472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w dół 11"/>
          <p:cNvSpPr/>
          <p:nvPr/>
        </p:nvSpPr>
        <p:spPr>
          <a:xfrm rot="3359251">
            <a:off x="2487661" y="4648185"/>
            <a:ext cx="540060" cy="644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dół 12"/>
          <p:cNvSpPr/>
          <p:nvPr/>
        </p:nvSpPr>
        <p:spPr>
          <a:xfrm rot="18436947">
            <a:off x="5946191" y="4642216"/>
            <a:ext cx="540060" cy="644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00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Metoda obliczania prawdopodobieństwa przekazania infekcji dała bardzo dobre wyniki</a:t>
            </a:r>
          </a:p>
          <a:p>
            <a:r>
              <a:rPr lang="pl-PL" dirty="0" smtClean="0"/>
              <a:t>Warunki początkowe symulacji mają znaczenie</a:t>
            </a:r>
          </a:p>
          <a:p>
            <a:r>
              <a:rPr lang="pl-PL" dirty="0" smtClean="0"/>
              <a:t>Ogólne pr. wybuchu epidemii można estymować używając losowej struktury</a:t>
            </a:r>
          </a:p>
          <a:p>
            <a:r>
              <a:rPr lang="pl-PL" dirty="0" smtClean="0"/>
              <a:t>Własność </a:t>
            </a:r>
            <a:r>
              <a:rPr lang="pl-PL" dirty="0" err="1" smtClean="0"/>
              <a:t>Scale-Free</a:t>
            </a:r>
            <a:r>
              <a:rPr lang="pl-PL" dirty="0" smtClean="0"/>
              <a:t> wpływa na lokalną dynamikę</a:t>
            </a:r>
          </a:p>
          <a:p>
            <a:r>
              <a:rPr lang="pl-PL" dirty="0" smtClean="0"/>
              <a:t>Mała populacja i mały zbiór danych</a:t>
            </a:r>
            <a:endParaRPr lang="pl-PL" dirty="0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446856" y="404664"/>
            <a:ext cx="8229600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6000" dirty="0" smtClean="0">
                <a:solidFill>
                  <a:schemeClr val="bg1"/>
                </a:solidFill>
              </a:rPr>
              <a:t>Podsumowanie</a:t>
            </a:r>
            <a:endParaRPr lang="pl-PL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2008" y="1600200"/>
            <a:ext cx="8964488" cy="4525963"/>
          </a:xfrm>
        </p:spPr>
        <p:txBody>
          <a:bodyPr/>
          <a:lstStyle/>
          <a:p>
            <a:pPr marL="0" indent="0">
              <a:buNone/>
            </a:pPr>
            <a:r>
              <a:rPr lang="pl-PL" sz="1800" dirty="0" smtClean="0"/>
              <a:t>[1] Albert-</a:t>
            </a:r>
            <a:r>
              <a:rPr lang="pl-PL" sz="1800" dirty="0" err="1" smtClean="0"/>
              <a:t>László</a:t>
            </a:r>
            <a:r>
              <a:rPr lang="pl-PL" sz="1800" dirty="0" smtClean="0"/>
              <a:t> </a:t>
            </a:r>
            <a:r>
              <a:rPr lang="pl-PL" sz="1800" dirty="0" err="1" smtClean="0"/>
              <a:t>Barabási</a:t>
            </a:r>
            <a:r>
              <a:rPr lang="pl-PL" sz="1800" dirty="0" smtClean="0"/>
              <a:t>, Network Science</a:t>
            </a:r>
          </a:p>
          <a:p>
            <a:pPr marL="0" indent="0">
              <a:buNone/>
            </a:pPr>
            <a:r>
              <a:rPr lang="pl-PL" sz="1800" dirty="0"/>
              <a:t>[</a:t>
            </a:r>
            <a:r>
              <a:rPr lang="pl-PL" sz="1800" dirty="0" smtClean="0"/>
              <a:t>2] Daniel </a:t>
            </a:r>
            <a:r>
              <a:rPr lang="pl-PL" sz="1800" dirty="0" err="1"/>
              <a:t>Smilkov</a:t>
            </a:r>
            <a:r>
              <a:rPr lang="pl-PL" sz="1800" dirty="0"/>
              <a:t>, Cesar A. Hidalgo &amp; </a:t>
            </a:r>
            <a:r>
              <a:rPr lang="pl-PL" sz="1800" dirty="0" err="1"/>
              <a:t>Ljupco</a:t>
            </a:r>
            <a:r>
              <a:rPr lang="pl-PL" sz="1800" dirty="0"/>
              <a:t> </a:t>
            </a:r>
            <a:r>
              <a:rPr lang="pl-PL" sz="1800" dirty="0" err="1" smtClean="0"/>
              <a:t>Kocarev</a:t>
            </a:r>
            <a:r>
              <a:rPr lang="pl-PL" sz="1800" dirty="0" smtClean="0"/>
              <a:t>, </a:t>
            </a:r>
            <a:r>
              <a:rPr lang="en-US" sz="1800" dirty="0" smtClean="0"/>
              <a:t>Beyond </a:t>
            </a:r>
            <a:r>
              <a:rPr lang="en-US" sz="1800" dirty="0"/>
              <a:t>network structure: How heterogeneous susceptibility modulates the spread of </a:t>
            </a:r>
            <a:r>
              <a:rPr lang="en-US" sz="1800" dirty="0" smtClean="0"/>
              <a:t>epidemics</a:t>
            </a:r>
            <a:r>
              <a:rPr lang="pl-PL" sz="1800" dirty="0"/>
              <a:t> (</a:t>
            </a:r>
            <a:r>
              <a:rPr lang="pl-PL" sz="1800" dirty="0">
                <a:hlinkClick r:id="rId2"/>
              </a:rPr>
              <a:t>https://</a:t>
            </a:r>
            <a:r>
              <a:rPr lang="pl-PL" sz="1800" dirty="0" smtClean="0">
                <a:hlinkClick r:id="rId2"/>
              </a:rPr>
              <a:t>www.nature.com/articles/srep04795</a:t>
            </a:r>
            <a:r>
              <a:rPr lang="pl-PL" sz="1800" dirty="0" smtClean="0"/>
              <a:t>)</a:t>
            </a:r>
          </a:p>
          <a:p>
            <a:pPr marL="0" indent="0">
              <a:buNone/>
            </a:pPr>
            <a:r>
              <a:rPr lang="pl-PL" sz="1800" dirty="0" smtClean="0"/>
              <a:t>[3] </a:t>
            </a:r>
            <a:r>
              <a:rPr lang="pl-PL" sz="1800" dirty="0" err="1" smtClean="0"/>
              <a:t>SocioPatterns</a:t>
            </a:r>
            <a:r>
              <a:rPr lang="pl-PL" sz="1800" dirty="0" smtClean="0"/>
              <a:t>  </a:t>
            </a:r>
            <a:r>
              <a:rPr lang="pl-PL" sz="1800" dirty="0" smtClean="0">
                <a:hlinkClick r:id="rId3"/>
              </a:rPr>
              <a:t>http</a:t>
            </a:r>
            <a:r>
              <a:rPr lang="pl-PL" sz="1800" dirty="0">
                <a:hlinkClick r:id="rId3"/>
              </a:rPr>
              <a:t>://</a:t>
            </a:r>
            <a:r>
              <a:rPr lang="pl-PL" sz="1800" dirty="0" smtClean="0">
                <a:hlinkClick r:id="rId3"/>
              </a:rPr>
              <a:t>www.sociopatterns.org/datasets/contacts-in-a-workplace/</a:t>
            </a: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[4]</a:t>
            </a:r>
            <a:r>
              <a:rPr lang="en-US" sz="1800" dirty="0"/>
              <a:t> Centers for disease control and </a:t>
            </a:r>
            <a:r>
              <a:rPr lang="en-US" sz="1800" dirty="0" smtClean="0"/>
              <a:t>prevention</a:t>
            </a:r>
            <a:r>
              <a:rPr lang="pl-PL" sz="1800" dirty="0" smtClean="0"/>
              <a:t> </a:t>
            </a:r>
            <a:r>
              <a:rPr lang="en-US" sz="1800" dirty="0"/>
              <a:t>https://www.cdc.gov/flu/about/</a:t>
            </a:r>
            <a:r>
              <a:rPr lang="pl-PL" sz="1800" dirty="0" smtClean="0"/>
              <a:t>keyfacts.htm.</a:t>
            </a:r>
            <a:endParaRPr lang="en-US" sz="1800" dirty="0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467544" y="260648"/>
            <a:ext cx="8229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7200" dirty="0" smtClean="0">
                <a:solidFill>
                  <a:schemeClr val="bg1"/>
                </a:solidFill>
              </a:rPr>
              <a:t>Bibliografia</a:t>
            </a:r>
            <a:endParaRPr lang="pl-PL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467544" y="2564904"/>
            <a:ext cx="8229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5400" dirty="0" smtClean="0">
                <a:solidFill>
                  <a:schemeClr val="bg1"/>
                </a:solidFill>
              </a:rPr>
              <a:t>Dziękuję za uwagę !</a:t>
            </a:r>
            <a:endParaRPr lang="pl-P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555776" y="2492896"/>
            <a:ext cx="36004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l-PL" dirty="0"/>
              <a:t>Symulacja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Wstęp</a:t>
            </a:r>
            <a:endParaRPr lang="pl-PL" sz="28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7504" y="548680"/>
            <a:ext cx="2448272" cy="9541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l-PL" dirty="0">
                <a:solidFill>
                  <a:schemeClr val="tx2"/>
                </a:solidFill>
              </a:rPr>
              <a:t>Model społeczeństwa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059832" y="548680"/>
            <a:ext cx="2448272" cy="9541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l-PL" dirty="0">
                <a:solidFill>
                  <a:schemeClr val="tx2"/>
                </a:solidFill>
              </a:rPr>
              <a:t>Warunki początkowe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5940152" y="548680"/>
            <a:ext cx="2964420" cy="9541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l-PL" dirty="0">
                <a:solidFill>
                  <a:schemeClr val="tx2"/>
                </a:solidFill>
              </a:rPr>
              <a:t>Model</a:t>
            </a:r>
          </a:p>
          <a:p>
            <a:r>
              <a:rPr lang="pl-PL" dirty="0" smtClean="0">
                <a:solidFill>
                  <a:schemeClr val="tx2"/>
                </a:solidFill>
              </a:rPr>
              <a:t>Epidemiologiczny</a:t>
            </a:r>
          </a:p>
        </p:txBody>
      </p:sp>
      <p:sp>
        <p:nvSpPr>
          <p:cNvPr id="9" name="Strzałka w dół 8"/>
          <p:cNvSpPr/>
          <p:nvPr/>
        </p:nvSpPr>
        <p:spPr>
          <a:xfrm rot="3398146">
            <a:off x="6225708" y="1837660"/>
            <a:ext cx="576064" cy="628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dół 9"/>
          <p:cNvSpPr/>
          <p:nvPr/>
        </p:nvSpPr>
        <p:spPr>
          <a:xfrm>
            <a:off x="4079571" y="1818402"/>
            <a:ext cx="576064" cy="628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dół 10"/>
          <p:cNvSpPr/>
          <p:nvPr/>
        </p:nvSpPr>
        <p:spPr>
          <a:xfrm rot="18581215">
            <a:off x="2267745" y="1852214"/>
            <a:ext cx="576064" cy="628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2627784" y="3933056"/>
            <a:ext cx="3600400" cy="9541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</a:rPr>
              <a:t>Analiza wyników symulacji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14" name="Strzałka w dół 13"/>
          <p:cNvSpPr/>
          <p:nvPr/>
        </p:nvSpPr>
        <p:spPr>
          <a:xfrm>
            <a:off x="4067944" y="3284984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2627784" y="5642084"/>
            <a:ext cx="36004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2800"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l-PL" dirty="0" smtClean="0">
                <a:solidFill>
                  <a:schemeClr val="tx2"/>
                </a:solidFill>
              </a:rPr>
              <a:t>Statystyka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16" name="Strzałka w dół 15"/>
          <p:cNvSpPr/>
          <p:nvPr/>
        </p:nvSpPr>
        <p:spPr>
          <a:xfrm rot="10800000">
            <a:off x="4139953" y="5013176"/>
            <a:ext cx="576064" cy="545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4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539552" y="2420888"/>
            <a:ext cx="8064896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chemeClr val="bg1"/>
                </a:solidFill>
              </a:rPr>
              <a:t>Model</a:t>
            </a:r>
            <a:r>
              <a:rPr lang="pl-PL" sz="6000" dirty="0" smtClean="0">
                <a:solidFill>
                  <a:schemeClr val="bg1"/>
                </a:solidFill>
              </a:rPr>
              <a:t> społeczeństwa</a:t>
            </a:r>
            <a:endParaRPr lang="pl-PL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pl-PL" sz="6000" dirty="0" smtClean="0">
                <a:solidFill>
                  <a:schemeClr val="bg1"/>
                </a:solidFill>
              </a:rPr>
              <a:t>Nauka o sieciach</a:t>
            </a:r>
            <a:endParaRPr lang="pl-PL" sz="6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Wstęp</a:t>
            </a:r>
            <a:endParaRPr lang="pl-PL" sz="2800" dirty="0"/>
          </a:p>
        </p:txBody>
      </p:sp>
      <p:pic>
        <p:nvPicPr>
          <p:cNvPr id="5" name="Symbol zastępczy zawartości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" y="2608783"/>
            <a:ext cx="4646666" cy="319648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2072077" y="5805264"/>
            <a:ext cx="134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/>
              <a:t>Źródło: [1]</a:t>
            </a:r>
            <a:endParaRPr lang="pl-PL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8" t="18658" r="8990" b="46241"/>
          <a:stretch/>
        </p:blipFill>
        <p:spPr bwMode="auto">
          <a:xfrm>
            <a:off x="5343890" y="2636912"/>
            <a:ext cx="341163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251520" y="182566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Sieci temporalne i statyczne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5220072" y="1826821"/>
            <a:ext cx="3617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Miary centralności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Własność </a:t>
            </a:r>
            <a:r>
              <a:rPr lang="pl-PL" sz="2800" dirty="0" err="1" smtClean="0"/>
              <a:t>Scale-Free</a:t>
            </a:r>
            <a:endParaRPr lang="pl-PL" sz="2800" dirty="0"/>
          </a:p>
        </p:txBody>
      </p:sp>
      <p:sp>
        <p:nvSpPr>
          <p:cNvPr id="11" name="Prostokąt 10"/>
          <p:cNvSpPr/>
          <p:nvPr/>
        </p:nvSpPr>
        <p:spPr>
          <a:xfrm>
            <a:off x="6588224" y="5805264"/>
            <a:ext cx="1165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i="1" dirty="0"/>
              <a:t>Źródło: [1]</a:t>
            </a:r>
          </a:p>
        </p:txBody>
      </p:sp>
    </p:spTree>
    <p:extLst>
      <p:ext uri="{BB962C8B-B14F-4D97-AF65-F5344CB8AC3E}">
        <p14:creationId xmlns:p14="http://schemas.microsoft.com/office/powerpoint/2010/main" val="7000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539552" y="2420888"/>
            <a:ext cx="8064896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chemeClr val="bg1"/>
                </a:solidFill>
              </a:rPr>
              <a:t>Model</a:t>
            </a:r>
            <a:r>
              <a:rPr lang="pl-PL" sz="6000" dirty="0">
                <a:solidFill>
                  <a:schemeClr val="bg1"/>
                </a:solidFill>
              </a:rPr>
              <a:t> </a:t>
            </a:r>
            <a:r>
              <a:rPr lang="pl-PL" sz="6000" dirty="0" smtClean="0">
                <a:solidFill>
                  <a:schemeClr val="bg1"/>
                </a:solidFill>
              </a:rPr>
              <a:t>epidemiologiczny</a:t>
            </a:r>
            <a:endParaRPr lang="pl-PL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0" y="6381329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smtClean="0"/>
              <a:t>Wstęp</a:t>
            </a:r>
            <a:endParaRPr lang="pl-PL" sz="2800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446856" y="260648"/>
            <a:ext cx="82296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6000" dirty="0" smtClean="0"/>
          </a:p>
          <a:p>
            <a:r>
              <a:rPr lang="pl-PL" sz="6000" dirty="0" smtClean="0"/>
              <a:t>Model </a:t>
            </a:r>
            <a:r>
              <a:rPr lang="pl-PL" sz="6000" dirty="0"/>
              <a:t>SEIR</a:t>
            </a:r>
          </a:p>
          <a:p>
            <a:endParaRPr lang="pl-PL" sz="6000" dirty="0">
              <a:solidFill>
                <a:schemeClr val="bg1"/>
              </a:solidFill>
            </a:endParaRPr>
          </a:p>
        </p:txBody>
      </p:sp>
      <p:pic>
        <p:nvPicPr>
          <p:cNvPr id="7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854635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785</Words>
  <Application>Microsoft Office PowerPoint</Application>
  <PresentationFormat>Pokaz na ekranie (4:3)</PresentationFormat>
  <Paragraphs>220</Paragraphs>
  <Slides>43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44" baseType="lpstr">
      <vt:lpstr>Motyw pakietu Office</vt:lpstr>
      <vt:lpstr>Modelling the epidemics in social networks</vt:lpstr>
      <vt:lpstr>Plan prezentacji</vt:lpstr>
      <vt:lpstr>Prezentacja programu PowerPoint</vt:lpstr>
      <vt:lpstr>Prezentacja programu PowerPoint</vt:lpstr>
      <vt:lpstr>Prezentacja programu PowerPoint</vt:lpstr>
      <vt:lpstr>Prezentacja programu PowerPoint</vt:lpstr>
      <vt:lpstr>Nauka o sieciach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Symulacja</vt:lpstr>
      <vt:lpstr>Dane [3]</vt:lpstr>
      <vt:lpstr>Prezentacja programu PowerPoint</vt:lpstr>
      <vt:lpstr>Prawdopodobieństwo przekazania infekcji podczas kontaktu: 0.006</vt:lpstr>
      <vt:lpstr>Prezentacja programu PowerPoint</vt:lpstr>
      <vt:lpstr>Wykresy</vt:lpstr>
      <vt:lpstr>Histogramy</vt:lpstr>
      <vt:lpstr>Prezentacja programu PowerPoint</vt:lpstr>
      <vt:lpstr>Wybór pierwszego zarażonego wierzchołka</vt:lpstr>
      <vt:lpstr>Losowy</vt:lpstr>
      <vt:lpstr>Nielosowy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Czy struktura kontaktów ma znaczenie?</vt:lpstr>
      <vt:lpstr>Prezentacja programu PowerPoint</vt:lpstr>
      <vt:lpstr>Prezentacja programu PowerPoint</vt:lpstr>
      <vt:lpstr>Analiza wizualna</vt:lpstr>
      <vt:lpstr>Prezentacja programu PowerPoint</vt:lpstr>
      <vt:lpstr>Schemat wyboru zmiennych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the epidemics in social networks</dc:title>
  <dc:creator>Wojciech Nowakowski</dc:creator>
  <cp:lastModifiedBy>Wojciech Nowakowski</cp:lastModifiedBy>
  <cp:revision>79</cp:revision>
  <dcterms:created xsi:type="dcterms:W3CDTF">2019-12-05T17:21:48Z</dcterms:created>
  <dcterms:modified xsi:type="dcterms:W3CDTF">2020-01-19T11:55:34Z</dcterms:modified>
</cp:coreProperties>
</file>