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3" r:id="rId3"/>
    <p:sldId id="257" r:id="rId4"/>
    <p:sldId id="264" r:id="rId5"/>
    <p:sldId id="258" r:id="rId6"/>
    <p:sldId id="259" r:id="rId7"/>
    <p:sldId id="266" r:id="rId8"/>
    <p:sldId id="260" r:id="rId9"/>
    <p:sldId id="261" r:id="rId10"/>
    <p:sldId id="262" r:id="rId11"/>
    <p:sldId id="267" r:id="rId12"/>
    <p:sldId id="268" r:id="rId13"/>
    <p:sldId id="269" r:id="rId14"/>
    <p:sldId id="270" r:id="rId15"/>
    <p:sldId id="271" r:id="rId16"/>
    <p:sldId id="272" r:id="rId17"/>
    <p:sldId id="273" r:id="rId18"/>
    <p:sldId id="274" r:id="rId19"/>
    <p:sldId id="275" r:id="rId20"/>
    <p:sldId id="276" r:id="rId21"/>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94660"/>
  </p:normalViewPr>
  <p:slideViewPr>
    <p:cSldViewPr snapToGrid="0" showGuides="1">
      <p:cViewPr varScale="1">
        <p:scale>
          <a:sx n="41" d="100"/>
          <a:sy n="41" d="100"/>
        </p:scale>
        <p:origin x="2386" y="82"/>
      </p:cViewPr>
      <p:guideLst>
        <p:guide orient="horz" pos="4032"/>
        <p:guide pos="3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51E99-51E4-44CF-B958-12A972C6FBB1}" type="datetimeFigureOut">
              <a:rPr lang="en-US" smtClean="0"/>
              <a:t>7/6/2024</a:t>
            </a:fld>
            <a:endParaRPr lang="en-US"/>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32EFA-E277-48EB-8433-49BFA013098D}" type="slidenum">
              <a:rPr lang="en-US" smtClean="0"/>
              <a:t>‹nº›</a:t>
            </a:fld>
            <a:endParaRPr lang="en-US"/>
          </a:p>
        </p:txBody>
      </p:sp>
    </p:spTree>
    <p:extLst>
      <p:ext uri="{BB962C8B-B14F-4D97-AF65-F5344CB8AC3E}">
        <p14:creationId xmlns:p14="http://schemas.microsoft.com/office/powerpoint/2010/main" val="327030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2F5D707-109D-4F5B-BA4A-C6B35FE8451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270409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2F5D707-109D-4F5B-BA4A-C6B35FE8451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214431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2F5D707-109D-4F5B-BA4A-C6B35FE8451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40019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2F5D707-109D-4F5B-BA4A-C6B35FE8451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256574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2F5D707-109D-4F5B-BA4A-C6B35FE8451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310018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2F5D707-109D-4F5B-BA4A-C6B35FE8451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369476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2F5D707-109D-4F5B-BA4A-C6B35FE84518}"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130340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2F5D707-109D-4F5B-BA4A-C6B35FE84518}"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347453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5D707-109D-4F5B-BA4A-C6B35FE84518}"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160064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2F5D707-109D-4F5B-BA4A-C6B35FE8451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303197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2F5D707-109D-4F5B-BA4A-C6B35FE8451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6E39B-0344-4F68-90CF-00440C0CC4DA}" type="slidenum">
              <a:rPr lang="en-US" smtClean="0"/>
              <a:t>‹nº›</a:t>
            </a:fld>
            <a:endParaRPr lang="en-US"/>
          </a:p>
        </p:txBody>
      </p:sp>
    </p:spTree>
    <p:extLst>
      <p:ext uri="{BB962C8B-B14F-4D97-AF65-F5344CB8AC3E}">
        <p14:creationId xmlns:p14="http://schemas.microsoft.com/office/powerpoint/2010/main" val="21308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2F5D707-109D-4F5B-BA4A-C6B35FE84518}" type="datetimeFigureOut">
              <a:rPr lang="en-US" smtClean="0"/>
              <a:t>7/6/2024</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A9B6E39B-0344-4F68-90CF-00440C0CC4DA}" type="slidenum">
              <a:rPr lang="en-US" smtClean="0"/>
              <a:t>‹nº›</a:t>
            </a:fld>
            <a:endParaRPr lang="en-US"/>
          </a:p>
        </p:txBody>
      </p:sp>
    </p:spTree>
    <p:extLst>
      <p:ext uri="{BB962C8B-B14F-4D97-AF65-F5344CB8AC3E}">
        <p14:creationId xmlns:p14="http://schemas.microsoft.com/office/powerpoint/2010/main" val="787653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E33597E5-400A-E7D3-946F-FEBFB2AE76CA}"/>
              </a:ext>
            </a:extLst>
          </p:cNvPr>
          <p:cNvSpPr/>
          <p:nvPr/>
        </p:nvSpPr>
        <p:spPr>
          <a:xfrm>
            <a:off x="-177282" y="0"/>
            <a:ext cx="9778482"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8475F0-1754-08E1-54FB-D448705A4A8C}"/>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4660BDDB-A1EA-E297-7630-A00BDFD10EAB}"/>
              </a:ext>
            </a:extLst>
          </p:cNvPr>
          <p:cNvSpPr>
            <a:spLocks noGrp="1"/>
          </p:cNvSpPr>
          <p:nvPr>
            <p:ph type="subTitle" idx="1"/>
          </p:nvPr>
        </p:nvSpPr>
        <p:spPr/>
        <p:txBody>
          <a:bodyPr/>
          <a:lstStyle/>
          <a:p>
            <a:endParaRPr lang="en-US"/>
          </a:p>
        </p:txBody>
      </p:sp>
      <p:pic>
        <p:nvPicPr>
          <p:cNvPr id="5" name="Imagem 4">
            <a:extLst>
              <a:ext uri="{FF2B5EF4-FFF2-40B4-BE49-F238E27FC236}">
                <a16:creationId xmlns:a16="http://schemas.microsoft.com/office/drawing/2014/main" id="{356A542A-6F22-1DA4-9481-52028A6B6E3F}"/>
              </a:ext>
            </a:extLst>
          </p:cNvPr>
          <p:cNvPicPr>
            <a:picLocks noChangeAspect="1"/>
          </p:cNvPicPr>
          <p:nvPr/>
        </p:nvPicPr>
        <p:blipFill>
          <a:blip r:embed="rId2"/>
          <a:stretch>
            <a:fillRect/>
          </a:stretch>
        </p:blipFill>
        <p:spPr>
          <a:xfrm>
            <a:off x="0" y="1600200"/>
            <a:ext cx="9601200" cy="9601200"/>
          </a:xfrm>
          <a:prstGeom prst="rect">
            <a:avLst/>
          </a:prstGeom>
        </p:spPr>
      </p:pic>
      <p:pic>
        <p:nvPicPr>
          <p:cNvPr id="8" name="Imagem 7">
            <a:extLst>
              <a:ext uri="{FF2B5EF4-FFF2-40B4-BE49-F238E27FC236}">
                <a16:creationId xmlns:a16="http://schemas.microsoft.com/office/drawing/2014/main" id="{4076DF0E-D534-243C-126D-BF84825AD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333" y="708238"/>
            <a:ext cx="1474533" cy="1053238"/>
          </a:xfrm>
          <a:prstGeom prst="rect">
            <a:avLst/>
          </a:prstGeom>
        </p:spPr>
      </p:pic>
      <p:sp>
        <p:nvSpPr>
          <p:cNvPr id="10" name="CaixaDeTexto 9">
            <a:extLst>
              <a:ext uri="{FF2B5EF4-FFF2-40B4-BE49-F238E27FC236}">
                <a16:creationId xmlns:a16="http://schemas.microsoft.com/office/drawing/2014/main" id="{9280D4F8-D980-B75F-A871-4206766338BE}"/>
              </a:ext>
            </a:extLst>
          </p:cNvPr>
          <p:cNvSpPr txBox="1"/>
          <p:nvPr/>
        </p:nvSpPr>
        <p:spPr>
          <a:xfrm>
            <a:off x="221678" y="451341"/>
            <a:ext cx="3820736" cy="1446550"/>
          </a:xfrm>
          <a:prstGeom prst="rect">
            <a:avLst/>
          </a:prstGeom>
          <a:noFill/>
        </p:spPr>
        <p:txBody>
          <a:bodyPr wrap="square" rtlCol="0">
            <a:spAutoFit/>
          </a:bodyPr>
          <a:lstStyle/>
          <a:p>
            <a:r>
              <a:rPr lang="pt-BR" sz="8800" dirty="0">
                <a:solidFill>
                  <a:schemeClr val="bg1"/>
                </a:solidFill>
                <a:latin typeface="bitcre" panose="02000603000000000000" pitchFamily="2" charset="0"/>
                <a:ea typeface="bitcre" panose="02000603000000000000" pitchFamily="2" charset="0"/>
              </a:rPr>
              <a:t>Python</a:t>
            </a:r>
            <a:endParaRPr lang="en-US" sz="8800" dirty="0">
              <a:solidFill>
                <a:schemeClr val="bg1"/>
              </a:solidFill>
              <a:latin typeface="bitcre" panose="02000603000000000000" pitchFamily="2" charset="0"/>
              <a:ea typeface="bitcre" panose="02000603000000000000" pitchFamily="2" charset="0"/>
            </a:endParaRPr>
          </a:p>
        </p:txBody>
      </p:sp>
      <p:sp>
        <p:nvSpPr>
          <p:cNvPr id="11" name="CaixaDeTexto 10">
            <a:extLst>
              <a:ext uri="{FF2B5EF4-FFF2-40B4-BE49-F238E27FC236}">
                <a16:creationId xmlns:a16="http://schemas.microsoft.com/office/drawing/2014/main" id="{C4119D95-BA9D-D943-11E1-06CAA75AC1DD}"/>
              </a:ext>
            </a:extLst>
          </p:cNvPr>
          <p:cNvSpPr txBox="1"/>
          <p:nvPr/>
        </p:nvSpPr>
        <p:spPr>
          <a:xfrm>
            <a:off x="5558785" y="549935"/>
            <a:ext cx="3340360" cy="1446550"/>
          </a:xfrm>
          <a:prstGeom prst="rect">
            <a:avLst/>
          </a:prstGeom>
          <a:noFill/>
        </p:spPr>
        <p:txBody>
          <a:bodyPr wrap="square" rtlCol="0">
            <a:spAutoFit/>
          </a:bodyPr>
          <a:lstStyle/>
          <a:p>
            <a:r>
              <a:rPr lang="pt-BR" sz="8800" dirty="0" err="1">
                <a:solidFill>
                  <a:schemeClr val="bg1"/>
                </a:solidFill>
                <a:latin typeface="bitcre" panose="02000603000000000000" pitchFamily="2" charset="0"/>
                <a:ea typeface="bitcre" panose="02000603000000000000" pitchFamily="2" charset="0"/>
              </a:rPr>
              <a:t>Mage</a:t>
            </a:r>
            <a:endParaRPr lang="en-US" sz="8800" dirty="0">
              <a:solidFill>
                <a:schemeClr val="bg1"/>
              </a:solidFill>
              <a:latin typeface="bitcre" panose="02000603000000000000" pitchFamily="2" charset="0"/>
              <a:ea typeface="bitcre" panose="02000603000000000000" pitchFamily="2" charset="0"/>
            </a:endParaRPr>
          </a:p>
        </p:txBody>
      </p:sp>
      <p:sp>
        <p:nvSpPr>
          <p:cNvPr id="12" name="CaixaDeTexto 11">
            <a:extLst>
              <a:ext uri="{FF2B5EF4-FFF2-40B4-BE49-F238E27FC236}">
                <a16:creationId xmlns:a16="http://schemas.microsoft.com/office/drawing/2014/main" id="{F5D63C72-5672-224D-C03E-42FF2AE082FB}"/>
              </a:ext>
            </a:extLst>
          </p:cNvPr>
          <p:cNvSpPr txBox="1"/>
          <p:nvPr/>
        </p:nvSpPr>
        <p:spPr>
          <a:xfrm>
            <a:off x="659292" y="10983088"/>
            <a:ext cx="9305887" cy="830997"/>
          </a:xfrm>
          <a:prstGeom prst="rect">
            <a:avLst/>
          </a:prstGeom>
          <a:noFill/>
        </p:spPr>
        <p:txBody>
          <a:bodyPr wrap="square" rtlCol="0">
            <a:spAutoFit/>
          </a:bodyPr>
          <a:lstStyle/>
          <a:p>
            <a:r>
              <a:rPr lang="en-US" sz="4800" dirty="0">
                <a:solidFill>
                  <a:schemeClr val="bg1"/>
                </a:solidFill>
                <a:latin typeface="bitcre" panose="02000603000000000000" pitchFamily="2" charset="0"/>
                <a:ea typeface="bitcre" panose="02000603000000000000" pitchFamily="2" charset="0"/>
              </a:rPr>
              <a:t>Unlocking the Magic of Code</a:t>
            </a:r>
          </a:p>
        </p:txBody>
      </p:sp>
      <p:sp>
        <p:nvSpPr>
          <p:cNvPr id="13" name="CaixaDeTexto 12">
            <a:extLst>
              <a:ext uri="{FF2B5EF4-FFF2-40B4-BE49-F238E27FC236}">
                <a16:creationId xmlns:a16="http://schemas.microsoft.com/office/drawing/2014/main" id="{F0A52B0F-22E7-A63A-A667-09D5E6BEF574}"/>
              </a:ext>
            </a:extLst>
          </p:cNvPr>
          <p:cNvSpPr txBox="1"/>
          <p:nvPr/>
        </p:nvSpPr>
        <p:spPr>
          <a:xfrm>
            <a:off x="2587696" y="11855602"/>
            <a:ext cx="5449077" cy="523220"/>
          </a:xfrm>
          <a:prstGeom prst="rect">
            <a:avLst/>
          </a:prstGeom>
          <a:noFill/>
        </p:spPr>
        <p:txBody>
          <a:bodyPr wrap="square" rtlCol="0">
            <a:spAutoFit/>
          </a:bodyPr>
          <a:lstStyle/>
          <a:p>
            <a:r>
              <a:rPr lang="pt-BR" sz="2800" dirty="0" err="1">
                <a:solidFill>
                  <a:schemeClr val="bg1"/>
                </a:solidFill>
                <a:latin typeface="bitcre" panose="02000603000000000000" pitchFamily="2" charset="0"/>
                <a:ea typeface="bitcre" panose="02000603000000000000" pitchFamily="2" charset="0"/>
              </a:rPr>
              <a:t>By</a:t>
            </a:r>
            <a:r>
              <a:rPr lang="pt-BR" sz="2800" dirty="0">
                <a:solidFill>
                  <a:schemeClr val="bg1"/>
                </a:solidFill>
                <a:latin typeface="bitcre" panose="02000603000000000000" pitchFamily="2" charset="0"/>
                <a:ea typeface="bitcre" panose="02000603000000000000" pitchFamily="2" charset="0"/>
              </a:rPr>
              <a:t> Alison C Rita &amp; </a:t>
            </a:r>
            <a:r>
              <a:rPr lang="pt-BR" sz="2800" dirty="0" err="1">
                <a:solidFill>
                  <a:schemeClr val="bg1"/>
                </a:solidFill>
                <a:latin typeface="bitcre" panose="02000603000000000000" pitchFamily="2" charset="0"/>
                <a:ea typeface="bitcre" panose="02000603000000000000" pitchFamily="2" charset="0"/>
              </a:rPr>
              <a:t>ChatGpt</a:t>
            </a:r>
            <a:endParaRPr lang="en-US" sz="2800" dirty="0">
              <a:solidFill>
                <a:schemeClr val="bg1"/>
              </a:solidFill>
              <a:latin typeface="bitcre" panose="02000603000000000000" pitchFamily="2" charset="0"/>
              <a:ea typeface="bitcre" panose="02000603000000000000" pitchFamily="2" charset="0"/>
            </a:endParaRPr>
          </a:p>
        </p:txBody>
      </p:sp>
    </p:spTree>
    <p:extLst>
      <p:ext uri="{BB962C8B-B14F-4D97-AF65-F5344CB8AC3E}">
        <p14:creationId xmlns:p14="http://schemas.microsoft.com/office/powerpoint/2010/main" val="151291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89B76C7B-088B-8AC6-3C65-D52B4117A40E}"/>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Controlling the Flow of Magic</a:t>
            </a:r>
          </a:p>
        </p:txBody>
      </p:sp>
      <p:sp>
        <p:nvSpPr>
          <p:cNvPr id="12" name="CaixaDeTexto 11">
            <a:extLst>
              <a:ext uri="{FF2B5EF4-FFF2-40B4-BE49-F238E27FC236}">
                <a16:creationId xmlns:a16="http://schemas.microsoft.com/office/drawing/2014/main" id="{1310A29F-3CCF-6DD7-B0E8-13DE5A5F012C}"/>
              </a:ext>
            </a:extLst>
          </p:cNvPr>
          <p:cNvSpPr txBox="1"/>
          <p:nvPr/>
        </p:nvSpPr>
        <p:spPr>
          <a:xfrm>
            <a:off x="457178" y="1693681"/>
            <a:ext cx="8612167" cy="1569660"/>
          </a:xfrm>
          <a:prstGeom prst="rect">
            <a:avLst/>
          </a:prstGeom>
          <a:noFill/>
        </p:spPr>
        <p:txBody>
          <a:bodyPr wrap="square" rtlCol="0">
            <a:spAutoFit/>
          </a:bodyPr>
          <a:lstStyle/>
          <a:p>
            <a:r>
              <a:rPr lang="en-US" sz="3200" dirty="0"/>
              <a:t>Control flow statements allow you to control the execution of your spells based on conditions and loops.</a:t>
            </a:r>
            <a:endParaRPr lang="en-US" dirty="0"/>
          </a:p>
        </p:txBody>
      </p:sp>
      <p:sp>
        <p:nvSpPr>
          <p:cNvPr id="13" name="CaixaDeTexto 12">
            <a:extLst>
              <a:ext uri="{FF2B5EF4-FFF2-40B4-BE49-F238E27FC236}">
                <a16:creationId xmlns:a16="http://schemas.microsoft.com/office/drawing/2014/main" id="{0E049C2E-AD20-D468-DE91-78D57919E9AF}"/>
              </a:ext>
            </a:extLst>
          </p:cNvPr>
          <p:cNvSpPr txBox="1"/>
          <p:nvPr/>
        </p:nvSpPr>
        <p:spPr>
          <a:xfrm>
            <a:off x="475849" y="3333730"/>
            <a:ext cx="8593497" cy="646331"/>
          </a:xfrm>
          <a:prstGeom prst="rect">
            <a:avLst/>
          </a:prstGeom>
          <a:noFill/>
        </p:spPr>
        <p:txBody>
          <a:bodyPr wrap="square" rtlCol="0">
            <a:spAutoFit/>
          </a:bodyPr>
          <a:lstStyle/>
          <a:p>
            <a:r>
              <a:rPr lang="en-US" sz="3600" b="1" dirty="0">
                <a:latin typeface="+mj-lt"/>
              </a:rPr>
              <a:t>Conditional Statements</a:t>
            </a:r>
          </a:p>
        </p:txBody>
      </p:sp>
      <p:sp>
        <p:nvSpPr>
          <p:cNvPr id="14" name="CaixaDeTexto 13">
            <a:extLst>
              <a:ext uri="{FF2B5EF4-FFF2-40B4-BE49-F238E27FC236}">
                <a16:creationId xmlns:a16="http://schemas.microsoft.com/office/drawing/2014/main" id="{AAB31635-0250-CB18-678D-12C837360208}"/>
              </a:ext>
            </a:extLst>
          </p:cNvPr>
          <p:cNvSpPr txBox="1"/>
          <p:nvPr/>
        </p:nvSpPr>
        <p:spPr>
          <a:xfrm>
            <a:off x="540364" y="4050450"/>
            <a:ext cx="8593497" cy="1077218"/>
          </a:xfrm>
          <a:prstGeom prst="rect">
            <a:avLst/>
          </a:prstGeom>
          <a:noFill/>
        </p:spPr>
        <p:txBody>
          <a:bodyPr wrap="square" rtlCol="0">
            <a:spAutoFit/>
          </a:bodyPr>
          <a:lstStyle/>
          <a:p>
            <a:r>
              <a:rPr lang="en-US" sz="3200" dirty="0"/>
              <a:t>Use if, </a:t>
            </a:r>
            <a:r>
              <a:rPr lang="en-US" sz="3200" dirty="0" err="1"/>
              <a:t>elif</a:t>
            </a:r>
            <a:r>
              <a:rPr lang="en-US" sz="3200" dirty="0"/>
              <a:t>, and else to perform different actions based on conditions:</a:t>
            </a:r>
          </a:p>
        </p:txBody>
      </p:sp>
      <p:pic>
        <p:nvPicPr>
          <p:cNvPr id="16" name="Imagem 15">
            <a:extLst>
              <a:ext uri="{FF2B5EF4-FFF2-40B4-BE49-F238E27FC236}">
                <a16:creationId xmlns:a16="http://schemas.microsoft.com/office/drawing/2014/main" id="{642318EF-74E5-9996-0F83-C3E8EDA43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pic>
        <p:nvPicPr>
          <p:cNvPr id="20" name="Imagem 19">
            <a:extLst>
              <a:ext uri="{FF2B5EF4-FFF2-40B4-BE49-F238E27FC236}">
                <a16:creationId xmlns:a16="http://schemas.microsoft.com/office/drawing/2014/main" id="{88AAB240-58BC-D0F5-46BC-68F9DB64D5E0}"/>
              </a:ext>
            </a:extLst>
          </p:cNvPr>
          <p:cNvPicPr>
            <a:picLocks noChangeAspect="1"/>
          </p:cNvPicPr>
          <p:nvPr/>
        </p:nvPicPr>
        <p:blipFill>
          <a:blip r:embed="rId3"/>
          <a:stretch>
            <a:fillRect/>
          </a:stretch>
        </p:blipFill>
        <p:spPr>
          <a:xfrm>
            <a:off x="-2481943" y="2688657"/>
            <a:ext cx="14555755" cy="10318215"/>
          </a:xfrm>
          <a:prstGeom prst="rect">
            <a:avLst/>
          </a:prstGeom>
        </p:spPr>
      </p:pic>
      <p:sp>
        <p:nvSpPr>
          <p:cNvPr id="21" name="Retângulo 20">
            <a:extLst>
              <a:ext uri="{FF2B5EF4-FFF2-40B4-BE49-F238E27FC236}">
                <a16:creationId xmlns:a16="http://schemas.microsoft.com/office/drawing/2014/main" id="{A3314480-AA83-43C0-941C-9B72E0CCB3AE}"/>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64494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1D8A237-02BE-47F8-78BA-91191E9DD365}"/>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Loops</a:t>
            </a:r>
          </a:p>
        </p:txBody>
      </p:sp>
      <p:sp>
        <p:nvSpPr>
          <p:cNvPr id="3" name="CaixaDeTexto 2">
            <a:extLst>
              <a:ext uri="{FF2B5EF4-FFF2-40B4-BE49-F238E27FC236}">
                <a16:creationId xmlns:a16="http://schemas.microsoft.com/office/drawing/2014/main" id="{1CB3C2BF-FD51-4D7E-24FD-487B1FEA7E31}"/>
              </a:ext>
            </a:extLst>
          </p:cNvPr>
          <p:cNvSpPr txBox="1"/>
          <p:nvPr/>
        </p:nvSpPr>
        <p:spPr>
          <a:xfrm>
            <a:off x="494516" y="1745329"/>
            <a:ext cx="8612167" cy="584775"/>
          </a:xfrm>
          <a:prstGeom prst="rect">
            <a:avLst/>
          </a:prstGeom>
          <a:noFill/>
        </p:spPr>
        <p:txBody>
          <a:bodyPr wrap="square" rtlCol="0">
            <a:spAutoFit/>
          </a:bodyPr>
          <a:lstStyle/>
          <a:p>
            <a:r>
              <a:rPr lang="en-US" sz="3200" dirty="0"/>
              <a:t>Use for and while loops to repeat actions:</a:t>
            </a:r>
            <a:endParaRPr lang="en-US" dirty="0"/>
          </a:p>
        </p:txBody>
      </p:sp>
      <p:pic>
        <p:nvPicPr>
          <p:cNvPr id="7" name="Imagem 6">
            <a:extLst>
              <a:ext uri="{FF2B5EF4-FFF2-40B4-BE49-F238E27FC236}">
                <a16:creationId xmlns:a16="http://schemas.microsoft.com/office/drawing/2014/main" id="{0D6B8936-62C8-93EF-02A4-FC71ABA3A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pic>
        <p:nvPicPr>
          <p:cNvPr id="11" name="Imagem 10">
            <a:extLst>
              <a:ext uri="{FF2B5EF4-FFF2-40B4-BE49-F238E27FC236}">
                <a16:creationId xmlns:a16="http://schemas.microsoft.com/office/drawing/2014/main" id="{EED7E319-399E-E506-5436-D9880B82E868}"/>
              </a:ext>
            </a:extLst>
          </p:cNvPr>
          <p:cNvPicPr>
            <a:picLocks noChangeAspect="1"/>
          </p:cNvPicPr>
          <p:nvPr/>
        </p:nvPicPr>
        <p:blipFill>
          <a:blip r:embed="rId3"/>
          <a:stretch>
            <a:fillRect/>
          </a:stretch>
        </p:blipFill>
        <p:spPr>
          <a:xfrm>
            <a:off x="-2911151" y="-470417"/>
            <a:ext cx="15544800" cy="10877230"/>
          </a:xfrm>
          <a:prstGeom prst="rect">
            <a:avLst/>
          </a:prstGeom>
        </p:spPr>
      </p:pic>
      <p:sp>
        <p:nvSpPr>
          <p:cNvPr id="12" name="Retângulo 11">
            <a:extLst>
              <a:ext uri="{FF2B5EF4-FFF2-40B4-BE49-F238E27FC236}">
                <a16:creationId xmlns:a16="http://schemas.microsoft.com/office/drawing/2014/main" id="{031A7B85-60ED-38D0-F3C5-FEDCB7549A50}"/>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62921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67F936C4-8326-D4D4-EF85-4A491B16C40D}"/>
              </a:ext>
            </a:extLst>
          </p:cNvPr>
          <p:cNvSpPr/>
          <p:nvPr/>
        </p:nvSpPr>
        <p:spPr>
          <a:xfrm>
            <a:off x="0" y="0"/>
            <a:ext cx="9601200" cy="1280160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4B9AA8B2-A2EB-74E6-CD72-8AF72AD6E333}"/>
              </a:ext>
            </a:extLst>
          </p:cNvPr>
          <p:cNvSpPr txBox="1"/>
          <p:nvPr/>
        </p:nvSpPr>
        <p:spPr>
          <a:xfrm>
            <a:off x="485192" y="7255034"/>
            <a:ext cx="8621485" cy="2800767"/>
          </a:xfrm>
          <a:prstGeom prst="rect">
            <a:avLst/>
          </a:prstGeom>
          <a:noFill/>
        </p:spPr>
        <p:txBody>
          <a:bodyPr wrap="square" rtlCol="0">
            <a:spAutoFit/>
          </a:bodyPr>
          <a:lstStyle/>
          <a:p>
            <a:pPr algn="ctr"/>
            <a:r>
              <a:rPr lang="en-US" sz="8800" dirty="0">
                <a:solidFill>
                  <a:schemeClr val="bg1"/>
                </a:solidFill>
                <a:latin typeface="Impact" panose="020B0806030902050204" pitchFamily="34" charset="0"/>
              </a:rPr>
              <a:t>Functions and Modules</a:t>
            </a:r>
          </a:p>
        </p:txBody>
      </p:sp>
      <p:sp>
        <p:nvSpPr>
          <p:cNvPr id="6" name="CaixaDeTexto 5">
            <a:extLst>
              <a:ext uri="{FF2B5EF4-FFF2-40B4-BE49-F238E27FC236}">
                <a16:creationId xmlns:a16="http://schemas.microsoft.com/office/drawing/2014/main" id="{9961F521-61B3-9A7F-A62F-1DA46775FEE8}"/>
              </a:ext>
            </a:extLst>
          </p:cNvPr>
          <p:cNvSpPr txBox="1"/>
          <p:nvPr/>
        </p:nvSpPr>
        <p:spPr>
          <a:xfrm>
            <a:off x="2509933" y="1915111"/>
            <a:ext cx="5626361" cy="6740307"/>
          </a:xfrm>
          <a:prstGeom prst="rect">
            <a:avLst/>
          </a:prstGeom>
          <a:noFill/>
        </p:spPr>
        <p:txBody>
          <a:bodyPr wrap="square" rtlCol="0">
            <a:spAutoFit/>
          </a:bodyPr>
          <a:lstStyle/>
          <a:p>
            <a:r>
              <a:rPr lang="en-US" sz="34400" dirty="0">
                <a:ln w="38100">
                  <a:solidFill>
                    <a:schemeClr val="accent6"/>
                  </a:solidFill>
                </a:ln>
                <a:noFill/>
                <a:latin typeface="Impact" panose="020B0806030902050204" pitchFamily="34" charset="0"/>
              </a:rPr>
              <a:t>03</a:t>
            </a:r>
            <a:endParaRPr lang="en-US" sz="9600" dirty="0">
              <a:ln w="38100">
                <a:solidFill>
                  <a:schemeClr val="accent6"/>
                </a:solidFill>
              </a:ln>
              <a:noFill/>
              <a:latin typeface="Impact" panose="020B0806030902050204" pitchFamily="34" charset="0"/>
            </a:endParaRPr>
          </a:p>
          <a:p>
            <a:endParaRPr lang="en-US" sz="8800" dirty="0">
              <a:solidFill>
                <a:schemeClr val="bg1"/>
              </a:solidFill>
              <a:latin typeface="Impact" panose="020B0806030902050204" pitchFamily="34" charset="0"/>
            </a:endParaRPr>
          </a:p>
        </p:txBody>
      </p:sp>
      <p:sp>
        <p:nvSpPr>
          <p:cNvPr id="7" name="Retângulo 6">
            <a:extLst>
              <a:ext uri="{FF2B5EF4-FFF2-40B4-BE49-F238E27FC236}">
                <a16:creationId xmlns:a16="http://schemas.microsoft.com/office/drawing/2014/main" id="{17CD272E-AAE6-265E-8A54-E1F1E98D9C66}"/>
              </a:ext>
            </a:extLst>
          </p:cNvPr>
          <p:cNvSpPr/>
          <p:nvPr/>
        </p:nvSpPr>
        <p:spPr>
          <a:xfrm>
            <a:off x="485192" y="10948913"/>
            <a:ext cx="8630816" cy="154516"/>
          </a:xfrm>
          <a:prstGeom prst="rect">
            <a:avLst/>
          </a:prstGeom>
          <a:gradFill flip="none" rotWithShape="1">
            <a:gsLst>
              <a:gs pos="75000">
                <a:schemeClr val="accent6">
                  <a:lumMod val="40000"/>
                  <a:lumOff val="60000"/>
                </a:schemeClr>
              </a:gs>
              <a:gs pos="35000">
                <a:schemeClr val="accent6">
                  <a:lumMod val="75000"/>
                </a:schemeClr>
              </a:gs>
              <a:gs pos="11000">
                <a:schemeClr val="accent6">
                  <a:lumMod val="50000"/>
                </a:schemeClr>
              </a:gs>
              <a:gs pos="55000">
                <a:schemeClr val="accent6">
                  <a:lumMod val="60000"/>
                  <a:lumOff val="4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05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BF6C770-22D2-6734-E85D-87FC3FC641FA}"/>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Creating Reusable Spells (Functions)</a:t>
            </a:r>
          </a:p>
        </p:txBody>
      </p:sp>
      <p:sp>
        <p:nvSpPr>
          <p:cNvPr id="3" name="CaixaDeTexto 2">
            <a:extLst>
              <a:ext uri="{FF2B5EF4-FFF2-40B4-BE49-F238E27FC236}">
                <a16:creationId xmlns:a16="http://schemas.microsoft.com/office/drawing/2014/main" id="{59EDAE85-569B-759D-5555-A1EFD44618F2}"/>
              </a:ext>
            </a:extLst>
          </p:cNvPr>
          <p:cNvSpPr txBox="1"/>
          <p:nvPr/>
        </p:nvSpPr>
        <p:spPr>
          <a:xfrm>
            <a:off x="419842" y="1622105"/>
            <a:ext cx="8612167" cy="2062103"/>
          </a:xfrm>
          <a:prstGeom prst="rect">
            <a:avLst/>
          </a:prstGeom>
          <a:noFill/>
        </p:spPr>
        <p:txBody>
          <a:bodyPr wrap="square" rtlCol="0">
            <a:spAutoFit/>
          </a:bodyPr>
          <a:lstStyle/>
          <a:p>
            <a:r>
              <a:rPr lang="en-US" sz="3200" dirty="0"/>
              <a:t>Functions allow you to encapsulate code into reusable blocks, like casting spells multiple times. A function is defined using the def keyword, followed by the function name and parentheses ().</a:t>
            </a:r>
            <a:endParaRPr lang="en-US" dirty="0"/>
          </a:p>
        </p:txBody>
      </p:sp>
      <p:pic>
        <p:nvPicPr>
          <p:cNvPr id="7" name="Imagem 6">
            <a:extLst>
              <a:ext uri="{FF2B5EF4-FFF2-40B4-BE49-F238E27FC236}">
                <a16:creationId xmlns:a16="http://schemas.microsoft.com/office/drawing/2014/main" id="{F0B8225D-015A-7EC2-637E-740F1C69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sp>
        <p:nvSpPr>
          <p:cNvPr id="12" name="CaixaDeTexto 11">
            <a:extLst>
              <a:ext uri="{FF2B5EF4-FFF2-40B4-BE49-F238E27FC236}">
                <a16:creationId xmlns:a16="http://schemas.microsoft.com/office/drawing/2014/main" id="{0575E6A1-A0D8-3883-64C1-B3D6B3E67991}"/>
              </a:ext>
            </a:extLst>
          </p:cNvPr>
          <p:cNvSpPr txBox="1"/>
          <p:nvPr/>
        </p:nvSpPr>
        <p:spPr>
          <a:xfrm>
            <a:off x="503851" y="3618993"/>
            <a:ext cx="8593497" cy="646331"/>
          </a:xfrm>
          <a:prstGeom prst="rect">
            <a:avLst/>
          </a:prstGeom>
          <a:noFill/>
        </p:spPr>
        <p:txBody>
          <a:bodyPr wrap="square" rtlCol="0">
            <a:spAutoFit/>
          </a:bodyPr>
          <a:lstStyle/>
          <a:p>
            <a:r>
              <a:rPr lang="en-US" sz="3600" b="1" dirty="0">
                <a:latin typeface="+mj-lt"/>
              </a:rPr>
              <a:t>Function Basics</a:t>
            </a:r>
          </a:p>
        </p:txBody>
      </p:sp>
      <p:sp>
        <p:nvSpPr>
          <p:cNvPr id="13" name="CaixaDeTexto 12">
            <a:extLst>
              <a:ext uri="{FF2B5EF4-FFF2-40B4-BE49-F238E27FC236}">
                <a16:creationId xmlns:a16="http://schemas.microsoft.com/office/drawing/2014/main" id="{CA29ED3D-74A6-2DDA-70BF-468A8290B62A}"/>
              </a:ext>
            </a:extLst>
          </p:cNvPr>
          <p:cNvSpPr txBox="1"/>
          <p:nvPr/>
        </p:nvSpPr>
        <p:spPr>
          <a:xfrm>
            <a:off x="419842" y="4265324"/>
            <a:ext cx="8593497" cy="584775"/>
          </a:xfrm>
          <a:prstGeom prst="rect">
            <a:avLst/>
          </a:prstGeom>
          <a:noFill/>
        </p:spPr>
        <p:txBody>
          <a:bodyPr wrap="square" rtlCol="0">
            <a:spAutoFit/>
          </a:bodyPr>
          <a:lstStyle/>
          <a:p>
            <a:r>
              <a:rPr lang="en-US" sz="3200" dirty="0"/>
              <a:t>Let's start by creating a simple function:</a:t>
            </a:r>
          </a:p>
        </p:txBody>
      </p:sp>
      <p:sp>
        <p:nvSpPr>
          <p:cNvPr id="14" name="CaixaDeTexto 13">
            <a:extLst>
              <a:ext uri="{FF2B5EF4-FFF2-40B4-BE49-F238E27FC236}">
                <a16:creationId xmlns:a16="http://schemas.microsoft.com/office/drawing/2014/main" id="{F3E30989-FBA1-A503-5639-72CC3682C515}"/>
              </a:ext>
            </a:extLst>
          </p:cNvPr>
          <p:cNvSpPr txBox="1"/>
          <p:nvPr/>
        </p:nvSpPr>
        <p:spPr>
          <a:xfrm>
            <a:off x="419841" y="9146982"/>
            <a:ext cx="8593497"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In this </a:t>
            </a:r>
            <a:r>
              <a:rPr lang="en-US" sz="3200" dirty="0" err="1"/>
              <a:t>example:def</a:t>
            </a:r>
            <a:r>
              <a:rPr lang="en-US" sz="3200" dirty="0"/>
              <a:t> starts the function definition.</a:t>
            </a:r>
          </a:p>
          <a:p>
            <a:pPr marL="457200" indent="-457200">
              <a:buFont typeface="Arial" panose="020B0604020202020204" pitchFamily="34" charset="0"/>
              <a:buChar char="•"/>
            </a:pPr>
            <a:r>
              <a:rPr lang="en-US" sz="3200" dirty="0" err="1"/>
              <a:t>cast_spell</a:t>
            </a:r>
            <a:r>
              <a:rPr lang="en-US" sz="3200" dirty="0"/>
              <a:t> is the name of the function.</a:t>
            </a:r>
          </a:p>
          <a:p>
            <a:pPr marL="457200" indent="-457200">
              <a:buFont typeface="Arial" panose="020B0604020202020204" pitchFamily="34" charset="0"/>
              <a:buChar char="•"/>
            </a:pPr>
            <a:r>
              <a:rPr lang="en-US" sz="3200" dirty="0" err="1"/>
              <a:t>spell_name</a:t>
            </a:r>
            <a:r>
              <a:rPr lang="en-US" sz="3200" dirty="0"/>
              <a:t> is a parameter (a variable passed to the function)</a:t>
            </a:r>
          </a:p>
          <a:p>
            <a:pPr marL="457200" indent="-457200">
              <a:buFont typeface="Arial" panose="020B0604020202020204" pitchFamily="34" charset="0"/>
              <a:buChar char="•"/>
            </a:pPr>
            <a:r>
              <a:rPr lang="en-US" sz="3200" dirty="0"/>
              <a:t>.The function returns a string indicating the spell being cast.</a:t>
            </a:r>
          </a:p>
        </p:txBody>
      </p:sp>
      <p:pic>
        <p:nvPicPr>
          <p:cNvPr id="17" name="Imagem 16">
            <a:extLst>
              <a:ext uri="{FF2B5EF4-FFF2-40B4-BE49-F238E27FC236}">
                <a16:creationId xmlns:a16="http://schemas.microsoft.com/office/drawing/2014/main" id="{DF8BDBC7-8E8D-600A-84C9-D212BF36D60D}"/>
              </a:ext>
            </a:extLst>
          </p:cNvPr>
          <p:cNvPicPr>
            <a:picLocks noChangeAspect="1"/>
          </p:cNvPicPr>
          <p:nvPr/>
        </p:nvPicPr>
        <p:blipFill>
          <a:blip r:embed="rId3"/>
          <a:stretch>
            <a:fillRect/>
          </a:stretch>
        </p:blipFill>
        <p:spPr>
          <a:xfrm>
            <a:off x="449429" y="4874300"/>
            <a:ext cx="8702339" cy="4237784"/>
          </a:xfrm>
          <a:prstGeom prst="rect">
            <a:avLst/>
          </a:prstGeom>
        </p:spPr>
      </p:pic>
      <p:sp>
        <p:nvSpPr>
          <p:cNvPr id="18" name="Retângulo 17">
            <a:extLst>
              <a:ext uri="{FF2B5EF4-FFF2-40B4-BE49-F238E27FC236}">
                <a16:creationId xmlns:a16="http://schemas.microsoft.com/office/drawing/2014/main" id="{7D47B565-9992-10B7-4542-2F730C1E4E87}"/>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19751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C932152-6B53-4F1D-D952-0C26042C2224}"/>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Multiple Parameters</a:t>
            </a:r>
          </a:p>
        </p:txBody>
      </p:sp>
      <p:sp>
        <p:nvSpPr>
          <p:cNvPr id="3" name="CaixaDeTexto 2">
            <a:extLst>
              <a:ext uri="{FF2B5EF4-FFF2-40B4-BE49-F238E27FC236}">
                <a16:creationId xmlns:a16="http://schemas.microsoft.com/office/drawing/2014/main" id="{6DBFAB24-9FC5-3CD0-CB79-9102F8418F47}"/>
              </a:ext>
            </a:extLst>
          </p:cNvPr>
          <p:cNvSpPr txBox="1"/>
          <p:nvPr/>
        </p:nvSpPr>
        <p:spPr>
          <a:xfrm>
            <a:off x="494516" y="1745329"/>
            <a:ext cx="8612167" cy="584775"/>
          </a:xfrm>
          <a:prstGeom prst="rect">
            <a:avLst/>
          </a:prstGeom>
          <a:noFill/>
        </p:spPr>
        <p:txBody>
          <a:bodyPr wrap="square" rtlCol="0">
            <a:spAutoFit/>
          </a:bodyPr>
          <a:lstStyle/>
          <a:p>
            <a:r>
              <a:rPr lang="en-US" sz="3200" dirty="0"/>
              <a:t>You can define functions with multiple parameters:</a:t>
            </a:r>
            <a:endParaRPr lang="en-US" dirty="0"/>
          </a:p>
        </p:txBody>
      </p:sp>
      <p:pic>
        <p:nvPicPr>
          <p:cNvPr id="4" name="Imagem 3">
            <a:extLst>
              <a:ext uri="{FF2B5EF4-FFF2-40B4-BE49-F238E27FC236}">
                <a16:creationId xmlns:a16="http://schemas.microsoft.com/office/drawing/2014/main" id="{67D554C0-D659-87BE-7440-C42C0FEBA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pic>
        <p:nvPicPr>
          <p:cNvPr id="15" name="Imagem 14">
            <a:extLst>
              <a:ext uri="{FF2B5EF4-FFF2-40B4-BE49-F238E27FC236}">
                <a16:creationId xmlns:a16="http://schemas.microsoft.com/office/drawing/2014/main" id="{0F49FDD6-0D5C-8F9B-EED8-3B336CDCD7EA}"/>
              </a:ext>
            </a:extLst>
          </p:cNvPr>
          <p:cNvPicPr>
            <a:picLocks noChangeAspect="1"/>
          </p:cNvPicPr>
          <p:nvPr/>
        </p:nvPicPr>
        <p:blipFill>
          <a:blip r:embed="rId3"/>
          <a:stretch>
            <a:fillRect/>
          </a:stretch>
        </p:blipFill>
        <p:spPr>
          <a:xfrm>
            <a:off x="494515" y="2756425"/>
            <a:ext cx="8761452" cy="5347982"/>
          </a:xfrm>
          <a:prstGeom prst="rect">
            <a:avLst/>
          </a:prstGeom>
        </p:spPr>
      </p:pic>
      <p:sp>
        <p:nvSpPr>
          <p:cNvPr id="17" name="CaixaDeTexto 16">
            <a:extLst>
              <a:ext uri="{FF2B5EF4-FFF2-40B4-BE49-F238E27FC236}">
                <a16:creationId xmlns:a16="http://schemas.microsoft.com/office/drawing/2014/main" id="{E7E4A1C7-92BE-2D5B-4580-DCD3E973064C}"/>
              </a:ext>
            </a:extLst>
          </p:cNvPr>
          <p:cNvSpPr txBox="1"/>
          <p:nvPr/>
        </p:nvSpPr>
        <p:spPr>
          <a:xfrm>
            <a:off x="475845" y="8530728"/>
            <a:ext cx="8612167" cy="1077218"/>
          </a:xfrm>
          <a:prstGeom prst="rect">
            <a:avLst/>
          </a:prstGeom>
          <a:noFill/>
        </p:spPr>
        <p:txBody>
          <a:bodyPr wrap="square" rtlCol="0">
            <a:spAutoFit/>
          </a:bodyPr>
          <a:lstStyle/>
          <a:p>
            <a:r>
              <a:rPr lang="en-US" sz="3200" dirty="0"/>
              <a:t>Here, </a:t>
            </a:r>
            <a:r>
              <a:rPr lang="en-US" sz="3200" dirty="0" err="1"/>
              <a:t>cast_enhanced_spell</a:t>
            </a:r>
            <a:r>
              <a:rPr lang="en-US" sz="3200" dirty="0"/>
              <a:t> takes two parameters: </a:t>
            </a:r>
            <a:r>
              <a:rPr lang="en-US" sz="3200" dirty="0" err="1"/>
              <a:t>spell_name</a:t>
            </a:r>
            <a:r>
              <a:rPr lang="en-US" sz="3200" dirty="0"/>
              <a:t> and </a:t>
            </a:r>
            <a:r>
              <a:rPr lang="en-US" sz="3200" dirty="0" err="1"/>
              <a:t>power_level</a:t>
            </a:r>
            <a:r>
              <a:rPr lang="en-US" sz="3200" dirty="0"/>
              <a:t>.</a:t>
            </a:r>
            <a:endParaRPr lang="en-US" dirty="0"/>
          </a:p>
        </p:txBody>
      </p:sp>
      <p:sp>
        <p:nvSpPr>
          <p:cNvPr id="18" name="Retângulo 17">
            <a:extLst>
              <a:ext uri="{FF2B5EF4-FFF2-40B4-BE49-F238E27FC236}">
                <a16:creationId xmlns:a16="http://schemas.microsoft.com/office/drawing/2014/main" id="{0DA4D2BC-5A0E-9F8A-C049-95043B5E2604}"/>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0273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46C6F5F-38C2-3B49-F44A-AF7D34F4EBBA}"/>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Default Parameters</a:t>
            </a:r>
          </a:p>
        </p:txBody>
      </p:sp>
      <p:sp>
        <p:nvSpPr>
          <p:cNvPr id="3" name="CaixaDeTexto 2">
            <a:extLst>
              <a:ext uri="{FF2B5EF4-FFF2-40B4-BE49-F238E27FC236}">
                <a16:creationId xmlns:a16="http://schemas.microsoft.com/office/drawing/2014/main" id="{71F09440-3F2B-9519-D852-848A3C96B085}"/>
              </a:ext>
            </a:extLst>
          </p:cNvPr>
          <p:cNvSpPr txBox="1"/>
          <p:nvPr/>
        </p:nvSpPr>
        <p:spPr>
          <a:xfrm>
            <a:off x="494516" y="1745329"/>
            <a:ext cx="8612167" cy="584775"/>
          </a:xfrm>
          <a:prstGeom prst="rect">
            <a:avLst/>
          </a:prstGeom>
          <a:noFill/>
        </p:spPr>
        <p:txBody>
          <a:bodyPr wrap="square" rtlCol="0">
            <a:spAutoFit/>
          </a:bodyPr>
          <a:lstStyle/>
          <a:p>
            <a:r>
              <a:rPr lang="en-US" sz="3200" dirty="0"/>
              <a:t>You can also set default values for parameters:</a:t>
            </a:r>
            <a:endParaRPr lang="en-US" dirty="0"/>
          </a:p>
        </p:txBody>
      </p:sp>
      <p:pic>
        <p:nvPicPr>
          <p:cNvPr id="4" name="Imagem 3">
            <a:extLst>
              <a:ext uri="{FF2B5EF4-FFF2-40B4-BE49-F238E27FC236}">
                <a16:creationId xmlns:a16="http://schemas.microsoft.com/office/drawing/2014/main" id="{B2636B84-84D1-F309-686C-43979343B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sp>
        <p:nvSpPr>
          <p:cNvPr id="6" name="CaixaDeTexto 5">
            <a:extLst>
              <a:ext uri="{FF2B5EF4-FFF2-40B4-BE49-F238E27FC236}">
                <a16:creationId xmlns:a16="http://schemas.microsoft.com/office/drawing/2014/main" id="{037BD405-3627-F70A-C0AA-077487A2F80A}"/>
              </a:ext>
            </a:extLst>
          </p:cNvPr>
          <p:cNvSpPr txBox="1"/>
          <p:nvPr/>
        </p:nvSpPr>
        <p:spPr>
          <a:xfrm>
            <a:off x="475845" y="10045934"/>
            <a:ext cx="8612167" cy="1077218"/>
          </a:xfrm>
          <a:prstGeom prst="rect">
            <a:avLst/>
          </a:prstGeom>
          <a:noFill/>
        </p:spPr>
        <p:txBody>
          <a:bodyPr wrap="square" rtlCol="0">
            <a:spAutoFit/>
          </a:bodyPr>
          <a:lstStyle/>
          <a:p>
            <a:r>
              <a:rPr lang="en-US" sz="3200" dirty="0"/>
              <a:t>If no arguments are provided, the function uses the default values.</a:t>
            </a:r>
            <a:endParaRPr lang="en-US" dirty="0"/>
          </a:p>
        </p:txBody>
      </p:sp>
      <p:pic>
        <p:nvPicPr>
          <p:cNvPr id="10" name="Imagem 9">
            <a:extLst>
              <a:ext uri="{FF2B5EF4-FFF2-40B4-BE49-F238E27FC236}">
                <a16:creationId xmlns:a16="http://schemas.microsoft.com/office/drawing/2014/main" id="{046D9FAC-DEF1-3538-1155-4062C59E5F48}"/>
              </a:ext>
            </a:extLst>
          </p:cNvPr>
          <p:cNvPicPr>
            <a:picLocks noChangeAspect="1"/>
          </p:cNvPicPr>
          <p:nvPr/>
        </p:nvPicPr>
        <p:blipFill>
          <a:blip r:embed="rId3"/>
          <a:stretch>
            <a:fillRect/>
          </a:stretch>
        </p:blipFill>
        <p:spPr>
          <a:xfrm>
            <a:off x="367749" y="2525257"/>
            <a:ext cx="8938727" cy="7224204"/>
          </a:xfrm>
          <a:prstGeom prst="rect">
            <a:avLst/>
          </a:prstGeom>
        </p:spPr>
      </p:pic>
      <p:sp>
        <p:nvSpPr>
          <p:cNvPr id="11" name="Retângulo 10">
            <a:extLst>
              <a:ext uri="{FF2B5EF4-FFF2-40B4-BE49-F238E27FC236}">
                <a16:creationId xmlns:a16="http://schemas.microsoft.com/office/drawing/2014/main" id="{F5F0D338-011A-490D-1817-D5C19C5097EF}"/>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53965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3A5BBDD-878F-ED6A-4DB5-08B802F94BFB}"/>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Function Scope and Lifetime</a:t>
            </a:r>
          </a:p>
        </p:txBody>
      </p:sp>
      <p:sp>
        <p:nvSpPr>
          <p:cNvPr id="3" name="CaixaDeTexto 2">
            <a:extLst>
              <a:ext uri="{FF2B5EF4-FFF2-40B4-BE49-F238E27FC236}">
                <a16:creationId xmlns:a16="http://schemas.microsoft.com/office/drawing/2014/main" id="{6421845E-7199-5B55-7985-0D75A9FBCF50}"/>
              </a:ext>
            </a:extLst>
          </p:cNvPr>
          <p:cNvSpPr txBox="1"/>
          <p:nvPr/>
        </p:nvSpPr>
        <p:spPr>
          <a:xfrm>
            <a:off x="494516" y="1745329"/>
            <a:ext cx="8612167" cy="1569660"/>
          </a:xfrm>
          <a:prstGeom prst="rect">
            <a:avLst/>
          </a:prstGeom>
          <a:noFill/>
        </p:spPr>
        <p:txBody>
          <a:bodyPr wrap="square" rtlCol="0">
            <a:spAutoFit/>
          </a:bodyPr>
          <a:lstStyle/>
          <a:p>
            <a:r>
              <a:rPr lang="en-US" sz="3200" dirty="0"/>
              <a:t>Variables defined inside a function are local to that function and cannot be accessed outside of it. This is known as the function's scope.</a:t>
            </a:r>
            <a:endParaRPr lang="en-US" dirty="0"/>
          </a:p>
        </p:txBody>
      </p:sp>
      <p:pic>
        <p:nvPicPr>
          <p:cNvPr id="4" name="Imagem 3">
            <a:extLst>
              <a:ext uri="{FF2B5EF4-FFF2-40B4-BE49-F238E27FC236}">
                <a16:creationId xmlns:a16="http://schemas.microsoft.com/office/drawing/2014/main" id="{77E09694-503F-A038-5CFE-172E5E6DE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pic>
        <p:nvPicPr>
          <p:cNvPr id="8" name="Imagem 7">
            <a:extLst>
              <a:ext uri="{FF2B5EF4-FFF2-40B4-BE49-F238E27FC236}">
                <a16:creationId xmlns:a16="http://schemas.microsoft.com/office/drawing/2014/main" id="{630BAE01-F9A8-D7EC-3E96-C4B992001B4F}"/>
              </a:ext>
            </a:extLst>
          </p:cNvPr>
          <p:cNvPicPr>
            <a:picLocks noChangeAspect="1"/>
          </p:cNvPicPr>
          <p:nvPr/>
        </p:nvPicPr>
        <p:blipFill>
          <a:blip r:embed="rId3"/>
          <a:stretch>
            <a:fillRect/>
          </a:stretch>
        </p:blipFill>
        <p:spPr>
          <a:xfrm>
            <a:off x="289227" y="3352540"/>
            <a:ext cx="9004063" cy="4964147"/>
          </a:xfrm>
          <a:prstGeom prst="rect">
            <a:avLst/>
          </a:prstGeom>
        </p:spPr>
      </p:pic>
      <p:sp>
        <p:nvSpPr>
          <p:cNvPr id="9" name="Retângulo 8">
            <a:extLst>
              <a:ext uri="{FF2B5EF4-FFF2-40B4-BE49-F238E27FC236}">
                <a16:creationId xmlns:a16="http://schemas.microsoft.com/office/drawing/2014/main" id="{F3DF4AB9-7043-35AD-640B-013F4E3719FA}"/>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49751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DC3F96C-FCC9-6E22-A779-139222C773CE}"/>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Lambda Functions</a:t>
            </a:r>
          </a:p>
        </p:txBody>
      </p:sp>
      <p:sp>
        <p:nvSpPr>
          <p:cNvPr id="3" name="CaixaDeTexto 2">
            <a:extLst>
              <a:ext uri="{FF2B5EF4-FFF2-40B4-BE49-F238E27FC236}">
                <a16:creationId xmlns:a16="http://schemas.microsoft.com/office/drawing/2014/main" id="{0DCC0331-27BC-731D-3637-4141447B090B}"/>
              </a:ext>
            </a:extLst>
          </p:cNvPr>
          <p:cNvSpPr txBox="1"/>
          <p:nvPr/>
        </p:nvSpPr>
        <p:spPr>
          <a:xfrm>
            <a:off x="494516" y="1745329"/>
            <a:ext cx="8612167" cy="1569660"/>
          </a:xfrm>
          <a:prstGeom prst="rect">
            <a:avLst/>
          </a:prstGeom>
          <a:noFill/>
        </p:spPr>
        <p:txBody>
          <a:bodyPr wrap="square" rtlCol="0">
            <a:spAutoFit/>
          </a:bodyPr>
          <a:lstStyle/>
          <a:p>
            <a:r>
              <a:rPr lang="en-US" sz="3200" dirty="0"/>
              <a:t>For simple functions, Python provides a shorthand: lambda functions. They are small anonymous functions defined using the lambda keyword.</a:t>
            </a:r>
            <a:endParaRPr lang="en-US" dirty="0"/>
          </a:p>
        </p:txBody>
      </p:sp>
      <p:pic>
        <p:nvPicPr>
          <p:cNvPr id="4" name="Imagem 3">
            <a:extLst>
              <a:ext uri="{FF2B5EF4-FFF2-40B4-BE49-F238E27FC236}">
                <a16:creationId xmlns:a16="http://schemas.microsoft.com/office/drawing/2014/main" id="{C07DA35E-97D5-4D30-77D3-C24994FBF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sp>
        <p:nvSpPr>
          <p:cNvPr id="5" name="CaixaDeTexto 4">
            <a:extLst>
              <a:ext uri="{FF2B5EF4-FFF2-40B4-BE49-F238E27FC236}">
                <a16:creationId xmlns:a16="http://schemas.microsoft.com/office/drawing/2014/main" id="{4509025C-663E-7E10-EA8C-A3C4EFB60140}"/>
              </a:ext>
            </a:extLst>
          </p:cNvPr>
          <p:cNvSpPr txBox="1"/>
          <p:nvPr/>
        </p:nvSpPr>
        <p:spPr>
          <a:xfrm>
            <a:off x="475845" y="10045934"/>
            <a:ext cx="8612167" cy="1077218"/>
          </a:xfrm>
          <a:prstGeom prst="rect">
            <a:avLst/>
          </a:prstGeom>
          <a:noFill/>
        </p:spPr>
        <p:txBody>
          <a:bodyPr wrap="square" rtlCol="0">
            <a:spAutoFit/>
          </a:bodyPr>
          <a:lstStyle/>
          <a:p>
            <a:r>
              <a:rPr lang="en-US" sz="3200" dirty="0"/>
              <a:t>Lambda functions are useful for short, throwaway functions used in expressions.</a:t>
            </a:r>
            <a:endParaRPr lang="en-US" dirty="0"/>
          </a:p>
        </p:txBody>
      </p:sp>
      <p:pic>
        <p:nvPicPr>
          <p:cNvPr id="8" name="Imagem 7">
            <a:extLst>
              <a:ext uri="{FF2B5EF4-FFF2-40B4-BE49-F238E27FC236}">
                <a16:creationId xmlns:a16="http://schemas.microsoft.com/office/drawing/2014/main" id="{18CE5C0B-E4C7-CF90-5E70-5EF7FFDE220A}"/>
              </a:ext>
            </a:extLst>
          </p:cNvPr>
          <p:cNvPicPr>
            <a:picLocks noChangeAspect="1"/>
          </p:cNvPicPr>
          <p:nvPr/>
        </p:nvPicPr>
        <p:blipFill>
          <a:blip r:embed="rId3"/>
          <a:stretch>
            <a:fillRect/>
          </a:stretch>
        </p:blipFill>
        <p:spPr>
          <a:xfrm>
            <a:off x="261256" y="3166975"/>
            <a:ext cx="9162661" cy="6467649"/>
          </a:xfrm>
          <a:prstGeom prst="rect">
            <a:avLst/>
          </a:prstGeom>
        </p:spPr>
      </p:pic>
      <p:sp>
        <p:nvSpPr>
          <p:cNvPr id="9" name="Retângulo 8">
            <a:extLst>
              <a:ext uri="{FF2B5EF4-FFF2-40B4-BE49-F238E27FC236}">
                <a16:creationId xmlns:a16="http://schemas.microsoft.com/office/drawing/2014/main" id="{178FEB3C-817A-D762-9A34-1C3C0E2EE4A6}"/>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410776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CDD2B3C5-0027-3BB9-85B6-03007D24EE4E}"/>
              </a:ext>
            </a:extLst>
          </p:cNvPr>
          <p:cNvSpPr/>
          <p:nvPr/>
        </p:nvSpPr>
        <p:spPr>
          <a:xfrm>
            <a:off x="0" y="0"/>
            <a:ext cx="9601200" cy="1300687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153FA7F7-CD5A-51C6-7B69-2439DD5A448C}"/>
              </a:ext>
            </a:extLst>
          </p:cNvPr>
          <p:cNvSpPr txBox="1"/>
          <p:nvPr/>
        </p:nvSpPr>
        <p:spPr>
          <a:xfrm>
            <a:off x="526370" y="2719857"/>
            <a:ext cx="8621485" cy="5509200"/>
          </a:xfrm>
          <a:prstGeom prst="rect">
            <a:avLst/>
          </a:prstGeom>
          <a:noFill/>
        </p:spPr>
        <p:txBody>
          <a:bodyPr wrap="square" rtlCol="0">
            <a:spAutoFit/>
          </a:bodyPr>
          <a:lstStyle/>
          <a:p>
            <a:pPr algn="ctr"/>
            <a:r>
              <a:rPr lang="en-US" sz="8800" dirty="0">
                <a:solidFill>
                  <a:schemeClr val="bg1"/>
                </a:solidFill>
                <a:latin typeface="Impact" panose="020B0806030902050204" pitchFamily="34" charset="0"/>
              </a:rPr>
              <a:t>Conclusion: Mastering the Basics and Beyond</a:t>
            </a:r>
          </a:p>
        </p:txBody>
      </p:sp>
      <p:sp>
        <p:nvSpPr>
          <p:cNvPr id="7" name="Retângulo 6">
            <a:extLst>
              <a:ext uri="{FF2B5EF4-FFF2-40B4-BE49-F238E27FC236}">
                <a16:creationId xmlns:a16="http://schemas.microsoft.com/office/drawing/2014/main" id="{81CC75CA-BA86-C598-2018-A61022B92DB9}"/>
              </a:ext>
            </a:extLst>
          </p:cNvPr>
          <p:cNvSpPr/>
          <p:nvPr/>
        </p:nvSpPr>
        <p:spPr>
          <a:xfrm>
            <a:off x="485192" y="10948913"/>
            <a:ext cx="8630816" cy="154516"/>
          </a:xfrm>
          <a:prstGeom prst="rect">
            <a:avLst/>
          </a:prstGeom>
          <a:gradFill flip="none" rotWithShape="1">
            <a:gsLst>
              <a:gs pos="75000">
                <a:schemeClr val="accent6">
                  <a:lumMod val="40000"/>
                  <a:lumOff val="60000"/>
                </a:schemeClr>
              </a:gs>
              <a:gs pos="35000">
                <a:schemeClr val="accent6">
                  <a:lumMod val="75000"/>
                </a:schemeClr>
              </a:gs>
              <a:gs pos="11000">
                <a:schemeClr val="accent6">
                  <a:lumMod val="50000"/>
                </a:schemeClr>
              </a:gs>
              <a:gs pos="55000">
                <a:schemeClr val="accent6">
                  <a:lumMod val="60000"/>
                  <a:lumOff val="4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54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78829479-26CC-856B-384C-71397678808E}"/>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Reflecting on Your Journey</a:t>
            </a:r>
          </a:p>
        </p:txBody>
      </p:sp>
      <p:sp>
        <p:nvSpPr>
          <p:cNvPr id="7" name="CaixaDeTexto 6">
            <a:extLst>
              <a:ext uri="{FF2B5EF4-FFF2-40B4-BE49-F238E27FC236}">
                <a16:creationId xmlns:a16="http://schemas.microsoft.com/office/drawing/2014/main" id="{4FFCF146-7721-D3D0-835B-48296E74B476}"/>
              </a:ext>
            </a:extLst>
          </p:cNvPr>
          <p:cNvSpPr txBox="1"/>
          <p:nvPr/>
        </p:nvSpPr>
        <p:spPr>
          <a:xfrm>
            <a:off x="494516" y="1745329"/>
            <a:ext cx="8612167" cy="3539430"/>
          </a:xfrm>
          <a:prstGeom prst="rect">
            <a:avLst/>
          </a:prstGeom>
          <a:noFill/>
        </p:spPr>
        <p:txBody>
          <a:bodyPr wrap="square" rtlCol="0">
            <a:spAutoFit/>
          </a:bodyPr>
          <a:lstStyle/>
          <a:p>
            <a:r>
              <a:rPr lang="en-US" sz="3200" dirty="0"/>
              <a:t>Congratulations, young Python Mage! You've traversed the enchanted lands of </a:t>
            </a:r>
            <a:r>
              <a:rPr lang="en-US" sz="3200" dirty="0" err="1"/>
              <a:t>Pythonia</a:t>
            </a:r>
            <a:r>
              <a:rPr lang="en-US" sz="3200" dirty="0"/>
              <a:t>, mastering the basics of Python programming. From casting your first spell with a simple print statement to organizing your magical knowledge using functions, you've laid a strong foundation for your future coding adventures.</a:t>
            </a:r>
            <a:endParaRPr lang="en-US" dirty="0"/>
          </a:p>
        </p:txBody>
      </p:sp>
      <p:sp>
        <p:nvSpPr>
          <p:cNvPr id="9" name="CaixaDeTexto 8">
            <a:extLst>
              <a:ext uri="{FF2B5EF4-FFF2-40B4-BE49-F238E27FC236}">
                <a16:creationId xmlns:a16="http://schemas.microsoft.com/office/drawing/2014/main" id="{AB797727-CD1F-A322-6A42-03FC3CD6CECD}"/>
              </a:ext>
            </a:extLst>
          </p:cNvPr>
          <p:cNvSpPr txBox="1"/>
          <p:nvPr/>
        </p:nvSpPr>
        <p:spPr>
          <a:xfrm>
            <a:off x="429212" y="5284759"/>
            <a:ext cx="8593497" cy="3539430"/>
          </a:xfrm>
          <a:prstGeom prst="rect">
            <a:avLst/>
          </a:prstGeom>
          <a:noFill/>
        </p:spPr>
        <p:txBody>
          <a:bodyPr wrap="square" rtlCol="0">
            <a:spAutoFit/>
          </a:bodyPr>
          <a:lstStyle/>
          <a:p>
            <a:r>
              <a:rPr lang="en-US" sz="3200" dirty="0"/>
              <a:t>As you continue your journey, remember that the world of Python is vast and full of wonders. Each new concept you learn is like discovering a new spell that expands your magical arsenal. Keep practicing, experimenting, and exploring, and soon you'll become a master mage of the Python language.</a:t>
            </a:r>
          </a:p>
        </p:txBody>
      </p:sp>
      <p:pic>
        <p:nvPicPr>
          <p:cNvPr id="12" name="Imagem 11">
            <a:extLst>
              <a:ext uri="{FF2B5EF4-FFF2-40B4-BE49-F238E27FC236}">
                <a16:creationId xmlns:a16="http://schemas.microsoft.com/office/drawing/2014/main" id="{7A7C5BF1-EE9A-4A02-E3BF-83CFCB6CA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3"/>
            <a:ext cx="1599466" cy="1142476"/>
          </a:xfrm>
          <a:prstGeom prst="rect">
            <a:avLst/>
          </a:prstGeom>
        </p:spPr>
      </p:pic>
      <p:sp>
        <p:nvSpPr>
          <p:cNvPr id="13" name="Retângulo 12">
            <a:extLst>
              <a:ext uri="{FF2B5EF4-FFF2-40B4-BE49-F238E27FC236}">
                <a16:creationId xmlns:a16="http://schemas.microsoft.com/office/drawing/2014/main" id="{B671C481-A07A-5034-B7C9-4B663DFEE2A6}"/>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5" name="CaixaDeTexto 14">
            <a:extLst>
              <a:ext uri="{FF2B5EF4-FFF2-40B4-BE49-F238E27FC236}">
                <a16:creationId xmlns:a16="http://schemas.microsoft.com/office/drawing/2014/main" id="{9AFC968E-16DF-1047-8C6D-D22D56C382B7}"/>
              </a:ext>
            </a:extLst>
          </p:cNvPr>
          <p:cNvSpPr txBox="1"/>
          <p:nvPr/>
        </p:nvSpPr>
        <p:spPr>
          <a:xfrm>
            <a:off x="475846" y="8946225"/>
            <a:ext cx="8612166" cy="646331"/>
          </a:xfrm>
          <a:prstGeom prst="rect">
            <a:avLst/>
          </a:prstGeom>
          <a:noFill/>
        </p:spPr>
        <p:txBody>
          <a:bodyPr wrap="square" rtlCol="0">
            <a:spAutoFit/>
          </a:bodyPr>
          <a:lstStyle/>
          <a:p>
            <a:r>
              <a:rPr lang="en-US" sz="3600" b="1" dirty="0">
                <a:latin typeface="+mj-lt"/>
              </a:rPr>
              <a:t>Disclaimer</a:t>
            </a:r>
          </a:p>
        </p:txBody>
      </p:sp>
    </p:spTree>
    <p:extLst>
      <p:ext uri="{BB962C8B-B14F-4D97-AF65-F5344CB8AC3E}">
        <p14:creationId xmlns:p14="http://schemas.microsoft.com/office/powerpoint/2010/main" val="249260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21CBFE2A-E3C2-BE1D-9A4F-3B9BE76873B1}"/>
              </a:ext>
            </a:extLst>
          </p:cNvPr>
          <p:cNvSpPr/>
          <p:nvPr/>
        </p:nvSpPr>
        <p:spPr>
          <a:xfrm>
            <a:off x="1" y="0"/>
            <a:ext cx="9601200" cy="1280160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20E60E87-C8EF-13D7-F857-2534035EA217}"/>
              </a:ext>
            </a:extLst>
          </p:cNvPr>
          <p:cNvSpPr txBox="1"/>
          <p:nvPr/>
        </p:nvSpPr>
        <p:spPr>
          <a:xfrm>
            <a:off x="485192" y="6741520"/>
            <a:ext cx="8621485" cy="5509200"/>
          </a:xfrm>
          <a:prstGeom prst="rect">
            <a:avLst/>
          </a:prstGeom>
          <a:noFill/>
        </p:spPr>
        <p:txBody>
          <a:bodyPr wrap="square" rtlCol="0">
            <a:spAutoFit/>
          </a:bodyPr>
          <a:lstStyle/>
          <a:p>
            <a:pPr algn="ctr"/>
            <a:r>
              <a:rPr lang="en-US" sz="8800" dirty="0">
                <a:solidFill>
                  <a:schemeClr val="bg1"/>
                </a:solidFill>
                <a:latin typeface="Impact" panose="020B0806030902050204" pitchFamily="34" charset="0"/>
              </a:rPr>
              <a:t>Introduction to Python Programming</a:t>
            </a:r>
          </a:p>
          <a:p>
            <a:endParaRPr lang="en-US" sz="8800" dirty="0">
              <a:solidFill>
                <a:schemeClr val="bg1"/>
              </a:solidFill>
              <a:latin typeface="Impact" panose="020B0806030902050204" pitchFamily="34" charset="0"/>
            </a:endParaRPr>
          </a:p>
        </p:txBody>
      </p:sp>
      <p:sp>
        <p:nvSpPr>
          <p:cNvPr id="5" name="CaixaDeTexto 4">
            <a:extLst>
              <a:ext uri="{FF2B5EF4-FFF2-40B4-BE49-F238E27FC236}">
                <a16:creationId xmlns:a16="http://schemas.microsoft.com/office/drawing/2014/main" id="{7D4D2EA7-25BC-F040-C805-BF0153FE381E}"/>
              </a:ext>
            </a:extLst>
          </p:cNvPr>
          <p:cNvSpPr txBox="1"/>
          <p:nvPr/>
        </p:nvSpPr>
        <p:spPr>
          <a:xfrm>
            <a:off x="2509933" y="1915111"/>
            <a:ext cx="4572001" cy="6740307"/>
          </a:xfrm>
          <a:prstGeom prst="rect">
            <a:avLst/>
          </a:prstGeom>
          <a:noFill/>
        </p:spPr>
        <p:txBody>
          <a:bodyPr wrap="square" rtlCol="0">
            <a:spAutoFit/>
          </a:bodyPr>
          <a:lstStyle/>
          <a:p>
            <a:r>
              <a:rPr lang="en-US" sz="34400" dirty="0">
                <a:ln w="38100">
                  <a:solidFill>
                    <a:schemeClr val="accent6"/>
                  </a:solidFill>
                </a:ln>
                <a:noFill/>
                <a:latin typeface="Impact" panose="020B0806030902050204" pitchFamily="34" charset="0"/>
              </a:rPr>
              <a:t>01</a:t>
            </a:r>
            <a:endParaRPr lang="en-US" sz="9600" dirty="0">
              <a:ln w="38100">
                <a:solidFill>
                  <a:schemeClr val="accent6"/>
                </a:solidFill>
              </a:ln>
              <a:noFill/>
              <a:latin typeface="Impact" panose="020B0806030902050204" pitchFamily="34" charset="0"/>
            </a:endParaRPr>
          </a:p>
          <a:p>
            <a:endParaRPr lang="en-US" sz="8800" dirty="0">
              <a:solidFill>
                <a:schemeClr val="bg1"/>
              </a:solidFill>
              <a:latin typeface="Impact" panose="020B0806030902050204" pitchFamily="34" charset="0"/>
            </a:endParaRPr>
          </a:p>
        </p:txBody>
      </p:sp>
      <p:sp>
        <p:nvSpPr>
          <p:cNvPr id="7" name="Retângulo 6">
            <a:extLst>
              <a:ext uri="{FF2B5EF4-FFF2-40B4-BE49-F238E27FC236}">
                <a16:creationId xmlns:a16="http://schemas.microsoft.com/office/drawing/2014/main" id="{562EE98C-58BD-1D8E-3115-C6B4E9D3275D}"/>
              </a:ext>
            </a:extLst>
          </p:cNvPr>
          <p:cNvSpPr/>
          <p:nvPr/>
        </p:nvSpPr>
        <p:spPr>
          <a:xfrm>
            <a:off x="485192" y="10948913"/>
            <a:ext cx="8630816" cy="154516"/>
          </a:xfrm>
          <a:prstGeom prst="rect">
            <a:avLst/>
          </a:prstGeom>
          <a:gradFill flip="none" rotWithShape="1">
            <a:gsLst>
              <a:gs pos="75000">
                <a:schemeClr val="accent6">
                  <a:lumMod val="40000"/>
                  <a:lumOff val="60000"/>
                </a:schemeClr>
              </a:gs>
              <a:gs pos="35000">
                <a:schemeClr val="accent6">
                  <a:lumMod val="75000"/>
                </a:schemeClr>
              </a:gs>
              <a:gs pos="11000">
                <a:schemeClr val="accent6">
                  <a:lumMod val="50000"/>
                </a:schemeClr>
              </a:gs>
              <a:gs pos="55000">
                <a:schemeClr val="accent6">
                  <a:lumMod val="60000"/>
                  <a:lumOff val="4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29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4C55FD9-074C-4CB4-F2AB-4E1ABD26C083}"/>
              </a:ext>
            </a:extLst>
          </p:cNvPr>
          <p:cNvSpPr txBox="1"/>
          <p:nvPr/>
        </p:nvSpPr>
        <p:spPr>
          <a:xfrm>
            <a:off x="494515" y="976962"/>
            <a:ext cx="8593497" cy="646331"/>
          </a:xfrm>
          <a:prstGeom prst="rect">
            <a:avLst/>
          </a:prstGeom>
          <a:noFill/>
        </p:spPr>
        <p:txBody>
          <a:bodyPr wrap="square" rtlCol="0">
            <a:spAutoFit/>
          </a:bodyPr>
          <a:lstStyle/>
          <a:p>
            <a:pPr algn="ctr"/>
            <a:r>
              <a:rPr lang="en-US" sz="3600" dirty="0"/>
              <a:t>📜 </a:t>
            </a:r>
            <a:r>
              <a:rPr lang="en-US" sz="3600" dirty="0">
                <a:latin typeface="Impact" panose="020B0806030902050204" pitchFamily="34" charset="0"/>
              </a:rPr>
              <a:t>Disclaimer</a:t>
            </a:r>
            <a:r>
              <a:rPr lang="en-US" sz="3600" dirty="0"/>
              <a:t> 📜</a:t>
            </a:r>
            <a:endParaRPr lang="en-US" sz="3600" b="1" dirty="0">
              <a:latin typeface="+mj-lt"/>
            </a:endParaRPr>
          </a:p>
        </p:txBody>
      </p:sp>
      <p:sp>
        <p:nvSpPr>
          <p:cNvPr id="3" name="CaixaDeTexto 2">
            <a:extLst>
              <a:ext uri="{FF2B5EF4-FFF2-40B4-BE49-F238E27FC236}">
                <a16:creationId xmlns:a16="http://schemas.microsoft.com/office/drawing/2014/main" id="{19530DE1-508F-F2D4-EE81-C9360695579C}"/>
              </a:ext>
            </a:extLst>
          </p:cNvPr>
          <p:cNvSpPr txBox="1"/>
          <p:nvPr/>
        </p:nvSpPr>
        <p:spPr>
          <a:xfrm>
            <a:off x="494516" y="1745329"/>
            <a:ext cx="8612167" cy="2062103"/>
          </a:xfrm>
          <a:prstGeom prst="rect">
            <a:avLst/>
          </a:prstGeom>
          <a:noFill/>
        </p:spPr>
        <p:txBody>
          <a:bodyPr wrap="square" rtlCol="0">
            <a:spAutoFit/>
          </a:bodyPr>
          <a:lstStyle/>
          <a:p>
            <a:r>
              <a:rPr lang="en-US" sz="3200" dirty="0"/>
              <a:t>The contents of this </a:t>
            </a:r>
            <a:r>
              <a:rPr lang="en-US" sz="3200" dirty="0" err="1"/>
              <a:t>ebook</a:t>
            </a:r>
            <a:r>
              <a:rPr lang="en-US" sz="3200" dirty="0"/>
              <a:t> are for educational purposes only. 📚✨ Created with the help of ChatGPT and formatted by my 100% human hands 👐 for a course project. 🎓</a:t>
            </a:r>
            <a:endParaRPr lang="en-US" dirty="0"/>
          </a:p>
        </p:txBody>
      </p:sp>
      <p:pic>
        <p:nvPicPr>
          <p:cNvPr id="5" name="Imagem 4">
            <a:extLst>
              <a:ext uri="{FF2B5EF4-FFF2-40B4-BE49-F238E27FC236}">
                <a16:creationId xmlns:a16="http://schemas.microsoft.com/office/drawing/2014/main" id="{3FE7E28B-D933-EAED-F0CA-D25E93301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3"/>
            <a:ext cx="1599466" cy="1142476"/>
          </a:xfrm>
          <a:prstGeom prst="rect">
            <a:avLst/>
          </a:prstGeom>
        </p:spPr>
      </p:pic>
      <p:sp>
        <p:nvSpPr>
          <p:cNvPr id="6" name="Retângulo 5">
            <a:extLst>
              <a:ext uri="{FF2B5EF4-FFF2-40B4-BE49-F238E27FC236}">
                <a16:creationId xmlns:a16="http://schemas.microsoft.com/office/drawing/2014/main" id="{FAD516E0-9456-9207-E9EF-05E75B7E2B62}"/>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9" name="Imagem 8">
            <a:extLst>
              <a:ext uri="{FF2B5EF4-FFF2-40B4-BE49-F238E27FC236}">
                <a16:creationId xmlns:a16="http://schemas.microsoft.com/office/drawing/2014/main" id="{76689388-B550-513C-BEFA-F7ACD62DE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88" y="0"/>
            <a:ext cx="8782050" cy="8782050"/>
          </a:xfrm>
          <a:prstGeom prst="rect">
            <a:avLst/>
          </a:prstGeom>
        </p:spPr>
      </p:pic>
      <p:sp>
        <p:nvSpPr>
          <p:cNvPr id="10" name="CaixaDeTexto 9">
            <a:extLst>
              <a:ext uri="{FF2B5EF4-FFF2-40B4-BE49-F238E27FC236}">
                <a16:creationId xmlns:a16="http://schemas.microsoft.com/office/drawing/2014/main" id="{8A6F0F32-E5BA-752B-7CDD-734AD712040D}"/>
              </a:ext>
            </a:extLst>
          </p:cNvPr>
          <p:cNvSpPr txBox="1"/>
          <p:nvPr/>
        </p:nvSpPr>
        <p:spPr>
          <a:xfrm>
            <a:off x="2813913" y="8300343"/>
            <a:ext cx="5187821" cy="1200329"/>
          </a:xfrm>
          <a:prstGeom prst="rect">
            <a:avLst/>
          </a:prstGeom>
          <a:noFill/>
        </p:spPr>
        <p:txBody>
          <a:bodyPr wrap="square" rtlCol="0">
            <a:spAutoFit/>
          </a:bodyPr>
          <a:lstStyle/>
          <a:p>
            <a:r>
              <a:rPr lang="pt-BR" sz="7200" dirty="0" err="1">
                <a:latin typeface="Impact" panose="020B0806030902050204" pitchFamily="34" charset="0"/>
              </a:rPr>
              <a:t>Thank</a:t>
            </a:r>
            <a:r>
              <a:rPr lang="pt-BR" sz="7200" dirty="0">
                <a:latin typeface="Impact" panose="020B0806030902050204" pitchFamily="34" charset="0"/>
              </a:rPr>
              <a:t> </a:t>
            </a:r>
            <a:r>
              <a:rPr lang="pt-BR" sz="7200" dirty="0" err="1">
                <a:latin typeface="Impact" panose="020B0806030902050204" pitchFamily="34" charset="0"/>
              </a:rPr>
              <a:t>You</a:t>
            </a:r>
            <a:r>
              <a:rPr lang="pt-BR" sz="7200" dirty="0">
                <a:latin typeface="Impact" panose="020B0806030902050204" pitchFamily="34" charset="0"/>
              </a:rPr>
              <a:t>!!!</a:t>
            </a:r>
            <a:endParaRPr lang="en-US" sz="7200" dirty="0">
              <a:latin typeface="Impact" panose="020B0806030902050204" pitchFamily="34" charset="0"/>
            </a:endParaRPr>
          </a:p>
        </p:txBody>
      </p:sp>
    </p:spTree>
    <p:extLst>
      <p:ext uri="{BB962C8B-B14F-4D97-AF65-F5344CB8AC3E}">
        <p14:creationId xmlns:p14="http://schemas.microsoft.com/office/powerpoint/2010/main" val="244030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B82155B-A190-B13B-0D8C-372CDEBA5807}"/>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Welcome to the World of Python Magic</a:t>
            </a:r>
          </a:p>
        </p:txBody>
      </p:sp>
      <p:sp>
        <p:nvSpPr>
          <p:cNvPr id="8" name="CaixaDeTexto 7">
            <a:extLst>
              <a:ext uri="{FF2B5EF4-FFF2-40B4-BE49-F238E27FC236}">
                <a16:creationId xmlns:a16="http://schemas.microsoft.com/office/drawing/2014/main" id="{3BDDEA7A-B45E-1F09-0197-31101878C7F7}"/>
              </a:ext>
            </a:extLst>
          </p:cNvPr>
          <p:cNvSpPr txBox="1"/>
          <p:nvPr/>
        </p:nvSpPr>
        <p:spPr>
          <a:xfrm>
            <a:off x="494516" y="1745329"/>
            <a:ext cx="8612167" cy="3046988"/>
          </a:xfrm>
          <a:prstGeom prst="rect">
            <a:avLst/>
          </a:prstGeom>
          <a:noFill/>
        </p:spPr>
        <p:txBody>
          <a:bodyPr wrap="square" rtlCol="0">
            <a:spAutoFit/>
          </a:bodyPr>
          <a:lstStyle/>
          <a:p>
            <a:r>
              <a:rPr lang="en-US" sz="3200" dirty="0"/>
              <a:t>Welcome to </a:t>
            </a:r>
            <a:r>
              <a:rPr lang="en-US" sz="3200" dirty="0" err="1"/>
              <a:t>Pythonia</a:t>
            </a:r>
            <a:r>
              <a:rPr lang="en-US" sz="3200" dirty="0"/>
              <a:t>, a land where code is magic and every line you write weaves spells that can change the digital world. As an apprentice in the Python Mage's guild, you'll learn to harness the power of Python, a versatile and powerful language of magic</a:t>
            </a:r>
            <a:r>
              <a:rPr lang="en-US" dirty="0"/>
              <a:t>.</a:t>
            </a:r>
          </a:p>
        </p:txBody>
      </p:sp>
      <p:sp>
        <p:nvSpPr>
          <p:cNvPr id="9" name="CaixaDeTexto 8">
            <a:extLst>
              <a:ext uri="{FF2B5EF4-FFF2-40B4-BE49-F238E27FC236}">
                <a16:creationId xmlns:a16="http://schemas.microsoft.com/office/drawing/2014/main" id="{BED3FF2C-C0EE-0066-C8C4-3A14D7D3A08B}"/>
              </a:ext>
            </a:extLst>
          </p:cNvPr>
          <p:cNvSpPr txBox="1"/>
          <p:nvPr/>
        </p:nvSpPr>
        <p:spPr>
          <a:xfrm>
            <a:off x="540364" y="4914353"/>
            <a:ext cx="8593497" cy="646331"/>
          </a:xfrm>
          <a:prstGeom prst="rect">
            <a:avLst/>
          </a:prstGeom>
          <a:noFill/>
        </p:spPr>
        <p:txBody>
          <a:bodyPr wrap="square" rtlCol="0">
            <a:spAutoFit/>
          </a:bodyPr>
          <a:lstStyle/>
          <a:p>
            <a:r>
              <a:rPr lang="en-US" sz="3600" b="1" dirty="0">
                <a:latin typeface="+mj-lt"/>
              </a:rPr>
              <a:t>Setting Up Your Magical Workbench</a:t>
            </a:r>
          </a:p>
        </p:txBody>
      </p:sp>
      <p:sp>
        <p:nvSpPr>
          <p:cNvPr id="10" name="CaixaDeTexto 9">
            <a:extLst>
              <a:ext uri="{FF2B5EF4-FFF2-40B4-BE49-F238E27FC236}">
                <a16:creationId xmlns:a16="http://schemas.microsoft.com/office/drawing/2014/main" id="{F5FF0B3D-C66F-70E3-3320-9D0DD684C76E}"/>
              </a:ext>
            </a:extLst>
          </p:cNvPr>
          <p:cNvSpPr txBox="1"/>
          <p:nvPr/>
        </p:nvSpPr>
        <p:spPr>
          <a:xfrm>
            <a:off x="475855" y="5682720"/>
            <a:ext cx="8593497" cy="2062103"/>
          </a:xfrm>
          <a:prstGeom prst="rect">
            <a:avLst/>
          </a:prstGeom>
          <a:noFill/>
        </p:spPr>
        <p:txBody>
          <a:bodyPr wrap="square" rtlCol="0">
            <a:spAutoFit/>
          </a:bodyPr>
          <a:lstStyle/>
          <a:p>
            <a:r>
              <a:rPr lang="en-US" sz="3200" dirty="0"/>
              <a:t>To get started on your journey as a Python Mage, you'll need to set up your magical workbench (computer) and gather the necessary tools (software).</a:t>
            </a:r>
          </a:p>
        </p:txBody>
      </p:sp>
      <p:sp>
        <p:nvSpPr>
          <p:cNvPr id="11" name="CaixaDeTexto 10">
            <a:extLst>
              <a:ext uri="{FF2B5EF4-FFF2-40B4-BE49-F238E27FC236}">
                <a16:creationId xmlns:a16="http://schemas.microsoft.com/office/drawing/2014/main" id="{FAA73871-8D10-37E9-BD87-B902A57CBE7A}"/>
              </a:ext>
            </a:extLst>
          </p:cNvPr>
          <p:cNvSpPr txBox="1"/>
          <p:nvPr/>
        </p:nvSpPr>
        <p:spPr>
          <a:xfrm>
            <a:off x="475854" y="7866859"/>
            <a:ext cx="8593498" cy="646331"/>
          </a:xfrm>
          <a:prstGeom prst="rect">
            <a:avLst/>
          </a:prstGeom>
          <a:noFill/>
        </p:spPr>
        <p:txBody>
          <a:bodyPr wrap="square" rtlCol="0">
            <a:spAutoFit/>
          </a:bodyPr>
          <a:lstStyle/>
          <a:p>
            <a:r>
              <a:rPr lang="en-US" sz="3600" b="1" dirty="0">
                <a:latin typeface="+mj-lt"/>
              </a:rPr>
              <a:t>Installing Python</a:t>
            </a:r>
          </a:p>
        </p:txBody>
      </p:sp>
      <p:sp>
        <p:nvSpPr>
          <p:cNvPr id="12" name="CaixaDeTexto 11">
            <a:extLst>
              <a:ext uri="{FF2B5EF4-FFF2-40B4-BE49-F238E27FC236}">
                <a16:creationId xmlns:a16="http://schemas.microsoft.com/office/drawing/2014/main" id="{BB43AC2D-C417-5AB4-2CEF-49C651174D2A}"/>
              </a:ext>
            </a:extLst>
          </p:cNvPr>
          <p:cNvSpPr txBox="1"/>
          <p:nvPr/>
        </p:nvSpPr>
        <p:spPr>
          <a:xfrm>
            <a:off x="475854" y="8635226"/>
            <a:ext cx="8593497" cy="2062103"/>
          </a:xfrm>
          <a:prstGeom prst="rect">
            <a:avLst/>
          </a:prstGeom>
          <a:noFill/>
        </p:spPr>
        <p:txBody>
          <a:bodyPr wrap="square" rtlCol="0">
            <a:spAutoFit/>
          </a:bodyPr>
          <a:lstStyle/>
          <a:p>
            <a:r>
              <a:rPr lang="en-US" sz="3200" dirty="0"/>
              <a:t>First, visit the </a:t>
            </a:r>
            <a:r>
              <a:rPr lang="en-US" sz="3200" dirty="0">
                <a:hlinkClick r:id="rId2"/>
              </a:rPr>
              <a:t>official Python </a:t>
            </a:r>
            <a:r>
              <a:rPr lang="en-US" sz="3200" dirty="0"/>
              <a:t>website and download the latest version of Python. Follow the installation instructions for your operating system to install your magical toolkit.</a:t>
            </a:r>
          </a:p>
        </p:txBody>
      </p:sp>
      <p:pic>
        <p:nvPicPr>
          <p:cNvPr id="14" name="Imagem 13">
            <a:extLst>
              <a:ext uri="{FF2B5EF4-FFF2-40B4-BE49-F238E27FC236}">
                <a16:creationId xmlns:a16="http://schemas.microsoft.com/office/drawing/2014/main" id="{E41F7093-A44C-81DA-DA62-CFF85E6D1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734" y="11419623"/>
            <a:ext cx="1599466" cy="1142476"/>
          </a:xfrm>
          <a:prstGeom prst="rect">
            <a:avLst/>
          </a:prstGeom>
        </p:spPr>
      </p:pic>
      <p:sp>
        <p:nvSpPr>
          <p:cNvPr id="15" name="Retângulo 14">
            <a:extLst>
              <a:ext uri="{FF2B5EF4-FFF2-40B4-BE49-F238E27FC236}">
                <a16:creationId xmlns:a16="http://schemas.microsoft.com/office/drawing/2014/main" id="{B3256334-6C66-D553-F59B-B810D204CD1E}"/>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1938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D58CA46-4752-34E6-9D1E-7346C259BB21}"/>
              </a:ext>
            </a:extLst>
          </p:cNvPr>
          <p:cNvSpPr txBox="1"/>
          <p:nvPr/>
        </p:nvSpPr>
        <p:spPr>
          <a:xfrm>
            <a:off x="475853" y="976962"/>
            <a:ext cx="8593497" cy="1200329"/>
          </a:xfrm>
          <a:prstGeom prst="rect">
            <a:avLst/>
          </a:prstGeom>
          <a:noFill/>
        </p:spPr>
        <p:txBody>
          <a:bodyPr wrap="square" rtlCol="0">
            <a:spAutoFit/>
          </a:bodyPr>
          <a:lstStyle/>
          <a:p>
            <a:r>
              <a:rPr lang="en-US" sz="3600" b="1" dirty="0">
                <a:latin typeface="+mj-lt"/>
              </a:rPr>
              <a:t>Choosing an Integrated Development Environment (IDE)</a:t>
            </a:r>
          </a:p>
        </p:txBody>
      </p:sp>
      <p:sp>
        <p:nvSpPr>
          <p:cNvPr id="3" name="CaixaDeTexto 2">
            <a:extLst>
              <a:ext uri="{FF2B5EF4-FFF2-40B4-BE49-F238E27FC236}">
                <a16:creationId xmlns:a16="http://schemas.microsoft.com/office/drawing/2014/main" id="{075A6CC7-FED7-F019-FECD-B9C7D8CA9D2B}"/>
              </a:ext>
            </a:extLst>
          </p:cNvPr>
          <p:cNvSpPr txBox="1"/>
          <p:nvPr/>
        </p:nvSpPr>
        <p:spPr>
          <a:xfrm>
            <a:off x="457184" y="2372939"/>
            <a:ext cx="8612167" cy="2062103"/>
          </a:xfrm>
          <a:prstGeom prst="rect">
            <a:avLst/>
          </a:prstGeom>
          <a:noFill/>
        </p:spPr>
        <p:txBody>
          <a:bodyPr wrap="square" rtlCol="0">
            <a:spAutoFit/>
          </a:bodyPr>
          <a:lstStyle/>
          <a:p>
            <a:r>
              <a:rPr lang="en-US" sz="3200" dirty="0"/>
              <a:t>An Integrated Development Environment (IDE) is a magical workshop where you can write, test, and debug your code. Here are some popular IDEs for Python:</a:t>
            </a:r>
            <a:endParaRPr lang="en-US" dirty="0"/>
          </a:p>
        </p:txBody>
      </p:sp>
      <p:sp>
        <p:nvSpPr>
          <p:cNvPr id="5" name="CaixaDeTexto 4">
            <a:extLst>
              <a:ext uri="{FF2B5EF4-FFF2-40B4-BE49-F238E27FC236}">
                <a16:creationId xmlns:a16="http://schemas.microsoft.com/office/drawing/2014/main" id="{9E069E8B-9213-B68D-F8BC-A2706E2A2F26}"/>
              </a:ext>
            </a:extLst>
          </p:cNvPr>
          <p:cNvSpPr txBox="1"/>
          <p:nvPr/>
        </p:nvSpPr>
        <p:spPr>
          <a:xfrm>
            <a:off x="457184" y="4630690"/>
            <a:ext cx="8593497"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PyCharm: A powerful IDE with many features, perfect for both beginners and advanced users.</a:t>
            </a:r>
          </a:p>
          <a:p>
            <a:pPr marL="457200" indent="-457200">
              <a:buFont typeface="Arial" panose="020B0604020202020204" pitchFamily="34" charset="0"/>
              <a:buChar char="•"/>
            </a:pPr>
            <a:r>
              <a:rPr lang="en-US" sz="3200" dirty="0"/>
              <a:t>Visual Studio Code (VS Code): A lightweight, versatile editor with many extensions for Python development.</a:t>
            </a:r>
          </a:p>
          <a:p>
            <a:pPr marL="457200" indent="-457200">
              <a:buFont typeface="Arial" panose="020B0604020202020204" pitchFamily="34" charset="0"/>
              <a:buChar char="•"/>
            </a:pPr>
            <a:r>
              <a:rPr lang="en-US" sz="3200" dirty="0" err="1"/>
              <a:t>Jupyter</a:t>
            </a:r>
            <a:r>
              <a:rPr lang="en-US" sz="3200" dirty="0"/>
              <a:t> Notebook: An interactive notebook ideal for data analysis and visualization.</a:t>
            </a:r>
          </a:p>
          <a:p>
            <a:pPr marL="457200" indent="-457200">
              <a:buFont typeface="Arial" panose="020B0604020202020204" pitchFamily="34" charset="0"/>
              <a:buChar char="•"/>
            </a:pPr>
            <a:r>
              <a:rPr lang="en-US" sz="3200" dirty="0"/>
              <a:t>IDLE: The default Python IDE, simple and straightforward for beginners.</a:t>
            </a:r>
          </a:p>
        </p:txBody>
      </p:sp>
      <p:pic>
        <p:nvPicPr>
          <p:cNvPr id="8" name="Imagem 7">
            <a:extLst>
              <a:ext uri="{FF2B5EF4-FFF2-40B4-BE49-F238E27FC236}">
                <a16:creationId xmlns:a16="http://schemas.microsoft.com/office/drawing/2014/main" id="{2D736FC9-B253-92E4-D6C8-6445062D4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4"/>
            <a:ext cx="1599466" cy="1142476"/>
          </a:xfrm>
          <a:prstGeom prst="rect">
            <a:avLst/>
          </a:prstGeom>
        </p:spPr>
      </p:pic>
      <p:sp>
        <p:nvSpPr>
          <p:cNvPr id="10" name="Retângulo 9">
            <a:extLst>
              <a:ext uri="{FF2B5EF4-FFF2-40B4-BE49-F238E27FC236}">
                <a16:creationId xmlns:a16="http://schemas.microsoft.com/office/drawing/2014/main" id="{B15635D2-6D13-8169-4128-0172AFAE5C19}"/>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72900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E3D1D49-25B1-0B54-BD04-B08CCFA337A4}"/>
              </a:ext>
            </a:extLst>
          </p:cNvPr>
          <p:cNvSpPr txBox="1"/>
          <p:nvPr/>
        </p:nvSpPr>
        <p:spPr>
          <a:xfrm>
            <a:off x="494515" y="958301"/>
            <a:ext cx="8593497" cy="646331"/>
          </a:xfrm>
          <a:prstGeom prst="rect">
            <a:avLst/>
          </a:prstGeom>
          <a:noFill/>
        </p:spPr>
        <p:txBody>
          <a:bodyPr wrap="square" rtlCol="0">
            <a:spAutoFit/>
          </a:bodyPr>
          <a:lstStyle/>
          <a:p>
            <a:r>
              <a:rPr lang="en-US" sz="3600" b="1" dirty="0">
                <a:latin typeface="+mj-lt"/>
              </a:rPr>
              <a:t>Setting Up a Virtual Environment</a:t>
            </a:r>
          </a:p>
        </p:txBody>
      </p:sp>
      <p:sp>
        <p:nvSpPr>
          <p:cNvPr id="7" name="CaixaDeTexto 6">
            <a:extLst>
              <a:ext uri="{FF2B5EF4-FFF2-40B4-BE49-F238E27FC236}">
                <a16:creationId xmlns:a16="http://schemas.microsoft.com/office/drawing/2014/main" id="{7EEDCC58-636C-E0F0-6F76-5D5BC17C2C95}"/>
              </a:ext>
            </a:extLst>
          </p:cNvPr>
          <p:cNvSpPr txBox="1"/>
          <p:nvPr/>
        </p:nvSpPr>
        <p:spPr>
          <a:xfrm>
            <a:off x="494516" y="1726668"/>
            <a:ext cx="8612167" cy="3539430"/>
          </a:xfrm>
          <a:prstGeom prst="rect">
            <a:avLst/>
          </a:prstGeom>
          <a:noFill/>
        </p:spPr>
        <p:txBody>
          <a:bodyPr wrap="square" rtlCol="0">
            <a:spAutoFit/>
          </a:bodyPr>
          <a:lstStyle/>
          <a:p>
            <a:r>
              <a:rPr lang="en-US" sz="3200" dirty="0"/>
              <a:t>A virtual environment is like a magical barrier that keeps your spells (code) contained and prevents conflicts between different projects. Here’s how to create and activate one:</a:t>
            </a:r>
          </a:p>
          <a:p>
            <a:endParaRPr lang="en-US" sz="3200" dirty="0"/>
          </a:p>
          <a:p>
            <a:r>
              <a:rPr lang="en-US" sz="3200" dirty="0"/>
              <a:t>In your terminal or command prompt, cast these spells:</a:t>
            </a:r>
            <a:endParaRPr lang="en-US" dirty="0"/>
          </a:p>
        </p:txBody>
      </p:sp>
      <p:pic>
        <p:nvPicPr>
          <p:cNvPr id="12" name="Imagem 11">
            <a:extLst>
              <a:ext uri="{FF2B5EF4-FFF2-40B4-BE49-F238E27FC236}">
                <a16:creationId xmlns:a16="http://schemas.microsoft.com/office/drawing/2014/main" id="{07BB5672-7CE1-DF42-78EE-99925695B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8090"/>
            <a:ext cx="1599466" cy="1142476"/>
          </a:xfrm>
          <a:prstGeom prst="rect">
            <a:avLst/>
          </a:prstGeom>
        </p:spPr>
      </p:pic>
      <p:pic>
        <p:nvPicPr>
          <p:cNvPr id="16" name="Imagem 15">
            <a:extLst>
              <a:ext uri="{FF2B5EF4-FFF2-40B4-BE49-F238E27FC236}">
                <a16:creationId xmlns:a16="http://schemas.microsoft.com/office/drawing/2014/main" id="{0D7CB6FB-8EC2-2AAA-DB15-DAA10BACB2A7}"/>
              </a:ext>
            </a:extLst>
          </p:cNvPr>
          <p:cNvPicPr>
            <a:picLocks noChangeAspect="1"/>
          </p:cNvPicPr>
          <p:nvPr/>
        </p:nvPicPr>
        <p:blipFill>
          <a:blip r:embed="rId3"/>
          <a:stretch>
            <a:fillRect/>
          </a:stretch>
        </p:blipFill>
        <p:spPr>
          <a:xfrm>
            <a:off x="36513" y="4909377"/>
            <a:ext cx="9601200" cy="5433237"/>
          </a:xfrm>
          <a:prstGeom prst="rect">
            <a:avLst/>
          </a:prstGeom>
        </p:spPr>
      </p:pic>
      <p:sp>
        <p:nvSpPr>
          <p:cNvPr id="17" name="Retângulo 16">
            <a:extLst>
              <a:ext uri="{FF2B5EF4-FFF2-40B4-BE49-F238E27FC236}">
                <a16:creationId xmlns:a16="http://schemas.microsoft.com/office/drawing/2014/main" id="{D3EA49EB-B136-302D-5AA7-D1F93CD4B69A}"/>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39856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43047FC-5CB1-50F3-B7CA-48AF11352390}"/>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Installing Enchantments (Packages)</a:t>
            </a:r>
          </a:p>
        </p:txBody>
      </p:sp>
      <p:sp>
        <p:nvSpPr>
          <p:cNvPr id="5" name="CaixaDeTexto 4">
            <a:extLst>
              <a:ext uri="{FF2B5EF4-FFF2-40B4-BE49-F238E27FC236}">
                <a16:creationId xmlns:a16="http://schemas.microsoft.com/office/drawing/2014/main" id="{7DFFD7A3-1B15-A78E-10B7-F327CD4A0586}"/>
              </a:ext>
            </a:extLst>
          </p:cNvPr>
          <p:cNvSpPr txBox="1"/>
          <p:nvPr/>
        </p:nvSpPr>
        <p:spPr>
          <a:xfrm>
            <a:off x="494516" y="1745329"/>
            <a:ext cx="8612167" cy="1077218"/>
          </a:xfrm>
          <a:prstGeom prst="rect">
            <a:avLst/>
          </a:prstGeom>
          <a:noFill/>
        </p:spPr>
        <p:txBody>
          <a:bodyPr wrap="square" rtlCol="0">
            <a:spAutoFit/>
          </a:bodyPr>
          <a:lstStyle/>
          <a:p>
            <a:r>
              <a:rPr lang="en-US" sz="3200" dirty="0"/>
              <a:t>You can install additional magical tools using pip, the Python package manager. For example:</a:t>
            </a:r>
            <a:endParaRPr lang="en-US" dirty="0"/>
          </a:p>
        </p:txBody>
      </p:sp>
      <p:sp>
        <p:nvSpPr>
          <p:cNvPr id="6" name="CaixaDeTexto 5">
            <a:extLst>
              <a:ext uri="{FF2B5EF4-FFF2-40B4-BE49-F238E27FC236}">
                <a16:creationId xmlns:a16="http://schemas.microsoft.com/office/drawing/2014/main" id="{9756D306-0CC5-C3BC-4CDE-B04F47BE75C1}"/>
              </a:ext>
            </a:extLst>
          </p:cNvPr>
          <p:cNvSpPr txBox="1"/>
          <p:nvPr/>
        </p:nvSpPr>
        <p:spPr>
          <a:xfrm>
            <a:off x="475852" y="5232014"/>
            <a:ext cx="8593497" cy="646331"/>
          </a:xfrm>
          <a:prstGeom prst="rect">
            <a:avLst/>
          </a:prstGeom>
          <a:noFill/>
        </p:spPr>
        <p:txBody>
          <a:bodyPr wrap="square" rtlCol="0">
            <a:spAutoFit/>
          </a:bodyPr>
          <a:lstStyle/>
          <a:p>
            <a:r>
              <a:rPr lang="en-US" sz="3600" b="1" dirty="0">
                <a:latin typeface="+mj-lt"/>
              </a:rPr>
              <a:t>Casting Your First Spell</a:t>
            </a:r>
          </a:p>
        </p:txBody>
      </p:sp>
      <p:sp>
        <p:nvSpPr>
          <p:cNvPr id="7" name="CaixaDeTexto 6">
            <a:extLst>
              <a:ext uri="{FF2B5EF4-FFF2-40B4-BE49-F238E27FC236}">
                <a16:creationId xmlns:a16="http://schemas.microsoft.com/office/drawing/2014/main" id="{203D3190-1ADC-EC31-CF39-8E9743B4252F}"/>
              </a:ext>
            </a:extLst>
          </p:cNvPr>
          <p:cNvSpPr txBox="1"/>
          <p:nvPr/>
        </p:nvSpPr>
        <p:spPr>
          <a:xfrm>
            <a:off x="475851" y="6003876"/>
            <a:ext cx="8593497" cy="1077218"/>
          </a:xfrm>
          <a:prstGeom prst="rect">
            <a:avLst/>
          </a:prstGeom>
          <a:noFill/>
        </p:spPr>
        <p:txBody>
          <a:bodyPr wrap="square" rtlCol="0">
            <a:spAutoFit/>
          </a:bodyPr>
          <a:lstStyle/>
          <a:p>
            <a:r>
              <a:rPr lang="en-US" sz="3200" dirty="0"/>
              <a:t>Let's start with a simple spell that prints a message to the console, your magical crystal ball:</a:t>
            </a:r>
          </a:p>
        </p:txBody>
      </p:sp>
      <p:sp>
        <p:nvSpPr>
          <p:cNvPr id="9" name="CaixaDeTexto 8">
            <a:extLst>
              <a:ext uri="{FF2B5EF4-FFF2-40B4-BE49-F238E27FC236}">
                <a16:creationId xmlns:a16="http://schemas.microsoft.com/office/drawing/2014/main" id="{ECDC1474-0B94-FACC-3894-D957935A4C56}"/>
              </a:ext>
            </a:extLst>
          </p:cNvPr>
          <p:cNvSpPr txBox="1"/>
          <p:nvPr/>
        </p:nvSpPr>
        <p:spPr>
          <a:xfrm>
            <a:off x="475850" y="9658595"/>
            <a:ext cx="8593497" cy="1077218"/>
          </a:xfrm>
          <a:prstGeom prst="rect">
            <a:avLst/>
          </a:prstGeom>
          <a:noFill/>
        </p:spPr>
        <p:txBody>
          <a:bodyPr wrap="square" rtlCol="0">
            <a:spAutoFit/>
          </a:bodyPr>
          <a:lstStyle/>
          <a:p>
            <a:r>
              <a:rPr lang="en-US" sz="3200" dirty="0"/>
              <a:t>Save this code in a scroll (file) named hello.py and run it by typing python hello.py in your terminal.</a:t>
            </a:r>
          </a:p>
        </p:txBody>
      </p:sp>
      <p:pic>
        <p:nvPicPr>
          <p:cNvPr id="10" name="Imagem 9">
            <a:extLst>
              <a:ext uri="{FF2B5EF4-FFF2-40B4-BE49-F238E27FC236}">
                <a16:creationId xmlns:a16="http://schemas.microsoft.com/office/drawing/2014/main" id="{65661D17-EC60-4BA5-660B-85B4682DA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9626"/>
            <a:ext cx="1599466" cy="1142476"/>
          </a:xfrm>
          <a:prstGeom prst="rect">
            <a:avLst/>
          </a:prstGeom>
        </p:spPr>
      </p:pic>
      <p:pic>
        <p:nvPicPr>
          <p:cNvPr id="16" name="Imagem 15">
            <a:extLst>
              <a:ext uri="{FF2B5EF4-FFF2-40B4-BE49-F238E27FC236}">
                <a16:creationId xmlns:a16="http://schemas.microsoft.com/office/drawing/2014/main" id="{11DEEFD5-0C6B-3AEF-E804-424968A96E75}"/>
              </a:ext>
            </a:extLst>
          </p:cNvPr>
          <p:cNvPicPr>
            <a:picLocks noChangeAspect="1"/>
          </p:cNvPicPr>
          <p:nvPr/>
        </p:nvPicPr>
        <p:blipFill>
          <a:blip r:embed="rId3"/>
          <a:stretch>
            <a:fillRect/>
          </a:stretch>
        </p:blipFill>
        <p:spPr>
          <a:xfrm>
            <a:off x="1166821" y="2214067"/>
            <a:ext cx="7267557" cy="3544755"/>
          </a:xfrm>
          <a:prstGeom prst="rect">
            <a:avLst/>
          </a:prstGeom>
        </p:spPr>
      </p:pic>
      <p:pic>
        <p:nvPicPr>
          <p:cNvPr id="18" name="Imagem 17">
            <a:extLst>
              <a:ext uri="{FF2B5EF4-FFF2-40B4-BE49-F238E27FC236}">
                <a16:creationId xmlns:a16="http://schemas.microsoft.com/office/drawing/2014/main" id="{733528C9-6036-4153-1DC6-C0B096618310}"/>
              </a:ext>
            </a:extLst>
          </p:cNvPr>
          <p:cNvPicPr>
            <a:picLocks noChangeAspect="1"/>
          </p:cNvPicPr>
          <p:nvPr/>
        </p:nvPicPr>
        <p:blipFill>
          <a:blip r:embed="rId4"/>
          <a:stretch>
            <a:fillRect/>
          </a:stretch>
        </p:blipFill>
        <p:spPr>
          <a:xfrm>
            <a:off x="1749481" y="6917028"/>
            <a:ext cx="6046236" cy="2741567"/>
          </a:xfrm>
          <a:prstGeom prst="rect">
            <a:avLst/>
          </a:prstGeom>
        </p:spPr>
      </p:pic>
      <p:sp>
        <p:nvSpPr>
          <p:cNvPr id="21" name="Retângulo 20">
            <a:extLst>
              <a:ext uri="{FF2B5EF4-FFF2-40B4-BE49-F238E27FC236}">
                <a16:creationId xmlns:a16="http://schemas.microsoft.com/office/drawing/2014/main" id="{806A7DED-90E6-8A44-5550-9EC4C7F1399F}"/>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73686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21CBFE2A-E3C2-BE1D-9A4F-3B9BE76873B1}"/>
              </a:ext>
            </a:extLst>
          </p:cNvPr>
          <p:cNvSpPr/>
          <p:nvPr/>
        </p:nvSpPr>
        <p:spPr>
          <a:xfrm>
            <a:off x="1" y="0"/>
            <a:ext cx="9601200" cy="1280160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20E60E87-C8EF-13D7-F857-2534035EA217}"/>
              </a:ext>
            </a:extLst>
          </p:cNvPr>
          <p:cNvSpPr txBox="1"/>
          <p:nvPr/>
        </p:nvSpPr>
        <p:spPr>
          <a:xfrm>
            <a:off x="485192" y="7255034"/>
            <a:ext cx="8621485" cy="2800767"/>
          </a:xfrm>
          <a:prstGeom prst="rect">
            <a:avLst/>
          </a:prstGeom>
          <a:noFill/>
        </p:spPr>
        <p:txBody>
          <a:bodyPr wrap="square" rtlCol="0">
            <a:spAutoFit/>
          </a:bodyPr>
          <a:lstStyle/>
          <a:p>
            <a:pPr algn="ctr"/>
            <a:r>
              <a:rPr lang="en-US" sz="8800" dirty="0">
                <a:solidFill>
                  <a:schemeClr val="bg1"/>
                </a:solidFill>
                <a:latin typeface="Impact" panose="020B0806030902050204" pitchFamily="34" charset="0"/>
              </a:rPr>
              <a:t>Python Fundamentals</a:t>
            </a:r>
          </a:p>
        </p:txBody>
      </p:sp>
      <p:sp>
        <p:nvSpPr>
          <p:cNvPr id="5" name="CaixaDeTexto 4">
            <a:extLst>
              <a:ext uri="{FF2B5EF4-FFF2-40B4-BE49-F238E27FC236}">
                <a16:creationId xmlns:a16="http://schemas.microsoft.com/office/drawing/2014/main" id="{7D4D2EA7-25BC-F040-C805-BF0153FE381E}"/>
              </a:ext>
            </a:extLst>
          </p:cNvPr>
          <p:cNvSpPr txBox="1"/>
          <p:nvPr/>
        </p:nvSpPr>
        <p:spPr>
          <a:xfrm>
            <a:off x="2509933" y="1915111"/>
            <a:ext cx="5626361" cy="6740307"/>
          </a:xfrm>
          <a:prstGeom prst="rect">
            <a:avLst/>
          </a:prstGeom>
          <a:noFill/>
        </p:spPr>
        <p:txBody>
          <a:bodyPr wrap="square" rtlCol="0">
            <a:spAutoFit/>
          </a:bodyPr>
          <a:lstStyle/>
          <a:p>
            <a:r>
              <a:rPr lang="en-US" sz="34400" dirty="0">
                <a:ln w="38100">
                  <a:solidFill>
                    <a:schemeClr val="accent6"/>
                  </a:solidFill>
                </a:ln>
                <a:noFill/>
                <a:latin typeface="Impact" panose="020B0806030902050204" pitchFamily="34" charset="0"/>
              </a:rPr>
              <a:t>02</a:t>
            </a:r>
            <a:endParaRPr lang="en-US" sz="9600" dirty="0">
              <a:ln w="38100">
                <a:solidFill>
                  <a:schemeClr val="accent6"/>
                </a:solidFill>
              </a:ln>
              <a:noFill/>
              <a:latin typeface="Impact" panose="020B0806030902050204" pitchFamily="34" charset="0"/>
            </a:endParaRPr>
          </a:p>
          <a:p>
            <a:endParaRPr lang="en-US" sz="8800" dirty="0">
              <a:solidFill>
                <a:schemeClr val="bg1"/>
              </a:solidFill>
              <a:latin typeface="Impact" panose="020B0806030902050204" pitchFamily="34" charset="0"/>
            </a:endParaRPr>
          </a:p>
        </p:txBody>
      </p:sp>
      <p:sp>
        <p:nvSpPr>
          <p:cNvPr id="7" name="Retângulo 6">
            <a:extLst>
              <a:ext uri="{FF2B5EF4-FFF2-40B4-BE49-F238E27FC236}">
                <a16:creationId xmlns:a16="http://schemas.microsoft.com/office/drawing/2014/main" id="{562EE98C-58BD-1D8E-3115-C6B4E9D3275D}"/>
              </a:ext>
            </a:extLst>
          </p:cNvPr>
          <p:cNvSpPr/>
          <p:nvPr/>
        </p:nvSpPr>
        <p:spPr>
          <a:xfrm>
            <a:off x="485192" y="10948913"/>
            <a:ext cx="8630816" cy="154516"/>
          </a:xfrm>
          <a:prstGeom prst="rect">
            <a:avLst/>
          </a:prstGeom>
          <a:gradFill flip="none" rotWithShape="1">
            <a:gsLst>
              <a:gs pos="75000">
                <a:schemeClr val="accent6">
                  <a:lumMod val="40000"/>
                  <a:lumOff val="60000"/>
                </a:schemeClr>
              </a:gs>
              <a:gs pos="35000">
                <a:schemeClr val="accent6">
                  <a:lumMod val="75000"/>
                </a:schemeClr>
              </a:gs>
              <a:gs pos="11000">
                <a:schemeClr val="accent6">
                  <a:lumMod val="50000"/>
                </a:schemeClr>
              </a:gs>
              <a:gs pos="55000">
                <a:schemeClr val="accent6">
                  <a:lumMod val="60000"/>
                  <a:lumOff val="4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12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6AEEB2D-B53E-034B-363C-728B13484575}"/>
              </a:ext>
            </a:extLst>
          </p:cNvPr>
          <p:cNvSpPr txBox="1"/>
          <p:nvPr/>
        </p:nvSpPr>
        <p:spPr>
          <a:xfrm>
            <a:off x="494515" y="976962"/>
            <a:ext cx="8593497" cy="1200329"/>
          </a:xfrm>
          <a:prstGeom prst="rect">
            <a:avLst/>
          </a:prstGeom>
          <a:noFill/>
        </p:spPr>
        <p:txBody>
          <a:bodyPr wrap="square" rtlCol="0">
            <a:spAutoFit/>
          </a:bodyPr>
          <a:lstStyle/>
          <a:p>
            <a:r>
              <a:rPr lang="en-US" sz="3600" b="1" dirty="0">
                <a:latin typeface="+mj-lt"/>
              </a:rPr>
              <a:t>Understanding Magical Components </a:t>
            </a:r>
          </a:p>
          <a:p>
            <a:r>
              <a:rPr lang="en-US" sz="3600" b="1" dirty="0">
                <a:latin typeface="+mj-lt"/>
              </a:rPr>
              <a:t>(Variables and Data Types)</a:t>
            </a:r>
          </a:p>
        </p:txBody>
      </p:sp>
      <p:sp>
        <p:nvSpPr>
          <p:cNvPr id="5" name="CaixaDeTexto 4">
            <a:extLst>
              <a:ext uri="{FF2B5EF4-FFF2-40B4-BE49-F238E27FC236}">
                <a16:creationId xmlns:a16="http://schemas.microsoft.com/office/drawing/2014/main" id="{19BD88A1-13E3-3E47-2D47-2764C14206A8}"/>
              </a:ext>
            </a:extLst>
          </p:cNvPr>
          <p:cNvSpPr txBox="1"/>
          <p:nvPr/>
        </p:nvSpPr>
        <p:spPr>
          <a:xfrm>
            <a:off x="494516" y="2239994"/>
            <a:ext cx="8612167" cy="2062103"/>
          </a:xfrm>
          <a:prstGeom prst="rect">
            <a:avLst/>
          </a:prstGeom>
          <a:noFill/>
        </p:spPr>
        <p:txBody>
          <a:bodyPr wrap="square" rtlCol="0">
            <a:spAutoFit/>
          </a:bodyPr>
          <a:lstStyle/>
          <a:p>
            <a:r>
              <a:rPr lang="en-US" sz="3200" dirty="0"/>
              <a:t>Variables are like magical containers that store data. You don't need to declare the data type explicitly; Python, the magical language, infers it automatically.</a:t>
            </a:r>
            <a:endParaRPr lang="en-US" dirty="0"/>
          </a:p>
        </p:txBody>
      </p:sp>
      <p:pic>
        <p:nvPicPr>
          <p:cNvPr id="9" name="Imagem 8">
            <a:extLst>
              <a:ext uri="{FF2B5EF4-FFF2-40B4-BE49-F238E27FC236}">
                <a16:creationId xmlns:a16="http://schemas.microsoft.com/office/drawing/2014/main" id="{4F21031F-1BC9-BF54-ACE0-AD3D14DB7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15880"/>
            <a:ext cx="1599466" cy="1142476"/>
          </a:xfrm>
          <a:prstGeom prst="rect">
            <a:avLst/>
          </a:prstGeom>
        </p:spPr>
      </p:pic>
      <p:pic>
        <p:nvPicPr>
          <p:cNvPr id="13" name="Imagem 12">
            <a:extLst>
              <a:ext uri="{FF2B5EF4-FFF2-40B4-BE49-F238E27FC236}">
                <a16:creationId xmlns:a16="http://schemas.microsoft.com/office/drawing/2014/main" id="{E8092774-7073-6AF6-466C-60C489D2BABE}"/>
              </a:ext>
            </a:extLst>
          </p:cNvPr>
          <p:cNvPicPr>
            <a:picLocks noChangeAspect="1"/>
          </p:cNvPicPr>
          <p:nvPr/>
        </p:nvPicPr>
        <p:blipFill>
          <a:blip r:embed="rId3"/>
          <a:stretch>
            <a:fillRect/>
          </a:stretch>
        </p:blipFill>
        <p:spPr>
          <a:xfrm>
            <a:off x="-2262680" y="4124129"/>
            <a:ext cx="14107885" cy="6587414"/>
          </a:xfrm>
          <a:prstGeom prst="rect">
            <a:avLst/>
          </a:prstGeom>
        </p:spPr>
      </p:pic>
      <p:sp>
        <p:nvSpPr>
          <p:cNvPr id="14" name="Retângulo 13">
            <a:extLst>
              <a:ext uri="{FF2B5EF4-FFF2-40B4-BE49-F238E27FC236}">
                <a16:creationId xmlns:a16="http://schemas.microsoft.com/office/drawing/2014/main" id="{BF573918-A8CE-4ECC-061D-E7ADCEBE092A}"/>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03970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2706BB7-4012-53E3-79E5-019BC59181F4}"/>
              </a:ext>
            </a:extLst>
          </p:cNvPr>
          <p:cNvSpPr txBox="1"/>
          <p:nvPr/>
        </p:nvSpPr>
        <p:spPr>
          <a:xfrm>
            <a:off x="494515" y="976962"/>
            <a:ext cx="8593497" cy="646331"/>
          </a:xfrm>
          <a:prstGeom prst="rect">
            <a:avLst/>
          </a:prstGeom>
          <a:noFill/>
        </p:spPr>
        <p:txBody>
          <a:bodyPr wrap="square" rtlCol="0">
            <a:spAutoFit/>
          </a:bodyPr>
          <a:lstStyle/>
          <a:p>
            <a:r>
              <a:rPr lang="en-US" sz="3600" b="1" dirty="0">
                <a:latin typeface="+mj-lt"/>
              </a:rPr>
              <a:t>Common Magical Components</a:t>
            </a:r>
          </a:p>
        </p:txBody>
      </p:sp>
      <p:sp>
        <p:nvSpPr>
          <p:cNvPr id="5" name="CaixaDeTexto 4">
            <a:extLst>
              <a:ext uri="{FF2B5EF4-FFF2-40B4-BE49-F238E27FC236}">
                <a16:creationId xmlns:a16="http://schemas.microsoft.com/office/drawing/2014/main" id="{E0E95D9F-6F1A-68B7-14B1-37E7BFBA4264}"/>
              </a:ext>
            </a:extLst>
          </p:cNvPr>
          <p:cNvSpPr txBox="1"/>
          <p:nvPr/>
        </p:nvSpPr>
        <p:spPr>
          <a:xfrm>
            <a:off x="494516" y="1745329"/>
            <a:ext cx="8612167"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Strings: Textual spells, e.g., "Incantation“</a:t>
            </a:r>
          </a:p>
          <a:p>
            <a:pPr marL="457200" indent="-457200">
              <a:buFont typeface="Arial" panose="020B0604020202020204" pitchFamily="34" charset="0"/>
              <a:buChar char="•"/>
            </a:pPr>
            <a:r>
              <a:rPr lang="en-US" sz="3200" dirty="0"/>
              <a:t>Integers: Whole number values, e.g., 42</a:t>
            </a:r>
          </a:p>
          <a:p>
            <a:pPr marL="457200" indent="-457200">
              <a:buFont typeface="Arial" panose="020B0604020202020204" pitchFamily="34" charset="0"/>
              <a:buChar char="•"/>
            </a:pPr>
            <a:r>
              <a:rPr lang="en-US" sz="3200" dirty="0"/>
              <a:t>Floats: Decimal number values, e.g., 3.14</a:t>
            </a:r>
          </a:p>
          <a:p>
            <a:pPr marL="457200" indent="-457200">
              <a:buFont typeface="Arial" panose="020B0604020202020204" pitchFamily="34" charset="0"/>
              <a:buChar char="•"/>
            </a:pPr>
            <a:r>
              <a:rPr lang="en-US" sz="3200" dirty="0"/>
              <a:t>Booleans: True or false values, e.g., True or False</a:t>
            </a:r>
            <a:endParaRPr lang="en-US" dirty="0"/>
          </a:p>
        </p:txBody>
      </p:sp>
      <p:sp>
        <p:nvSpPr>
          <p:cNvPr id="6" name="CaixaDeTexto 5">
            <a:extLst>
              <a:ext uri="{FF2B5EF4-FFF2-40B4-BE49-F238E27FC236}">
                <a16:creationId xmlns:a16="http://schemas.microsoft.com/office/drawing/2014/main" id="{6D66713A-C6BA-8A43-08B1-77E8D455511F}"/>
              </a:ext>
            </a:extLst>
          </p:cNvPr>
          <p:cNvSpPr txBox="1"/>
          <p:nvPr/>
        </p:nvSpPr>
        <p:spPr>
          <a:xfrm>
            <a:off x="475849" y="4280327"/>
            <a:ext cx="8593497" cy="646331"/>
          </a:xfrm>
          <a:prstGeom prst="rect">
            <a:avLst/>
          </a:prstGeom>
          <a:noFill/>
        </p:spPr>
        <p:txBody>
          <a:bodyPr wrap="square" rtlCol="0">
            <a:spAutoFit/>
          </a:bodyPr>
          <a:lstStyle/>
          <a:p>
            <a:r>
              <a:rPr lang="en-US" sz="3600" b="1" dirty="0">
                <a:latin typeface="+mj-lt"/>
              </a:rPr>
              <a:t>Performing Magical Operations</a:t>
            </a:r>
          </a:p>
        </p:txBody>
      </p:sp>
      <p:sp>
        <p:nvSpPr>
          <p:cNvPr id="7" name="CaixaDeTexto 6">
            <a:extLst>
              <a:ext uri="{FF2B5EF4-FFF2-40B4-BE49-F238E27FC236}">
                <a16:creationId xmlns:a16="http://schemas.microsoft.com/office/drawing/2014/main" id="{B397DE02-CDA7-CECB-0538-9F54435488F7}"/>
              </a:ext>
            </a:extLst>
          </p:cNvPr>
          <p:cNvSpPr txBox="1"/>
          <p:nvPr/>
        </p:nvSpPr>
        <p:spPr>
          <a:xfrm>
            <a:off x="494514" y="4926658"/>
            <a:ext cx="8593497" cy="1077218"/>
          </a:xfrm>
          <a:prstGeom prst="rect">
            <a:avLst/>
          </a:prstGeom>
          <a:noFill/>
        </p:spPr>
        <p:txBody>
          <a:bodyPr wrap="square" rtlCol="0">
            <a:spAutoFit/>
          </a:bodyPr>
          <a:lstStyle/>
          <a:p>
            <a:r>
              <a:rPr lang="en-US" sz="3200" dirty="0"/>
              <a:t>You can perform various operations on your magical components:</a:t>
            </a:r>
          </a:p>
        </p:txBody>
      </p:sp>
      <p:pic>
        <p:nvPicPr>
          <p:cNvPr id="9" name="Imagem 8">
            <a:extLst>
              <a:ext uri="{FF2B5EF4-FFF2-40B4-BE49-F238E27FC236}">
                <a16:creationId xmlns:a16="http://schemas.microsoft.com/office/drawing/2014/main" id="{283E239D-985B-2013-7D46-3E030525F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34" y="11421248"/>
            <a:ext cx="1599466" cy="1142476"/>
          </a:xfrm>
          <a:prstGeom prst="rect">
            <a:avLst/>
          </a:prstGeom>
        </p:spPr>
      </p:pic>
      <p:pic>
        <p:nvPicPr>
          <p:cNvPr id="19" name="Imagem 18">
            <a:extLst>
              <a:ext uri="{FF2B5EF4-FFF2-40B4-BE49-F238E27FC236}">
                <a16:creationId xmlns:a16="http://schemas.microsoft.com/office/drawing/2014/main" id="{FB79B631-A76D-E5C5-9E9E-6CD4C3474BAB}"/>
              </a:ext>
            </a:extLst>
          </p:cNvPr>
          <p:cNvPicPr>
            <a:picLocks noChangeAspect="1"/>
          </p:cNvPicPr>
          <p:nvPr/>
        </p:nvPicPr>
        <p:blipFill>
          <a:blip r:embed="rId3"/>
          <a:stretch>
            <a:fillRect/>
          </a:stretch>
        </p:blipFill>
        <p:spPr>
          <a:xfrm>
            <a:off x="-555812" y="5133191"/>
            <a:ext cx="10651534" cy="7158742"/>
          </a:xfrm>
          <a:prstGeom prst="rect">
            <a:avLst/>
          </a:prstGeom>
        </p:spPr>
      </p:pic>
      <p:sp>
        <p:nvSpPr>
          <p:cNvPr id="24" name="Retângulo 23">
            <a:extLst>
              <a:ext uri="{FF2B5EF4-FFF2-40B4-BE49-F238E27FC236}">
                <a16:creationId xmlns:a16="http://schemas.microsoft.com/office/drawing/2014/main" id="{109FB4C8-F1A2-F1E8-CCC0-9D6B5FA52BFF}"/>
              </a:ext>
            </a:extLst>
          </p:cNvPr>
          <p:cNvSpPr/>
          <p:nvPr/>
        </p:nvSpPr>
        <p:spPr>
          <a:xfrm>
            <a:off x="345237" y="-298665"/>
            <a:ext cx="167951" cy="1921958"/>
          </a:xfrm>
          <a:prstGeom prst="rect">
            <a:avLst/>
          </a:prstGeom>
          <a:gradFill flip="none" rotWithShape="1">
            <a:gsLst>
              <a:gs pos="0">
                <a:schemeClr val="accent6">
                  <a:lumMod val="40000"/>
                  <a:lumOff val="60000"/>
                </a:schemeClr>
              </a:gs>
              <a:gs pos="63000">
                <a:srgbClr val="578638"/>
              </a:gs>
              <a:gs pos="3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49658349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349</TotalTime>
  <Words>893</Words>
  <Application>Microsoft Office PowerPoint</Application>
  <PresentationFormat>Papel A3 (297 x 420 mm)</PresentationFormat>
  <Paragraphs>74</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bitcre</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alison colombo rita</dc:creator>
  <cp:lastModifiedBy>alison colombo rita</cp:lastModifiedBy>
  <cp:revision>3</cp:revision>
  <dcterms:created xsi:type="dcterms:W3CDTF">2024-07-06T20:29:30Z</dcterms:created>
  <dcterms:modified xsi:type="dcterms:W3CDTF">2024-07-07T02:19:24Z</dcterms:modified>
</cp:coreProperties>
</file>