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8" r:id="rId3"/>
    <p:sldId id="289" r:id="rId4"/>
    <p:sldId id="290" r:id="rId5"/>
    <p:sldId id="291" r:id="rId6"/>
    <p:sldId id="294" r:id="rId7"/>
    <p:sldId id="293" r:id="rId8"/>
    <p:sldId id="292" r:id="rId9"/>
    <p:sldId id="295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26487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Streams/pipes/redirection in the terminal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are a unifying concept in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Files, networks, keyboards, … can all be accessed as streams</a:t>
            </a:r>
          </a:p>
          <a:p>
            <a:r>
              <a:rPr lang="en-US" dirty="0"/>
              <a:t>Every UNIX process has:</a:t>
            </a:r>
          </a:p>
          <a:p>
            <a:pPr lvl="1"/>
            <a:r>
              <a:rPr lang="en-US" dirty="0"/>
              <a:t>a current working directory</a:t>
            </a:r>
          </a:p>
          <a:p>
            <a:pPr lvl="1"/>
            <a:r>
              <a:rPr lang="en-US" dirty="0"/>
              <a:t>standard </a:t>
            </a:r>
            <a:r>
              <a:rPr lang="en-US" b="1" dirty="0"/>
              <a:t>input</a:t>
            </a:r>
            <a:r>
              <a:rPr lang="en-US" dirty="0"/>
              <a:t> (defaults to keyboard input)</a:t>
            </a:r>
          </a:p>
          <a:p>
            <a:pPr lvl="1"/>
            <a:r>
              <a:rPr lang="en-US" dirty="0"/>
              <a:t>standard </a:t>
            </a:r>
            <a:r>
              <a:rPr lang="en-US" b="1" dirty="0"/>
              <a:t>output</a:t>
            </a:r>
            <a:r>
              <a:rPr lang="en-US" dirty="0"/>
              <a:t> (defaults to terminal output)</a:t>
            </a:r>
          </a:p>
          <a:p>
            <a:pPr lvl="1"/>
            <a:r>
              <a:rPr lang="en-US" dirty="0"/>
              <a:t>(standard </a:t>
            </a:r>
            <a:r>
              <a:rPr lang="en-US" b="1" dirty="0"/>
              <a:t>error</a:t>
            </a:r>
            <a:r>
              <a:rPr lang="en-US" dirty="0"/>
              <a:t>)</a:t>
            </a:r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2D4F6407-C793-6A49-BC59-B81DDCDD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37" y="2736849"/>
            <a:ext cx="4058904" cy="17556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169A31-C695-5B43-9759-B62D9F7129EF}"/>
              </a:ext>
            </a:extLst>
          </p:cNvPr>
          <p:cNvSpPr/>
          <p:nvPr/>
        </p:nvSpPr>
        <p:spPr>
          <a:xfrm>
            <a:off x="8022737" y="3140765"/>
            <a:ext cx="4058904" cy="665922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173C73-642C-184E-9DDC-3C1ABD526BB5}"/>
              </a:ext>
            </a:extLst>
          </p:cNvPr>
          <p:cNvSpPr/>
          <p:nvPr/>
        </p:nvSpPr>
        <p:spPr>
          <a:xfrm>
            <a:off x="8022737" y="3834232"/>
            <a:ext cx="4058904" cy="29171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4FABA8E-CFA2-CB42-AE8B-95AF4852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61" y="4724260"/>
            <a:ext cx="8356600" cy="13589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209B9C-A755-234D-A6F5-463571199048}"/>
              </a:ext>
            </a:extLst>
          </p:cNvPr>
          <p:cNvSpPr/>
          <p:nvPr/>
        </p:nvSpPr>
        <p:spPr>
          <a:xfrm>
            <a:off x="2018060" y="4990242"/>
            <a:ext cx="8356599" cy="109291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312680-BB6B-7C49-AE78-ACE53E202CAE}"/>
              </a:ext>
            </a:extLst>
          </p:cNvPr>
          <p:cNvCxnSpPr>
            <a:cxnSpLocks/>
          </p:cNvCxnSpPr>
          <p:nvPr/>
        </p:nvCxnSpPr>
        <p:spPr>
          <a:xfrm>
            <a:off x="7460166" y="3429000"/>
            <a:ext cx="562571" cy="0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DACC89-3FDC-394B-9D25-9201AFB38D0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79112" y="3802637"/>
            <a:ext cx="443625" cy="177455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DA11-0D68-4F46-B5E8-36D62C3A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UNIX has lots of commands we can mix and match to solve problems without new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F7C3-1595-4448-9F22-1B44347C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160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combine programs, we need to send the output of one program to the input of another</a:t>
            </a:r>
          </a:p>
          <a:p>
            <a:r>
              <a:rPr lang="en-US" dirty="0"/>
              <a:t>This lets us transform or simplify data in multiple steps</a:t>
            </a:r>
          </a:p>
          <a:p>
            <a:r>
              <a:rPr lang="en-US" dirty="0"/>
              <a:t>The mechanism for passing the standard output of one program to the standard input of another program is called a </a:t>
            </a:r>
            <a:r>
              <a:rPr lang="en-US" i="1" dirty="0"/>
              <a:t>pipe</a:t>
            </a:r>
          </a:p>
          <a:p>
            <a:r>
              <a:rPr lang="en-US" dirty="0"/>
              <a:t>Here’s an example piping the output of </a:t>
            </a:r>
            <a:r>
              <a:rPr lang="en-US" b="1" dirty="0"/>
              <a:t>ls</a:t>
            </a:r>
            <a:r>
              <a:rPr lang="en-US" dirty="0"/>
              <a:t> to the input of </a:t>
            </a:r>
            <a:r>
              <a:rPr lang="en-US" b="1" dirty="0"/>
              <a:t>more</a:t>
            </a:r>
            <a:r>
              <a:rPr lang="en-US" dirty="0"/>
              <a:t> and then </a:t>
            </a:r>
            <a:r>
              <a:rPr lang="en-US" b="1" dirty="0" err="1"/>
              <a:t>wc</a:t>
            </a:r>
            <a:r>
              <a:rPr lang="en-US" dirty="0"/>
              <a:t>: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E79A262-DB90-CE46-8B90-F1AF80482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003" y="1825625"/>
            <a:ext cx="4445998" cy="39284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DD3AF4-899A-7549-B91B-7E140EADCF64}"/>
              </a:ext>
            </a:extLst>
          </p:cNvPr>
          <p:cNvSpPr/>
          <p:nvPr/>
        </p:nvSpPr>
        <p:spPr>
          <a:xfrm>
            <a:off x="10997395" y="1724141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909992-1C03-274C-8495-99D3A3C3E588}"/>
              </a:ext>
            </a:extLst>
          </p:cNvPr>
          <p:cNvSpPr/>
          <p:nvPr/>
        </p:nvSpPr>
        <p:spPr>
          <a:xfrm>
            <a:off x="10997395" y="5088093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1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330A-FCA1-1443-92D7-FCE737C1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pipelines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88B64F-B7C3-5A4F-9260-2FD9416D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0580" cy="4351338"/>
          </a:xfrm>
        </p:spPr>
        <p:txBody>
          <a:bodyPr/>
          <a:lstStyle/>
          <a:p>
            <a:r>
              <a:rPr lang="en-US" dirty="0"/>
              <a:t>Pipe the output of </a:t>
            </a:r>
            <a:r>
              <a:rPr lang="en-US" b="1" dirty="0"/>
              <a:t>ls</a:t>
            </a:r>
            <a:r>
              <a:rPr lang="en-US" dirty="0"/>
              <a:t> to </a:t>
            </a:r>
            <a:r>
              <a:rPr lang="en-US" b="1" dirty="0"/>
              <a:t>grep</a:t>
            </a:r>
            <a:r>
              <a:rPr lang="en-US" dirty="0"/>
              <a:t> (search for string in line) and send that output to </a:t>
            </a:r>
            <a:r>
              <a:rPr lang="en-US" b="1" dirty="0" err="1"/>
              <a:t>wc</a:t>
            </a:r>
            <a:r>
              <a:rPr lang="en-US" dirty="0"/>
              <a:t>, which counts how many filenames contain “</a:t>
            </a:r>
            <a:r>
              <a:rPr lang="en-US" dirty="0" err="1"/>
              <a:t>bbc</a:t>
            </a:r>
            <a:r>
              <a:rPr lang="en-US" dirty="0"/>
              <a:t>”</a:t>
            </a:r>
          </a:p>
        </p:txBody>
      </p:sp>
      <p:pic>
        <p:nvPicPr>
          <p:cNvPr id="10" name="Picture 9" descr="Diagram, text&#10;&#10;Description automatically generated">
            <a:extLst>
              <a:ext uri="{FF2B5EF4-FFF2-40B4-BE49-F238E27FC236}">
                <a16:creationId xmlns:a16="http://schemas.microsoft.com/office/drawing/2014/main" id="{0C6C8324-9538-7347-AB7E-CDAA26E70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888" y="3429000"/>
            <a:ext cx="6905847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2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2FE4-2152-5A47-916B-A7AB4CD4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3A3A-0D8E-C948-9333-A3B1A1CA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4094" cy="4351338"/>
          </a:xfrm>
        </p:spPr>
        <p:txBody>
          <a:bodyPr/>
          <a:lstStyle/>
          <a:p>
            <a:r>
              <a:rPr lang="en-US" dirty="0"/>
              <a:t>Pipes connect process input/output</a:t>
            </a:r>
          </a:p>
          <a:p>
            <a:r>
              <a:rPr lang="en-US" dirty="0"/>
              <a:t>Redirection:</a:t>
            </a:r>
          </a:p>
          <a:p>
            <a:pPr lvl="1"/>
            <a:r>
              <a:rPr lang="en-US" b="1" dirty="0"/>
              <a:t>&lt; file</a:t>
            </a:r>
            <a:br>
              <a:rPr lang="en-US" b="1" dirty="0"/>
            </a:br>
            <a:r>
              <a:rPr lang="en-US" dirty="0"/>
              <a:t>hooks process standard input to file</a:t>
            </a:r>
          </a:p>
          <a:p>
            <a:pPr lvl="1"/>
            <a:r>
              <a:rPr lang="en-US" b="1" dirty="0"/>
              <a:t>&gt; file</a:t>
            </a:r>
            <a:br>
              <a:rPr lang="en-US" b="1" dirty="0"/>
            </a:br>
            <a:r>
              <a:rPr lang="en-US" dirty="0"/>
              <a:t>hooks process standard output to file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88E9036-DC5B-1144-9FC6-CC66927E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1218"/>
            <a:ext cx="5562600" cy="3467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C916D8-5438-6143-80E2-FD607A3CB90F}"/>
              </a:ext>
            </a:extLst>
          </p:cNvPr>
          <p:cNvSpPr/>
          <p:nvPr/>
        </p:nvSpPr>
        <p:spPr>
          <a:xfrm>
            <a:off x="9491980" y="426614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80F08F61-5EA4-394A-9556-D2B6E08E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200524"/>
            <a:ext cx="4093623" cy="15869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DE22D5-0E69-D749-9C2D-5BDE937E028E}"/>
              </a:ext>
            </a:extLst>
          </p:cNvPr>
          <p:cNvSpPr/>
          <p:nvPr/>
        </p:nvSpPr>
        <p:spPr>
          <a:xfrm>
            <a:off x="7146507" y="4204785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A027E-0DF1-6A44-88E9-0C330043E6C5}"/>
              </a:ext>
            </a:extLst>
          </p:cNvPr>
          <p:cNvCxnSpPr>
            <a:cxnSpLocks/>
          </p:cNvCxnSpPr>
          <p:nvPr/>
        </p:nvCxnSpPr>
        <p:spPr>
          <a:xfrm flipV="1">
            <a:off x="2297151" y="4994001"/>
            <a:ext cx="3798848" cy="1314208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496BB5-43FD-6447-AEC2-D4535B7171AD}"/>
              </a:ext>
            </a:extLst>
          </p:cNvPr>
          <p:cNvSpPr txBox="1"/>
          <p:nvPr/>
        </p:nvSpPr>
        <p:spPr>
          <a:xfrm>
            <a:off x="223024" y="6308209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I’m hitting control-D (EOF) here to indicate end of input</a:t>
            </a:r>
          </a:p>
        </p:txBody>
      </p:sp>
    </p:spTree>
    <p:extLst>
      <p:ext uri="{BB962C8B-B14F-4D97-AF65-F5344CB8AC3E}">
        <p14:creationId xmlns:p14="http://schemas.microsoft.com/office/powerpoint/2010/main" val="260717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52D8-6B24-D445-B4BE-A8E906F5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A5F3-AAAF-1D48-BC06-4FBF9F6CC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3683" cy="4351338"/>
          </a:xfrm>
        </p:spPr>
        <p:txBody>
          <a:bodyPr/>
          <a:lstStyle/>
          <a:p>
            <a:r>
              <a:rPr lang="en-US" dirty="0"/>
              <a:t>Less common but still useful</a:t>
            </a:r>
          </a:p>
          <a:p>
            <a:r>
              <a:rPr lang="en-US" dirty="0"/>
              <a:t>Many commands take both </a:t>
            </a:r>
            <a:r>
              <a:rPr lang="en-US" dirty="0" err="1"/>
              <a:t>commandline</a:t>
            </a:r>
            <a:r>
              <a:rPr lang="en-US" dirty="0"/>
              <a:t> arguments and redirection: </a:t>
            </a:r>
            <a:r>
              <a:rPr lang="en-US" b="1" dirty="0"/>
              <a:t>sort</a:t>
            </a:r>
            <a:r>
              <a:rPr lang="en-US" dirty="0"/>
              <a:t>, </a:t>
            </a:r>
            <a:r>
              <a:rPr lang="en-US" b="1" dirty="0"/>
              <a:t>cat</a:t>
            </a:r>
            <a:r>
              <a:rPr lang="en-US" dirty="0"/>
              <a:t>, </a:t>
            </a:r>
            <a:r>
              <a:rPr lang="en-US" b="1" dirty="0" err="1"/>
              <a:t>wc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F21F29C-EE4F-D149-A1DB-BF8088B6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637" y="937268"/>
            <a:ext cx="3487514" cy="53790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A50B9A-70C9-694B-9D24-0E9F052F30B2}"/>
              </a:ext>
            </a:extLst>
          </p:cNvPr>
          <p:cNvCxnSpPr>
            <a:cxnSpLocks/>
          </p:cNvCxnSpPr>
          <p:nvPr/>
        </p:nvCxnSpPr>
        <p:spPr>
          <a:xfrm flipV="1">
            <a:off x="6590371" y="2207941"/>
            <a:ext cx="1363266" cy="2061671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98F361-5D16-3442-9203-DCFFD6500A0B}"/>
              </a:ext>
            </a:extLst>
          </p:cNvPr>
          <p:cNvSpPr txBox="1"/>
          <p:nvPr/>
        </p:nvSpPr>
        <p:spPr>
          <a:xfrm>
            <a:off x="5900433" y="4269612"/>
            <a:ext cx="116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Control-D (EOF)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90A06F-34C7-C241-A343-2449406FAC12}"/>
              </a:ext>
            </a:extLst>
          </p:cNvPr>
          <p:cNvSpPr/>
          <p:nvPr/>
        </p:nvSpPr>
        <p:spPr>
          <a:xfrm>
            <a:off x="8785736" y="914966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D5282-1C09-CE46-A290-12FC2CD5DC53}"/>
              </a:ext>
            </a:extLst>
          </p:cNvPr>
          <p:cNvSpPr/>
          <p:nvPr/>
        </p:nvSpPr>
        <p:spPr>
          <a:xfrm>
            <a:off x="8953923" y="3403766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00A295-D1B9-8847-8E2F-8056D1F070AD}"/>
              </a:ext>
            </a:extLst>
          </p:cNvPr>
          <p:cNvSpPr/>
          <p:nvPr/>
        </p:nvSpPr>
        <p:spPr>
          <a:xfrm>
            <a:off x="8796242" y="4615079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806D-9B7B-E949-AEEE-A27FCBF3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away program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042E-4DFB-D746-A1EE-ACDD0310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b="1" dirty="0"/>
              <a:t>/dev/null </a:t>
            </a:r>
            <a:r>
              <a:rPr lang="en-US" dirty="0"/>
              <a:t>is a special “device” that accepts input and does nothing with it</a:t>
            </a:r>
          </a:p>
          <a:p>
            <a:r>
              <a:rPr lang="en-US" dirty="0"/>
              <a:t>It’s a great way to hide all of that debugging output you have in your program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6A51CC7-86D0-E74C-B8D5-9AC9D6F7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352" y="3926728"/>
            <a:ext cx="6963765" cy="12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6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1FAE-7E9E-4640-B261-89EEEA90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standard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B1F49E-8562-B94D-B3C0-4CCF930CD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6210" cy="4351338"/>
          </a:xfrm>
        </p:spPr>
        <p:txBody>
          <a:bodyPr/>
          <a:lstStyle/>
          <a:p>
            <a:r>
              <a:rPr lang="en-US" dirty="0"/>
              <a:t>If you want to send the output of multiple commands to a file, you can use the append redirection operator, which looks </a:t>
            </a:r>
            <a:r>
              <a:rPr lang="en-US" b="1" dirty="0"/>
              <a:t>&gt;&gt;</a:t>
            </a:r>
          </a:p>
        </p:txBody>
      </p:sp>
      <p:pic>
        <p:nvPicPr>
          <p:cNvPr id="8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A7EEEAE3-BA9A-B84C-8502-E9505B48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328" y="2021797"/>
            <a:ext cx="4389888" cy="24498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B45D61-5087-494D-861E-BA2DBFFA6000}"/>
              </a:ext>
            </a:extLst>
          </p:cNvPr>
          <p:cNvSpPr/>
          <p:nvPr/>
        </p:nvSpPr>
        <p:spPr>
          <a:xfrm>
            <a:off x="9307144" y="2356513"/>
            <a:ext cx="325456" cy="247920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83322-C101-8F40-BFC5-56C3A89D72BA}"/>
              </a:ext>
            </a:extLst>
          </p:cNvPr>
          <p:cNvSpPr/>
          <p:nvPr/>
        </p:nvSpPr>
        <p:spPr>
          <a:xfrm>
            <a:off x="9307144" y="2687622"/>
            <a:ext cx="325456" cy="247920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3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370F-CEC6-1648-9F11-2FE9245A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7FD4-5B42-8A46-A4B0-6C2711EA0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 “|” hooks output of one process to input of another</a:t>
            </a:r>
          </a:p>
          <a:p>
            <a:r>
              <a:rPr lang="en-US" dirty="0"/>
              <a:t>redirect program output to a file using “&gt;”</a:t>
            </a:r>
          </a:p>
          <a:p>
            <a:r>
              <a:rPr lang="en-US" dirty="0"/>
              <a:t>redirect program output to a file using “&gt;&gt;” to append not overwrite</a:t>
            </a:r>
          </a:p>
          <a:p>
            <a:r>
              <a:rPr lang="en-US" dirty="0"/>
              <a:t>open file and send contents as standard input to a program using ‘&lt;‘ operator</a:t>
            </a:r>
          </a:p>
        </p:txBody>
      </p:sp>
    </p:spTree>
    <p:extLst>
      <p:ext uri="{BB962C8B-B14F-4D97-AF65-F5344CB8AC3E}">
        <p14:creationId xmlns:p14="http://schemas.microsoft.com/office/powerpoint/2010/main" val="364346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363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Streams/pipes/redirection in the terminal</vt:lpstr>
      <vt:lpstr>Streams are a unifying concept in UNIX</vt:lpstr>
      <vt:lpstr>UNIX has lots of commands we can mix and match to solve problems without new code</vt:lpstr>
      <vt:lpstr>Deeper pipelines</vt:lpstr>
      <vt:lpstr>I/O redirection</vt:lpstr>
      <vt:lpstr>Redirecting standard input</vt:lpstr>
      <vt:lpstr>Throwing away program output</vt:lpstr>
      <vt:lpstr>Appending standard output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Streams/pipes/redirection in the terminal</dc:title>
  <dc:creator>Terence Parr</dc:creator>
  <cp:lastModifiedBy>Terence Parr</cp:lastModifiedBy>
  <cp:revision>18</cp:revision>
  <cp:lastPrinted>2019-02-12T19:51:14Z</cp:lastPrinted>
  <dcterms:created xsi:type="dcterms:W3CDTF">2021-08-19T18:54:11Z</dcterms:created>
  <dcterms:modified xsi:type="dcterms:W3CDTF">2021-08-19T20:38:34Z</dcterms:modified>
</cp:coreProperties>
</file>