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0"/>
  </p:notesMasterIdLst>
  <p:handoutMasterIdLst>
    <p:handoutMasterId r:id="rId31"/>
  </p:handoutMasterIdLst>
  <p:sldIdLst>
    <p:sldId id="256" r:id="rId2"/>
    <p:sldId id="321" r:id="rId3"/>
    <p:sldId id="315" r:id="rId4"/>
    <p:sldId id="312" r:id="rId5"/>
    <p:sldId id="319" r:id="rId6"/>
    <p:sldId id="322" r:id="rId7"/>
    <p:sldId id="323" r:id="rId8"/>
    <p:sldId id="324" r:id="rId9"/>
    <p:sldId id="325" r:id="rId10"/>
    <p:sldId id="326" r:id="rId11"/>
    <p:sldId id="320" r:id="rId12"/>
    <p:sldId id="328" r:id="rId13"/>
    <p:sldId id="327" r:id="rId14"/>
    <p:sldId id="329" r:id="rId15"/>
    <p:sldId id="330" r:id="rId16"/>
    <p:sldId id="331" r:id="rId17"/>
    <p:sldId id="332" r:id="rId18"/>
    <p:sldId id="333" r:id="rId19"/>
    <p:sldId id="334" r:id="rId20"/>
    <p:sldId id="337" r:id="rId21"/>
    <p:sldId id="335" r:id="rId22"/>
    <p:sldId id="338" r:id="rId23"/>
    <p:sldId id="336" r:id="rId24"/>
    <p:sldId id="339" r:id="rId25"/>
    <p:sldId id="316" r:id="rId26"/>
    <p:sldId id="340" r:id="rId27"/>
    <p:sldId id="341" r:id="rId28"/>
    <p:sldId id="342" r:id="rId29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754F"/>
    <a:srgbClr val="923D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880"/>
    <p:restoredTop sz="94740"/>
  </p:normalViewPr>
  <p:slideViewPr>
    <p:cSldViewPr snapToGrid="0" snapToObjects="1">
      <p:cViewPr varScale="1">
        <p:scale>
          <a:sx n="115" d="100"/>
          <a:sy n="115" d="100"/>
        </p:scale>
        <p:origin x="23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32" d="100"/>
          <a:sy n="132" d="100"/>
        </p:scale>
        <p:origin x="1392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1B613A-EFF1-404F-BEE8-EFAE84A4E5E2}" type="datetimeFigureOut">
              <a:rPr lang="en-US" smtClean="0"/>
              <a:t>8/29/21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0263B3-2E28-5740-9C58-1576E230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705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0847EA-AC25-3D4E-89E1-FD3F6A9702B6}" type="datetimeFigureOut">
              <a:rPr lang="en-US" smtClean="0"/>
              <a:t>8/29/21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EC4948-0B79-D842-B740-510D19298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233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CE00E-B2E2-4D43-8A21-E17BBDC017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4C7E7C-3478-264C-BF00-D75996D635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1EB94-602A-4843-8753-4DB514307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8/29/21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36E26-0E46-B848-BBFC-A0D2BFA17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AD4217-442E-6C4A-8D0F-CADFE9EAC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315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6C72F-B1B5-6442-B3EF-170DEDF83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182C6A-7EA1-C840-86BB-65DF578F4F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CD3C4B-E6D4-B140-8126-90FD013DE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8/29/21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6FD8A5-25AB-2742-9333-F1864AA98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FFBFCA-F2F7-544E-BB46-A88727399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018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4E5286-71CD-184D-922F-2C587370C8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6C93D7-83D1-8740-A256-2B405524A0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CCB8DC-90E9-1D49-B70B-5103FBBD3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8/29/21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97D847-8768-9843-9B66-E6B3989BA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2CB94-E0A6-3E47-9F30-8DEB64C20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86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42375-E5EF-4D4E-AFD0-A94090E7D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6F610-FF9B-2A4B-8E35-314B0D78D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61E808-F7D2-E84B-8CD4-83F18272E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8/29/21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3AD9A1-B1EC-984E-A23E-0ECF6F652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BFD94D-9604-2A43-AADF-14B0876B6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41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589AC-2242-B445-BBEA-95D500596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5D194C-D171-4B45-BA38-8D16CD1C34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A38244-2F9E-AB4A-B300-48846238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8/29/21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3A7B5A-1475-C94F-AD18-1726D2BA8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69DDF6-CCE5-3946-8A72-14D318AB4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843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D2791-2196-8F4F-AD62-59B19A881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2F23A-0A28-6141-B0BF-D7B92C2138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6DF3E7-529D-1C40-B815-3C505F4D10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FEE966-F172-8C42-A9F6-013C2A368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8/29/21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FDED73-DCFA-6648-B65F-CBEDB1D35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D072AD-ADC5-2943-B36C-F14AE6555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358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E3FB4-66D6-9040-98CF-3DE68ABAA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B9CBA2-D589-E342-B02C-AFD0528E3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70E95A-9A57-7F42-A0D4-A9C36B16D1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A72F40-C7A9-CC45-82FB-CCCE1FE08B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DA6D2A-2E9D-714C-B9CB-D0F9D788FC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7F3C0C-4D75-9C49-9075-FA8B3D33C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8/29/21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88C8FA-359A-5447-AA0E-98D16ECCC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69C8CD-0DF6-4E4C-A412-31B03845F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173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48C8E-A743-0B4F-AB6E-AB828F121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FAB17F-6D86-B147-9346-A9B5242F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8/29/21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8A6F49-DCD7-7B4B-8496-2547B2A81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D1F89D-8541-BB4B-A145-D0DC66605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689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68AA44-A589-744E-AB85-5B6ED8E7D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8/29/21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A0E6D3-947A-FA4D-8626-2883D14EF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F0953F-E6D0-2240-B174-03015D085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61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FD677-FF02-3E4E-8E32-44D146E24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2170F-E10D-1348-86CE-8E869B806F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772D86-2794-394C-A208-2D3E234A3A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314D31-901A-D944-B06D-3D8106F2A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8/29/21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FC6519-9D04-AC45-BB37-9DD413CC7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6ACFF3-3C93-FA41-80F3-4708944F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813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7D6A8-4C7A-ED44-A821-97E76FB58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A0AABB-AB65-FB40-8DCA-227F017E16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AC3EE9-FB8F-F642-BB10-A468CFF85E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0EC8A2-C616-8B40-8C9C-A15442358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8/29/21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229EC7-73FC-4D43-8916-C76404AC3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4430E4-67BB-3342-B2B8-DFBE758CF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440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530927-E202-4648-95ED-A701F648A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0E1E3E-B2FE-5A47-8C43-849DE84274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822C1-C9FC-554F-B744-0FF8DD0A61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295ED-3BAF-1140-8495-3D368771D6B1}" type="datetimeFigureOut">
              <a:rPr lang="en-US" smtClean="0"/>
              <a:t>8/29/21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4916E3-9D5B-B647-A5DA-A5B78525EF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872E83-B77B-9647-AE80-95985B60F4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F46825-E66D-B247-B71A-C48424207597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843577" y="6327977"/>
            <a:ext cx="4075793" cy="421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742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arrt/msds692/blob/master/notes/dict.ipynb" TargetMode="External"/><Relationship Id="rId2" Type="http://schemas.openxmlformats.org/officeDocument/2006/relationships/hyperlink" Target="https://github.com/parrt/msds692/blob/master/notes/hashtable.ipynb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4A5C5-CE37-5241-A9FF-85F98EF1E9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dirty="0" err="1"/>
              <a:t>Hashtables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F75859-F09F-414F-8571-4D3854CD3C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89316"/>
          </a:xfrm>
        </p:spPr>
        <p:txBody>
          <a:bodyPr>
            <a:noAutofit/>
          </a:bodyPr>
          <a:lstStyle/>
          <a:p>
            <a:pPr algn="l"/>
            <a:r>
              <a:rPr lang="en-US" b="1" dirty="0"/>
              <a:t>Implementations for dictionaries and sets</a:t>
            </a:r>
            <a:br>
              <a:rPr lang="en-US" b="1" dirty="0"/>
            </a:b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D37F11-0EC0-C645-ADE9-CE8BFDF0B2D4}"/>
              </a:ext>
            </a:extLst>
          </p:cNvPr>
          <p:cNvSpPr/>
          <p:nvPr/>
        </p:nvSpPr>
        <p:spPr>
          <a:xfrm>
            <a:off x="1524000" y="4183429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Terence Parr</a:t>
            </a:r>
          </a:p>
          <a:p>
            <a:r>
              <a:rPr lang="en-US" dirty="0"/>
              <a:t>MSDS program</a:t>
            </a:r>
            <a:br>
              <a:rPr lang="en-US" dirty="0"/>
            </a:br>
            <a:r>
              <a:rPr lang="en-US" b="1" dirty="0"/>
              <a:t>University of San Francisco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C2D81C-D353-0D43-B675-C67AD8C21D9F}"/>
              </a:ext>
            </a:extLst>
          </p:cNvPr>
          <p:cNvSpPr txBox="1"/>
          <p:nvPr/>
        </p:nvSpPr>
        <p:spPr>
          <a:xfrm>
            <a:off x="0" y="5560541"/>
            <a:ext cx="89215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See </a:t>
            </a:r>
            <a:r>
              <a:rPr lang="en-US" sz="2000" dirty="0">
                <a:hlinkClick r:id="rId2"/>
              </a:rPr>
              <a:t>https://github.com/parrt/msds692/blob/master/notes/hashtable.ipynb</a:t>
            </a:r>
            <a:r>
              <a:rPr lang="en-US" sz="2000" dirty="0"/>
              <a:t> and</a:t>
            </a:r>
            <a:br>
              <a:rPr lang="en-US" sz="2000" dirty="0"/>
            </a:br>
            <a:r>
              <a:rPr lang="en-US" sz="2000" dirty="0"/>
              <a:t>       </a:t>
            </a:r>
            <a:r>
              <a:rPr lang="en-US" sz="2000" dirty="0">
                <a:hlinkClick r:id="rId3"/>
              </a:rPr>
              <a:t>https://github.com/parrt/msds692/blob/master/notes/dict.ipynb</a:t>
            </a:r>
            <a:r>
              <a:rPr lang="en-US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93366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0B568-1702-F445-8C8A-59BB14BB9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Searching </a:t>
            </a:r>
            <a:r>
              <a:rPr lang="en-US" dirty="0" err="1"/>
              <a:t>hashtable</a:t>
            </a:r>
            <a:r>
              <a:rPr lang="en-US" dirty="0"/>
              <a:t> set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FB6C76-6633-3E4A-8091-0B48441D9F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find x, look in the bucket indicated by hash(x)</a:t>
            </a:r>
          </a:p>
        </p:txBody>
      </p:sp>
      <p:pic>
        <p:nvPicPr>
          <p:cNvPr id="5" name="Picture 4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C5A75264-DC79-6645-A513-799E1DEC03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3282" y="2505401"/>
            <a:ext cx="3892709" cy="3767138"/>
          </a:xfrm>
          <a:prstGeom prst="rect">
            <a:avLst/>
          </a:prstGeom>
        </p:spPr>
      </p:pic>
      <p:pic>
        <p:nvPicPr>
          <p:cNvPr id="7" name="Picture 6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DAEDBF71-0D03-C540-9951-A468AB6926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246" y="2544762"/>
            <a:ext cx="3982082" cy="316307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90A8844-4C1D-154E-9B52-FEB3A2D654AD}"/>
              </a:ext>
            </a:extLst>
          </p:cNvPr>
          <p:cNvSpPr/>
          <p:nvPr/>
        </p:nvSpPr>
        <p:spPr>
          <a:xfrm>
            <a:off x="1882812" y="5343683"/>
            <a:ext cx="840378" cy="364151"/>
          </a:xfrm>
          <a:prstGeom prst="rect">
            <a:avLst/>
          </a:prstGeom>
          <a:noFill/>
          <a:ln>
            <a:solidFill>
              <a:srgbClr val="E475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6C795E9-F881-6043-9D0C-2096A5A70CBB}"/>
              </a:ext>
            </a:extLst>
          </p:cNvPr>
          <p:cNvSpPr/>
          <p:nvPr/>
        </p:nvSpPr>
        <p:spPr>
          <a:xfrm>
            <a:off x="6241232" y="5871317"/>
            <a:ext cx="977108" cy="364151"/>
          </a:xfrm>
          <a:prstGeom prst="rect">
            <a:avLst/>
          </a:prstGeom>
          <a:noFill/>
          <a:ln>
            <a:solidFill>
              <a:srgbClr val="E475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D92148-7722-4440-9D36-DF59B7705829}"/>
              </a:ext>
            </a:extLst>
          </p:cNvPr>
          <p:cNvSpPr/>
          <p:nvPr/>
        </p:nvSpPr>
        <p:spPr>
          <a:xfrm>
            <a:off x="6500779" y="3246924"/>
            <a:ext cx="1421895" cy="364151"/>
          </a:xfrm>
          <a:prstGeom prst="rect">
            <a:avLst/>
          </a:prstGeom>
          <a:noFill/>
          <a:ln>
            <a:solidFill>
              <a:srgbClr val="E475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8D120F2-C064-4449-AA32-28C996CD07E1}"/>
              </a:ext>
            </a:extLst>
          </p:cNvPr>
          <p:cNvSpPr/>
          <p:nvPr/>
        </p:nvSpPr>
        <p:spPr>
          <a:xfrm>
            <a:off x="2101298" y="2946848"/>
            <a:ext cx="247254" cy="364151"/>
          </a:xfrm>
          <a:prstGeom prst="rect">
            <a:avLst/>
          </a:prstGeom>
          <a:noFill/>
          <a:ln>
            <a:solidFill>
              <a:srgbClr val="E475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Diagram&#10;&#10;Description automatically generated">
            <a:extLst>
              <a:ext uri="{FF2B5EF4-FFF2-40B4-BE49-F238E27FC236}">
                <a16:creationId xmlns:a16="http://schemas.microsoft.com/office/drawing/2014/main" id="{2AFF6B11-C2F9-2B42-8DC7-74961D89D3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20889" y="1524930"/>
            <a:ext cx="2683865" cy="465203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12ECD36-1410-B642-B488-C4F6C5A4C4ED}"/>
              </a:ext>
            </a:extLst>
          </p:cNvPr>
          <p:cNvSpPr txBox="1"/>
          <p:nvPr/>
        </p:nvSpPr>
        <p:spPr>
          <a:xfrm>
            <a:off x="1522685" y="226452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Linear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DABFA9B-8D1A-7845-9411-0D19FC43148A}"/>
              </a:ext>
            </a:extLst>
          </p:cNvPr>
          <p:cNvSpPr txBox="1"/>
          <p:nvPr/>
        </p:nvSpPr>
        <p:spPr>
          <a:xfrm>
            <a:off x="6087845" y="2253039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Hashtable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037955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1F33A-2A77-434F-8E4F-7FC4AD2D3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Speed difference is dramatic</a:t>
            </a:r>
          </a:p>
        </p:txBody>
      </p:sp>
      <p:pic>
        <p:nvPicPr>
          <p:cNvPr id="9" name="Content Placeholder 8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5E9EE94A-5A72-3D42-A9D6-DA80D8803D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0736" y="3762921"/>
            <a:ext cx="8433105" cy="1488195"/>
          </a:xfrm>
        </p:spPr>
      </p:pic>
      <p:pic>
        <p:nvPicPr>
          <p:cNvPr id="11" name="Picture 10" descr="A picture containing table&#10;&#10;Description automatically generated">
            <a:extLst>
              <a:ext uri="{FF2B5EF4-FFF2-40B4-BE49-F238E27FC236}">
                <a16:creationId xmlns:a16="http://schemas.microsoft.com/office/drawing/2014/main" id="{87208F27-0528-5D46-A050-E75180CC85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8482712" cy="145512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E6CC60AB-434E-B440-A83A-4EDF57F0083A}"/>
              </a:ext>
            </a:extLst>
          </p:cNvPr>
          <p:cNvSpPr/>
          <p:nvPr/>
        </p:nvSpPr>
        <p:spPr>
          <a:xfrm>
            <a:off x="2729920" y="2781661"/>
            <a:ext cx="1088318" cy="364151"/>
          </a:xfrm>
          <a:prstGeom prst="rect">
            <a:avLst/>
          </a:prstGeom>
          <a:noFill/>
          <a:ln>
            <a:solidFill>
              <a:srgbClr val="E475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4A8AE01-007A-9142-9322-B4AB40E6DB1A}"/>
              </a:ext>
            </a:extLst>
          </p:cNvPr>
          <p:cNvSpPr/>
          <p:nvPr/>
        </p:nvSpPr>
        <p:spPr>
          <a:xfrm>
            <a:off x="2760810" y="4886965"/>
            <a:ext cx="1032713" cy="364151"/>
          </a:xfrm>
          <a:prstGeom prst="rect">
            <a:avLst/>
          </a:prstGeom>
          <a:noFill/>
          <a:ln>
            <a:solidFill>
              <a:srgbClr val="E475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9555A83-3A39-214E-9755-EB8596DB63EA}"/>
              </a:ext>
            </a:extLst>
          </p:cNvPr>
          <p:cNvSpPr txBox="1"/>
          <p:nvPr/>
        </p:nvSpPr>
        <p:spPr>
          <a:xfrm>
            <a:off x="776415" y="142221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Linear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C6D02AC-066D-AF4A-9B39-3037D5668DF4}"/>
              </a:ext>
            </a:extLst>
          </p:cNvPr>
          <p:cNvSpPr txBox="1"/>
          <p:nvPr/>
        </p:nvSpPr>
        <p:spPr>
          <a:xfrm>
            <a:off x="801129" y="3478247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Hashtable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056245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94FD9-C918-A147-BFBF-803D21419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0FE173-1820-7C40-B1A2-3D6B05CD74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would happen if we used a hash function like these?</a:t>
            </a:r>
          </a:p>
        </p:txBody>
      </p:sp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32576E3D-82E0-DB47-9A31-39C952D75A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784" y="2512541"/>
            <a:ext cx="3475131" cy="1010947"/>
          </a:xfrm>
          <a:prstGeom prst="rect">
            <a:avLst/>
          </a:prstGeom>
        </p:spPr>
      </p:pic>
      <p:pic>
        <p:nvPicPr>
          <p:cNvPr id="7" name="Picture 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02903646-6696-B148-80B4-789C30A274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8499" y="3840656"/>
            <a:ext cx="2688686" cy="1010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6010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D5744-CDE1-1A48-883E-789C1B152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Sets of 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7DAFF5-D018-5F47-8906-1EA4DAE837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748815" cy="4351338"/>
          </a:xfrm>
        </p:spPr>
        <p:txBody>
          <a:bodyPr/>
          <a:lstStyle/>
          <a:p>
            <a:r>
              <a:rPr lang="en-US" dirty="0" err="1"/>
              <a:t>Hashtables</a:t>
            </a:r>
            <a:r>
              <a:rPr lang="en-US" dirty="0"/>
              <a:t> work for any value for which we can define a good hash function, one that partitions the space evenly</a:t>
            </a:r>
          </a:p>
          <a:p>
            <a:r>
              <a:rPr lang="en-US" dirty="0"/>
              <a:t>What hash function am I using here?</a:t>
            </a:r>
          </a:p>
        </p:txBody>
      </p:sp>
      <p:pic>
        <p:nvPicPr>
          <p:cNvPr id="11" name="Picture 10" descr="A picture containing scatter chart&#10;&#10;Description automatically generated">
            <a:extLst>
              <a:ext uri="{FF2B5EF4-FFF2-40B4-BE49-F238E27FC236}">
                <a16:creationId xmlns:a16="http://schemas.microsoft.com/office/drawing/2014/main" id="{7F4D6D89-43A3-C945-B397-493DF66274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08538"/>
            <a:ext cx="9808588" cy="1349462"/>
          </a:xfrm>
          <a:prstGeom prst="rect">
            <a:avLst/>
          </a:prstGeom>
        </p:spPr>
      </p:pic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28BE0690-8F0A-AF47-B3D0-AE060132A2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3729" y="365125"/>
            <a:ext cx="3530858" cy="639402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2B45B08-9B50-0642-A92E-D4DD2695BCF6}"/>
              </a:ext>
            </a:extLst>
          </p:cNvPr>
          <p:cNvSpPr txBox="1"/>
          <p:nvPr/>
        </p:nvSpPr>
        <p:spPr>
          <a:xfrm>
            <a:off x="1087065" y="3670919"/>
            <a:ext cx="6220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Hash is distance of char code from ‘a’s code</a:t>
            </a:r>
          </a:p>
        </p:txBody>
      </p:sp>
    </p:spTree>
    <p:extLst>
      <p:ext uri="{BB962C8B-B14F-4D97-AF65-F5344CB8AC3E}">
        <p14:creationId xmlns:p14="http://schemas.microsoft.com/office/powerpoint/2010/main" val="2345433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2A76B-906D-0E47-9547-FF0F1FB35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Hashing strings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196D17AD-7F87-614A-B4AB-EDBE5498F9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9855" y="1690688"/>
            <a:ext cx="5533772" cy="4563808"/>
          </a:xfrm>
        </p:spPr>
      </p:pic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70D59760-B2E6-154C-92DC-02211E54C3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3568" y="0"/>
            <a:ext cx="3791712" cy="6866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9354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9F26B-118C-C441-9F30-870D9186A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Hashtable</a:t>
            </a:r>
            <a:r>
              <a:rPr lang="en-US" dirty="0"/>
              <a:t> </a:t>
            </a:r>
            <a:r>
              <a:rPr lang="en-US" dirty="0" err="1"/>
              <a:t>impl</a:t>
            </a:r>
            <a:r>
              <a:rPr lang="en-US" dirty="0"/>
              <a:t>. differs only in buckets</a:t>
            </a:r>
          </a:p>
        </p:txBody>
      </p:sp>
      <p:pic>
        <p:nvPicPr>
          <p:cNvPr id="7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6D572C7D-B5F1-1E48-B389-5EF3158A52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39908"/>
            <a:ext cx="6019800" cy="5232400"/>
          </a:xfrm>
          <a:prstGeom prst="rect">
            <a:avLst/>
          </a:prstGeom>
        </p:spPr>
      </p:pic>
      <p:pic>
        <p:nvPicPr>
          <p:cNvPr id="11" name="Content Placeholder 10" descr="Diagram&#10;&#10;Description automatically generated">
            <a:extLst>
              <a:ext uri="{FF2B5EF4-FFF2-40B4-BE49-F238E27FC236}">
                <a16:creationId xmlns:a16="http://schemas.microsoft.com/office/drawing/2014/main" id="{38678652-E44C-8848-BAAC-25AEE7E58D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338816" y="51085"/>
            <a:ext cx="1854583" cy="6721223"/>
          </a:xfr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C9A1997-C430-764B-9589-08A3FC49AB16}"/>
              </a:ext>
            </a:extLst>
          </p:cNvPr>
          <p:cNvSpPr/>
          <p:nvPr/>
        </p:nvSpPr>
        <p:spPr>
          <a:xfrm>
            <a:off x="4519219" y="1895804"/>
            <a:ext cx="1186637" cy="364151"/>
          </a:xfrm>
          <a:prstGeom prst="rect">
            <a:avLst/>
          </a:prstGeom>
          <a:noFill/>
          <a:ln>
            <a:solidFill>
              <a:srgbClr val="E475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8828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5A892-9501-BA48-8E97-06EAD944C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important implementation detail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F12B98-08DA-1745-A384-7154C66B82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hash function does not directly give the bucket index: it converts values to integers, then we make sure that the hash value fits into the table by doing modulo the number of buckets</a:t>
            </a:r>
          </a:p>
          <a:p>
            <a:r>
              <a:rPr lang="en-US" dirty="0"/>
              <a:t>For our int sets, the hash(x) is just x; the modulo 10 just puts it in one of 10 buckets</a:t>
            </a:r>
          </a:p>
          <a:p>
            <a:r>
              <a:rPr lang="en-US" dirty="0"/>
              <a:t>Same for strings; the hash(x) is in 0..25 but we could stick it into 10 buckets by taking modulo 10</a:t>
            </a:r>
          </a:p>
        </p:txBody>
      </p:sp>
    </p:spTree>
    <p:extLst>
      <p:ext uri="{BB962C8B-B14F-4D97-AF65-F5344CB8AC3E}">
        <p14:creationId xmlns:p14="http://schemas.microsoft.com/office/powerpoint/2010/main" val="16178678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D8883-F763-AF48-9A54-5ECC89595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 vs bucket index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4951AD-7579-D549-BDB4-09344205DA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5701758" cy="4486275"/>
          </a:xfrm>
        </p:spPr>
        <p:txBody>
          <a:bodyPr/>
          <a:lstStyle/>
          <a:p>
            <a:r>
              <a:rPr lang="en-US" dirty="0"/>
              <a:t>Compute the hash and mod with the number of buckets we have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39EEE41D-6B4A-D545-AF91-12E40F6947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0502" y="0"/>
            <a:ext cx="4921498" cy="6858000"/>
          </a:xfrm>
          <a:prstGeom prst="rect">
            <a:avLst/>
          </a:prstGeom>
        </p:spPr>
      </p:pic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F8B5E3B4-1E97-AD49-88D8-B2DCC1CE26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555" y="2685765"/>
            <a:ext cx="5847047" cy="349119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FD5B87C-664B-E644-A0B5-6E4FF26915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1183" y="6488668"/>
            <a:ext cx="3939541" cy="36933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7B9345D-9215-B248-88A4-226F9EC38BF8}"/>
              </a:ext>
            </a:extLst>
          </p:cNvPr>
          <p:cNvSpPr txBox="1"/>
          <p:nvPr/>
        </p:nvSpPr>
        <p:spPr>
          <a:xfrm>
            <a:off x="678682" y="6411206"/>
            <a:ext cx="16914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Previously:</a:t>
            </a:r>
          </a:p>
        </p:txBody>
      </p:sp>
    </p:spTree>
    <p:extLst>
      <p:ext uri="{BB962C8B-B14F-4D97-AF65-F5344CB8AC3E}">
        <p14:creationId xmlns:p14="http://schemas.microsoft.com/office/powerpoint/2010/main" val="35501571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B75B0-25FB-8B47-A57D-09838D520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Dictionary implementations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4393FA-9501-4D4F-AD7F-4E2BF7D671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2604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29389-1160-BF4F-9F60-30417CD07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dictionary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5DEC33-A090-B445-A9E2-204D733EB6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8656"/>
            <a:ext cx="7775575" cy="4738307"/>
          </a:xfrm>
        </p:spPr>
        <p:txBody>
          <a:bodyPr>
            <a:normAutofit/>
          </a:bodyPr>
          <a:lstStyle/>
          <a:p>
            <a:r>
              <a:rPr lang="en-US" dirty="0"/>
              <a:t>Let’s represent the set of </a:t>
            </a:r>
            <a:r>
              <a:rPr lang="en-US" dirty="0" err="1"/>
              <a:t>key→value</a:t>
            </a:r>
            <a:r>
              <a:rPr lang="en-US" dirty="0"/>
              <a:t> pairs as a list of tuples: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key operation is to look up a value by key</a:t>
            </a:r>
          </a:p>
          <a:p>
            <a:r>
              <a:rPr lang="en-US" dirty="0"/>
              <a:t>How would you implement this?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2C12D9-D8D1-9A45-92B5-3BF756D72782}"/>
              </a:ext>
            </a:extLst>
          </p:cNvPr>
          <p:cNvSpPr txBox="1"/>
          <p:nvPr/>
        </p:nvSpPr>
        <p:spPr>
          <a:xfrm>
            <a:off x="1033268" y="5514098"/>
            <a:ext cx="70500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Linearly search through the list of tuples and compare the first value and the tuple to the key of interest; return the associated value if key is found</a:t>
            </a:r>
          </a:p>
        </p:txBody>
      </p:sp>
      <p:pic>
        <p:nvPicPr>
          <p:cNvPr id="10" name="Picture 9" descr="Diagram&#10;&#10;Description automatically generated">
            <a:extLst>
              <a:ext uri="{FF2B5EF4-FFF2-40B4-BE49-F238E27FC236}">
                <a16:creationId xmlns:a16="http://schemas.microsoft.com/office/drawing/2014/main" id="{A25AFEBF-F8A6-1E4B-9FB3-44E86B0520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8843" y="1538643"/>
            <a:ext cx="3022600" cy="4127500"/>
          </a:xfrm>
          <a:prstGeom prst="rect">
            <a:avLst/>
          </a:prstGeom>
        </p:spPr>
      </p:pic>
      <p:pic>
        <p:nvPicPr>
          <p:cNvPr id="12" name="Picture 11" descr="Text&#10;&#10;Description automatically generated">
            <a:extLst>
              <a:ext uri="{FF2B5EF4-FFF2-40B4-BE49-F238E27FC236}">
                <a16:creationId xmlns:a16="http://schemas.microsoft.com/office/drawing/2014/main" id="{C1438B4E-DD5F-1A42-87BE-35E9D9D8C4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7444" y="1965557"/>
            <a:ext cx="3446966" cy="2275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47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D08A9-AE0C-E84A-AEC4-0385B0C3E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search big collections quickly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78354-1156-E142-A724-EABF531052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err="1"/>
              <a:t>Hashtables</a:t>
            </a:r>
            <a:r>
              <a:rPr lang="en-US" dirty="0"/>
              <a:t> are data structures that efficiently implement search/lookup operations for sets and dictionaries</a:t>
            </a:r>
          </a:p>
          <a:p>
            <a:r>
              <a:rPr lang="en-US" dirty="0"/>
              <a:t>Sets and dictionaries are abstract data structures, </a:t>
            </a:r>
            <a:r>
              <a:rPr lang="en-US" dirty="0" err="1"/>
              <a:t>hashtables</a:t>
            </a:r>
            <a:r>
              <a:rPr lang="en-US" dirty="0"/>
              <a:t> are concrete implementations of those structures</a:t>
            </a:r>
          </a:p>
          <a:p>
            <a:r>
              <a:rPr lang="en-US" dirty="0"/>
              <a:t>Simple lists of elements and lists of tuples work but are slow</a:t>
            </a:r>
          </a:p>
          <a:p>
            <a:r>
              <a:rPr lang="en-US" dirty="0" err="1"/>
              <a:t>Hashtable’s</a:t>
            </a:r>
            <a:r>
              <a:rPr lang="en-US" dirty="0"/>
              <a:t> </a:t>
            </a:r>
            <a:r>
              <a:rPr lang="en-US" b="1" dirty="0"/>
              <a:t>key idea</a:t>
            </a:r>
            <a:r>
              <a:rPr lang="en-US" dirty="0"/>
              <a:t>: partition the search space into well-defined regions so we don’t have to search linearly through the entire collection to find an element</a:t>
            </a:r>
          </a:p>
          <a:p>
            <a:r>
              <a:rPr lang="en-US" dirty="0"/>
              <a:t>We use a (hash) function of the values to partition into buckets</a:t>
            </a:r>
          </a:p>
        </p:txBody>
      </p:sp>
    </p:spTree>
    <p:extLst>
      <p:ext uri="{BB962C8B-B14F-4D97-AF65-F5344CB8AC3E}">
        <p14:creationId xmlns:p14="http://schemas.microsoft.com/office/powerpoint/2010/main" val="1070170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12080-50CB-AC41-9E31-AF93A0240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lookup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CB7EB-90D3-3B42-A2B9-C290CFE0CE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443546" cy="4351338"/>
          </a:xfrm>
        </p:spPr>
        <p:txBody>
          <a:bodyPr/>
          <a:lstStyle/>
          <a:p>
            <a:r>
              <a:rPr lang="en-US" dirty="0"/>
              <a:t>Looking for a key is a simple matter of examining the first element of every tuple stored in the list</a:t>
            </a:r>
          </a:p>
          <a:p>
            <a:r>
              <a:rPr lang="en-US" dirty="0"/>
              <a:t>Return None if the key is not found</a:t>
            </a:r>
          </a:p>
        </p:txBody>
      </p:sp>
      <p:pic>
        <p:nvPicPr>
          <p:cNvPr id="5" name="Picture 4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22894007-B88C-AD40-9097-41DB5E7144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9541" y="1825625"/>
            <a:ext cx="3546382" cy="3961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9527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Diagram&#10;&#10;Description automatically generated">
            <a:extLst>
              <a:ext uri="{FF2B5EF4-FFF2-40B4-BE49-F238E27FC236}">
                <a16:creationId xmlns:a16="http://schemas.microsoft.com/office/drawing/2014/main" id="{A8B9DD57-1122-E046-B914-7216C24B84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4418" y="2319455"/>
            <a:ext cx="3977396" cy="35992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54B6A11-109D-A045-9AEF-CCB9A59C4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Hashtable</a:t>
            </a:r>
            <a:r>
              <a:rPr lang="en-US" dirty="0"/>
              <a:t> dictionary implementation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E756F9D-39BD-CA48-A34B-9A1512ACD1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Split pairs into, say, 5 buckets</a:t>
            </a:r>
            <a:br>
              <a:rPr lang="en-US" dirty="0"/>
            </a:br>
            <a:r>
              <a:rPr lang="en-US" dirty="0"/>
              <a:t>(use our string hash function)</a:t>
            </a:r>
          </a:p>
        </p:txBody>
      </p:sp>
      <p:pic>
        <p:nvPicPr>
          <p:cNvPr id="10" name="Picture 9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3A3AA9C4-946F-0142-BAEC-8BE46205B5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2360" y="3000375"/>
            <a:ext cx="5473700" cy="34925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DC14D26-E554-4140-BC5F-6CB287C97705}"/>
              </a:ext>
            </a:extLst>
          </p:cNvPr>
          <p:cNvSpPr txBox="1"/>
          <p:nvPr/>
        </p:nvSpPr>
        <p:spPr>
          <a:xfrm>
            <a:off x="7330652" y="1593760"/>
            <a:ext cx="14137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First bucket has 3 pairs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5E5D43C-5842-4A4C-BF7E-3C1FA8E99B4E}"/>
              </a:ext>
            </a:extLst>
          </p:cNvPr>
          <p:cNvCxnSpPr>
            <a:cxnSpLocks/>
          </p:cNvCxnSpPr>
          <p:nvPr/>
        </p:nvCxnSpPr>
        <p:spPr>
          <a:xfrm>
            <a:off x="8576956" y="2093217"/>
            <a:ext cx="334845" cy="252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82043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5A2EF-F9D7-2C45-9C2F-14488D098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Hashtable</a:t>
            </a:r>
            <a:r>
              <a:rPr lang="en-US" dirty="0"/>
              <a:t> key look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FC896D-BAE7-BD45-B8F7-9A4611D00C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919594" cy="4351338"/>
          </a:xfrm>
        </p:spPr>
        <p:txBody>
          <a:bodyPr/>
          <a:lstStyle/>
          <a:p>
            <a:r>
              <a:rPr lang="en-US" dirty="0"/>
              <a:t>Compute the hash, modulo a number of buckets, to get the bucket index</a:t>
            </a:r>
          </a:p>
          <a:p>
            <a:r>
              <a:rPr lang="en-US" dirty="0"/>
              <a:t>Linear search within the bucket</a:t>
            </a:r>
          </a:p>
          <a:p>
            <a:r>
              <a:rPr lang="en-US" dirty="0"/>
              <a:t>If key found, return value</a:t>
            </a:r>
          </a:p>
          <a:p>
            <a:r>
              <a:rPr lang="en-US" dirty="0"/>
              <a:t>Else return None</a:t>
            </a:r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30F4041A-D16F-6741-BF9B-9A41A6685D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8100" y="1867694"/>
            <a:ext cx="5807172" cy="4990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6741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A picture containing text&#10;&#10;Description automatically generated">
            <a:extLst>
              <a:ext uri="{FF2B5EF4-FFF2-40B4-BE49-F238E27FC236}">
                <a16:creationId xmlns:a16="http://schemas.microsoft.com/office/drawing/2014/main" id="{5EF20D8B-B2EF-8F41-A9D0-26B89BDC88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0231" y="2932236"/>
            <a:ext cx="3556000" cy="18161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E70ECA7-AD83-AE46-9B42-97ADD2B87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Degenerate case of one bucket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7B6EBAD-942C-FD4B-90B2-9154B73E65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502912" cy="4351338"/>
          </a:xfrm>
        </p:spPr>
        <p:txBody>
          <a:bodyPr/>
          <a:lstStyle/>
          <a:p>
            <a:r>
              <a:rPr lang="en-US" dirty="0"/>
              <a:t>With only one bucket, all pairs hash to the same bucket, which means doing a linear search of all elements to look up a key</a:t>
            </a:r>
          </a:p>
        </p:txBody>
      </p:sp>
      <p:pic>
        <p:nvPicPr>
          <p:cNvPr id="8" name="Content Placeholder 4" descr="A picture containing shape&#10;&#10;Description automatically generated">
            <a:extLst>
              <a:ext uri="{FF2B5EF4-FFF2-40B4-BE49-F238E27FC236}">
                <a16:creationId xmlns:a16="http://schemas.microsoft.com/office/drawing/2014/main" id="{5565B300-FF9E-8D4D-AF73-4C5BD9EB55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4812" y="3245645"/>
            <a:ext cx="4520964" cy="71303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363D850-568F-8746-A0BC-E072FDAEC01E}"/>
              </a:ext>
            </a:extLst>
          </p:cNvPr>
          <p:cNvSpPr txBox="1"/>
          <p:nvPr/>
        </p:nvSpPr>
        <p:spPr>
          <a:xfrm>
            <a:off x="5689601" y="4951142"/>
            <a:ext cx="2300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One and only bucket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680C0F0-5A3B-4C46-A8A9-BCFC164CE78E}"/>
              </a:ext>
            </a:extLst>
          </p:cNvPr>
          <p:cNvCxnSpPr>
            <a:cxnSpLocks/>
            <a:stCxn id="11" idx="3"/>
          </p:cNvCxnSpPr>
          <p:nvPr/>
        </p:nvCxnSpPr>
        <p:spPr>
          <a:xfrm flipV="1">
            <a:off x="7990231" y="4326674"/>
            <a:ext cx="752325" cy="809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530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71CBD-6821-D94E-BA30-4EE20461F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details relevant to the search project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0D2C47-D3F9-4140-8910-A2A49FAE3D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4524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62973-3556-0E46-88DA-7DE099DCF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tuples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9807BC-8F3C-064E-9422-53AB1DB5D3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0504"/>
            <a:ext cx="10515600" cy="4626459"/>
          </a:xfrm>
        </p:spPr>
        <p:txBody>
          <a:bodyPr/>
          <a:lstStyle/>
          <a:p>
            <a:r>
              <a:rPr lang="en-US" dirty="0"/>
              <a:t>A tuple is an </a:t>
            </a:r>
            <a:r>
              <a:rPr lang="en-US" i="1" dirty="0"/>
              <a:t>immutable</a:t>
            </a:r>
            <a:r>
              <a:rPr lang="en-US" dirty="0"/>
              <a:t> list and uses parentheses rather than square brackets for notation</a:t>
            </a:r>
          </a:p>
          <a:p>
            <a:r>
              <a:rPr lang="en-US" dirty="0"/>
              <a:t>Tuples are often used to group related elements:</a:t>
            </a:r>
          </a:p>
          <a:p>
            <a:endParaRPr lang="en-US" dirty="0"/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F352FAA3-3B4B-0A46-9E6C-1ECC4432EB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374" y="3062235"/>
            <a:ext cx="3228286" cy="3114728"/>
          </a:xfrm>
          <a:prstGeom prst="rect">
            <a:avLst/>
          </a:prstGeom>
        </p:spPr>
      </p:pic>
      <p:pic>
        <p:nvPicPr>
          <p:cNvPr id="5" name="Picture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A1C5FB3B-3EE7-8240-B86B-88A7DA6DDB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2834" y="3032418"/>
            <a:ext cx="7322273" cy="2205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7170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8865A-9DA4-5242-94A1-38A7304C7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Values can be anything including 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F88D8E-1C70-794E-9475-C935916A58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233162" cy="4351338"/>
          </a:xfrm>
        </p:spPr>
        <p:txBody>
          <a:bodyPr/>
          <a:lstStyle/>
          <a:p>
            <a:r>
              <a:rPr lang="en-US" dirty="0"/>
              <a:t>The tuples used to represent key and value pairs are immutable, but the pair’s value can point at a mutable data structures such as a set</a:t>
            </a:r>
          </a:p>
          <a:p>
            <a:r>
              <a:rPr lang="en-US" dirty="0"/>
              <a:t>Consider a simple list of tuples implementation that maps words to sets of integers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2E1820-1FE7-6149-8A3D-388878460D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4452" y="4189025"/>
            <a:ext cx="6832600" cy="546100"/>
          </a:xfrm>
          <a:prstGeom prst="rect">
            <a:avLst/>
          </a:prstGeom>
        </p:spPr>
      </p:pic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A840A4C0-7449-E24E-92F1-0E920C22C6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1362" y="3092469"/>
            <a:ext cx="25019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2942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175FB-B23E-264F-A7A0-2289FF6D2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Modifying dictionary set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CEC23F-7DB3-914F-B531-822124B650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extract a mutable value from a data structure, you can modify it without having to delete and add an updated version</a:t>
            </a:r>
          </a:p>
        </p:txBody>
      </p:sp>
      <p:pic>
        <p:nvPicPr>
          <p:cNvPr id="5" name="Picture 4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B76B1B64-B8A2-1A40-ACEF-1970F99F5A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9387" y="3122830"/>
            <a:ext cx="3556000" cy="1981200"/>
          </a:xfrm>
          <a:prstGeom prst="rect">
            <a:avLst/>
          </a:prstGeom>
        </p:spPr>
      </p:pic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B88A2A9B-CA7B-FF4E-9E34-57A295F9CB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955" y="3137695"/>
            <a:ext cx="2501900" cy="2286000"/>
          </a:xfrm>
          <a:prstGeom prst="rect">
            <a:avLst/>
          </a:prstGeom>
        </p:spPr>
      </p:pic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DFDBFC81-9E67-1444-B802-95C907257C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4919" y="3137695"/>
            <a:ext cx="3124200" cy="2336800"/>
          </a:xfrm>
          <a:prstGeom prst="rect">
            <a:avLst/>
          </a:prstGeom>
        </p:spPr>
      </p:pic>
      <p:pic>
        <p:nvPicPr>
          <p:cNvPr id="10" name="Picture 9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D26CC8F3-983F-044E-9209-AD9E210F22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9387" y="5249481"/>
            <a:ext cx="2743200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6891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A80DD-8A14-3B44-AFCB-A655D3F62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0EF75D-BA75-FC4C-9FA5-9ED72046ED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Dictionaries and sets are typically implemented with a form of </a:t>
            </a:r>
            <a:r>
              <a:rPr lang="en-US" dirty="0" err="1"/>
              <a:t>hashtable</a:t>
            </a:r>
            <a:r>
              <a:rPr lang="en-US" dirty="0"/>
              <a:t> because the key lookup operation is so much faster</a:t>
            </a:r>
          </a:p>
          <a:p>
            <a:r>
              <a:rPr lang="en-US" dirty="0"/>
              <a:t>The speed comes from a partitioning of the search space into a large number of small regions, which are searched linearly</a:t>
            </a:r>
          </a:p>
          <a:p>
            <a:r>
              <a:rPr lang="en-US" dirty="0"/>
              <a:t>If we make enough buckets so that at most there are </a:t>
            </a:r>
            <a:r>
              <a:rPr lang="en-US"/>
              <a:t>three keys in each bucket, lookup takes three operations no matter how many keys have been added to the dictionary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907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15E06-688B-9E42-AE2E-9F228B010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681252" cy="678485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Review: 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F23959-8B94-3D4C-A71E-128E04EDE4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43610"/>
            <a:ext cx="10515600" cy="5133354"/>
          </a:xfrm>
        </p:spPr>
        <p:txBody>
          <a:bodyPr/>
          <a:lstStyle/>
          <a:p>
            <a:r>
              <a:rPr lang="en-US" dirty="0"/>
              <a:t>A set is just an unordered, unique collection of elements; here is an example using integers:</a:t>
            </a:r>
            <a:br>
              <a:rPr lang="en-US" dirty="0"/>
            </a:b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ids = {100, 103, 121, 102, 113, 113, 113, 113}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/>
              <a:t>We can do lots of fun set arithmetic:</a:t>
            </a:r>
          </a:p>
        </p:txBody>
      </p:sp>
      <p:pic>
        <p:nvPicPr>
          <p:cNvPr id="5" name="Picture 4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127EF093-9DB1-C443-9C23-905206414E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346" y="2802836"/>
            <a:ext cx="5255009" cy="2581137"/>
          </a:xfrm>
          <a:prstGeom prst="rect">
            <a:avLst/>
          </a:prstGeom>
        </p:spPr>
      </p:pic>
      <p:pic>
        <p:nvPicPr>
          <p:cNvPr id="6" name="Picture 5" descr="A picture containing diagram&#10;&#10;Description automatically generated">
            <a:extLst>
              <a:ext uri="{FF2B5EF4-FFF2-40B4-BE49-F238E27FC236}">
                <a16:creationId xmlns:a16="http://schemas.microsoft.com/office/drawing/2014/main" id="{8CB64070-2C78-A545-82A2-B6BB159E99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8920" y="2733263"/>
            <a:ext cx="4229916" cy="405261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2C5BA62-CF5F-7F49-B88F-288F6AFA2FE3}"/>
              </a:ext>
            </a:extLst>
          </p:cNvPr>
          <p:cNvSpPr txBox="1"/>
          <p:nvPr/>
        </p:nvSpPr>
        <p:spPr>
          <a:xfrm>
            <a:off x="8724503" y="2445028"/>
            <a:ext cx="2709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Watch out for aliasing!</a:t>
            </a:r>
          </a:p>
        </p:txBody>
      </p:sp>
    </p:spTree>
    <p:extLst>
      <p:ext uri="{BB962C8B-B14F-4D97-AF65-F5344CB8AC3E}">
        <p14:creationId xmlns:p14="http://schemas.microsoft.com/office/powerpoint/2010/main" val="1906983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097E4-274C-6E44-BD46-EB7FF438F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Dictionaries map keys to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87068-425F-B74B-85A0-1BB836D7FD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0687"/>
            <a:ext cx="10515600" cy="5049078"/>
          </a:xfrm>
        </p:spPr>
        <p:txBody>
          <a:bodyPr>
            <a:normAutofit/>
          </a:bodyPr>
          <a:lstStyle/>
          <a:p>
            <a:r>
              <a:rPr lang="en-US" dirty="0"/>
              <a:t>If we arrange two lists side-by-side and kind of glue them together, we get a </a:t>
            </a:r>
            <a:r>
              <a:rPr lang="en-US" i="1" dirty="0"/>
              <a:t>dictionary</a:t>
            </a:r>
            <a:r>
              <a:rPr lang="en-US" dirty="0"/>
              <a:t> (type is </a:t>
            </a:r>
            <a:r>
              <a:rPr lang="en-US" b="1" dirty="0" err="1"/>
              <a:t>dict</a:t>
            </a:r>
            <a:r>
              <a:rPr lang="en-US" dirty="0"/>
              <a:t>)</a:t>
            </a:r>
            <a:endParaRPr lang="en-US" b="1" dirty="0"/>
          </a:p>
          <a:p>
            <a:r>
              <a:rPr lang="en-US" dirty="0"/>
              <a:t>Dictionaries map one value to another, just like a dictionary in the real world maps a word to a definition</a:t>
            </a:r>
          </a:p>
          <a:p>
            <a:r>
              <a:rPr lang="en-US" dirty="0"/>
              <a:t>Here is a sample dictionary: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Index by key to get the value; e.g.,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movies['Amadeus']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DFA525B-7D42-3745-8834-4D494B50CD04}"/>
              </a:ext>
            </a:extLst>
          </p:cNvPr>
          <p:cNvSpPr/>
          <p:nvPr/>
        </p:nvSpPr>
        <p:spPr>
          <a:xfrm>
            <a:off x="1071087" y="3910257"/>
            <a:ext cx="596830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movies = {'Amadeus':1984, 'Witness':1985}</a:t>
            </a:r>
          </a:p>
        </p:txBody>
      </p:sp>
      <p:pic>
        <p:nvPicPr>
          <p:cNvPr id="8" name="Picture 7" descr="Text&#10;&#10;Description automatically generated with medium confidence">
            <a:extLst>
              <a:ext uri="{FF2B5EF4-FFF2-40B4-BE49-F238E27FC236}">
                <a16:creationId xmlns:a16="http://schemas.microsoft.com/office/drawing/2014/main" id="{0A8B9B5D-9038-9C4D-965D-72DF349329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1137" y="4386139"/>
            <a:ext cx="2108200" cy="8128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4C705128-242B-E44A-872F-871D35EE4239}"/>
              </a:ext>
            </a:extLst>
          </p:cNvPr>
          <p:cNvSpPr/>
          <p:nvPr/>
        </p:nvSpPr>
        <p:spPr>
          <a:xfrm>
            <a:off x="2399108" y="3948143"/>
            <a:ext cx="185066" cy="400110"/>
          </a:xfrm>
          <a:prstGeom prst="rect">
            <a:avLst/>
          </a:prstGeom>
          <a:noFill/>
          <a:ln w="9525">
            <a:solidFill>
              <a:srgbClr val="E475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CF5C6C6-1F5C-8348-AE8B-5302068848CE}"/>
              </a:ext>
            </a:extLst>
          </p:cNvPr>
          <p:cNvSpPr/>
          <p:nvPr/>
        </p:nvSpPr>
        <p:spPr>
          <a:xfrm>
            <a:off x="3795278" y="3948143"/>
            <a:ext cx="185066" cy="400110"/>
          </a:xfrm>
          <a:prstGeom prst="rect">
            <a:avLst/>
          </a:prstGeom>
          <a:noFill/>
          <a:ln w="9525">
            <a:solidFill>
              <a:srgbClr val="E475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3DD2F8B-DC4A-9742-BB66-C83CEA4B8369}"/>
              </a:ext>
            </a:extLst>
          </p:cNvPr>
          <p:cNvSpPr/>
          <p:nvPr/>
        </p:nvSpPr>
        <p:spPr>
          <a:xfrm>
            <a:off x="6745869" y="3948143"/>
            <a:ext cx="185066" cy="400110"/>
          </a:xfrm>
          <a:prstGeom prst="rect">
            <a:avLst/>
          </a:prstGeom>
          <a:noFill/>
          <a:ln w="9525">
            <a:solidFill>
              <a:srgbClr val="E475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CB1F828-A667-A24C-B8EF-9AA1E0E58C8C}"/>
              </a:ext>
            </a:extLst>
          </p:cNvPr>
          <p:cNvSpPr/>
          <p:nvPr/>
        </p:nvSpPr>
        <p:spPr>
          <a:xfrm>
            <a:off x="6025981" y="3948143"/>
            <a:ext cx="185066" cy="400110"/>
          </a:xfrm>
          <a:prstGeom prst="rect">
            <a:avLst/>
          </a:prstGeom>
          <a:noFill/>
          <a:ln w="9525">
            <a:solidFill>
              <a:srgbClr val="E475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202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014B6-71E7-924A-82AB-0F2E214CF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implementation for sets</a:t>
            </a:r>
          </a:p>
        </p:txBody>
      </p:sp>
      <p:pic>
        <p:nvPicPr>
          <p:cNvPr id="7" name="Picture 6" descr="Text&#10;&#10;Description automatically generated with medium confidence">
            <a:extLst>
              <a:ext uri="{FF2B5EF4-FFF2-40B4-BE49-F238E27FC236}">
                <a16:creationId xmlns:a16="http://schemas.microsoft.com/office/drawing/2014/main" id="{447678FC-733A-EB40-AC0D-C598323DF2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3768811"/>
            <a:ext cx="3349175" cy="1729946"/>
          </a:xfrm>
          <a:prstGeom prst="rect">
            <a:avLst/>
          </a:prstGeom>
        </p:spPr>
      </p:pic>
      <p:pic>
        <p:nvPicPr>
          <p:cNvPr id="9" name="Picture 8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8F261558-D260-454F-93CD-D5BCD27624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4210" y="3768811"/>
            <a:ext cx="6971378" cy="296654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44BDC25C-B6B8-754C-AD9A-9CCB7EA134FF}"/>
              </a:ext>
            </a:extLst>
          </p:cNvPr>
          <p:cNvSpPr/>
          <p:nvPr/>
        </p:nvSpPr>
        <p:spPr>
          <a:xfrm>
            <a:off x="6413038" y="4610056"/>
            <a:ext cx="840378" cy="364151"/>
          </a:xfrm>
          <a:prstGeom prst="rect">
            <a:avLst/>
          </a:prstGeom>
          <a:noFill/>
          <a:ln>
            <a:solidFill>
              <a:srgbClr val="E475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AE8EDAA-872E-3D41-BE32-E6EAAF8B0E41}"/>
              </a:ext>
            </a:extLst>
          </p:cNvPr>
          <p:cNvSpPr/>
          <p:nvPr/>
        </p:nvSpPr>
        <p:spPr>
          <a:xfrm>
            <a:off x="6413038" y="6401228"/>
            <a:ext cx="729167" cy="364151"/>
          </a:xfrm>
          <a:prstGeom prst="rect">
            <a:avLst/>
          </a:prstGeom>
          <a:noFill/>
          <a:ln>
            <a:solidFill>
              <a:srgbClr val="E475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2E8DCD-27AF-2949-95AB-7F21C71E7866}"/>
              </a:ext>
            </a:extLst>
          </p:cNvPr>
          <p:cNvSpPr txBox="1"/>
          <p:nvPr/>
        </p:nvSpPr>
        <p:spPr>
          <a:xfrm>
            <a:off x="838199" y="6031896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Searching linearly is pretty slow</a:t>
            </a:r>
          </a:p>
        </p:txBody>
      </p:sp>
      <p:pic>
        <p:nvPicPr>
          <p:cNvPr id="20" name="Picture 19" descr="A picture containing text&#10;&#10;Description automatically generated">
            <a:extLst>
              <a:ext uri="{FF2B5EF4-FFF2-40B4-BE49-F238E27FC236}">
                <a16:creationId xmlns:a16="http://schemas.microsoft.com/office/drawing/2014/main" id="{7BE6605A-8C79-3B41-85D0-C811F31464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8" y="1445741"/>
            <a:ext cx="10556601" cy="1876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8100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5FB1A-6B71-4443-8AD5-119B61158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we do better than linear search?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A73F58-B641-1146-938A-E5B45C7B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641227" cy="4351338"/>
          </a:xfrm>
        </p:spPr>
        <p:txBody>
          <a:bodyPr/>
          <a:lstStyle/>
          <a:p>
            <a:r>
              <a:rPr lang="en-US" dirty="0"/>
              <a:t>Rather than search through every element, let’s partition the set of numbers into 10 buckets so that, on average, we only need to search 1/10 of the elements</a:t>
            </a:r>
          </a:p>
          <a:p>
            <a:r>
              <a:rPr lang="en-US" dirty="0"/>
              <a:t>We partition with a </a:t>
            </a:r>
            <a:r>
              <a:rPr lang="en-US" i="1" dirty="0"/>
              <a:t>hash</a:t>
            </a:r>
            <a:r>
              <a:rPr lang="en-US" dirty="0"/>
              <a:t> function that operates on set values</a:t>
            </a:r>
          </a:p>
          <a:p>
            <a:r>
              <a:rPr lang="en-US" dirty="0"/>
              <a:t>We are effectively using something about the value to hint at the location</a:t>
            </a:r>
          </a:p>
          <a:p>
            <a:r>
              <a:rPr lang="en-US" dirty="0"/>
              <a:t>E.g., where does Eric Erickson live in US?</a:t>
            </a:r>
          </a:p>
          <a:p>
            <a:r>
              <a:rPr lang="en-US" dirty="0"/>
              <a:t>Imagine a hash function that gave the postal code given a name (set value)</a:t>
            </a:r>
          </a:p>
        </p:txBody>
      </p:sp>
    </p:spTree>
    <p:extLst>
      <p:ext uri="{BB962C8B-B14F-4D97-AF65-F5344CB8AC3E}">
        <p14:creationId xmlns:p14="http://schemas.microsoft.com/office/powerpoint/2010/main" val="4792387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70BD5-63BE-874D-A1BB-45A658B6D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Partitioning requires a new data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930871-66E0-FC43-A766-4CB811C7E5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429368" cy="4351338"/>
          </a:xfrm>
        </p:spPr>
        <p:txBody>
          <a:bodyPr/>
          <a:lstStyle/>
          <a:p>
            <a:r>
              <a:rPr lang="en-US" dirty="0"/>
              <a:t>Rather than a list of set values, we need a list of regions called buckets where each bucket is a list of values</a:t>
            </a:r>
          </a:p>
          <a:p>
            <a:r>
              <a:rPr lang="en-US" dirty="0"/>
              <a:t>The hash of a value leads to the bucket index</a:t>
            </a:r>
          </a:p>
          <a:p>
            <a:r>
              <a:rPr lang="en-US" dirty="0"/>
              <a:t>For sets of integers, let’s use the value modulo 10 to uniquely place values into one of 10 buckets, indexed 0..9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E508AD8E-260B-4241-8905-9840085595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7189" y="1486757"/>
            <a:ext cx="1936407" cy="4833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3622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7526D-9A78-2D4D-AC91-837107714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Partitioning with modulo hash</a:t>
            </a:r>
          </a:p>
        </p:txBody>
      </p:sp>
      <p:pic>
        <p:nvPicPr>
          <p:cNvPr id="10" name="Picture 9" descr="Diagram&#10;&#10;Description automatically generated">
            <a:extLst>
              <a:ext uri="{FF2B5EF4-FFF2-40B4-BE49-F238E27FC236}">
                <a16:creationId xmlns:a16="http://schemas.microsoft.com/office/drawing/2014/main" id="{ED648B6B-37B7-AB4E-B212-219795B999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1942" y="94392"/>
            <a:ext cx="3619500" cy="6273800"/>
          </a:xfrm>
          <a:prstGeom prst="rect">
            <a:avLst/>
          </a:prstGeom>
        </p:spPr>
      </p:pic>
      <p:pic>
        <p:nvPicPr>
          <p:cNvPr id="12" name="Picture 11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F2993C4C-C455-E347-B841-CD4408646A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4136" y="1590845"/>
            <a:ext cx="4584149" cy="5020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3379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910CD-AD12-164F-95B7-22CB2F407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Hashtable</a:t>
            </a:r>
            <a:r>
              <a:rPr lang="en-US" dirty="0"/>
              <a:t> construction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FFDA02-8B54-264C-8999-0B81C29585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958914" cy="4351338"/>
          </a:xfrm>
        </p:spPr>
        <p:txBody>
          <a:bodyPr/>
          <a:lstStyle/>
          <a:p>
            <a:r>
              <a:rPr lang="en-US" dirty="0"/>
              <a:t>Make 10 empty buckets (lists)</a:t>
            </a:r>
          </a:p>
          <a:p>
            <a:r>
              <a:rPr lang="en-US" dirty="0"/>
              <a:t>Add each set element to correct bucket</a:t>
            </a:r>
          </a:p>
          <a:p>
            <a:r>
              <a:rPr lang="en-US" dirty="0"/>
              <a:t>Amounts to appending element to one of 10 lists</a:t>
            </a:r>
          </a:p>
          <a:p>
            <a:endParaRPr lang="en-US" dirty="0"/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CAC632FE-E1FE-D64F-BA31-34C34F0DC6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819" y="4031048"/>
            <a:ext cx="6173506" cy="2280852"/>
          </a:xfrm>
          <a:prstGeom prst="rect">
            <a:avLst/>
          </a:prstGeom>
        </p:spPr>
      </p:pic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6C2EDD53-6A9F-DF42-80AA-242E57136B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1943" y="94391"/>
            <a:ext cx="3619500" cy="6273800"/>
          </a:xfrm>
          <a:prstGeom prst="rect">
            <a:avLst/>
          </a:prstGeom>
        </p:spPr>
      </p:pic>
      <p:pic>
        <p:nvPicPr>
          <p:cNvPr id="8" name="Picture 7" descr="A picture containing text&#10;&#10;Description automatically generated">
            <a:extLst>
              <a:ext uri="{FF2B5EF4-FFF2-40B4-BE49-F238E27FC236}">
                <a16:creationId xmlns:a16="http://schemas.microsoft.com/office/drawing/2014/main" id="{9E6CF9DD-2719-1C45-8E8D-9CA617755B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6665" y="3630204"/>
            <a:ext cx="2830449" cy="801688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</p:pic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9C7B73B5-7E02-0D43-AAD0-257E93F480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7819" y="6368191"/>
            <a:ext cx="2652240" cy="35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9606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sf" id="{A291714E-D792-6043-B4EF-65EF2F87B769}" vid="{96EE3A04-EE60-9E4C-8038-064EAFFB50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8884</TotalTime>
  <Words>1052</Words>
  <Application>Microsoft Macintosh PowerPoint</Application>
  <PresentationFormat>Widescreen</PresentationFormat>
  <Paragraphs>100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Consolas</vt:lpstr>
      <vt:lpstr>Office Theme</vt:lpstr>
      <vt:lpstr>Hashtables</vt:lpstr>
      <vt:lpstr>How to search big collections quickly</vt:lpstr>
      <vt:lpstr>Review: Sets</vt:lpstr>
      <vt:lpstr>Review: Dictionaries map keys to values</vt:lpstr>
      <vt:lpstr>List implementation for sets</vt:lpstr>
      <vt:lpstr>Can we do better than linear search?</vt:lpstr>
      <vt:lpstr>Partitioning requires a new data structure</vt:lpstr>
      <vt:lpstr>Partitioning with modulo hash</vt:lpstr>
      <vt:lpstr>Hashtable construction</vt:lpstr>
      <vt:lpstr>Searching hashtable set implementation</vt:lpstr>
      <vt:lpstr>Speed difference is dramatic</vt:lpstr>
      <vt:lpstr>Exercise</vt:lpstr>
      <vt:lpstr>Sets of strings</vt:lpstr>
      <vt:lpstr>Hashing strings</vt:lpstr>
      <vt:lpstr>Hashtable impl. differs only in buckets</vt:lpstr>
      <vt:lpstr>An important implementation detail</vt:lpstr>
      <vt:lpstr>Hash vs bucket index</vt:lpstr>
      <vt:lpstr>Dictionary implementations</vt:lpstr>
      <vt:lpstr>A simple dictionary implementation</vt:lpstr>
      <vt:lpstr>Linear lookup</vt:lpstr>
      <vt:lpstr>Hashtable dictionary implementation</vt:lpstr>
      <vt:lpstr>Hashtable key look up</vt:lpstr>
      <vt:lpstr>Degenerate case of one bucket</vt:lpstr>
      <vt:lpstr>Some details relevant to the search project</vt:lpstr>
      <vt:lpstr>Review: tuples</vt:lpstr>
      <vt:lpstr>Values can be anything including sets</vt:lpstr>
      <vt:lpstr>Modifying dictionary set values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(Python) programming</dc:title>
  <dc:creator>Terence Parr</dc:creator>
  <cp:lastModifiedBy>Terence Parr</cp:lastModifiedBy>
  <cp:revision>246</cp:revision>
  <cp:lastPrinted>2021-06-15T21:52:12Z</cp:lastPrinted>
  <dcterms:created xsi:type="dcterms:W3CDTF">2021-05-31T20:51:13Z</dcterms:created>
  <dcterms:modified xsi:type="dcterms:W3CDTF">2021-08-29T20:27:35Z</dcterms:modified>
</cp:coreProperties>
</file>