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321" r:id="rId3"/>
    <p:sldId id="315" r:id="rId4"/>
    <p:sldId id="312" r:id="rId5"/>
    <p:sldId id="319" r:id="rId6"/>
    <p:sldId id="320" r:id="rId7"/>
    <p:sldId id="318" r:id="rId8"/>
    <p:sldId id="316" r:id="rId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5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8/29/21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8/29/21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Hash tables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Implementations for dictionaries and sets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D08A9-AE0C-E84A-AEC4-0385B0C3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search big collections quickly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8354-1156-E142-A724-EABF53105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Hashtables</a:t>
            </a:r>
            <a:r>
              <a:rPr lang="en-US" dirty="0"/>
              <a:t> are data structures that efficiently implement search/lookup operations for sets and dictionaries</a:t>
            </a:r>
          </a:p>
          <a:p>
            <a:r>
              <a:rPr lang="en-US" dirty="0"/>
              <a:t>Sets and dictionaries are abstract data structures, </a:t>
            </a:r>
            <a:r>
              <a:rPr lang="en-US"/>
              <a:t>hashtables</a:t>
            </a:r>
            <a:r>
              <a:rPr lang="en-US" dirty="0"/>
              <a:t> are concrete implementations of those structures</a:t>
            </a:r>
          </a:p>
          <a:p>
            <a:r>
              <a:rPr lang="en-US" dirty="0"/>
              <a:t>Simple lists of elements and lists of tuples work but are slow</a:t>
            </a:r>
          </a:p>
          <a:p>
            <a:r>
              <a:rPr lang="en-US" dirty="0" err="1"/>
              <a:t>Hashtable’s</a:t>
            </a:r>
            <a:r>
              <a:rPr lang="en-US" dirty="0"/>
              <a:t> </a:t>
            </a:r>
            <a:r>
              <a:rPr lang="en-US" b="1" dirty="0"/>
              <a:t>key idea</a:t>
            </a:r>
            <a:r>
              <a:rPr lang="en-US" dirty="0"/>
              <a:t>: partition the search space into well-defined regions so we don’t have to search linearly through the entire collection to find an element</a:t>
            </a:r>
          </a:p>
          <a:p>
            <a:r>
              <a:rPr lang="en-US" dirty="0"/>
              <a:t>We use a (hash) function of the values to partition into buckets</a:t>
            </a:r>
          </a:p>
        </p:txBody>
      </p:sp>
    </p:spTree>
    <p:extLst>
      <p:ext uri="{BB962C8B-B14F-4D97-AF65-F5344CB8AC3E}">
        <p14:creationId xmlns:p14="http://schemas.microsoft.com/office/powerpoint/2010/main" val="10701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5E06-688B-9E42-AE2E-9F228B01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1252" cy="678485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Review: Sets (default Python implementation)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3959-8B94-3D4C-A71E-128E04EDE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3610"/>
            <a:ext cx="10515600" cy="5133354"/>
          </a:xfrm>
        </p:spPr>
        <p:txBody>
          <a:bodyPr/>
          <a:lstStyle/>
          <a:p>
            <a:r>
              <a:rPr lang="en-US" dirty="0"/>
              <a:t>A set is just an unordered, unique collection of elements; here is an example using integers:</a:t>
            </a: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ids = {100, 103, 121, 102, 113, 113, 113, 113}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We can do lots of fun set arithmetic: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27EF093-9DB1-C443-9C23-905206414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46" y="2802836"/>
            <a:ext cx="5255009" cy="2581137"/>
          </a:xfrm>
          <a:prstGeom prst="rect">
            <a:avLst/>
          </a:prstGeom>
        </p:spPr>
      </p:pic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8CB64070-2C78-A545-82A2-B6BB159E9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920" y="2733263"/>
            <a:ext cx="4229916" cy="40526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C5BA62-CF5F-7F49-B88F-288F6AFA2FE3}"/>
              </a:ext>
            </a:extLst>
          </p:cNvPr>
          <p:cNvSpPr txBox="1"/>
          <p:nvPr/>
        </p:nvSpPr>
        <p:spPr>
          <a:xfrm>
            <a:off x="8724503" y="2445028"/>
            <a:ext cx="270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Watch out for aliasing!</a:t>
            </a:r>
          </a:p>
        </p:txBody>
      </p:sp>
    </p:spTree>
    <p:extLst>
      <p:ext uri="{BB962C8B-B14F-4D97-AF65-F5344CB8AC3E}">
        <p14:creationId xmlns:p14="http://schemas.microsoft.com/office/powerpoint/2010/main" val="190698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97E4-274C-6E44-BD46-EB7FF438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Dictionaries map keys to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87068-425F-B74B-85A0-1BB836D7F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687"/>
            <a:ext cx="10515600" cy="5049078"/>
          </a:xfrm>
        </p:spPr>
        <p:txBody>
          <a:bodyPr>
            <a:normAutofit/>
          </a:bodyPr>
          <a:lstStyle/>
          <a:p>
            <a:r>
              <a:rPr lang="en-US" dirty="0"/>
              <a:t>If we arrange two lists side-by-side and kind of glue them together, we get a </a:t>
            </a:r>
            <a:r>
              <a:rPr lang="en-US" i="1" dirty="0"/>
              <a:t>dictionary</a:t>
            </a:r>
            <a:r>
              <a:rPr lang="en-US" dirty="0"/>
              <a:t> (type is </a:t>
            </a:r>
            <a:r>
              <a:rPr lang="en-US" b="1" dirty="0" err="1"/>
              <a:t>dict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/>
              <a:t>Dictionaries map one value to another, just like a dictionary in the real world maps a word to a definition</a:t>
            </a:r>
          </a:p>
          <a:p>
            <a:r>
              <a:rPr lang="en-US" dirty="0"/>
              <a:t>Here is a sample dictionary: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Index by key to get the value; e.g.,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movies['Amadeus']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FA525B-7D42-3745-8834-4D494B50CD04}"/>
              </a:ext>
            </a:extLst>
          </p:cNvPr>
          <p:cNvSpPr/>
          <p:nvPr/>
        </p:nvSpPr>
        <p:spPr>
          <a:xfrm>
            <a:off x="1071087" y="3910257"/>
            <a:ext cx="59683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movies = {'Amadeus':1984, 'Witness':1985}</a:t>
            </a:r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0A8B9B5D-9038-9C4D-965D-72DF34932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137" y="4386139"/>
            <a:ext cx="2108200" cy="812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C705128-242B-E44A-872F-871D35EE4239}"/>
              </a:ext>
            </a:extLst>
          </p:cNvPr>
          <p:cNvSpPr/>
          <p:nvPr/>
        </p:nvSpPr>
        <p:spPr>
          <a:xfrm>
            <a:off x="2399108" y="3948143"/>
            <a:ext cx="185066" cy="400110"/>
          </a:xfrm>
          <a:prstGeom prst="rect">
            <a:avLst/>
          </a:prstGeom>
          <a:noFill/>
          <a:ln w="9525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F5C6C6-1F5C-8348-AE8B-5302068848CE}"/>
              </a:ext>
            </a:extLst>
          </p:cNvPr>
          <p:cNvSpPr/>
          <p:nvPr/>
        </p:nvSpPr>
        <p:spPr>
          <a:xfrm>
            <a:off x="3795278" y="3948143"/>
            <a:ext cx="185066" cy="400110"/>
          </a:xfrm>
          <a:prstGeom prst="rect">
            <a:avLst/>
          </a:prstGeom>
          <a:noFill/>
          <a:ln w="9525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D2F8B-DC4A-9742-BB66-C83CEA4B8369}"/>
              </a:ext>
            </a:extLst>
          </p:cNvPr>
          <p:cNvSpPr/>
          <p:nvPr/>
        </p:nvSpPr>
        <p:spPr>
          <a:xfrm>
            <a:off x="6745869" y="3948143"/>
            <a:ext cx="185066" cy="400110"/>
          </a:xfrm>
          <a:prstGeom prst="rect">
            <a:avLst/>
          </a:prstGeom>
          <a:noFill/>
          <a:ln w="9525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B1F828-A667-A24C-B8EF-9AA1E0E58C8C}"/>
              </a:ext>
            </a:extLst>
          </p:cNvPr>
          <p:cNvSpPr/>
          <p:nvPr/>
        </p:nvSpPr>
        <p:spPr>
          <a:xfrm>
            <a:off x="6025981" y="3948143"/>
            <a:ext cx="185066" cy="400110"/>
          </a:xfrm>
          <a:prstGeom prst="rect">
            <a:avLst/>
          </a:prstGeom>
          <a:noFill/>
          <a:ln w="9525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0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14B6-71E7-924A-82AB-0F2E214C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50E4-83C0-F24D-A009-ACB04FE51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1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F33A-2A77-434F-8E4F-7FC4AD2D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953A9-4DF7-0D46-87A5-AA4433D87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2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2642-C6B8-2F43-82DB-8B8D9AA1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7DB50-56E4-A84A-815E-57C8A29C9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825625"/>
            <a:ext cx="9654485" cy="4351338"/>
          </a:xfrm>
        </p:spPr>
        <p:txBody>
          <a:bodyPr/>
          <a:lstStyle/>
          <a:p>
            <a:r>
              <a:rPr lang="en-US" dirty="0"/>
              <a:t>To track a collection of </a:t>
            </a:r>
            <a:r>
              <a:rPr lang="en-US" dirty="0" err="1"/>
              <a:t>key→value</a:t>
            </a:r>
            <a:r>
              <a:rPr lang="en-US" dirty="0"/>
              <a:t> pairs, we can use a list of tuples such as:</a:t>
            </a:r>
            <a:br>
              <a:rPr lang="en-US" dirty="0"/>
            </a:br>
            <a:br>
              <a:rPr lang="en-US" dirty="0"/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 = [('the', 3), ('cat', 1), ('sat', 1), ('on', 2), ('hat', 1)]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The key operation for a </a:t>
            </a:r>
            <a:r>
              <a:rPr lang="en-US" dirty="0" err="1"/>
              <a:t>dict</a:t>
            </a:r>
            <a:r>
              <a:rPr lang="en-US" dirty="0"/>
              <a:t> is to look up a value by its key</a:t>
            </a:r>
          </a:p>
          <a:p>
            <a:r>
              <a:rPr lang="en-US" dirty="0"/>
              <a:t>How would you implement this?</a:t>
            </a:r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FBD5BB8D-B62A-0B48-B5A9-4B4F7DF18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803" y="1690688"/>
            <a:ext cx="1574337" cy="38233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DB0BE9-3B11-C94A-AACD-6060081B0546}"/>
              </a:ext>
            </a:extLst>
          </p:cNvPr>
          <p:cNvSpPr txBox="1"/>
          <p:nvPr/>
        </p:nvSpPr>
        <p:spPr>
          <a:xfrm>
            <a:off x="858078" y="4741129"/>
            <a:ext cx="68977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Linearly search through the list of tuples and compare the first value and the tuple to the key of interest; return the associated value if key is found</a:t>
            </a:r>
          </a:p>
        </p:txBody>
      </p:sp>
    </p:spTree>
    <p:extLst>
      <p:ext uri="{BB962C8B-B14F-4D97-AF65-F5344CB8AC3E}">
        <p14:creationId xmlns:p14="http://schemas.microsoft.com/office/powerpoint/2010/main" val="378859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2973-3556-0E46-88DA-7DE099DC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807BC-8F3C-064E-9422-53AB1DB5D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r>
              <a:rPr lang="en-US" dirty="0"/>
              <a:t>A tuple is an </a:t>
            </a:r>
            <a:r>
              <a:rPr lang="en-US" i="1" dirty="0"/>
              <a:t>immutable</a:t>
            </a:r>
            <a:r>
              <a:rPr lang="en-US" dirty="0"/>
              <a:t> list and uses parentheses rather than square brackets for notation</a:t>
            </a:r>
          </a:p>
          <a:p>
            <a:r>
              <a:rPr lang="en-US" dirty="0"/>
              <a:t>Tuples are often used to group related elements:</a:t>
            </a:r>
          </a:p>
          <a:p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352FAA3-3B4B-0A46-9E6C-1ECC4432E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74" y="3062235"/>
            <a:ext cx="3228286" cy="3114728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1C5FB3B-3EE7-8240-B86B-88A7DA6DD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834" y="3032418"/>
            <a:ext cx="7322273" cy="22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1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8760</TotalTime>
  <Words>379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Consolas</vt:lpstr>
      <vt:lpstr>Office Theme</vt:lpstr>
      <vt:lpstr>Hash tables</vt:lpstr>
      <vt:lpstr>How to search big collections quickly</vt:lpstr>
      <vt:lpstr>Review: Sets (default Python implementation)</vt:lpstr>
      <vt:lpstr>Review: Dictionaries map keys to values</vt:lpstr>
      <vt:lpstr>PowerPoint Presentation</vt:lpstr>
      <vt:lpstr>PowerPoint Presentation</vt:lpstr>
      <vt:lpstr>A simple implementation</vt:lpstr>
      <vt:lpstr>Review: tuples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(Python) programming</dc:title>
  <dc:creator>Terence Parr</dc:creator>
  <cp:lastModifiedBy>Terence Parr</cp:lastModifiedBy>
  <cp:revision>184</cp:revision>
  <cp:lastPrinted>2021-06-15T21:52:12Z</cp:lastPrinted>
  <dcterms:created xsi:type="dcterms:W3CDTF">2021-05-31T20:51:13Z</dcterms:created>
  <dcterms:modified xsi:type="dcterms:W3CDTF">2021-08-29T18:24:19Z</dcterms:modified>
</cp:coreProperties>
</file>