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25"/>
    <p:restoredTop sz="94740"/>
  </p:normalViewPr>
  <p:slideViewPr>
    <p:cSldViewPr snapToGrid="0" snapToObjects="1">
      <p:cViewPr varScale="1">
        <p:scale>
          <a:sx n="111" d="100"/>
          <a:sy n="111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92/blob/master/notes/chars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92/blob/master/notes/chars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92/blob/master/notes/chars.ipyn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asciitab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SO/IEC_8859-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python.org/3/howto/unicod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Representing text in a computer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923329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Notebook version: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https://github.com/parrt/msds692/blob/master/notes/chars.ipynb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5253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08C5-BAA0-1C4A-800B-D0F27AC2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Chars to integer code points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6DB8037-3D03-6249-87C6-5ECACBE81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056" y="1420510"/>
            <a:ext cx="7528724" cy="4876117"/>
          </a:xfrm>
        </p:spPr>
      </p:pic>
    </p:spTree>
    <p:extLst>
      <p:ext uri="{BB962C8B-B14F-4D97-AF65-F5344CB8AC3E}">
        <p14:creationId xmlns:p14="http://schemas.microsoft.com/office/powerpoint/2010/main" val="402942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C77A-F5F6-874E-ACF1-11A273D2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DC93-9CCE-7649-A87D-5CB800FF7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for yourself the notebook cells above starting with the </a:t>
            </a:r>
            <a:r>
              <a:rPr lang="en-US" b="1" dirty="0" err="1"/>
              <a:t>getsizeof</a:t>
            </a:r>
            <a:r>
              <a:rPr lang="en-US" dirty="0"/>
              <a:t> stuff to get used to playing with non-English characters, converting them to and from their code points (ordinal values)</a:t>
            </a:r>
          </a:p>
          <a:p>
            <a:r>
              <a:rPr lang="en-US" dirty="0"/>
              <a:t>You can cut/paste some stuff from the notebook version of this lecture: </a:t>
            </a:r>
            <a:r>
              <a:rPr lang="en-US" sz="2400" dirty="0">
                <a:hlinkClick r:id="rId2"/>
              </a:rPr>
              <a:t>https://github.com/parrt/msds692/blob/master/notes/chars.ipynb</a:t>
            </a:r>
            <a:r>
              <a:rPr lang="en-US" sz="24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43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D6F5-58E4-3C43-923E-E057C921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 encoding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CF378-8CE3-3941-B443-3D0531A19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let's make a distinction between strings in memory and text files stored on the disk</a:t>
            </a:r>
          </a:p>
        </p:txBody>
      </p:sp>
    </p:spTree>
    <p:extLst>
      <p:ext uri="{BB962C8B-B14F-4D97-AF65-F5344CB8AC3E}">
        <p14:creationId xmlns:p14="http://schemas.microsoft.com/office/powerpoint/2010/main" val="198878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7A3C-C057-AE45-806F-B944A661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C977-EBB9-2F48-AD38-38E975E74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Storing Python strings with ASCII chars, codes that fit into 8 bits (1 byte), into a file is easy</a:t>
            </a:r>
          </a:p>
          <a:p>
            <a:r>
              <a:rPr lang="en-US" dirty="0"/>
              <a:t>The sequence of character codes is stored in the file one byte per character</a:t>
            </a:r>
          </a:p>
          <a:p>
            <a:r>
              <a:rPr lang="en-US" dirty="0"/>
              <a:t>That is a very dense encoding</a:t>
            </a:r>
          </a:p>
          <a:p>
            <a:r>
              <a:rPr lang="en-US" dirty="0"/>
              <a:t>Using a compression algorithm we could make the file smaller but it would no longer be a text file</a:t>
            </a:r>
          </a:p>
        </p:txBody>
      </p:sp>
    </p:spTree>
    <p:extLst>
      <p:ext uri="{BB962C8B-B14F-4D97-AF65-F5344CB8AC3E}">
        <p14:creationId xmlns:p14="http://schemas.microsoft.com/office/powerpoint/2010/main" val="1396310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E67F-098A-F648-B120-32570949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UNICODE into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B5229-909D-2D42-BC56-A8FB3A75C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16-bit Unicode, we could store each character as to bytes in the file, but it wastes a lot of space; English characters would require double the space, for example!</a:t>
            </a:r>
          </a:p>
          <a:p>
            <a:r>
              <a:rPr lang="en-US" dirty="0"/>
              <a:t>Instead of blindly storing two bytes per character, we should optimize for the case where characters fit into one byte</a:t>
            </a:r>
          </a:p>
          <a:p>
            <a:r>
              <a:rPr lang="en-US" dirty="0"/>
              <a:t>We use such an encoding called UTF-8: </a:t>
            </a:r>
            <a:r>
              <a:rPr lang="en-US" i="1" dirty="0"/>
              <a:t>Unicode Transformation Format</a:t>
            </a:r>
            <a:r>
              <a:rPr lang="en-US" dirty="0"/>
              <a:t> that is optimized for ASCII char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31122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1BEF-D1FF-3648-9FE6-EC0AE1C1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UTF-8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8C4E-7102-2649-B20C-2099DCEC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details don’t matter for us, but the table below summarizes how many bytes are required for each Unicode value</a:t>
            </a:r>
          </a:p>
          <a:p>
            <a:r>
              <a:rPr lang="en-US" dirty="0"/>
              <a:t>It’s just an efficient way to store Unicode characters in a file; remember that in a string in memory, we should think of characters is always taking exactly 2 bytes (16 bits)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AAC4018-387A-D841-B4AE-02EFB2453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437" y="4148378"/>
            <a:ext cx="9117475" cy="1902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32385E-E940-4841-87D2-46A40EFC93FB}"/>
              </a:ext>
            </a:extLst>
          </p:cNvPr>
          <p:cNvSpPr txBox="1"/>
          <p:nvPr/>
        </p:nvSpPr>
        <p:spPr>
          <a:xfrm>
            <a:off x="5970745" y="66824"/>
            <a:ext cx="6221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UTF-8 degenerates to ASCII for ASCII chars</a:t>
            </a:r>
          </a:p>
        </p:txBody>
      </p:sp>
    </p:spTree>
    <p:extLst>
      <p:ext uri="{BB962C8B-B14F-4D97-AF65-F5344CB8AC3E}">
        <p14:creationId xmlns:p14="http://schemas.microsoft.com/office/powerpoint/2010/main" val="183638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6802-F9FC-9245-994C-59D5A567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file encodings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D9E14-A035-5B41-98CB-6003085A4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non-UTF-8 encodings of strings for files</a:t>
            </a:r>
          </a:p>
          <a:p>
            <a:r>
              <a:rPr lang="en-US" dirty="0"/>
              <a:t>For example, on a Japanese machine, the encoding might be </a:t>
            </a:r>
            <a:r>
              <a:rPr lang="en-US" i="1" dirty="0" err="1"/>
              <a:t>euc-jp</a:t>
            </a:r>
            <a:r>
              <a:rPr lang="en-US" dirty="0"/>
              <a:t>, which is optimized for the Japanese character set. (Wikipedia says "</a:t>
            </a:r>
            <a:r>
              <a:rPr lang="en-US" i="1" dirty="0"/>
              <a:t>EUC-JP is a variable-width encoding used to represent the elements of three Japanese character set standards,...</a:t>
            </a:r>
            <a:r>
              <a:rPr lang="en-US" dirty="0"/>
              <a:t>")</a:t>
            </a:r>
          </a:p>
          <a:p>
            <a:r>
              <a:rPr lang="en-US" b="1" dirty="0"/>
              <a:t>Bottom line:</a:t>
            </a:r>
            <a:r>
              <a:rPr lang="en-US" dirty="0"/>
              <a:t> If you are reading text from a file, you must know the encoding in order to communicate; A file from Japan might not have the same encoding as a file created locally on your US machine, even with identical text content</a:t>
            </a:r>
          </a:p>
        </p:txBody>
      </p:sp>
    </p:spTree>
    <p:extLst>
      <p:ext uri="{BB962C8B-B14F-4D97-AF65-F5344CB8AC3E}">
        <p14:creationId xmlns:p14="http://schemas.microsoft.com/office/powerpoint/2010/main" val="448810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8193-541E-8C49-B807-B7FC4C88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text into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2D9CF-CE7A-464E-85DF-1DAC07A29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00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4945-93D1-EE44-908E-E747BBD7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ASCII text to a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BDE06-8D59-1F4A-BBAB-7397F7969962}"/>
              </a:ext>
            </a:extLst>
          </p:cNvPr>
          <p:cNvSpPr txBox="1"/>
          <p:nvPr/>
        </p:nvSpPr>
        <p:spPr>
          <a:xfrm>
            <a:off x="1535495" y="1690688"/>
            <a:ext cx="7595884" cy="830997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with open("/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ascii.txt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", mode="w") as f: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f.write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("ID 345\n")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B4FDD-CE45-2142-B169-49E609C52D0C}"/>
              </a:ext>
            </a:extLst>
          </p:cNvPr>
          <p:cNvSpPr txBox="1"/>
          <p:nvPr/>
        </p:nvSpPr>
        <p:spPr>
          <a:xfrm>
            <a:off x="9579978" y="3010366"/>
            <a:ext cx="21530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Please note that 345 is a sequence of three characters not the binary value 345</a:t>
            </a:r>
            <a:endParaRPr lang="en-US" sz="2000" dirty="0"/>
          </a:p>
        </p:txBody>
      </p: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4D172CB7-42C7-E741-810B-8B4A59805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95" y="2792412"/>
            <a:ext cx="77089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28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C6E0-04B5-6643-8654-D3BB33CC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non-ASCII char to a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36EB9-8B3A-8641-AEC9-DE3A8DD7D6F0}"/>
              </a:ext>
            </a:extLst>
          </p:cNvPr>
          <p:cNvSpPr txBox="1"/>
          <p:nvPr/>
        </p:nvSpPr>
        <p:spPr>
          <a:xfrm>
            <a:off x="945267" y="2014779"/>
            <a:ext cx="10408533" cy="1938992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 Write a UTF-8-encoded text file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with open('/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/utf8.txt', encoding='utf-8', mode='w') as f: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f.write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('Pencil: \N{PENCIL}, Euro: \u20ac\n')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# or use actual character: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#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f.write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('Pencil: ✏, Euro: €\n')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9FCE83-5E78-CC49-9A40-4CA36B9A7A46}"/>
              </a:ext>
            </a:extLst>
          </p:cNvPr>
          <p:cNvSpPr/>
          <p:nvPr/>
        </p:nvSpPr>
        <p:spPr>
          <a:xfrm>
            <a:off x="5521124" y="2453833"/>
            <a:ext cx="2754775" cy="32409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897F8DD5-D955-5D4D-9AA4-A5E0644EA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67" y="4068260"/>
            <a:ext cx="10458976" cy="18232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423224-C6A0-C242-BD92-9FB4D455B187}"/>
              </a:ext>
            </a:extLst>
          </p:cNvPr>
          <p:cNvSpPr txBox="1"/>
          <p:nvPr/>
        </p:nvSpPr>
        <p:spPr>
          <a:xfrm>
            <a:off x="838200" y="6006003"/>
            <a:ext cx="771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 ** mean "Hi, I'm a byte that is part of the preceding character shown"</a:t>
            </a:r>
          </a:p>
        </p:txBody>
      </p:sp>
    </p:spTree>
    <p:extLst>
      <p:ext uri="{BB962C8B-B14F-4D97-AF65-F5344CB8AC3E}">
        <p14:creationId xmlns:p14="http://schemas.microsoft.com/office/powerpoint/2010/main" val="366212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72D8-9691-F04A-92AA-4E42362C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characters?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2E76-2173-9D4C-AF52-25FDC3259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scientists must be able to load data from files and the Internet into memory; often the data is in text form</a:t>
            </a:r>
          </a:p>
          <a:p>
            <a:r>
              <a:rPr lang="en-US" dirty="0"/>
              <a:t>Characters are lexical elements that represent words or sounds in a natural language; text is just a bunch of characters</a:t>
            </a:r>
          </a:p>
          <a:p>
            <a:r>
              <a:rPr lang="en-US" dirty="0"/>
              <a:t>As with everything else computers represent text using numbers, assigning a unique number to each character</a:t>
            </a:r>
          </a:p>
          <a:p>
            <a:r>
              <a:rPr lang="en-US" dirty="0"/>
              <a:t>The way we represent text and memory is often different than in files, so we have to be careful when collecting files from around the world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20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92A1-9713-FB4C-A155-0F78B828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Unicode encoded as UTF-8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372F1-C340-A242-9E20-818D69A20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encoding used to read must match encoding used to write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use the wrong encoding you get the wrong strings: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BE9C2-3CBB-974D-B2FC-A72B5456694F}"/>
              </a:ext>
            </a:extLst>
          </p:cNvPr>
          <p:cNvSpPr txBox="1"/>
          <p:nvPr/>
        </p:nvSpPr>
        <p:spPr>
          <a:xfrm>
            <a:off x="945267" y="2373595"/>
            <a:ext cx="10408533" cy="120032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with open('/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/utf8.txt', encoding='utf-8', mode='r') as f: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f.read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C267C8-F0AA-3A48-B6D8-412E203E8D44}"/>
              </a:ext>
            </a:extLst>
          </p:cNvPr>
          <p:cNvSpPr/>
          <p:nvPr/>
        </p:nvSpPr>
        <p:spPr>
          <a:xfrm>
            <a:off x="861350" y="3816628"/>
            <a:ext cx="2664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Pencil: ✏, Euro: 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E5209-2001-924C-A36B-3ABA7C85E8D4}"/>
              </a:ext>
            </a:extLst>
          </p:cNvPr>
          <p:cNvSpPr txBox="1"/>
          <p:nvPr/>
        </p:nvSpPr>
        <p:spPr>
          <a:xfrm>
            <a:off x="945266" y="4964762"/>
            <a:ext cx="10687291" cy="830997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with open('/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/utf8.txt', encoding='latin-1', mode='r') as f: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070B9-3712-524B-B00A-09FDBD3E83E6}"/>
              </a:ext>
            </a:extLst>
          </p:cNvPr>
          <p:cNvSpPr txBox="1"/>
          <p:nvPr/>
        </p:nvSpPr>
        <p:spPr>
          <a:xfrm>
            <a:off x="866160" y="5966199"/>
            <a:ext cx="3485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Pencil: </a:t>
            </a:r>
            <a:r>
              <a:rPr lang="en-US" sz="2400" dirty="0" err="1"/>
              <a:t>â</a:t>
            </a:r>
            <a:r>
              <a:rPr lang="en-US" sz="2400" dirty="0"/>
              <a:t>, Euro: </a:t>
            </a:r>
            <a:r>
              <a:rPr lang="en-US" sz="2400" dirty="0" err="1"/>
              <a:t>â</a:t>
            </a:r>
            <a:r>
              <a:rPr lang="en-US" sz="2400" dirty="0"/>
              <a:t>¬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81C1A8-03FC-4347-83C4-A46A60AB8F79}"/>
              </a:ext>
            </a:extLst>
          </p:cNvPr>
          <p:cNvSpPr/>
          <p:nvPr/>
        </p:nvSpPr>
        <p:spPr>
          <a:xfrm>
            <a:off x="5521124" y="2453833"/>
            <a:ext cx="2754775" cy="32409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C8B96A-221B-AD4F-B689-8DEDE1A66AA3}"/>
              </a:ext>
            </a:extLst>
          </p:cNvPr>
          <p:cNvSpPr/>
          <p:nvPr/>
        </p:nvSpPr>
        <p:spPr>
          <a:xfrm>
            <a:off x="5521123" y="5056169"/>
            <a:ext cx="3078867" cy="32409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0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A1BA-5DBF-AC4D-AB89-5D35EE73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0030-D51F-C643-AD51-EC75463B6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out those two simple Python programs to make sure you can </a:t>
            </a:r>
            <a:r>
              <a:rPr lang="en-US" b="1" dirty="0"/>
              <a:t>write</a:t>
            </a:r>
            <a:r>
              <a:rPr lang="en-US" dirty="0"/>
              <a:t> and </a:t>
            </a:r>
            <a:r>
              <a:rPr lang="en-US" b="1" dirty="0"/>
              <a:t>read</a:t>
            </a:r>
            <a:r>
              <a:rPr lang="en-US" dirty="0"/>
              <a:t> Unicode characters to and from files. But change the string so your code saves two characters: VICTORY HAND followed by HEAVY CHECK MARK or some other fun characters</a:t>
            </a:r>
          </a:p>
          <a:p>
            <a:r>
              <a:rPr lang="en-US" dirty="0"/>
              <a:t>Use the </a:t>
            </a:r>
            <a:r>
              <a:rPr lang="en-US" b="1" dirty="0"/>
              <a:t>od</a:t>
            </a:r>
            <a:r>
              <a:rPr lang="en-US" dirty="0"/>
              <a:t> command to dump the characters in the file</a:t>
            </a:r>
          </a:p>
          <a:p>
            <a:r>
              <a:rPr lang="en-US" dirty="0"/>
              <a:t>You can cut/paste some stuff from the notebook version of this lecture: </a:t>
            </a:r>
            <a:r>
              <a:rPr lang="en-US" sz="2400" dirty="0">
                <a:hlinkClick r:id="rId2"/>
              </a:rPr>
              <a:t>https://github.com/parrt/msds692/blob/master/notes/chars.ipynb</a:t>
            </a:r>
            <a:r>
              <a:rPr lang="en-US" sz="2400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63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DB93-A7C8-5442-9F06-F4240971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within a text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4176D-6AA0-1741-9D0A-D3509F6B8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709"/>
            <a:ext cx="10515600" cy="4672254"/>
          </a:xfrm>
        </p:spPr>
        <p:txBody>
          <a:bodyPr>
            <a:normAutofit/>
          </a:bodyPr>
          <a:lstStyle/>
          <a:p>
            <a:r>
              <a:rPr lang="en-US" dirty="0"/>
              <a:t>Besides knowing that a file is text and how it is encoded, we also need to know the format or language followed by the characters; there are many different formats (syntax):</a:t>
            </a:r>
          </a:p>
          <a:p>
            <a:pPr lvl="1"/>
            <a:r>
              <a:rPr lang="en-US" dirty="0"/>
              <a:t>comma-separate values (CSV)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Natural language text, such as an email message or tweet</a:t>
            </a:r>
          </a:p>
          <a:p>
            <a:pPr lvl="1"/>
            <a:r>
              <a:rPr lang="en-US" dirty="0"/>
              <a:t>Python, JavaScript, Java, C++, any programming language</a:t>
            </a:r>
          </a:p>
          <a:p>
            <a:r>
              <a:rPr lang="en-US" dirty="0"/>
              <a:t>Examples of non-text-based formats: mp3, </a:t>
            </a:r>
            <a:r>
              <a:rPr lang="en-US" dirty="0" err="1"/>
              <a:t>png</a:t>
            </a:r>
            <a:r>
              <a:rPr lang="en-US" dirty="0"/>
              <a:t>, jpg, mpg, ...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3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C697-30E7-CA40-9C4F-DBF9479C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formats have a lot of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E33BF-A3B4-0C4D-A764-253E808F1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at the sizes to represent the same data in four different formats for your pipeline project (AAPL stock prices):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CSV is the least flexible but the most </a:t>
            </a:r>
            <a:r>
              <a:rPr lang="en-US"/>
              <a:t>dense text format</a:t>
            </a:r>
            <a:endParaRPr lang="en-US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35FA845D-B55D-2C4F-9187-CB56128D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654" y="2807745"/>
            <a:ext cx="745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89CA-54B2-0548-9547-99210BF0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CC4EF-E443-0C41-B6C9-09C5F571D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Americans encode the English character set (upper and lower case, numbers, punctuation, and some other characters like newlines and tab) using 7-bit ascii codes: numbers &lt;= 127</a:t>
            </a:r>
          </a:p>
          <a:p>
            <a:r>
              <a:rPr lang="en-US" dirty="0"/>
              <a:t>"</a:t>
            </a:r>
            <a:r>
              <a:rPr lang="en-US" dirty="0" err="1"/>
              <a:t>abc</a:t>
            </a:r>
            <a:r>
              <a:rPr lang="en-US" dirty="0"/>
              <a:t>" is represented by three bytes, one byte per character</a:t>
            </a:r>
          </a:p>
          <a:p>
            <a:r>
              <a:rPr lang="en-US" dirty="0"/>
              <a:t>It is a very dense encoding, meaning very few bits are wasted</a:t>
            </a:r>
          </a:p>
          <a:p>
            <a:r>
              <a:rPr lang="en-US" dirty="0"/>
              <a:t>The encoding is called ASCII and is just a mapping from characters to numbers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8C1AE-9A4E-C643-BF64-386BCAF77F70}"/>
              </a:ext>
            </a:extLst>
          </p:cNvPr>
          <p:cNvSpPr txBox="1"/>
          <p:nvPr/>
        </p:nvSpPr>
        <p:spPr>
          <a:xfrm>
            <a:off x="0" y="6492875"/>
            <a:ext cx="337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http://www.asciitable.com/</a:t>
            </a:r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C6EA6FA-FCF8-464F-A200-B6D8AC902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707" y="4745620"/>
            <a:ext cx="7185293" cy="211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9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76A6-5225-4744-97CD-E6B2B706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attempt at non-English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62BC-FD8C-B14B-9154-A46136E54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very long time, other languages were out of luck</a:t>
            </a:r>
          </a:p>
          <a:p>
            <a:r>
              <a:rPr lang="en-US" dirty="0"/>
              <a:t>Other countries started using the remaining 128..255 numeric values to encode characters; e.g. accented letters like </a:t>
            </a:r>
            <a:r>
              <a:rPr lang="en-US" dirty="0" err="1"/>
              <a:t>ś</a:t>
            </a:r>
            <a:r>
              <a:rPr lang="en-US" dirty="0"/>
              <a:t> and </a:t>
            </a:r>
            <a:r>
              <a:rPr lang="en-US" dirty="0" err="1"/>
              <a:t>ŝ</a:t>
            </a:r>
            <a:r>
              <a:rPr lang="en-US" dirty="0"/>
              <a:t> </a:t>
            </a:r>
          </a:p>
          <a:p>
            <a:r>
              <a:rPr lang="en-US" dirty="0"/>
              <a:t>This was called the Latin-1 character set</a:t>
            </a:r>
          </a:p>
          <a:p>
            <a:r>
              <a:rPr lang="en-US" dirty="0"/>
              <a:t>The problem was that many countries used 201 and to represent different characters; e.g., Russian characters were often mapped to numbers using the KOI8-R set that overlapped with 0..255 used by ASCII and Latin-1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9FC85-FD23-C847-A8B8-4FF1E8D04A31}"/>
              </a:ext>
            </a:extLst>
          </p:cNvPr>
          <p:cNvSpPr txBox="1"/>
          <p:nvPr/>
        </p:nvSpPr>
        <p:spPr>
          <a:xfrm>
            <a:off x="104172" y="6528122"/>
            <a:ext cx="528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https://en.wikipedia.org/wiki/ISO/IEC_8859-1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188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5876-0255-C44C-AD25-4DAA071D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Unicode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ED05-47A9-934A-888A-97637A71B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08" y="1597306"/>
            <a:ext cx="10035250" cy="4579657"/>
          </a:xfrm>
        </p:spPr>
        <p:txBody>
          <a:bodyPr>
            <a:normAutofit/>
          </a:bodyPr>
          <a:lstStyle/>
          <a:p>
            <a:r>
              <a:rPr lang="en-US" dirty="0"/>
              <a:t>Unicode is a standard that maps characters for just about any human language to numeric values (called </a:t>
            </a:r>
            <a:r>
              <a:rPr lang="en-US" i="1" dirty="0"/>
              <a:t>code points</a:t>
            </a:r>
            <a:r>
              <a:rPr lang="en-US" dirty="0"/>
              <a:t>)</a:t>
            </a:r>
          </a:p>
          <a:p>
            <a:r>
              <a:rPr lang="en-US" dirty="0"/>
              <a:t>For example, here is a piece of the Bengali code points</a:t>
            </a:r>
          </a:p>
          <a:p>
            <a:r>
              <a:rPr lang="en-US" dirty="0"/>
              <a:t>Reading left to right, the</a:t>
            </a:r>
            <a:br>
              <a:rPr lang="en-US" dirty="0"/>
            </a:br>
            <a:r>
              <a:rPr lang="en-US" dirty="0"/>
              <a:t>first character is 980+0,</a:t>
            </a:r>
            <a:br>
              <a:rPr lang="en-US" dirty="0"/>
            </a:br>
            <a:r>
              <a:rPr lang="en-US" dirty="0"/>
              <a:t>the second is 980+1, etc...</a:t>
            </a:r>
          </a:p>
          <a:p>
            <a:r>
              <a:rPr lang="en-US" dirty="0"/>
              <a:t>Notation U+0981 is hexadecimal,</a:t>
            </a:r>
            <a:br>
              <a:rPr lang="en-US" dirty="0"/>
            </a:br>
            <a:r>
              <a:rPr lang="en-US" dirty="0"/>
              <a:t>base 16, is used because all</a:t>
            </a:r>
            <a:br>
              <a:rPr lang="en-US" dirty="0"/>
            </a:br>
            <a:r>
              <a:rPr lang="en-US" dirty="0"/>
              <a:t>possible values within 4</a:t>
            </a:r>
            <a:br>
              <a:rPr lang="en-US" dirty="0"/>
            </a:br>
            <a:r>
              <a:rPr lang="en-US" dirty="0"/>
              <a:t>hexadecimal digits (2 bytes)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9ECDB-885D-E643-9366-DF0659761595}"/>
              </a:ext>
            </a:extLst>
          </p:cNvPr>
          <p:cNvSpPr txBox="1"/>
          <p:nvPr/>
        </p:nvSpPr>
        <p:spPr>
          <a:xfrm>
            <a:off x="0" y="6492875"/>
            <a:ext cx="530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https://docs.python.org/3/howto/unicode.html</a:t>
            </a:r>
            <a:r>
              <a:rPr lang="en-US" dirty="0"/>
              <a:t> </a:t>
            </a:r>
          </a:p>
        </p:txBody>
      </p:sp>
      <p:pic>
        <p:nvPicPr>
          <p:cNvPr id="6" name="Picture 5" descr="A picture containing electronics, keyboard&#10;&#10;Description automatically generated">
            <a:extLst>
              <a:ext uri="{FF2B5EF4-FFF2-40B4-BE49-F238E27FC236}">
                <a16:creationId xmlns:a16="http://schemas.microsoft.com/office/drawing/2014/main" id="{23216A45-DF73-5C40-BF49-E7D388B01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248" y="2997315"/>
            <a:ext cx="5721752" cy="31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4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9947-370F-9540-8043-7353777A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2F950-2C4E-D943-863B-E037E14A7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strings are a string of Unicode characters (code points)</a:t>
            </a:r>
          </a:p>
          <a:p>
            <a:r>
              <a:rPr lang="en-US" dirty="0"/>
              <a:t>Worst-case each character requires two bytes (16 bits) whereas ASCII requires just one byte (8 bits)</a:t>
            </a:r>
          </a:p>
          <a:p>
            <a:r>
              <a:rPr lang="en-US" dirty="0"/>
              <a:t>Python 3 does seem to do some optimization, keeping strings as 1-byte-per-char as long as possible, until we introduce a non-ASCII character</a:t>
            </a:r>
          </a:p>
          <a:p>
            <a:r>
              <a:rPr lang="en-US" dirty="0"/>
              <a:t>We can verify string size with the </a:t>
            </a:r>
            <a:r>
              <a:rPr lang="en-US" b="1" dirty="0" err="1"/>
              <a:t>getsizeof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57342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0430-C0FB-C343-8A5A-C234CDF4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string memory 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791F9-5BE5-AC4B-B160-0C3F5A3372A1}"/>
              </a:ext>
            </a:extLst>
          </p:cNvPr>
          <p:cNvSpPr txBox="1"/>
          <p:nvPr/>
        </p:nvSpPr>
        <p:spPr>
          <a:xfrm>
            <a:off x="999351" y="1566237"/>
            <a:ext cx="10858651" cy="3046988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from sys import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getsizeof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(''))   # 49 bytes of overhead for string object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('a'))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('ab'))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'))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l-GR" sz="2400" dirty="0">
                <a:latin typeface="Consolas" panose="020B0609020204030204" pitchFamily="49" charset="0"/>
                <a:cs typeface="Consolas" panose="020B0609020204030204" pitchFamily="49" charset="0"/>
              </a:rPr>
              <a:t>Ω'))  #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add non-ASCII char &amp; overhead goes up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l-GR" sz="2400" dirty="0">
                <a:latin typeface="Consolas" panose="020B0609020204030204" pitchFamily="49" charset="0"/>
                <a:cs typeface="Consolas" panose="020B0609020204030204" pitchFamily="49" charset="0"/>
              </a:rPr>
              <a:t>ΩΩ')) #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each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unicode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char costs 2 bytes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l-GR" sz="2400" dirty="0">
                <a:latin typeface="Consolas" panose="020B0609020204030204" pitchFamily="49" charset="0"/>
                <a:cs typeface="Consolas" panose="020B0609020204030204" pitchFamily="49" charset="0"/>
              </a:rPr>
              <a:t>ΩΩΩ'))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93A3B5-0991-E045-ABF9-7A64AE74D438}"/>
              </a:ext>
            </a:extLst>
          </p:cNvPr>
          <p:cNvSpPr/>
          <p:nvPr/>
        </p:nvSpPr>
        <p:spPr>
          <a:xfrm>
            <a:off x="452795" y="1983695"/>
            <a:ext cx="527709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49</a:t>
            </a:r>
          </a:p>
          <a:p>
            <a:r>
              <a:rPr lang="en-US" sz="2400" dirty="0"/>
              <a:t>50</a:t>
            </a:r>
          </a:p>
          <a:p>
            <a:r>
              <a:rPr lang="en-US" sz="2400" dirty="0"/>
              <a:t>51</a:t>
            </a:r>
          </a:p>
          <a:p>
            <a:r>
              <a:rPr lang="en-US" sz="2400" dirty="0"/>
              <a:t>52</a:t>
            </a:r>
          </a:p>
          <a:p>
            <a:r>
              <a:rPr lang="en-US" sz="2400" dirty="0"/>
              <a:t>76</a:t>
            </a:r>
          </a:p>
          <a:p>
            <a:r>
              <a:rPr lang="en-US" sz="2400" dirty="0"/>
              <a:t>78</a:t>
            </a:r>
          </a:p>
          <a:p>
            <a:r>
              <a:rPr lang="en-US" sz="2400" dirty="0"/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372276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8812-3CFC-E344-9B59-51AC84D2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 character names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36455-7A92-5048-A2D4-69CB4968706E}"/>
              </a:ext>
            </a:extLst>
          </p:cNvPr>
          <p:cNvSpPr txBox="1"/>
          <p:nvPr/>
        </p:nvSpPr>
        <p:spPr>
          <a:xfrm>
            <a:off x="3176287" y="2090172"/>
            <a:ext cx="6882114" cy="2677656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unicodedata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unicodedata.name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(9999)))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unicodedata.name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(9991)))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 sequence "\N" means named entity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print("\N{GREEK CAPITAL LETTER OMEGA}")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print("\N{PENCIL}")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print("\N{TAPE DRIVE}")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D56A8-86B8-0747-A82C-31AEA6772925}"/>
              </a:ext>
            </a:extLst>
          </p:cNvPr>
          <p:cNvSpPr/>
          <p:nvPr/>
        </p:nvSpPr>
        <p:spPr>
          <a:xfrm>
            <a:off x="997700" y="2459504"/>
            <a:ext cx="199086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/>
              <a:t>PENCIL</a:t>
            </a:r>
          </a:p>
          <a:p>
            <a:pPr algn="r"/>
            <a:r>
              <a:rPr lang="en-US" sz="2400" dirty="0"/>
              <a:t>TAPE DRIVE</a:t>
            </a:r>
          </a:p>
          <a:p>
            <a:pPr algn="r"/>
            <a:endParaRPr lang="en-US" sz="2400" dirty="0"/>
          </a:p>
          <a:p>
            <a:pPr algn="r"/>
            <a:r>
              <a:rPr lang="el-GR" sz="2400" dirty="0"/>
              <a:t>Ω</a:t>
            </a:r>
            <a:endParaRPr lang="en-US" sz="2400" dirty="0"/>
          </a:p>
          <a:p>
            <a:pPr algn="r"/>
            <a:r>
              <a:rPr lang="el-GR" sz="2400" dirty="0"/>
              <a:t>✏</a:t>
            </a:r>
            <a:endParaRPr lang="en-US" sz="2400" dirty="0"/>
          </a:p>
          <a:p>
            <a:pPr algn="r"/>
            <a:r>
              <a:rPr lang="el-GR" sz="2400" dirty="0"/>
              <a:t>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820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C80A-65F2-6545-9104-D66053B1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Converting character codes to chars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3BAD9-1E07-7444-A198-701E2CC36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 err="1"/>
              <a:t>chr</a:t>
            </a:r>
            <a:r>
              <a:rPr lang="en-US" dirty="0"/>
              <a:t>() function converts an integer to a character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will see notation </a:t>
            </a:r>
            <a:r>
              <a:rPr lang="en-US" b="1" dirty="0"/>
              <a:t>\</a:t>
            </a:r>
            <a:r>
              <a:rPr lang="en-US" b="1" dirty="0" err="1"/>
              <a:t>xFF</a:t>
            </a:r>
            <a:r>
              <a:rPr lang="en-US" dirty="0"/>
              <a:t>, which means </a:t>
            </a:r>
            <a:r>
              <a:rPr lang="en-US" b="1" dirty="0"/>
              <a:t>FF</a:t>
            </a:r>
            <a:r>
              <a:rPr lang="en-US" dirty="0"/>
              <a:t> in hexadecimal (all bits on) or 255 in decimal</a:t>
            </a:r>
          </a:p>
          <a:p>
            <a:r>
              <a:rPr lang="en-US" dirty="0"/>
              <a:t>A byte takes at most 2 hexadecimal digits, which is why we tend to use hexadecimal</a:t>
            </a:r>
          </a:p>
          <a:p>
            <a:r>
              <a:rPr lang="en-US" b="1" dirty="0"/>
              <a:t>\</a:t>
            </a:r>
            <a:r>
              <a:rPr lang="en-US" b="1" dirty="0" err="1"/>
              <a:t>uABCD</a:t>
            </a:r>
            <a:r>
              <a:rPr lang="en-US" dirty="0"/>
              <a:t> notation is used to express 2-byte</a:t>
            </a:r>
            <a:br>
              <a:rPr lang="en-US" dirty="0"/>
            </a:br>
            <a:r>
              <a:rPr lang="en-US" dirty="0"/>
              <a:t>(16 bit) Unicode chars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B87E3-CFB4-1F44-860E-CE76170CC5EF}"/>
              </a:ext>
            </a:extLst>
          </p:cNvPr>
          <p:cNvSpPr txBox="1"/>
          <p:nvPr/>
        </p:nvSpPr>
        <p:spPr>
          <a:xfrm>
            <a:off x="3332062" y="2299104"/>
            <a:ext cx="5527876" cy="120032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(100))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(4939))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(244),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(244)))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02CEB6-83E0-DB4D-8091-1E6962F7A118}"/>
              </a:ext>
            </a:extLst>
          </p:cNvPr>
          <p:cNvSpPr/>
          <p:nvPr/>
        </p:nvSpPr>
        <p:spPr>
          <a:xfrm>
            <a:off x="2486141" y="2299104"/>
            <a:ext cx="7312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/>
              <a:t>d</a:t>
            </a:r>
          </a:p>
          <a:p>
            <a:pPr algn="r"/>
            <a:r>
              <a:rPr lang="am-ET" sz="2400" dirty="0"/>
              <a:t>ፋ</a:t>
            </a:r>
            <a:endParaRPr lang="en-US" sz="2400" dirty="0"/>
          </a:p>
          <a:p>
            <a:pPr algn="r"/>
            <a:r>
              <a:rPr lang="en-US" sz="2400" dirty="0" err="1"/>
              <a:t>ô</a:t>
            </a:r>
            <a:r>
              <a:rPr lang="en-US" sz="2400" dirty="0"/>
              <a:t> '</a:t>
            </a:r>
            <a:r>
              <a:rPr lang="en-US" sz="2400" dirty="0" err="1"/>
              <a:t>ô</a:t>
            </a:r>
            <a:r>
              <a:rPr lang="en-US" sz="2400" dirty="0"/>
              <a:t>'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D9C545D-AC26-E74E-B851-25611E3CA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371" y="4873626"/>
            <a:ext cx="1983339" cy="130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2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1585</Words>
  <Application>Microsoft Macintosh PowerPoint</Application>
  <PresentationFormat>Widescreen</PresentationFormat>
  <Paragraphs>144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Nyala</vt:lpstr>
      <vt:lpstr>Office Theme</vt:lpstr>
      <vt:lpstr>Representing text in a computer</vt:lpstr>
      <vt:lpstr>What are characters?</vt:lpstr>
      <vt:lpstr>American characters</vt:lpstr>
      <vt:lpstr>A first attempt at non-English characters</vt:lpstr>
      <vt:lpstr>Enter Unicode</vt:lpstr>
      <vt:lpstr>Unicode in Python</vt:lpstr>
      <vt:lpstr>Checking string memory requirements</vt:lpstr>
      <vt:lpstr>Unicode character names</vt:lpstr>
      <vt:lpstr> Converting character codes to chars</vt:lpstr>
      <vt:lpstr>Chars to integer code points</vt:lpstr>
      <vt:lpstr>Exercise</vt:lpstr>
      <vt:lpstr>Text file encoding</vt:lpstr>
      <vt:lpstr>ASCII text files</vt:lpstr>
      <vt:lpstr>Storing UNICODE into text files</vt:lpstr>
      <vt:lpstr>UTF-8</vt:lpstr>
      <vt:lpstr>Other file encodings</vt:lpstr>
      <vt:lpstr>Saving text into files</vt:lpstr>
      <vt:lpstr>Writing ASCII text to a file</vt:lpstr>
      <vt:lpstr>Writing non-ASCII char to a file</vt:lpstr>
      <vt:lpstr>Reading Unicode encoded as UTF-8</vt:lpstr>
      <vt:lpstr>Exercise</vt:lpstr>
      <vt:lpstr>Language within a text file</vt:lpstr>
      <vt:lpstr>Some formats have a lot of overhead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text in a computer</dc:title>
  <dc:creator>Terence Parr</dc:creator>
  <cp:lastModifiedBy>Terence Parr</cp:lastModifiedBy>
  <cp:revision>38</cp:revision>
  <cp:lastPrinted>2019-02-12T19:51:14Z</cp:lastPrinted>
  <dcterms:created xsi:type="dcterms:W3CDTF">2021-08-25T21:27:28Z</dcterms:created>
  <dcterms:modified xsi:type="dcterms:W3CDTF">2021-08-25T23:22:54Z</dcterms:modified>
</cp:coreProperties>
</file>