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1" r:id="rId3"/>
    <p:sldId id="315" r:id="rId4"/>
    <p:sldId id="312" r:id="rId5"/>
    <p:sldId id="319" r:id="rId6"/>
    <p:sldId id="322" r:id="rId7"/>
    <p:sldId id="323" r:id="rId8"/>
    <p:sldId id="324" r:id="rId9"/>
    <p:sldId id="325" r:id="rId10"/>
    <p:sldId id="326" r:id="rId11"/>
    <p:sldId id="320" r:id="rId12"/>
    <p:sldId id="328" r:id="rId13"/>
    <p:sldId id="327" r:id="rId14"/>
    <p:sldId id="329" r:id="rId15"/>
    <p:sldId id="330" r:id="rId16"/>
    <p:sldId id="331" r:id="rId17"/>
    <p:sldId id="332" r:id="rId18"/>
    <p:sldId id="343" r:id="rId19"/>
    <p:sldId id="333" r:id="rId20"/>
    <p:sldId id="334" r:id="rId21"/>
    <p:sldId id="337" r:id="rId22"/>
    <p:sldId id="335" r:id="rId23"/>
    <p:sldId id="338" r:id="rId24"/>
    <p:sldId id="336" r:id="rId25"/>
    <p:sldId id="339" r:id="rId26"/>
    <p:sldId id="316" r:id="rId27"/>
    <p:sldId id="340" r:id="rId28"/>
    <p:sldId id="341" r:id="rId29"/>
    <p:sldId id="342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92/blob/master/notes/dict.ipynb" TargetMode="External"/><Relationship Id="rId2" Type="http://schemas.openxmlformats.org/officeDocument/2006/relationships/hyperlink" Target="https://github.com/parrt/msds692/blob/master/notes/hashtable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Hashtables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Implementations for dictionaries and sets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2D81C-D353-0D43-B675-C67AD8C21D9F}"/>
              </a:ext>
            </a:extLst>
          </p:cNvPr>
          <p:cNvSpPr txBox="1"/>
          <p:nvPr/>
        </p:nvSpPr>
        <p:spPr>
          <a:xfrm>
            <a:off x="0" y="5560541"/>
            <a:ext cx="8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https://github.com/parrt/msds692/blob/master/notes/hashtable.ipynb</a:t>
            </a:r>
            <a:r>
              <a:rPr lang="en-US" sz="2000" dirty="0"/>
              <a:t> and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dirty="0">
                <a:hlinkClick r:id="rId3"/>
              </a:rPr>
              <a:t>https://github.com/parrt/msds692/blob/master/notes/dict.ipynb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B568-1702-F445-8C8A-59BB14B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hashtable</a:t>
            </a:r>
            <a:r>
              <a:rPr lang="en-US" dirty="0"/>
              <a:t> set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C76-6633-3E4A-8091-0B48441D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x, look in the bucket indicated by hash(x)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A75264-DC79-6645-A513-799E1DEC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2" y="2505401"/>
            <a:ext cx="3892709" cy="376713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EDBF71-0D03-C540-9951-A468AB69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6" y="2544762"/>
            <a:ext cx="3982082" cy="3163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0A8844-4C1D-154E-9B52-FEB3A2D654AD}"/>
              </a:ext>
            </a:extLst>
          </p:cNvPr>
          <p:cNvSpPr/>
          <p:nvPr/>
        </p:nvSpPr>
        <p:spPr>
          <a:xfrm>
            <a:off x="1882812" y="5343683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95E9-F881-6043-9D0C-2096A5A70CBB}"/>
              </a:ext>
            </a:extLst>
          </p:cNvPr>
          <p:cNvSpPr/>
          <p:nvPr/>
        </p:nvSpPr>
        <p:spPr>
          <a:xfrm>
            <a:off x="6241232" y="5871317"/>
            <a:ext cx="97710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92148-7722-4440-9D36-DF59B7705829}"/>
              </a:ext>
            </a:extLst>
          </p:cNvPr>
          <p:cNvSpPr/>
          <p:nvPr/>
        </p:nvSpPr>
        <p:spPr>
          <a:xfrm>
            <a:off x="6500779" y="3246924"/>
            <a:ext cx="1421895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120F2-C064-4449-AA32-28C996CD07E1}"/>
              </a:ext>
            </a:extLst>
          </p:cNvPr>
          <p:cNvSpPr/>
          <p:nvPr/>
        </p:nvSpPr>
        <p:spPr>
          <a:xfrm>
            <a:off x="2101298" y="2946848"/>
            <a:ext cx="247254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AFF6B11-C2F9-2B42-8DC7-74961D89D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889" y="1524930"/>
            <a:ext cx="2683865" cy="4652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2ECD36-1410-B642-B488-C4F6C5A4C4ED}"/>
              </a:ext>
            </a:extLst>
          </p:cNvPr>
          <p:cNvSpPr txBox="1"/>
          <p:nvPr/>
        </p:nvSpPr>
        <p:spPr>
          <a:xfrm>
            <a:off x="1522685" y="2264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BFA9B-8D1A-7845-9411-0D19FC43148A}"/>
              </a:ext>
            </a:extLst>
          </p:cNvPr>
          <p:cNvSpPr txBox="1"/>
          <p:nvPr/>
        </p:nvSpPr>
        <p:spPr>
          <a:xfrm>
            <a:off x="6087845" y="22530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37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F33A-2A77-434F-8E4F-7FC4AD2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is dramatic</a:t>
            </a:r>
          </a:p>
        </p:txBody>
      </p:sp>
      <p:pic>
        <p:nvPicPr>
          <p:cNvPr id="9" name="Content Placeholder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E9EE94A-5A72-3D42-A9D6-DA80D880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36" y="3762921"/>
            <a:ext cx="8433105" cy="1488195"/>
          </a:xfr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87208F27-0528-5D46-A050-E75180CC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82712" cy="14551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CC60AB-434E-B440-A83A-4EDF57F0083A}"/>
              </a:ext>
            </a:extLst>
          </p:cNvPr>
          <p:cNvSpPr/>
          <p:nvPr/>
        </p:nvSpPr>
        <p:spPr>
          <a:xfrm>
            <a:off x="2729920" y="2781661"/>
            <a:ext cx="108831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8AE01-007A-9142-9322-B4AB40E6DB1A}"/>
              </a:ext>
            </a:extLst>
          </p:cNvPr>
          <p:cNvSpPr/>
          <p:nvPr/>
        </p:nvSpPr>
        <p:spPr>
          <a:xfrm>
            <a:off x="2760810" y="4886965"/>
            <a:ext cx="1032713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55A83-3A39-214E-9755-EB8596DB63EA}"/>
              </a:ext>
            </a:extLst>
          </p:cNvPr>
          <p:cNvSpPr txBox="1"/>
          <p:nvPr/>
        </p:nvSpPr>
        <p:spPr>
          <a:xfrm>
            <a:off x="776415" y="1422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D02AC-066D-AF4A-9B39-3037D5668DF4}"/>
              </a:ext>
            </a:extLst>
          </p:cNvPr>
          <p:cNvSpPr txBox="1"/>
          <p:nvPr/>
        </p:nvSpPr>
        <p:spPr>
          <a:xfrm>
            <a:off x="801129" y="34782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562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4FD9-C918-A147-BFBF-803D214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E173-1820-7C40-B1A2-3D6B05CD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happen if we used a hash function like these?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2576E3D-82E0-DB47-9A31-39C952D7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84" y="2512541"/>
            <a:ext cx="3475131" cy="101094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903646-6696-B148-80B4-789C30A2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99" y="3840656"/>
            <a:ext cx="2688686" cy="1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744-CDE1-1A48-883E-789C1B1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AFF5-D018-5F47-8906-1EA4DAE8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8815" cy="4351338"/>
          </a:xfrm>
        </p:spPr>
        <p:txBody>
          <a:bodyPr/>
          <a:lstStyle/>
          <a:p>
            <a:r>
              <a:rPr lang="en-US" dirty="0" err="1"/>
              <a:t>Hashtables</a:t>
            </a:r>
            <a:r>
              <a:rPr lang="en-US" dirty="0"/>
              <a:t> work for any value for which we can define a good hash function, one that partitions the space evenly</a:t>
            </a:r>
          </a:p>
          <a:p>
            <a:r>
              <a:rPr lang="en-US" dirty="0"/>
              <a:t>What hash function am I using here?</a:t>
            </a:r>
          </a:p>
        </p:txBody>
      </p:sp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7F4D6D89-43A3-C945-B397-493DF662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538"/>
            <a:ext cx="9808588" cy="134946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BE0690-8F0A-AF47-B3D0-AE060132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29" y="365125"/>
            <a:ext cx="3530858" cy="6394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5B08-9B50-0642-A92E-D4DD2695BCF6}"/>
              </a:ext>
            </a:extLst>
          </p:cNvPr>
          <p:cNvSpPr txBox="1"/>
          <p:nvPr/>
        </p:nvSpPr>
        <p:spPr>
          <a:xfrm>
            <a:off x="1087065" y="3670919"/>
            <a:ext cx="622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is distance of char code from ‘a’s code</a:t>
            </a:r>
          </a:p>
        </p:txBody>
      </p:sp>
    </p:spTree>
    <p:extLst>
      <p:ext uri="{BB962C8B-B14F-4D97-AF65-F5344CB8AC3E}">
        <p14:creationId xmlns:p14="http://schemas.microsoft.com/office/powerpoint/2010/main" val="2345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A76B-906D-0E47-9547-FF0F1FB3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strings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6D17AD-7F87-614A-B4AB-EDBE5498F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55" y="1690688"/>
            <a:ext cx="5533772" cy="4563808"/>
          </a:xfr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D59760-B2E6-154C-92DC-02211E54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568" y="0"/>
            <a:ext cx="3791712" cy="68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F26B-118C-C441-9F30-870D9186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. differs only in buckets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572C7D-B5F1-1E48-B389-5EF3158A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908"/>
            <a:ext cx="6019800" cy="5232400"/>
          </a:xfrm>
          <a:prstGeom prst="rect">
            <a:avLst/>
          </a:prstGeo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8678652-E44C-8848-BAAC-25AEE7E5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8816" y="51085"/>
            <a:ext cx="1854583" cy="672122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9A1997-C430-764B-9589-08A3FC49AB16}"/>
              </a:ext>
            </a:extLst>
          </p:cNvPr>
          <p:cNvSpPr/>
          <p:nvPr/>
        </p:nvSpPr>
        <p:spPr>
          <a:xfrm>
            <a:off x="4519219" y="1895804"/>
            <a:ext cx="118663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A892-9501-BA48-8E97-06EAD94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implementation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2B98-08DA-1745-A384-7154C66B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 function does not directly give the bucket index: it converts values to integers, then we make sure that the hash value fits into the table by doing modulo the number of buckets</a:t>
            </a:r>
          </a:p>
          <a:p>
            <a:r>
              <a:rPr lang="en-US" dirty="0"/>
              <a:t>For our int sets, the hash(x) is just x; the modulo 10 just puts it in one of 10 buckets</a:t>
            </a:r>
          </a:p>
          <a:p>
            <a:r>
              <a:rPr lang="en-US" dirty="0"/>
              <a:t>Same for strings; the hash(x) is in 0..25 but we could stick it into 10 buckets by taking modulo 10</a:t>
            </a:r>
          </a:p>
        </p:txBody>
      </p:sp>
    </p:spTree>
    <p:extLst>
      <p:ext uri="{BB962C8B-B14F-4D97-AF65-F5344CB8AC3E}">
        <p14:creationId xmlns:p14="http://schemas.microsoft.com/office/powerpoint/2010/main" val="161786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8883-F763-AF48-9A54-5ECC895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bucket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51AD-7579-D549-BDB4-09344205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01758" cy="4486275"/>
          </a:xfrm>
        </p:spPr>
        <p:txBody>
          <a:bodyPr/>
          <a:lstStyle/>
          <a:p>
            <a:r>
              <a:rPr lang="en-US" dirty="0"/>
              <a:t>Compute the hash and mod with the number of buckets we have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EEE41D-6B4A-D545-AF91-12E40F69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502" y="0"/>
            <a:ext cx="4921498" cy="6858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8B5E3B4-1E97-AD49-88D8-B2DCC1CE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5" y="2685765"/>
            <a:ext cx="5847047" cy="3491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5B87C-664B-E644-A0B5-6E4FF269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83" y="6488668"/>
            <a:ext cx="3939541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9345D-9215-B248-88A4-226F9EC38BF8}"/>
              </a:ext>
            </a:extLst>
          </p:cNvPr>
          <p:cNvSpPr txBox="1"/>
          <p:nvPr/>
        </p:nvSpPr>
        <p:spPr>
          <a:xfrm>
            <a:off x="678682" y="641120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Previously:</a:t>
            </a:r>
          </a:p>
        </p:txBody>
      </p:sp>
    </p:spTree>
    <p:extLst>
      <p:ext uri="{BB962C8B-B14F-4D97-AF65-F5344CB8AC3E}">
        <p14:creationId xmlns:p14="http://schemas.microsoft.com/office/powerpoint/2010/main" val="355015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B41D-85F5-324B-83D1-D4CEB4F2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faster are hash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B85F-F81D-FA4B-9305-D67B49BF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uniform distribution, we would expect roughly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associations in each bucket for </a:t>
            </a:r>
            <a:r>
              <a:rPr lang="en-US" i="1" dirty="0"/>
              <a:t>B</a:t>
            </a:r>
            <a:r>
              <a:rPr lang="en-US" dirty="0"/>
              <a:t> buckets and </a:t>
            </a:r>
            <a:r>
              <a:rPr lang="en-US" i="1" dirty="0"/>
              <a:t>N</a:t>
            </a:r>
            <a:r>
              <a:rPr lang="en-US" dirty="0"/>
              <a:t> total elements in the dictionary</a:t>
            </a:r>
          </a:p>
          <a:p>
            <a:r>
              <a:rPr lang="en-US"/>
              <a:t>A </a:t>
            </a:r>
            <a:r>
              <a:rPr lang="en-US" dirty="0"/>
              <a:t>complexity of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is much better than </a:t>
            </a:r>
            <a:r>
              <a:rPr lang="en-US" i="1" dirty="0"/>
              <a:t>N</a:t>
            </a:r>
            <a:r>
              <a:rPr lang="en-US" dirty="0"/>
              <a:t> and, with sufficiently large </a:t>
            </a:r>
            <a:r>
              <a:rPr lang="en-US" i="1" dirty="0"/>
              <a:t>B</a:t>
            </a:r>
            <a:r>
              <a:rPr lang="en-US" dirty="0"/>
              <a:t>, we would say that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approaches 1, giving complexity </a:t>
            </a:r>
            <a:r>
              <a:rPr lang="en-US" i="1" dirty="0"/>
              <a:t>O(1)</a:t>
            </a:r>
            <a:r>
              <a:rPr lang="en-US" dirty="0"/>
              <a:t> versus </a:t>
            </a:r>
            <a:r>
              <a:rPr lang="en-US" i="1" dirty="0"/>
              <a:t>O(</a:t>
            </a:r>
            <a:r>
              <a:rPr lang="en-US" i="1"/>
              <a:t>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5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75B0-25FB-8B47-A57D-09838D52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93FA-9501-4D4F-AD7F-4E2BF7D67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08A9-AE0C-E84A-AEC4-0385B0C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big collections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354-1156-E142-A724-EABF5310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Hashtables</a:t>
            </a:r>
            <a:r>
              <a:rPr lang="en-US" dirty="0"/>
              <a:t> are data structures that efficiently implement search/lookup operations for sets and dictionaries</a:t>
            </a:r>
          </a:p>
          <a:p>
            <a:r>
              <a:rPr lang="en-US" dirty="0"/>
              <a:t>Sets and dictionaries are abstract data structures, </a:t>
            </a:r>
            <a:r>
              <a:rPr lang="en-US" dirty="0" err="1"/>
              <a:t>hashtables</a:t>
            </a:r>
            <a:r>
              <a:rPr lang="en-US" dirty="0"/>
              <a:t> are concrete implementations of those structures</a:t>
            </a:r>
          </a:p>
          <a:p>
            <a:r>
              <a:rPr lang="en-US" dirty="0"/>
              <a:t>Simple lists of elements and lists of tuples work but are slow</a:t>
            </a:r>
          </a:p>
          <a:p>
            <a:r>
              <a:rPr lang="en-US" dirty="0" err="1"/>
              <a:t>Hashtable’s</a:t>
            </a:r>
            <a:r>
              <a:rPr lang="en-US" dirty="0"/>
              <a:t> </a:t>
            </a:r>
            <a:r>
              <a:rPr lang="en-US" b="1" dirty="0"/>
              <a:t>key idea</a:t>
            </a:r>
            <a:r>
              <a:rPr lang="en-US" dirty="0"/>
              <a:t>: partition the search space into well-defined regions so we don’t have to search linearly through the entire collection to find an element</a:t>
            </a:r>
          </a:p>
          <a:p>
            <a:r>
              <a:rPr lang="en-US" dirty="0"/>
              <a:t>We use a (hash) function of the values to partition into buckets</a:t>
            </a:r>
          </a:p>
        </p:txBody>
      </p:sp>
    </p:spTree>
    <p:extLst>
      <p:ext uri="{BB962C8B-B14F-4D97-AF65-F5344CB8AC3E}">
        <p14:creationId xmlns:p14="http://schemas.microsoft.com/office/powerpoint/2010/main" val="10701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9389-1160-BF4F-9F60-30417CD0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dictionary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EC33-A090-B445-A9E2-204D733E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656"/>
            <a:ext cx="7775575" cy="4738307"/>
          </a:xfrm>
        </p:spPr>
        <p:txBody>
          <a:bodyPr>
            <a:normAutofit/>
          </a:bodyPr>
          <a:lstStyle/>
          <a:p>
            <a:r>
              <a:rPr lang="en-US" dirty="0"/>
              <a:t>Let’s represent the set of </a:t>
            </a:r>
            <a:r>
              <a:rPr lang="en-US" dirty="0" err="1"/>
              <a:t>key→value</a:t>
            </a:r>
            <a:r>
              <a:rPr lang="en-US" dirty="0"/>
              <a:t> pairs as a list of tuples: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key operation is to look up a value by key</a:t>
            </a:r>
          </a:p>
          <a:p>
            <a:r>
              <a:rPr lang="en-US" dirty="0"/>
              <a:t>How would you implement this?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C12D9-D8D1-9A45-92B5-3BF756D72782}"/>
              </a:ext>
            </a:extLst>
          </p:cNvPr>
          <p:cNvSpPr txBox="1"/>
          <p:nvPr/>
        </p:nvSpPr>
        <p:spPr>
          <a:xfrm>
            <a:off x="1033268" y="5514098"/>
            <a:ext cx="705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Linearly search through the list of tuples and compare the first value and the tuple to the key of interest; return the associated value if key is found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25AFEBF-F8A6-1E4B-9FB3-44E86B05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43" y="1538643"/>
            <a:ext cx="3022600" cy="4127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1438B4E-DD5F-1A42-87BE-35E9D9D8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44" y="1965557"/>
            <a:ext cx="3446966" cy="22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2080-50CB-AC41-9E31-AF93A02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B7EB-90D3-3B42-A2B9-C290CFE0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/>
          <a:lstStyle/>
          <a:p>
            <a:r>
              <a:rPr lang="en-US" dirty="0"/>
              <a:t>Looking for a key is a simple matter of examining the first element of every tuple stored in the list</a:t>
            </a:r>
          </a:p>
          <a:p>
            <a:r>
              <a:rPr lang="en-US" dirty="0"/>
              <a:t>Return None if the key is not found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94007-B88C-AD40-9097-41DB5E71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541" y="1825625"/>
            <a:ext cx="3546382" cy="39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A8B9DD57-1122-E046-B914-7216C24B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418" y="2319455"/>
            <a:ext cx="3977396" cy="3599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B6A11-109D-A045-9AEF-CCB9A59C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dictionary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756F9D-39BD-CA48-A34B-9A1512AC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pairs into, say, 5 buckets</a:t>
            </a:r>
            <a:br>
              <a:rPr lang="en-US" dirty="0"/>
            </a:br>
            <a:r>
              <a:rPr lang="en-US" dirty="0"/>
              <a:t>(use our string hash function)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3AA9C4-946F-0142-BAEC-8BE46205B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60" y="3000375"/>
            <a:ext cx="5473700" cy="349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14D26-E554-4140-BC5F-6CB287C97705}"/>
              </a:ext>
            </a:extLst>
          </p:cNvPr>
          <p:cNvSpPr txBox="1"/>
          <p:nvPr/>
        </p:nvSpPr>
        <p:spPr>
          <a:xfrm>
            <a:off x="7330652" y="1593760"/>
            <a:ext cx="141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bucket has 3 pairs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5D43C-5842-4A4C-BF7E-3C1FA8E99B4E}"/>
              </a:ext>
            </a:extLst>
          </p:cNvPr>
          <p:cNvCxnSpPr>
            <a:cxnSpLocks/>
          </p:cNvCxnSpPr>
          <p:nvPr/>
        </p:nvCxnSpPr>
        <p:spPr>
          <a:xfrm>
            <a:off x="8576956" y="2093217"/>
            <a:ext cx="334845" cy="25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0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2EF-F9D7-2C45-9C2F-14488D0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key look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896D-BAE7-BD45-B8F7-9A4611D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594" cy="4351338"/>
          </a:xfrm>
        </p:spPr>
        <p:txBody>
          <a:bodyPr/>
          <a:lstStyle/>
          <a:p>
            <a:r>
              <a:rPr lang="en-US" dirty="0"/>
              <a:t>Compute the hash, modulo a number of buckets, to get the bucket index</a:t>
            </a:r>
          </a:p>
          <a:p>
            <a:r>
              <a:rPr lang="en-US" dirty="0"/>
              <a:t>Linear search within the bucket</a:t>
            </a:r>
          </a:p>
          <a:p>
            <a:r>
              <a:rPr lang="en-US" dirty="0"/>
              <a:t>If key found, return value</a:t>
            </a:r>
          </a:p>
          <a:p>
            <a:r>
              <a:rPr lang="en-US" dirty="0"/>
              <a:t>Else return None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F4041A-D16F-6741-BF9B-9A41A668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1867694"/>
            <a:ext cx="5807172" cy="49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EF20D8B-B2EF-8F41-A9D0-26B89BDC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31" y="2932236"/>
            <a:ext cx="3556000" cy="181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0ECA7-AD83-AE46-9B42-97ADD2B8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case of one bucket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6EBAD-942C-FD4B-90B2-9154B73E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2912" cy="4351338"/>
          </a:xfrm>
        </p:spPr>
        <p:txBody>
          <a:bodyPr/>
          <a:lstStyle/>
          <a:p>
            <a:r>
              <a:rPr lang="en-US" dirty="0"/>
              <a:t>With only one bucket, all pairs hash to the same bucket, which means doing a linear search of all elements to look up a key</a:t>
            </a:r>
          </a:p>
        </p:txBody>
      </p:sp>
      <p:pic>
        <p:nvPicPr>
          <p:cNvPr id="8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65B300-FF9E-8D4D-AF73-4C5BD9EB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2" y="3245645"/>
            <a:ext cx="4520964" cy="71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3D850-568F-8746-A0BC-E072FDAEC01E}"/>
              </a:ext>
            </a:extLst>
          </p:cNvPr>
          <p:cNvSpPr txBox="1"/>
          <p:nvPr/>
        </p:nvSpPr>
        <p:spPr>
          <a:xfrm>
            <a:off x="5689601" y="495114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and only bucket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C0F0-5A3B-4C46-A8A9-BCFC164CE78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990231" y="4326674"/>
            <a:ext cx="752325" cy="80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CBD-6821-D94E-BA30-4EE20461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 relevant to the search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2C47-D3F9-4140-8910-A2A49FAE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4" y="3062235"/>
            <a:ext cx="3228286" cy="311472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C5FB3B-3EE7-8240-B86B-88A7DA6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34" y="3032418"/>
            <a:ext cx="7322273" cy="2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865A-9DA4-5242-94A1-38A7304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can be anything including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8D8E-1C70-794E-9475-C935916A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33162" cy="4351338"/>
          </a:xfrm>
        </p:spPr>
        <p:txBody>
          <a:bodyPr/>
          <a:lstStyle/>
          <a:p>
            <a:r>
              <a:rPr lang="en-US" dirty="0"/>
              <a:t>The tuples used to represent key and value pairs are immutable, but the pair’s value can point at a mutable data structures such as a set</a:t>
            </a:r>
          </a:p>
          <a:p>
            <a:r>
              <a:rPr lang="en-US" dirty="0"/>
              <a:t>Consider a simple list of tuples implementation that maps words to sets of integers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E1820-1FE7-6149-8A3D-38887846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52" y="4189025"/>
            <a:ext cx="6832600" cy="5461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40A4C0-7449-E24E-92F1-0E920C22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362" y="3092469"/>
            <a:ext cx="250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5FB-B23E-264F-A7A0-2289FF6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dictionary set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C23F-7DB3-914F-B531-822124B6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extract a mutable value from a data structure, you can modify it without having to delete and add an updated version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6B1B64-B8A2-1A40-ACEF-1970F99F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87" y="3122830"/>
            <a:ext cx="3556000" cy="19812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88A2A9B-CA7B-FF4E-9E34-57A295F9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5" y="3137695"/>
            <a:ext cx="2501900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FDBFC81-9E67-1444-B802-95C90725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919" y="3137695"/>
            <a:ext cx="3124200" cy="233680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6CC8F3-983F-044E-9209-AD9E210F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87" y="5249481"/>
            <a:ext cx="274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80DD-8A14-3B44-AFCB-A655D3F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75D-BA75-FC4C-9FA5-9ED72046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and sets are typically implemented with a form of </a:t>
            </a:r>
            <a:r>
              <a:rPr lang="en-US" dirty="0" err="1"/>
              <a:t>hashtable</a:t>
            </a:r>
            <a:r>
              <a:rPr lang="en-US" dirty="0"/>
              <a:t> because the key lookup operation is so much faster</a:t>
            </a:r>
          </a:p>
          <a:p>
            <a:r>
              <a:rPr lang="en-US" dirty="0"/>
              <a:t>The speed comes from a partitioning of the search space into a large number of small regions, which are searched linearly</a:t>
            </a:r>
          </a:p>
          <a:p>
            <a:r>
              <a:rPr lang="en-US" dirty="0"/>
              <a:t>If we make enough buckets so that at most there are three keys in each bucket, lookup takes three operations no matter how many keys have been added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181190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252" cy="678485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6" y="2802836"/>
            <a:ext cx="5255009" cy="2581137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B64070-2C78-A545-82A2-B6BB159E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20" y="2733263"/>
            <a:ext cx="4229916" cy="405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5BA62-CF5F-7F49-B88F-288F6AFA2FE3}"/>
              </a:ext>
            </a:extLst>
          </p:cNvPr>
          <p:cNvSpPr txBox="1"/>
          <p:nvPr/>
        </p:nvSpPr>
        <p:spPr>
          <a:xfrm>
            <a:off x="8724503" y="2445028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Watch out for aliasing!</a:t>
            </a:r>
          </a:p>
        </p:txBody>
      </p:sp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Dictionaries map keys to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i="1" dirty="0"/>
              <a:t>dictionary</a:t>
            </a:r>
            <a:r>
              <a:rPr lang="en-US" dirty="0"/>
              <a:t> (type is </a:t>
            </a:r>
            <a:r>
              <a:rPr lang="en-US" b="1" dirty="0" err="1"/>
              <a:t>dict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is a sample dictionary: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4B6-71E7-924A-82AB-0F2E214C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for sets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47678FC-733A-EB40-AC0D-C598323D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8811"/>
            <a:ext cx="3349175" cy="172994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261558-D260-454F-93CD-D5BCD276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10" y="3768811"/>
            <a:ext cx="6971378" cy="29665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BDC25C-B6B8-754C-AD9A-9CCB7EA134FF}"/>
              </a:ext>
            </a:extLst>
          </p:cNvPr>
          <p:cNvSpPr/>
          <p:nvPr/>
        </p:nvSpPr>
        <p:spPr>
          <a:xfrm>
            <a:off x="6413038" y="4610056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8EDAA-872E-3D41-BE32-E6EAAF8B0E41}"/>
              </a:ext>
            </a:extLst>
          </p:cNvPr>
          <p:cNvSpPr/>
          <p:nvPr/>
        </p:nvSpPr>
        <p:spPr>
          <a:xfrm>
            <a:off x="6413038" y="6401228"/>
            <a:ext cx="72916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E8DCD-27AF-2949-95AB-7F21C71E7866}"/>
              </a:ext>
            </a:extLst>
          </p:cNvPr>
          <p:cNvSpPr txBox="1"/>
          <p:nvPr/>
        </p:nvSpPr>
        <p:spPr>
          <a:xfrm>
            <a:off x="838199" y="60318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linearly is pretty slow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7BE6605A-8C79-3B41-85D0-C811F314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445741"/>
            <a:ext cx="10556601" cy="18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B1A-6B71-4443-8AD5-119B6115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 than linear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3F58-B641-1146-938A-E5B45C7B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/>
          <a:lstStyle/>
          <a:p>
            <a:r>
              <a:rPr lang="en-US" dirty="0"/>
              <a:t>Rather than search through every element, let’s partition the set of numbers into 10 buckets so that, on average, we only need to search 1/10 of the elements</a:t>
            </a:r>
          </a:p>
          <a:p>
            <a:r>
              <a:rPr lang="en-US" dirty="0"/>
              <a:t>We partition with a </a:t>
            </a:r>
            <a:r>
              <a:rPr lang="en-US" i="1" dirty="0"/>
              <a:t>hash</a:t>
            </a:r>
            <a:r>
              <a:rPr lang="en-US" dirty="0"/>
              <a:t> function that operates on set values</a:t>
            </a:r>
          </a:p>
          <a:p>
            <a:r>
              <a:rPr lang="en-US" dirty="0"/>
              <a:t>We are effectively using something about the value to hint at the location</a:t>
            </a:r>
          </a:p>
          <a:p>
            <a:r>
              <a:rPr lang="en-US" dirty="0"/>
              <a:t>E.g., where does Eric Erickson live in US?</a:t>
            </a:r>
          </a:p>
          <a:p>
            <a:r>
              <a:rPr lang="en-US" dirty="0"/>
              <a:t>Imagine a hash function that gave the postal code given a name (set value)</a:t>
            </a:r>
          </a:p>
        </p:txBody>
      </p:sp>
    </p:spTree>
    <p:extLst>
      <p:ext uri="{BB962C8B-B14F-4D97-AF65-F5344CB8AC3E}">
        <p14:creationId xmlns:p14="http://schemas.microsoft.com/office/powerpoint/2010/main" val="47923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BD5-63BE-874D-A1BB-45A658B6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requires a new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0871-66E0-FC43-A766-4CB811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29368" cy="4351338"/>
          </a:xfrm>
        </p:spPr>
        <p:txBody>
          <a:bodyPr/>
          <a:lstStyle/>
          <a:p>
            <a:r>
              <a:rPr lang="en-US" dirty="0"/>
              <a:t>Rather than a list of set values, we need a list of regions called buckets where each bucket is a list of values</a:t>
            </a:r>
          </a:p>
          <a:p>
            <a:r>
              <a:rPr lang="en-US" dirty="0"/>
              <a:t>The hash of a value leads to the bucket index</a:t>
            </a:r>
          </a:p>
          <a:p>
            <a:r>
              <a:rPr lang="en-US" dirty="0"/>
              <a:t>For sets of integers, let’s use the value modulo 10 to uniquely place values into one of 10 buckets, indexed 0..9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08AD8E-260B-4241-8905-98400855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189" y="1486757"/>
            <a:ext cx="1936407" cy="48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6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526D-9A78-2D4D-AC91-83710771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with modulo hash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D648B6B-37B7-AB4E-B212-219795B9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42" y="94392"/>
            <a:ext cx="3619500" cy="62738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993C4C-C455-E347-B841-CD440864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36" y="1590845"/>
            <a:ext cx="4584149" cy="50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10CD-AD12-164F-95B7-22CB2F4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DA02-8B54-264C-8999-0B81C295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8914" cy="4351338"/>
          </a:xfrm>
        </p:spPr>
        <p:txBody>
          <a:bodyPr/>
          <a:lstStyle/>
          <a:p>
            <a:r>
              <a:rPr lang="en-US" dirty="0"/>
              <a:t>Make 10 empty buckets (lists)</a:t>
            </a:r>
          </a:p>
          <a:p>
            <a:r>
              <a:rPr lang="en-US" dirty="0"/>
              <a:t>Add each set element to correct bucket</a:t>
            </a:r>
          </a:p>
          <a:p>
            <a:r>
              <a:rPr lang="en-US" dirty="0"/>
              <a:t>Amounts to appending element to one of 10 lists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C632FE-E1FE-D64F-BA31-34C34F0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19" y="4031048"/>
            <a:ext cx="6173506" cy="228085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C2EDD53-6A9F-DF42-80AA-242E5713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943" y="94391"/>
            <a:ext cx="3619500" cy="62738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E6CF9DD-2719-1C45-8E8D-9CA617755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65" y="3630204"/>
            <a:ext cx="2830449" cy="8016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C7B73B5-7E02-0D43-AAD0-257E93F4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19" y="6368191"/>
            <a:ext cx="2652240" cy="3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8892</TotalTime>
  <Words>1124</Words>
  <Application>Microsoft Macintosh PowerPoint</Application>
  <PresentationFormat>Widescreen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Hashtables</vt:lpstr>
      <vt:lpstr>How to search big collections quickly</vt:lpstr>
      <vt:lpstr>Review: Sets</vt:lpstr>
      <vt:lpstr>Review: Dictionaries map keys to values</vt:lpstr>
      <vt:lpstr>List implementation for sets</vt:lpstr>
      <vt:lpstr>Can we do better than linear search?</vt:lpstr>
      <vt:lpstr>Partitioning requires a new data structure</vt:lpstr>
      <vt:lpstr>Partitioning with modulo hash</vt:lpstr>
      <vt:lpstr>Hashtable construction</vt:lpstr>
      <vt:lpstr>Searching hashtable set implementation</vt:lpstr>
      <vt:lpstr>Speed difference is dramatic</vt:lpstr>
      <vt:lpstr>Exercise</vt:lpstr>
      <vt:lpstr>Sets of strings</vt:lpstr>
      <vt:lpstr>Hashing strings</vt:lpstr>
      <vt:lpstr>Hashtable impl. differs only in buckets</vt:lpstr>
      <vt:lpstr>An important implementation detail</vt:lpstr>
      <vt:lpstr>Hash vs bucket index</vt:lpstr>
      <vt:lpstr>How much faster are hash tables?</vt:lpstr>
      <vt:lpstr>Dictionary implementations</vt:lpstr>
      <vt:lpstr>A simple dictionary implementation</vt:lpstr>
      <vt:lpstr>Linear lookup</vt:lpstr>
      <vt:lpstr>Hashtable dictionary implementation</vt:lpstr>
      <vt:lpstr>Hashtable key look up</vt:lpstr>
      <vt:lpstr>Degenerate case of one bucket</vt:lpstr>
      <vt:lpstr>Some details relevant to the search project</vt:lpstr>
      <vt:lpstr>Review: tuples</vt:lpstr>
      <vt:lpstr>Values can be anything including sets</vt:lpstr>
      <vt:lpstr>Modifying dictionary set values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247</cp:revision>
  <cp:lastPrinted>2021-08-29T20:27:53Z</cp:lastPrinted>
  <dcterms:created xsi:type="dcterms:W3CDTF">2021-05-31T20:51:13Z</dcterms:created>
  <dcterms:modified xsi:type="dcterms:W3CDTF">2021-08-29T20:35:59Z</dcterms:modified>
</cp:coreProperties>
</file>