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5"/>
    <p:restoredTop sz="94740"/>
  </p:normalViewPr>
  <p:slideViewPr>
    <p:cSldViewPr snapToGrid="0" snapToObjects="1">
      <p:cViewPr varScale="1">
        <p:scale>
          <a:sx n="105" d="100"/>
          <a:sy n="105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arrt/msds692/tree/master/notes/code/socket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msds692/tree/master/notes/code/socket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payments.us/" TargetMode="External"/><Relationship Id="rId2" Type="http://schemas.openxmlformats.org/officeDocument/2006/relationships/hyperlink" Target="http://www.cs.usfca.edu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Network sockets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31D8-3BE3-794A-95A1-2D18C701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0C36E-5F49-2740-BD26-A9847F9A7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uses </a:t>
            </a:r>
            <a:r>
              <a:rPr lang="en-US" i="1" dirty="0"/>
              <a:t>IP addresses</a:t>
            </a:r>
            <a:r>
              <a:rPr lang="en-US" dirty="0"/>
              <a:t> to define source/target</a:t>
            </a:r>
          </a:p>
          <a:p>
            <a:r>
              <a:rPr lang="en-US" dirty="0"/>
              <a:t>IPs are 32 bit numbers represented as four 8-bit numbers separated by periods, such as 172.16.198.184</a:t>
            </a:r>
          </a:p>
          <a:p>
            <a:r>
              <a:rPr lang="en-US" dirty="0"/>
              <a:t>When you try to visit </a:t>
            </a:r>
            <a:r>
              <a:rPr lang="en-US" dirty="0" err="1"/>
              <a:t>www.cnn.com</a:t>
            </a:r>
            <a:r>
              <a:rPr lang="en-US" dirty="0"/>
              <a:t> in your browser, the computer must first translate </a:t>
            </a:r>
            <a:r>
              <a:rPr lang="en-US" dirty="0" err="1"/>
              <a:t>www.cnn.com</a:t>
            </a:r>
            <a:r>
              <a:rPr lang="en-US" dirty="0"/>
              <a:t> to an IP address</a:t>
            </a:r>
          </a:p>
          <a:p>
            <a:r>
              <a:rPr lang="en-US" dirty="0"/>
              <a:t>Then the browser can make a connection to the web server on the target machine identified by the IP address</a:t>
            </a:r>
          </a:p>
          <a:p>
            <a:r>
              <a:rPr lang="en-US" dirty="0"/>
              <a:t>You can think of this as the "phone number" of a machine</a:t>
            </a:r>
          </a:p>
        </p:txBody>
      </p:sp>
    </p:spTree>
    <p:extLst>
      <p:ext uri="{BB962C8B-B14F-4D97-AF65-F5344CB8AC3E}">
        <p14:creationId xmlns:p14="http://schemas.microsoft.com/office/powerpoint/2010/main" val="355306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3D9C-5FC8-AF4E-9788-F4E626DA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9A20A-CB4B-F447-94A5-1EC26697F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Behind firewalls, people often use 192.168.x.y or 10.10.10.x and use NAT (</a:t>
            </a:r>
            <a:r>
              <a:rPr lang="en-US" i="1" dirty="0"/>
              <a:t>network address translation</a:t>
            </a:r>
            <a:r>
              <a:rPr lang="en-US" dirty="0"/>
              <a:t>) in their firewall to translate an outside address (a real IP) to the special IPs behind the wall</a:t>
            </a:r>
          </a:p>
          <a:p>
            <a:r>
              <a:rPr lang="en-US" dirty="0"/>
              <a:t>In this case there is an external or public IP address and a private IP address</a:t>
            </a:r>
          </a:p>
          <a:p>
            <a:r>
              <a:rPr lang="en-US" dirty="0"/>
              <a:t>My </a:t>
            </a:r>
            <a:r>
              <a:rPr lang="en-US" dirty="0" err="1"/>
              <a:t>varmint.cs.usfca.edu</a:t>
            </a:r>
            <a:r>
              <a:rPr lang="en-US" dirty="0"/>
              <a:t> machine has public IP 138.202.170.154 but internal IP 10.10.10.51</a:t>
            </a:r>
          </a:p>
          <a:p>
            <a:r>
              <a:rPr lang="en-US" dirty="0"/>
              <a:t>127.0.0.1 is a way to say localhost or "my machine"</a:t>
            </a:r>
          </a:p>
        </p:txBody>
      </p:sp>
    </p:spTree>
    <p:extLst>
      <p:ext uri="{BB962C8B-B14F-4D97-AF65-F5344CB8AC3E}">
        <p14:creationId xmlns:p14="http://schemas.microsoft.com/office/powerpoint/2010/main" val="336516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5E8B-1AB4-8742-8002-80EC032B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249F-87AA-264C-BF1B-1AB714CE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security feature is to hide your machines from outside</a:t>
            </a:r>
          </a:p>
          <a:p>
            <a:r>
              <a:rPr lang="en-US" dirty="0"/>
              <a:t>For example, all machines from within IBM's firewall probably look like the exact same IP address to the outside world (such as in web server log files)</a:t>
            </a:r>
          </a:p>
          <a:p>
            <a:r>
              <a:rPr lang="en-US" dirty="0"/>
              <a:t>That is one reason you cannot use an IP address to identify users for a web server application</a:t>
            </a:r>
          </a:p>
        </p:txBody>
      </p:sp>
    </p:spTree>
    <p:extLst>
      <p:ext uri="{BB962C8B-B14F-4D97-AF65-F5344CB8AC3E}">
        <p14:creationId xmlns:p14="http://schemas.microsoft.com/office/powerpoint/2010/main" val="171625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8B4-75A8-9040-81B1-6AC6A4B4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/>
          <a:lstStyle/>
          <a:p>
            <a:r>
              <a:rPr lang="en-US" dirty="0"/>
              <a:t>Exercise: Python code to find IP address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AF849D9-44B9-6843-AFD7-FE9E37794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98" y="1210962"/>
            <a:ext cx="9080500" cy="361950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46CD858-C7B0-2E43-A505-F2A68E2CF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794" y="4349578"/>
            <a:ext cx="4190205" cy="2508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7E46E0-F538-3548-8DBC-4AC0F27F75C4}"/>
              </a:ext>
            </a:extLst>
          </p:cNvPr>
          <p:cNvSpPr txBox="1"/>
          <p:nvPr/>
        </p:nvSpPr>
        <p:spPr>
          <a:xfrm>
            <a:off x="-44286" y="6488668"/>
            <a:ext cx="7560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Solutions are in </a:t>
            </a:r>
            <a:r>
              <a:rPr lang="en-US" sz="1600" dirty="0">
                <a:hlinkClick r:id="rId4"/>
              </a:rPr>
              <a:t>https://github.com/parrt/msds692/tree/master/notes/code/sockets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2210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0DAC-6914-4B41-962B-7CC4DF15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-- Domain Name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DB93-4389-9048-B853-1900600EA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DNS is a distributed database that maps domain names to IP addresses using a series of distributed DNS servers</a:t>
            </a:r>
          </a:p>
          <a:p>
            <a:r>
              <a:rPr lang="en-US" dirty="0"/>
              <a:t>It is really just a dictionary that maps a name to an IP address</a:t>
            </a:r>
          </a:p>
          <a:p>
            <a:r>
              <a:rPr lang="en-US" dirty="0"/>
              <a:t>Here is an example query using a UNIX tool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A528CDE-C26D-4D46-B6A7-1028C1108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31" y="3800260"/>
            <a:ext cx="5258287" cy="251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06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7A9A-1164-0946-89EB-1EF2C2D1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FF4FA0C-2669-834F-AC63-EAE8FBE76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767" y="1520793"/>
            <a:ext cx="10365033" cy="38164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7C8D0F-9BFA-254A-8278-F071B3CA2D16}"/>
              </a:ext>
            </a:extLst>
          </p:cNvPr>
          <p:cNvSpPr txBox="1"/>
          <p:nvPr/>
        </p:nvSpPr>
        <p:spPr>
          <a:xfrm>
            <a:off x="-44286" y="6488668"/>
            <a:ext cx="7560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Solutions are in </a:t>
            </a:r>
            <a:r>
              <a:rPr lang="en-US" sz="1600" dirty="0">
                <a:hlinkClick r:id="rId3"/>
              </a:rPr>
              <a:t>https://github.com/parrt/msds692/tree/master/notes/code/sockets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6821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79C7-FC4C-DE45-9947-1EE5C0C1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80362-3ED6-7543-960E-4FB6B9264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DNS lookup is distributed so there isn't a single point of failure</a:t>
            </a:r>
          </a:p>
          <a:p>
            <a:r>
              <a:rPr lang="en-US" dirty="0"/>
              <a:t>A single server would also get absolutely pounded by requests from the net and would be extremely expensive to maintain</a:t>
            </a:r>
          </a:p>
          <a:p>
            <a:r>
              <a:rPr lang="en-US" dirty="0"/>
              <a:t>There are caches etc. that reduce the load on the DNS servers</a:t>
            </a:r>
          </a:p>
          <a:p>
            <a:r>
              <a:rPr lang="en-US" dirty="0"/>
              <a:t>If we didn't have DNS, we would all have to memorize a constantly shifting set of IP addresses (as before smart phones)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87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80F2-0A42-8347-BF1C-EBEDFFC1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6B439-ED67-134E-8EC6-F9600BF8E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TCP (</a:t>
            </a:r>
            <a:r>
              <a:rPr lang="en-US" i="1" dirty="0"/>
              <a:t>Transmission Control Protocol</a:t>
            </a:r>
            <a:r>
              <a:rPr lang="en-US" dirty="0"/>
              <a:t>) is another protocol, a reliable but slower one, sitting on top of IP. Believe it or not it comes from the 1970s</a:t>
            </a:r>
          </a:p>
          <a:p>
            <a:r>
              <a:rPr lang="en-US" b="1" dirty="0"/>
              <a:t>Reliable</a:t>
            </a:r>
            <a:r>
              <a:rPr lang="en-US" dirty="0"/>
              <a:t> (fault tolerant). TCP automatically deals with lost packets before delivering a complete "file" to a recipient</a:t>
            </a:r>
          </a:p>
          <a:p>
            <a:r>
              <a:rPr lang="en-US" b="1" dirty="0"/>
              <a:t>Stream-oriented </a:t>
            </a:r>
            <a:r>
              <a:rPr lang="en-US" dirty="0"/>
              <a:t>connections. We can treat the connection like a stream/file rather than packets</a:t>
            </a:r>
          </a:p>
          <a:p>
            <a:r>
              <a:rPr lang="en-US" dirty="0"/>
              <a:t>Packets are </a:t>
            </a:r>
            <a:r>
              <a:rPr lang="en-US" b="1" dirty="0"/>
              <a:t>ordered</a:t>
            </a:r>
            <a:r>
              <a:rPr lang="en-US" dirty="0"/>
              <a:t> into the proper sequence at the target machine via use of </a:t>
            </a:r>
            <a:r>
              <a:rPr lang="en-US" i="1" dirty="0"/>
              <a:t>sequence numbers</a:t>
            </a:r>
            <a:endParaRPr lang="en-US" dirty="0"/>
          </a:p>
          <a:p>
            <a:r>
              <a:rPr lang="en-US" b="1" dirty="0"/>
              <a:t>Control-flow </a:t>
            </a:r>
            <a:r>
              <a:rPr lang="en-US" dirty="0"/>
              <a:t>prevents buffer overflows etc...</a:t>
            </a:r>
          </a:p>
        </p:txBody>
      </p:sp>
    </p:spTree>
    <p:extLst>
      <p:ext uri="{BB962C8B-B14F-4D97-AF65-F5344CB8AC3E}">
        <p14:creationId xmlns:p14="http://schemas.microsoft.com/office/powerpoint/2010/main" val="1303347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7AB0-394C-CD47-A92A-221B808C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/>
          <a:lstStyle/>
          <a:p>
            <a:r>
              <a:rPr lang="en-US" dirty="0"/>
              <a:t>TCP is like a phone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049D8-CE64-D441-88C1-D77DFBAE7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8978" cy="4351338"/>
          </a:xfrm>
        </p:spPr>
        <p:txBody>
          <a:bodyPr/>
          <a:lstStyle/>
          <a:p>
            <a:r>
              <a:rPr lang="en-US" dirty="0"/>
              <a:t>TCP is like a phone connection versus the simple "fire and forget" letter stateless style of IP</a:t>
            </a:r>
          </a:p>
          <a:p>
            <a:r>
              <a:rPr lang="en-US" dirty="0"/>
              <a:t>TCP connections are open for the duration of a communication (i.e., until you close the connection)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6D08461-2B2F-EE47-8E12-C1E04589D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524" y="1102298"/>
            <a:ext cx="3826476" cy="575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415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DA2C-632E-DD40-B362-D6E05775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4AB8-60A5-2A4E-A91D-C1217456D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3240" cy="4351338"/>
          </a:xfrm>
        </p:spPr>
        <p:txBody>
          <a:bodyPr>
            <a:normAutofit/>
          </a:bodyPr>
          <a:lstStyle/>
          <a:p>
            <a:r>
              <a:rPr lang="en-US" dirty="0"/>
              <a:t>If the IP address is like an office building's main phone number, socket numbers are like the extension numbers for offices and are often called the </a:t>
            </a:r>
            <a:r>
              <a:rPr lang="en-US" i="1" dirty="0"/>
              <a:t>port</a:t>
            </a:r>
          </a:p>
          <a:p>
            <a:r>
              <a:rPr lang="en-US" dirty="0"/>
              <a:t>The IP address and socket number uniquely identify an "office" (server process)</a:t>
            </a:r>
          </a:p>
          <a:p>
            <a:r>
              <a:rPr lang="en-US" dirty="0"/>
              <a:t>You will see unique identifiers like 192.168.2.100:80 where 80 is the port</a:t>
            </a:r>
          </a:p>
          <a:p>
            <a:r>
              <a:rPr lang="en-US" dirty="0"/>
              <a:t>We open sockets to ports in order to communicate with servers</a:t>
            </a:r>
          </a:p>
          <a:p>
            <a:r>
              <a:rPr lang="en-US" dirty="0"/>
              <a:t>Terms socket and port are often synonymous in common speech</a:t>
            </a:r>
          </a:p>
        </p:txBody>
      </p:sp>
    </p:spTree>
    <p:extLst>
      <p:ext uri="{BB962C8B-B14F-4D97-AF65-F5344CB8AC3E}">
        <p14:creationId xmlns:p14="http://schemas.microsoft.com/office/powerpoint/2010/main" val="317461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52B7-3A37-434A-B4E5-5F7C61F9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78607-5E71-EB4A-A915-9449F6AA6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running on a computer can access any of the files on the disk (with sufficient permissions)</a:t>
            </a:r>
          </a:p>
          <a:p>
            <a:r>
              <a:rPr lang="en-US" dirty="0"/>
              <a:t>How does the program access data on a different computer?</a:t>
            </a:r>
          </a:p>
          <a:p>
            <a:r>
              <a:rPr lang="en-US" dirty="0"/>
              <a:t>We do it all time with the web. A web browser shows a file that actually comes from a different computer</a:t>
            </a:r>
          </a:p>
          <a:p>
            <a:r>
              <a:rPr lang="en-US" dirty="0"/>
              <a:t>We need background on networks so we understand how to:</a:t>
            </a:r>
          </a:p>
          <a:p>
            <a:pPr lvl="1"/>
            <a:r>
              <a:rPr lang="en-US" dirty="0"/>
              <a:t>pull data from a network</a:t>
            </a:r>
          </a:p>
          <a:p>
            <a:pPr lvl="1"/>
            <a:r>
              <a:rPr lang="en-US" dirty="0"/>
              <a:t>create a Web server to provide data services</a:t>
            </a:r>
          </a:p>
        </p:txBody>
      </p:sp>
    </p:spTree>
    <p:extLst>
      <p:ext uri="{BB962C8B-B14F-4D97-AF65-F5344CB8AC3E}">
        <p14:creationId xmlns:p14="http://schemas.microsoft.com/office/powerpoint/2010/main" val="2184053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0EBB-8B4D-4642-B996-48C44953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port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4D1E-D228-B640-B657-820EA7157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Ports range from 1..65535</a:t>
            </a:r>
          </a:p>
          <a:p>
            <a:r>
              <a:rPr lang="en-US" dirty="0"/>
              <a:t>Ports 1..255 are reserved for common, publicly-defined servers:</a:t>
            </a:r>
          </a:p>
          <a:p>
            <a:pPr lvl="1"/>
            <a:r>
              <a:rPr lang="en-US" dirty="0"/>
              <a:t>80: HTTP (web)</a:t>
            </a:r>
          </a:p>
          <a:p>
            <a:pPr lvl="1"/>
            <a:r>
              <a:rPr lang="en-US" dirty="0"/>
              <a:t>110: POP (mail)</a:t>
            </a:r>
          </a:p>
          <a:p>
            <a:pPr lvl="1"/>
            <a:r>
              <a:rPr lang="en-US" dirty="0"/>
              <a:t>25: SMTP (mail)</a:t>
            </a:r>
          </a:p>
          <a:p>
            <a:pPr lvl="1"/>
            <a:r>
              <a:rPr lang="en-US" dirty="0"/>
              <a:t>22: SSH (remote shell connections)</a:t>
            </a:r>
          </a:p>
          <a:p>
            <a:r>
              <a:rPr lang="en-US" dirty="0"/>
              <a:t>Ports 1..1024 require root/superuser privileges to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55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33F4-2957-FF4B-9E08-A14D9ABB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to a port from </a:t>
            </a:r>
            <a:r>
              <a:rPr lang="en-US" dirty="0" err="1"/>
              <a:t>commandline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4B360-2B5C-544C-A7C1-26173DC8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 telnet (putty on windows) to connect to remote ports to manually speak the protocol</a:t>
            </a:r>
          </a:p>
          <a:p>
            <a:r>
              <a:rPr lang="en-US" dirty="0"/>
              <a:t>The most successful and long-lived protocols are simple and text based</a:t>
            </a:r>
          </a:p>
          <a:p>
            <a:r>
              <a:rPr lang="en-US" dirty="0"/>
              <a:t>For example, here is how I connect to port 80, the Web server, at the University: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D36FDAC-A23E-A54A-9594-A5F2F32E5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602" y="4522144"/>
            <a:ext cx="5322816" cy="19707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362FA9-478D-FA44-B594-4781CEC217A4}"/>
              </a:ext>
            </a:extLst>
          </p:cNvPr>
          <p:cNvSpPr txBox="1"/>
          <p:nvPr/>
        </p:nvSpPr>
        <p:spPr>
          <a:xfrm>
            <a:off x="8995720" y="4811425"/>
            <a:ext cx="2174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escape/quit, use </a:t>
            </a:r>
            <a:r>
              <a:rPr lang="en-US" sz="2000" i="1" dirty="0"/>
              <a:t>control-]</a:t>
            </a:r>
            <a:r>
              <a:rPr lang="en-US" sz="2000" dirty="0"/>
              <a:t> and then quit.</a:t>
            </a:r>
          </a:p>
        </p:txBody>
      </p:sp>
    </p:spTree>
    <p:extLst>
      <p:ext uri="{BB962C8B-B14F-4D97-AF65-F5344CB8AC3E}">
        <p14:creationId xmlns:p14="http://schemas.microsoft.com/office/powerpoint/2010/main" val="1675548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CC5C-29D5-EB46-B1E2-D641A908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Nobody’s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CF0BC-702F-1948-8AC1-BA46DD327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in an office, it is possible that no process is listening at a port; i.e., there is no server waiting for requests at that port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FA51F1D-FE7E-AA49-B59A-9B8F649A1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0" y="2904868"/>
            <a:ext cx="8293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47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8AF5-3F43-8541-BF59-C3946295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47BE-B429-A94A-A70D-17BD09E5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 </a:t>
            </a:r>
            <a:r>
              <a:rPr lang="en-US" b="1" dirty="0"/>
              <a:t>brew install telnet </a:t>
            </a:r>
            <a:r>
              <a:rPr lang="en-US" dirty="0"/>
              <a:t>then use the </a:t>
            </a:r>
            <a:r>
              <a:rPr lang="en-US" b="1" dirty="0"/>
              <a:t>telnet</a:t>
            </a:r>
            <a:r>
              <a:rPr lang="en-US" dirty="0"/>
              <a:t> program from the </a:t>
            </a:r>
            <a:r>
              <a:rPr lang="en-US" dirty="0" err="1"/>
              <a:t>commandline</a:t>
            </a:r>
            <a:r>
              <a:rPr lang="en-US" dirty="0"/>
              <a:t> to connect to the following ports:</a:t>
            </a:r>
          </a:p>
          <a:p>
            <a:pPr lvl="1"/>
            <a:r>
              <a:rPr lang="en-US" dirty="0">
                <a:hlinkClick r:id="rId2"/>
              </a:rPr>
              <a:t>www.cs.usfca.edu</a:t>
            </a:r>
            <a:r>
              <a:rPr lang="en-US" dirty="0"/>
              <a:t> 80</a:t>
            </a:r>
          </a:p>
          <a:p>
            <a:pPr lvl="1"/>
            <a:r>
              <a:rPr lang="en-US" dirty="0">
                <a:hlinkClick r:id="rId3"/>
              </a:rPr>
              <a:t>www.openpayments.us</a:t>
            </a:r>
            <a:r>
              <a:rPr lang="en-US"/>
              <a:t> 80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61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7D01-BC0E-6840-BD31-CDAF77A7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gotta</a:t>
            </a:r>
            <a:r>
              <a:rPr lang="en-US" dirty="0"/>
              <a:t> speak the right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93636-4FE0-854C-A1A9-F0F430B0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because you can open a connection to a port doesn't mean you can speak the right language</a:t>
            </a:r>
          </a:p>
          <a:p>
            <a:r>
              <a:rPr lang="en-US" dirty="0"/>
              <a:t>Processes at ports all speak a specific, predefined, agreed-upon protocol like HTTP</a:t>
            </a:r>
          </a:p>
          <a:p>
            <a:r>
              <a:rPr lang="en-US" dirty="0"/>
              <a:t>To effectively communicate you need to know both the address and the protocol</a:t>
            </a:r>
          </a:p>
          <a:p>
            <a:r>
              <a:rPr lang="en-US" b="1" dirty="0"/>
              <a:t>Exercise</a:t>
            </a:r>
            <a:r>
              <a:rPr lang="en-US" dirty="0"/>
              <a:t>: Use </a:t>
            </a:r>
            <a:r>
              <a:rPr lang="en-US" b="1" dirty="0"/>
              <a:t>telnet</a:t>
            </a:r>
            <a:r>
              <a:rPr lang="en-US" dirty="0"/>
              <a:t> to open a socket to </a:t>
            </a:r>
            <a:r>
              <a:rPr lang="en-US" b="1" dirty="0"/>
              <a:t>www.usfca.edu:80 </a:t>
            </a:r>
            <a:r>
              <a:rPr lang="en-US" dirty="0"/>
              <a:t>and type </a:t>
            </a:r>
            <a:r>
              <a:rPr lang="en-US" b="1" dirty="0"/>
              <a:t>hi</a:t>
            </a:r>
            <a:r>
              <a:rPr lang="en-US" dirty="0"/>
              <a:t> or some other text after connecting. The server should respond with </a:t>
            </a:r>
            <a:r>
              <a:rPr lang="en-US" i="1" dirty="0"/>
              <a:t>Client sent a bad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77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720B-7D80-B94D-A126-E8DC8784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mail the hard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2343B-81E6-494D-A034-3F58EB189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send a piece of email, you need a mail client (even if it's telnet) that connects to an </a:t>
            </a:r>
            <a:r>
              <a:rPr lang="en-US" i="1" dirty="0"/>
              <a:t>SMTP</a:t>
            </a:r>
            <a:r>
              <a:rPr lang="en-US" dirty="0"/>
              <a:t> (Simple Mail Transfer Protocol by Jonathan B. </a:t>
            </a:r>
            <a:r>
              <a:rPr lang="en-US" dirty="0" err="1"/>
              <a:t>Postel</a:t>
            </a:r>
            <a:r>
              <a:rPr lang="en-US" dirty="0"/>
              <a:t>, 1982) and provides a packet of email with a target email address </a:t>
            </a:r>
            <a:r>
              <a:rPr lang="en-US" dirty="0" err="1"/>
              <a:t>user@domain.com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BE2647-A1B3-7344-A4D3-325BA4356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469" y="3695700"/>
            <a:ext cx="5551031" cy="2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35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A171-46AD-244C-94B6-E0C4C98C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  <a:br>
              <a:rPr lang="en-US" dirty="0"/>
            </a:br>
            <a:r>
              <a:rPr lang="en-US" dirty="0"/>
              <a:t>SMTP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24C13-B1C0-2A48-9BDA-69BEBA744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33700" cy="4351338"/>
          </a:xfrm>
        </p:spPr>
        <p:txBody>
          <a:bodyPr/>
          <a:lstStyle/>
          <a:p>
            <a:r>
              <a:rPr lang="en-US" dirty="0"/>
              <a:t>You have to type lines marked with </a:t>
            </a:r>
            <a:r>
              <a:rPr lang="en-US" b="1" dirty="0"/>
              <a:t>&lt;--</a:t>
            </a: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852BCC4-AD21-FE43-BED4-15096B55A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76200"/>
            <a:ext cx="83058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5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3DF4-583E-8545-B568-C106192F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B22E4-8675-9647-9463-6BEE5DFAC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exactly is the web?</a:t>
            </a:r>
          </a:p>
          <a:p>
            <a:r>
              <a:rPr lang="en-US" dirty="0"/>
              <a:t>What are the components?</a:t>
            </a:r>
          </a:p>
        </p:txBody>
      </p:sp>
    </p:spTree>
    <p:extLst>
      <p:ext uri="{BB962C8B-B14F-4D97-AF65-F5344CB8AC3E}">
        <p14:creationId xmlns:p14="http://schemas.microsoft.com/office/powerpoint/2010/main" val="128092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D19C-097B-D743-8C1D-C9B15E30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pipes to 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4032-239A-774B-A6E1-7CF76EFF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processes on the same computer may share data and synchronize via </a:t>
            </a:r>
            <a:r>
              <a:rPr lang="en-US" i="1" dirty="0"/>
              <a:t>pipes</a:t>
            </a:r>
            <a:r>
              <a:rPr lang="en-US" dirty="0"/>
              <a:t>; For example: </a:t>
            </a:r>
            <a:r>
              <a:rPr lang="en-US" b="1" dirty="0"/>
              <a:t>ls | grep Aug</a:t>
            </a:r>
          </a:p>
          <a:p>
            <a:r>
              <a:rPr lang="en-US" dirty="0"/>
              <a:t>That pipes the output of </a:t>
            </a:r>
            <a:r>
              <a:rPr lang="en-US" b="1" dirty="0"/>
              <a:t>ls</a:t>
            </a:r>
            <a:r>
              <a:rPr lang="en-US" dirty="0"/>
              <a:t> to the input of </a:t>
            </a:r>
            <a:r>
              <a:rPr lang="en-US" b="1" dirty="0"/>
              <a:t>grep</a:t>
            </a:r>
            <a:r>
              <a:rPr lang="en-US" dirty="0"/>
              <a:t> using the UNIX </a:t>
            </a:r>
            <a:r>
              <a:rPr lang="en-US" b="1" dirty="0"/>
              <a:t>pipe</a:t>
            </a:r>
            <a:r>
              <a:rPr lang="en-US" dirty="0"/>
              <a:t>() function; sets up a one-way data flow from one process to another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31B1DA-5619-4E45-A7C8-8EFE43877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4289510"/>
            <a:ext cx="26924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58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EB12-9047-594E-A1EA-4DA53AA1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connecting processes on separate computers?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61D02-FB73-374B-A93A-EFF386828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provides access to OS </a:t>
            </a:r>
            <a:r>
              <a:rPr lang="en-US" i="1" dirty="0"/>
              <a:t>sockets</a:t>
            </a:r>
            <a:r>
              <a:rPr lang="en-US" dirty="0"/>
              <a:t> that allow two or more processes on the same or different computers to send/receive data very much like a 2-way phone connection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treat sockets just like files or any other stream of data from a programming perspective</a:t>
            </a:r>
          </a:p>
          <a:p>
            <a:r>
              <a:rPr lang="en-US" dirty="0"/>
              <a:t>Have to keep in mind that it is across a slow link on a network versus in memory on the same machine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A298185-0749-5449-9125-52B0ECD44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3033584"/>
            <a:ext cx="38989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1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CAB2-5132-B146-A957-50B5BDCD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B906-4D2C-E349-B39D-26E6AAB0E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your laptops are connected by radio (</a:t>
            </a:r>
            <a:r>
              <a:rPr lang="en-US" dirty="0" err="1"/>
              <a:t>WiFi</a:t>
            </a:r>
            <a:r>
              <a:rPr lang="en-US" dirty="0"/>
              <a:t>) to a radio transceiver that sends data over a wired connection (Ethernet)</a:t>
            </a:r>
          </a:p>
          <a:p>
            <a:r>
              <a:rPr lang="en-US" dirty="0"/>
              <a:t>That transceiver sends data down to a central server room that has a fiber-optic connection to an Internet service provider</a:t>
            </a:r>
          </a:p>
          <a:p>
            <a:r>
              <a:rPr lang="en-US" dirty="0"/>
              <a:t>The data from there could go by satellite or fiber-optic cable under the ocean, depending on source and target locations</a:t>
            </a:r>
          </a:p>
          <a:p>
            <a:r>
              <a:rPr lang="en-US" dirty="0"/>
              <a:t>You can think of this as the electrical plumbing of the Internet</a:t>
            </a:r>
          </a:p>
          <a:p>
            <a:r>
              <a:rPr lang="en-US" dirty="0"/>
              <a:t>This layer we can simply assume exists and knows how to transmit data, albeit at different rates and with different latency</a:t>
            </a:r>
          </a:p>
        </p:txBody>
      </p:sp>
    </p:spTree>
    <p:extLst>
      <p:ext uri="{BB962C8B-B14F-4D97-AF65-F5344CB8AC3E}">
        <p14:creationId xmlns:p14="http://schemas.microsoft.com/office/powerpoint/2010/main" val="275130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E088-0680-DE46-A3AE-293C600C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protocol: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E79A9-E277-8F42-A97D-690FAFB3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lowest level abstraction above the hardware</a:t>
            </a:r>
          </a:p>
          <a:p>
            <a:r>
              <a:rPr lang="en-US" i="1" dirty="0"/>
              <a:t>Please distinguish IP protocol from ethernet, wireless, or any other physical networking mechanism</a:t>
            </a:r>
          </a:p>
          <a:p>
            <a:r>
              <a:rPr lang="en-US" dirty="0"/>
              <a:t>This is a data protocol that sits on top of some physical network</a:t>
            </a:r>
          </a:p>
        </p:txBody>
      </p:sp>
    </p:spTree>
    <p:extLst>
      <p:ext uri="{BB962C8B-B14F-4D97-AF65-F5344CB8AC3E}">
        <p14:creationId xmlns:p14="http://schemas.microsoft.com/office/powerpoint/2010/main" val="139792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86EF-C2FF-4543-B9EE-8D1DCA86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1292" cy="1325563"/>
          </a:xfrm>
        </p:spPr>
        <p:txBody>
          <a:bodyPr/>
          <a:lstStyle/>
          <a:p>
            <a:r>
              <a:rPr lang="en-US" dirty="0"/>
              <a:t>IP is an addressing, fragmentation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8512-E5D8-9E4D-95BE-1CF9D8D33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breaks all communications into </a:t>
            </a:r>
            <a:r>
              <a:rPr lang="en-US" i="1" dirty="0"/>
              <a:t>packets</a:t>
            </a:r>
            <a:r>
              <a:rPr lang="en-US" dirty="0"/>
              <a:t>, chunks of data up to 65536 bytes long.</a:t>
            </a:r>
          </a:p>
          <a:p>
            <a:r>
              <a:rPr lang="en-US" dirty="0"/>
              <a:t>Packets are individually </a:t>
            </a:r>
            <a:r>
              <a:rPr lang="en-US" i="1" dirty="0"/>
              <a:t>routed</a:t>
            </a:r>
            <a:r>
              <a:rPr lang="en-US" dirty="0"/>
              <a:t> from source to destination.</a:t>
            </a:r>
          </a:p>
          <a:p>
            <a:r>
              <a:rPr lang="en-US" dirty="0"/>
              <a:t>IP is allowed to drop packets; i.e., it is an unreliable protocol.</a:t>
            </a:r>
          </a:p>
          <a:p>
            <a:r>
              <a:rPr lang="en-US" dirty="0"/>
              <a:t>There are no acknowledgements and no retransmissions.</a:t>
            </a:r>
          </a:p>
          <a:p>
            <a:r>
              <a:rPr lang="en-US" dirty="0"/>
              <a:t>There is no flow-control saying "</a:t>
            </a:r>
            <a:r>
              <a:rPr lang="en-US" i="1" dirty="0"/>
              <a:t>You're sending data too fast!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19163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9A81-D390-D349-8921-0E7BD807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fire-and-forget like a postal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0BBBF-175E-784F-B03D-1C5F0A5A1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168"/>
            <a:ext cx="10515600" cy="4681795"/>
          </a:xfrm>
        </p:spPr>
        <p:txBody>
          <a:bodyPr/>
          <a:lstStyle/>
          <a:p>
            <a:r>
              <a:rPr lang="en-US" dirty="0"/>
              <a:t>You write a multi-page letter (this is the data you are sending)</a:t>
            </a:r>
          </a:p>
          <a:p>
            <a:r>
              <a:rPr lang="en-US" dirty="0"/>
              <a:t>Put each page of letter inside different envelope (the IP packet)</a:t>
            </a:r>
          </a:p>
          <a:p>
            <a:r>
              <a:rPr lang="en-US" dirty="0"/>
              <a:t>Address envelope (using an IP address)</a:t>
            </a:r>
          </a:p>
          <a:p>
            <a:r>
              <a:rPr lang="en-US" dirty="0"/>
              <a:t>Put return address on the envelope (your local IP address)</a:t>
            </a:r>
          </a:p>
          <a:p>
            <a:r>
              <a:rPr lang="en-US" dirty="0"/>
              <a:t>Send letter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37D69DC-4623-4C47-B888-403F2141D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3947983"/>
            <a:ext cx="5888830" cy="282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09F137-CE53-C24E-BC93-3C033315B845}"/>
              </a:ext>
            </a:extLst>
          </p:cNvPr>
          <p:cNvSpPr txBox="1"/>
          <p:nvPr/>
        </p:nvSpPr>
        <p:spPr>
          <a:xfrm>
            <a:off x="234779" y="4584356"/>
            <a:ext cx="3867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no way of knowing whether an IP packet was received. If we send a second letter one day after the first, the second one may be received before the first.</a:t>
            </a:r>
          </a:p>
        </p:txBody>
      </p:sp>
    </p:spTree>
    <p:extLst>
      <p:ext uri="{BB962C8B-B14F-4D97-AF65-F5344CB8AC3E}">
        <p14:creationId xmlns:p14="http://schemas.microsoft.com/office/powerpoint/2010/main" val="134365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1281</TotalTime>
  <Words>1561</Words>
  <Application>Microsoft Macintosh PowerPoint</Application>
  <PresentationFormat>Widescreen</PresentationFormat>
  <Paragraphs>117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Network sockets</vt:lpstr>
      <vt:lpstr>Goal</vt:lpstr>
      <vt:lpstr>Questions</vt:lpstr>
      <vt:lpstr>From pipes to sockets</vt:lpstr>
      <vt:lpstr>What about connecting processes on separate computers?</vt:lpstr>
      <vt:lpstr>Physical layer</vt:lpstr>
      <vt:lpstr>Internet protocol: IP</vt:lpstr>
      <vt:lpstr>IP is an addressing, fragmentation protocol</vt:lpstr>
      <vt:lpstr>IP is fire-and-forget like a postal letter</vt:lpstr>
      <vt:lpstr>IP Addresses</vt:lpstr>
      <vt:lpstr>Special addresses</vt:lpstr>
      <vt:lpstr>Privacy issue</vt:lpstr>
      <vt:lpstr>Exercise: Python code to find IP address</vt:lpstr>
      <vt:lpstr>DNS -- Domain Name Service</vt:lpstr>
      <vt:lpstr>Exercise</vt:lpstr>
      <vt:lpstr>Caching, etc…</vt:lpstr>
      <vt:lpstr>TCP/IP</vt:lpstr>
      <vt:lpstr>TCP is like a phone connection</vt:lpstr>
      <vt:lpstr>Sockets</vt:lpstr>
      <vt:lpstr>Special port numbers</vt:lpstr>
      <vt:lpstr>Connected to a port from commandline</vt:lpstr>
      <vt:lpstr>Nobody’s home</vt:lpstr>
      <vt:lpstr>Exercise</vt:lpstr>
      <vt:lpstr>Ya gotta speak the right language</vt:lpstr>
      <vt:lpstr>Sending mail the hard way</vt:lpstr>
      <vt:lpstr>Sample SMTP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sockets</dc:title>
  <dc:creator>Terence Parr</dc:creator>
  <cp:lastModifiedBy>Microsoft Office User</cp:lastModifiedBy>
  <cp:revision>41</cp:revision>
  <cp:lastPrinted>2021-09-13T22:02:22Z</cp:lastPrinted>
  <dcterms:created xsi:type="dcterms:W3CDTF">2021-09-13T20:45:29Z</dcterms:created>
  <dcterms:modified xsi:type="dcterms:W3CDTF">2021-09-14T18:16:52Z</dcterms:modified>
</cp:coreProperties>
</file>