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677" r:id="rId2"/>
    <p:sldId id="651" r:id="rId3"/>
    <p:sldId id="461" r:id="rId4"/>
    <p:sldId id="583" r:id="rId5"/>
    <p:sldId id="612" r:id="rId6"/>
    <p:sldId id="655" r:id="rId7"/>
    <p:sldId id="673" r:id="rId8"/>
    <p:sldId id="659" r:id="rId9"/>
    <p:sldId id="660" r:id="rId10"/>
    <p:sldId id="662" r:id="rId11"/>
    <p:sldId id="668" r:id="rId12"/>
    <p:sldId id="661" r:id="rId13"/>
    <p:sldId id="665" r:id="rId14"/>
    <p:sldId id="666" r:id="rId15"/>
    <p:sldId id="667" r:id="rId16"/>
    <p:sldId id="656" r:id="rId17"/>
    <p:sldId id="669" r:id="rId18"/>
    <p:sldId id="670" r:id="rId19"/>
    <p:sldId id="674" r:id="rId20"/>
    <p:sldId id="675" r:id="rId21"/>
    <p:sldId id="657" r:id="rId22"/>
    <p:sldId id="614" r:id="rId23"/>
    <p:sldId id="658" r:id="rId24"/>
    <p:sldId id="622" r:id="rId25"/>
    <p:sldId id="671" r:id="rId26"/>
    <p:sldId id="676" r:id="rId27"/>
  </p:sldIdLst>
  <p:sldSz cx="12198350" cy="6858000"/>
  <p:notesSz cx="6858000" cy="9144000"/>
  <p:custDataLst>
    <p:tags r:id="rId3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433D3C"/>
    <a:srgbClr val="F8F8F8"/>
    <a:srgbClr val="781E19"/>
    <a:srgbClr val="A9BECB"/>
    <a:srgbClr val="DDDDDD"/>
    <a:srgbClr val="21A3D0"/>
    <a:srgbClr val="AF1D5C"/>
    <a:srgbClr val="D01C63"/>
    <a:srgbClr val="00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6318" autoAdjust="0"/>
  </p:normalViewPr>
  <p:slideViewPr>
    <p:cSldViewPr snapToObjects="1">
      <p:cViewPr varScale="1">
        <p:scale>
          <a:sx n="64" d="100"/>
          <a:sy n="64" d="100"/>
        </p:scale>
        <p:origin x="864" y="3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2020/7/18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2020/7/18</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1689F0-D8FB-450F-A36F-553F26501FEE}" type="slidenum">
              <a:rPr lang="zh-CN" altLang="en-US" smtClean="0"/>
              <a:t>2</a:t>
            </a:fld>
            <a:endParaRPr lang="en-US"/>
          </a:p>
        </p:txBody>
      </p:sp>
    </p:spTree>
    <p:extLst>
      <p:ext uri="{BB962C8B-B14F-4D97-AF65-F5344CB8AC3E}">
        <p14:creationId xmlns:p14="http://schemas.microsoft.com/office/powerpoint/2010/main" val="427717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11</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14</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15</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17</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18</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19</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20</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21</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22</a:t>
            </a:fld>
            <a:endParaRPr lang="en-US"/>
          </a:p>
        </p:txBody>
      </p:sp>
    </p:spTree>
    <p:extLst>
      <p:ext uri="{BB962C8B-B14F-4D97-AF65-F5344CB8AC3E}">
        <p14:creationId xmlns:p14="http://schemas.microsoft.com/office/powerpoint/2010/main" val="372753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24</a:t>
            </a:fld>
            <a:endParaRPr lang="en-US"/>
          </a:p>
        </p:txBody>
      </p:sp>
    </p:spTree>
    <p:extLst>
      <p:ext uri="{BB962C8B-B14F-4D97-AF65-F5344CB8AC3E}">
        <p14:creationId xmlns:p14="http://schemas.microsoft.com/office/powerpoint/2010/main" val="202668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25</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1689F0-D8FB-450F-A36F-553F26501FEE}" type="slidenum">
              <a:rPr lang="zh-CN" altLang="en-US" smtClean="0"/>
              <a:t>26</a:t>
            </a:fld>
            <a:endParaRPr lang="en-US"/>
          </a:p>
        </p:txBody>
      </p:sp>
    </p:spTree>
    <p:extLst>
      <p:ext uri="{BB962C8B-B14F-4D97-AF65-F5344CB8AC3E}">
        <p14:creationId xmlns:p14="http://schemas.microsoft.com/office/powerpoint/2010/main" val="42771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8</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9</a:t>
            </a:fld>
            <a:endParaRPr lang="en-US"/>
          </a:p>
        </p:txBody>
      </p:sp>
    </p:spTree>
    <p:extLst>
      <p:ext uri="{BB962C8B-B14F-4D97-AF65-F5344CB8AC3E}">
        <p14:creationId xmlns:p14="http://schemas.microsoft.com/office/powerpoint/2010/main" val="20610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10</a:t>
            </a:fld>
            <a:endParaRPr lang="en-US"/>
          </a:p>
        </p:txBody>
      </p:sp>
    </p:spTree>
    <p:extLst>
      <p:ext uri="{BB962C8B-B14F-4D97-AF65-F5344CB8AC3E}">
        <p14:creationId xmlns:p14="http://schemas.microsoft.com/office/powerpoint/2010/main" val="20610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a:prstGeom prst="rect">
            <a:avLst/>
          </a:prstGeo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a:prstGeom prst="rect">
            <a:avLst/>
          </a:prstGeo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41907" y="1600201"/>
            <a:ext cx="10514536" cy="42770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a:xfrm>
            <a:off x="841907" y="590550"/>
            <a:ext cx="10514536" cy="635000"/>
          </a:xfrm>
          <a:prstGeom prst="rect">
            <a:avLst/>
          </a:prstGeom>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a:xfrm>
            <a:off x="841907" y="1600201"/>
            <a:ext cx="10514536" cy="427707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3810000"/>
          </a:xfrm>
          <a:prstGeom prst="rect">
            <a:avLst/>
          </a:prstGeom>
        </p:spPr>
      </p:pic>
      <p:sp>
        <p:nvSpPr>
          <p:cNvPr id="5" name="矩形 4"/>
          <p:cNvSpPr/>
          <p:nvPr userDrawn="1"/>
        </p:nvSpPr>
        <p:spPr>
          <a:xfrm>
            <a:off x="0" y="14414"/>
            <a:ext cx="12180352" cy="3795586"/>
          </a:xfrm>
          <a:prstGeom prst="rect">
            <a:avLst/>
          </a:prstGeom>
          <a:solidFill>
            <a:srgbClr val="34343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548640" y="548640"/>
            <a:ext cx="11064240" cy="5807710"/>
          </a:xfrm>
          <a:prstGeom prst="rect">
            <a:avLst/>
          </a:prstGeom>
          <a:solidFill>
            <a:srgbClr val="F6F4F7"/>
          </a:solidFill>
          <a:ln>
            <a:noFill/>
          </a:ln>
          <a:effectLst>
            <a:outerShdw blurRad="571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23B6F15-CA95-42A2-A677-9B3D10FC9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7" y="-29920"/>
            <a:ext cx="12403050" cy="6987633"/>
          </a:xfrm>
          <a:prstGeom prst="rect">
            <a:avLst/>
          </a:prstGeom>
        </p:spPr>
      </p:pic>
    </p:spTree>
    <p:extLst>
      <p:ext uri="{BB962C8B-B14F-4D97-AF65-F5344CB8AC3E}">
        <p14:creationId xmlns:p14="http://schemas.microsoft.com/office/powerpoint/2010/main" val="366454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合志愿</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CEBCBF17-6658-4CE0-9DA4-666D932CE375}"/>
              </a:ext>
            </a:extLst>
          </p:cNvPr>
          <p:cNvPicPr>
            <a:picLocks noChangeAspect="1"/>
          </p:cNvPicPr>
          <p:nvPr/>
        </p:nvPicPr>
        <p:blipFill rotWithShape="1">
          <a:blip r:embed="rId3">
            <a:extLst>
              <a:ext uri="{28A0092B-C50C-407E-A947-70E740481C1C}">
                <a14:useLocalDpi xmlns:a14="http://schemas.microsoft.com/office/drawing/2010/main" val="0"/>
              </a:ext>
            </a:extLst>
          </a:blip>
          <a:srcRect t="7248"/>
          <a:stretch/>
        </p:blipFill>
        <p:spPr>
          <a:xfrm>
            <a:off x="7755359" y="646719"/>
            <a:ext cx="3023780" cy="5342400"/>
          </a:xfrm>
          <a:prstGeom prst="rect">
            <a:avLst/>
          </a:prstGeom>
        </p:spPr>
      </p:pic>
      <p:sp>
        <p:nvSpPr>
          <p:cNvPr id="5" name="文本框 4">
            <a:extLst>
              <a:ext uri="{FF2B5EF4-FFF2-40B4-BE49-F238E27FC236}">
                <a16:creationId xmlns:a16="http://schemas.microsoft.com/office/drawing/2014/main" id="{3D60B430-DB28-4E94-925C-1F832F406A90}"/>
              </a:ext>
            </a:extLst>
          </p:cNvPr>
          <p:cNvSpPr txBox="1"/>
          <p:nvPr/>
        </p:nvSpPr>
        <p:spPr>
          <a:xfrm>
            <a:off x="8743226" y="6042004"/>
            <a:ext cx="2035913" cy="338554"/>
          </a:xfrm>
          <a:prstGeom prst="rect">
            <a:avLst/>
          </a:prstGeom>
          <a:noFill/>
        </p:spPr>
        <p:txBody>
          <a:bodyPr wrap="square">
            <a:spAutoFit/>
          </a:bodyPr>
          <a:lstStyle/>
          <a:p>
            <a:r>
              <a:rPr lang="zh-CN" altLang="en-US" sz="1600" dirty="0">
                <a:solidFill>
                  <a:schemeClr val="bg1"/>
                </a:solidFill>
                <a:latin typeface="+mj-ea"/>
                <a:ea typeface="+mj-ea"/>
              </a:rPr>
              <a:t>合志愿界面</a:t>
            </a:r>
          </a:p>
        </p:txBody>
      </p:sp>
      <p:sp>
        <p:nvSpPr>
          <p:cNvPr id="2" name="TextBox 19">
            <a:extLst>
              <a:ext uri="{FF2B5EF4-FFF2-40B4-BE49-F238E27FC236}">
                <a16:creationId xmlns:a16="http://schemas.microsoft.com/office/drawing/2014/main" id="{19675A81-3A31-4634-87C1-EDB31EB26A82}"/>
              </a:ext>
            </a:extLst>
          </p:cNvPr>
          <p:cNvSpPr txBox="1"/>
          <p:nvPr/>
        </p:nvSpPr>
        <p:spPr>
          <a:xfrm>
            <a:off x="1204653" y="1574579"/>
            <a:ext cx="6192688" cy="438850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b="1" dirty="0">
                <a:solidFill>
                  <a:srgbClr val="C00000"/>
                </a:solidFill>
              </a:rPr>
              <a:t>用于社区招募志愿者</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符合新冠疫情情况，可以招募社区志愿者测量体温等等</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举例：高合社区将举办中秋晚会，拟招募十名志愿者参与舞台布置，管理员可将招募信息发布到平台</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p>
          <a:p>
            <a:pPr>
              <a:lnSpc>
                <a:spcPct val="200000"/>
              </a:lnSpc>
            </a:pPr>
            <a:r>
              <a:rPr lang="zh-CN" altLang="en-US" dirty="0">
                <a:solidFill>
                  <a:schemeClr val="bg1"/>
                </a:solidFill>
              </a:rPr>
              <a:t>	</a:t>
            </a:r>
            <a:r>
              <a:rPr lang="en-US" altLang="zh-CN" dirty="0">
                <a:solidFill>
                  <a:schemeClr val="bg1"/>
                </a:solidFill>
              </a:rPr>
              <a:t>1. </a:t>
            </a:r>
            <a:r>
              <a:rPr lang="zh-CN" altLang="en-US" dirty="0">
                <a:solidFill>
                  <a:schemeClr val="bg1"/>
                </a:solidFill>
              </a:rPr>
              <a:t>居民</a:t>
            </a:r>
            <a:r>
              <a:rPr lang="zh-CN" altLang="en-US" b="1" dirty="0">
                <a:solidFill>
                  <a:srgbClr val="C00000"/>
                </a:solidFill>
              </a:rPr>
              <a:t>节省时间，及时看到通知</a:t>
            </a:r>
            <a:r>
              <a:rPr lang="zh-CN" altLang="en-US" dirty="0">
                <a:solidFill>
                  <a:schemeClr val="bg1"/>
                </a:solidFill>
              </a:rPr>
              <a:t>，不会错过；             	</a:t>
            </a:r>
            <a:r>
              <a:rPr lang="en-US" altLang="zh-CN" dirty="0">
                <a:solidFill>
                  <a:schemeClr val="bg1"/>
                </a:solidFill>
              </a:rPr>
              <a:t>2. </a:t>
            </a:r>
            <a:r>
              <a:rPr lang="zh-CN" altLang="en-US" b="1" dirty="0">
                <a:solidFill>
                  <a:srgbClr val="C00000"/>
                </a:solidFill>
              </a:rPr>
              <a:t>社区快速查看志愿者名单</a:t>
            </a:r>
            <a:r>
              <a:rPr lang="zh-CN" altLang="en-US" dirty="0">
                <a:solidFill>
                  <a:schemeClr val="bg1"/>
                </a:solidFill>
              </a:rPr>
              <a:t>，统计记录提供方便；</a:t>
            </a: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232280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合美好</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4621CC11-AF88-46F3-A56D-1F3BB2A830EA}"/>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683351" y="691686"/>
            <a:ext cx="3048511" cy="5342400"/>
          </a:xfrm>
          <a:prstGeom prst="rect">
            <a:avLst/>
          </a:prstGeom>
        </p:spPr>
      </p:pic>
      <p:sp>
        <p:nvSpPr>
          <p:cNvPr id="5" name="文本框 4">
            <a:extLst>
              <a:ext uri="{FF2B5EF4-FFF2-40B4-BE49-F238E27FC236}">
                <a16:creationId xmlns:a16="http://schemas.microsoft.com/office/drawing/2014/main" id="{7D26F9C9-428C-4444-BDEB-6CDEEA892BEF}"/>
              </a:ext>
            </a:extLst>
          </p:cNvPr>
          <p:cNvSpPr txBox="1"/>
          <p:nvPr/>
        </p:nvSpPr>
        <p:spPr>
          <a:xfrm>
            <a:off x="8551933" y="6034086"/>
            <a:ext cx="2035913" cy="338554"/>
          </a:xfrm>
          <a:prstGeom prst="rect">
            <a:avLst/>
          </a:prstGeom>
          <a:noFill/>
        </p:spPr>
        <p:txBody>
          <a:bodyPr wrap="square">
            <a:spAutoFit/>
          </a:bodyPr>
          <a:lstStyle/>
          <a:p>
            <a:r>
              <a:rPr lang="zh-CN" altLang="en-US" sz="1600" dirty="0">
                <a:solidFill>
                  <a:schemeClr val="bg1"/>
                </a:solidFill>
                <a:latin typeface="+mj-ea"/>
                <a:ea typeface="+mj-ea"/>
              </a:rPr>
              <a:t>合美好界面</a:t>
            </a:r>
          </a:p>
        </p:txBody>
      </p:sp>
      <p:sp>
        <p:nvSpPr>
          <p:cNvPr id="2" name="TextBox 19">
            <a:extLst>
              <a:ext uri="{FF2B5EF4-FFF2-40B4-BE49-F238E27FC236}">
                <a16:creationId xmlns:a16="http://schemas.microsoft.com/office/drawing/2014/main" id="{24986D07-B5F3-42FD-9690-44A871F0ACBE}"/>
              </a:ext>
            </a:extLst>
          </p:cNvPr>
          <p:cNvSpPr txBox="1"/>
          <p:nvPr/>
        </p:nvSpPr>
        <p:spPr>
          <a:xfrm>
            <a:off x="1428847" y="1584022"/>
            <a:ext cx="5750448" cy="4942507"/>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dirty="0">
                <a:solidFill>
                  <a:schemeClr val="bg1"/>
                </a:solidFill>
              </a:rPr>
              <a:t>用于社区居民</a:t>
            </a:r>
            <a:r>
              <a:rPr lang="zh-CN" altLang="en-US" b="1" dirty="0">
                <a:solidFill>
                  <a:srgbClr val="C00000"/>
                </a:solidFill>
              </a:rPr>
              <a:t>分享生活中的美好瞬间</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增强社区居民的幸福感</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在新冠肺炎环境下，</a:t>
            </a:r>
            <a:r>
              <a:rPr lang="zh-CN" altLang="en-US" b="1" dirty="0">
                <a:solidFill>
                  <a:srgbClr val="C00000"/>
                </a:solidFill>
              </a:rPr>
              <a:t>缓解居民心理压力</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举例：居民</a:t>
            </a:r>
            <a:r>
              <a:rPr lang="en-US" altLang="zh-CN" dirty="0">
                <a:solidFill>
                  <a:schemeClr val="bg1"/>
                </a:solidFill>
              </a:rPr>
              <a:t>A</a:t>
            </a:r>
            <a:r>
              <a:rPr lang="zh-CN" altLang="en-US" dirty="0">
                <a:solidFill>
                  <a:schemeClr val="bg1"/>
                </a:solidFill>
              </a:rPr>
              <a:t>分享了一张社区青年小张替他搬运东西的图片到平台，社区居民纷纷点赞</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增加</a:t>
            </a:r>
            <a:r>
              <a:rPr lang="zh-CN" altLang="en-US" b="1" dirty="0">
                <a:solidFill>
                  <a:srgbClr val="C00000"/>
                </a:solidFill>
              </a:rPr>
              <a:t>社区居民归属感</a:t>
            </a:r>
            <a:r>
              <a:rPr lang="zh-CN" altLang="en-US" dirty="0">
                <a:solidFill>
                  <a:schemeClr val="bg1"/>
                </a:solidFill>
              </a:rPr>
              <a:t>，了解社区动态；</a:t>
            </a:r>
            <a:r>
              <a:rPr lang="en-US" altLang="zh-CN" dirty="0">
                <a:solidFill>
                  <a:schemeClr val="bg1"/>
                </a:solidFill>
              </a:rPr>
              <a:t>             	2. </a:t>
            </a:r>
            <a:r>
              <a:rPr lang="zh-CN" altLang="en-US" dirty="0">
                <a:solidFill>
                  <a:schemeClr val="bg1"/>
                </a:solidFill>
              </a:rPr>
              <a:t>社区朋友圈，分享居民生活；</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197614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合信息</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68FD997D-FDED-429D-A3BF-9A1FB2151DE3}"/>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900332" y="691686"/>
            <a:ext cx="3048511" cy="5342400"/>
          </a:xfrm>
          <a:prstGeom prst="rect">
            <a:avLst/>
          </a:prstGeom>
        </p:spPr>
      </p:pic>
      <p:sp>
        <p:nvSpPr>
          <p:cNvPr id="5" name="文本框 4">
            <a:extLst>
              <a:ext uri="{FF2B5EF4-FFF2-40B4-BE49-F238E27FC236}">
                <a16:creationId xmlns:a16="http://schemas.microsoft.com/office/drawing/2014/main" id="{FE9916C0-CED8-4946-82AC-E555586FCF3E}"/>
              </a:ext>
            </a:extLst>
          </p:cNvPr>
          <p:cNvSpPr txBox="1"/>
          <p:nvPr/>
        </p:nvSpPr>
        <p:spPr>
          <a:xfrm>
            <a:off x="8763471" y="5997037"/>
            <a:ext cx="2035913" cy="338554"/>
          </a:xfrm>
          <a:prstGeom prst="rect">
            <a:avLst/>
          </a:prstGeom>
          <a:noFill/>
        </p:spPr>
        <p:txBody>
          <a:bodyPr wrap="square">
            <a:spAutoFit/>
          </a:bodyPr>
          <a:lstStyle/>
          <a:p>
            <a:r>
              <a:rPr lang="zh-CN" altLang="en-US" sz="1600" dirty="0">
                <a:solidFill>
                  <a:schemeClr val="bg1"/>
                </a:solidFill>
                <a:latin typeface="+mj-ea"/>
                <a:ea typeface="+mj-ea"/>
              </a:rPr>
              <a:t>合信息界面</a:t>
            </a:r>
          </a:p>
        </p:txBody>
      </p:sp>
      <p:sp>
        <p:nvSpPr>
          <p:cNvPr id="2" name="TextBox 19">
            <a:extLst>
              <a:ext uri="{FF2B5EF4-FFF2-40B4-BE49-F238E27FC236}">
                <a16:creationId xmlns:a16="http://schemas.microsoft.com/office/drawing/2014/main" id="{2493363F-4940-4DD5-B324-1A11C3D334DC}"/>
              </a:ext>
            </a:extLst>
          </p:cNvPr>
          <p:cNvSpPr txBox="1"/>
          <p:nvPr/>
        </p:nvSpPr>
        <p:spPr>
          <a:xfrm>
            <a:off x="1197645" y="1446818"/>
            <a:ext cx="6336704" cy="4942507"/>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dirty="0">
                <a:solidFill>
                  <a:schemeClr val="bg1"/>
                </a:solidFill>
              </a:rPr>
              <a:t>用于</a:t>
            </a:r>
            <a:r>
              <a:rPr lang="zh-CN" altLang="en-US" b="1" dirty="0">
                <a:solidFill>
                  <a:srgbClr val="C00000"/>
                </a:solidFill>
              </a:rPr>
              <a:t>社区居民的信息统计</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b="1" dirty="0">
                <a:solidFill>
                  <a:schemeClr val="bg1"/>
                </a:solidFill>
              </a:rPr>
              <a:t>居民</a:t>
            </a:r>
            <a:r>
              <a:rPr lang="zh-CN" altLang="en-US" b="1" dirty="0">
                <a:solidFill>
                  <a:srgbClr val="C00000"/>
                </a:solidFill>
              </a:rPr>
              <a:t>无需线下录入</a:t>
            </a:r>
            <a:r>
              <a:rPr lang="zh-CN" altLang="en-US" dirty="0">
                <a:solidFill>
                  <a:schemeClr val="bg1"/>
                </a:solidFill>
              </a:rPr>
              <a:t>，节省了时间</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新冠疫情环境下，减少了人员的直接接触，更加安全</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举例：居民</a:t>
            </a:r>
            <a:r>
              <a:rPr lang="en-US" altLang="zh-CN" dirty="0">
                <a:solidFill>
                  <a:schemeClr val="bg1"/>
                </a:solidFill>
              </a:rPr>
              <a:t>A</a:t>
            </a:r>
            <a:r>
              <a:rPr lang="zh-CN" altLang="en-US" dirty="0">
                <a:solidFill>
                  <a:schemeClr val="bg1"/>
                </a:solidFill>
              </a:rPr>
              <a:t>的亲戚</a:t>
            </a:r>
            <a:r>
              <a:rPr lang="en-US" altLang="zh-CN" dirty="0">
                <a:solidFill>
                  <a:schemeClr val="bg1"/>
                </a:solidFill>
              </a:rPr>
              <a:t>B</a:t>
            </a:r>
            <a:r>
              <a:rPr lang="zh-CN" altLang="en-US" dirty="0">
                <a:solidFill>
                  <a:schemeClr val="bg1"/>
                </a:solidFill>
              </a:rPr>
              <a:t>要到高合社区居住一段时间，</a:t>
            </a:r>
            <a:r>
              <a:rPr lang="en-US" altLang="zh-CN" dirty="0">
                <a:solidFill>
                  <a:schemeClr val="bg1"/>
                </a:solidFill>
              </a:rPr>
              <a:t>B</a:t>
            </a:r>
            <a:r>
              <a:rPr lang="zh-CN" altLang="en-US" dirty="0">
                <a:solidFill>
                  <a:schemeClr val="bg1"/>
                </a:solidFill>
              </a:rPr>
              <a:t>只需要在合信息界面填写个人信息并提交即可，十分方便。</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网络填写，</a:t>
            </a:r>
            <a:r>
              <a:rPr lang="zh-CN" altLang="en-US" b="1" dirty="0">
                <a:solidFill>
                  <a:srgbClr val="C00000"/>
                </a:solidFill>
              </a:rPr>
              <a:t>减少接触</a:t>
            </a:r>
            <a:r>
              <a:rPr lang="zh-CN" altLang="en-US" dirty="0">
                <a:solidFill>
                  <a:schemeClr val="bg1"/>
                </a:solidFill>
              </a:rPr>
              <a:t>，疫情期间，更加安全；</a:t>
            </a:r>
            <a:r>
              <a:rPr lang="en-US" altLang="zh-CN" dirty="0">
                <a:solidFill>
                  <a:schemeClr val="bg1"/>
                </a:solidFill>
              </a:rPr>
              <a:t>             	2. </a:t>
            </a:r>
            <a:r>
              <a:rPr lang="zh-CN" altLang="en-US" dirty="0">
                <a:solidFill>
                  <a:schemeClr val="bg1"/>
                </a:solidFill>
              </a:rPr>
              <a:t>节约统计时间，</a:t>
            </a:r>
            <a:r>
              <a:rPr lang="zh-CN" altLang="en-US" b="1" dirty="0">
                <a:solidFill>
                  <a:srgbClr val="C00000"/>
                </a:solidFill>
              </a:rPr>
              <a:t>方便社区日常工作</a:t>
            </a:r>
            <a:r>
              <a:rPr lang="zh-CN" altLang="en-US" dirty="0">
                <a:solidFill>
                  <a:schemeClr val="bg1"/>
                </a:solidFill>
              </a:rPr>
              <a:t>，信息汇总；</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136112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合订餐</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B610A36A-6B85-4290-9F66-E2C029BB6D9F}"/>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799601" y="692696"/>
            <a:ext cx="3048511" cy="5342400"/>
          </a:xfrm>
          <a:prstGeom prst="rect">
            <a:avLst/>
          </a:prstGeom>
        </p:spPr>
      </p:pic>
      <p:sp>
        <p:nvSpPr>
          <p:cNvPr id="5" name="文本框 4">
            <a:extLst>
              <a:ext uri="{FF2B5EF4-FFF2-40B4-BE49-F238E27FC236}">
                <a16:creationId xmlns:a16="http://schemas.microsoft.com/office/drawing/2014/main" id="{B8190A22-D896-4003-B1BD-1B7F4EF991B1}"/>
              </a:ext>
            </a:extLst>
          </p:cNvPr>
          <p:cNvSpPr txBox="1"/>
          <p:nvPr/>
        </p:nvSpPr>
        <p:spPr>
          <a:xfrm>
            <a:off x="8741748" y="6035096"/>
            <a:ext cx="2035913" cy="338554"/>
          </a:xfrm>
          <a:prstGeom prst="rect">
            <a:avLst/>
          </a:prstGeom>
          <a:noFill/>
        </p:spPr>
        <p:txBody>
          <a:bodyPr wrap="square">
            <a:spAutoFit/>
          </a:bodyPr>
          <a:lstStyle/>
          <a:p>
            <a:r>
              <a:rPr lang="zh-CN" altLang="en-US" sz="1600" dirty="0">
                <a:solidFill>
                  <a:schemeClr val="bg1"/>
                </a:solidFill>
                <a:latin typeface="+mj-ea"/>
                <a:ea typeface="+mj-ea"/>
              </a:rPr>
              <a:t>合订餐界面</a:t>
            </a:r>
          </a:p>
        </p:txBody>
      </p:sp>
      <p:sp>
        <p:nvSpPr>
          <p:cNvPr id="2" name="TextBox 19">
            <a:extLst>
              <a:ext uri="{FF2B5EF4-FFF2-40B4-BE49-F238E27FC236}">
                <a16:creationId xmlns:a16="http://schemas.microsoft.com/office/drawing/2014/main" id="{933442D7-A085-47C0-AE82-44A2114B8CD9}"/>
              </a:ext>
            </a:extLst>
          </p:cNvPr>
          <p:cNvSpPr txBox="1"/>
          <p:nvPr/>
        </p:nvSpPr>
        <p:spPr>
          <a:xfrm>
            <a:off x="1370529" y="1737910"/>
            <a:ext cx="6052933" cy="4880952"/>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dirty="0">
                <a:solidFill>
                  <a:schemeClr val="bg1"/>
                </a:solidFill>
              </a:rPr>
              <a:t>用于</a:t>
            </a:r>
            <a:r>
              <a:rPr lang="zh-CN" altLang="en-US" b="1" dirty="0">
                <a:solidFill>
                  <a:srgbClr val="C00000"/>
                </a:solidFill>
              </a:rPr>
              <a:t>社区的订餐服务</a:t>
            </a:r>
            <a:r>
              <a:rPr lang="zh-CN" altLang="en-US" dirty="0">
                <a:solidFill>
                  <a:schemeClr val="bg1"/>
                </a:solidFill>
              </a:rPr>
              <a:t>，可以电话选餐，送饭上门</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餐饮是社区联系的周边餐馆提供，</a:t>
            </a:r>
            <a:r>
              <a:rPr lang="zh-CN" altLang="en-US" b="1" dirty="0">
                <a:solidFill>
                  <a:srgbClr val="C00000"/>
                </a:solidFill>
              </a:rPr>
              <a:t>质量有保证</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举例：独居老人</a:t>
            </a:r>
            <a:r>
              <a:rPr lang="en-US" altLang="zh-CN" dirty="0">
                <a:solidFill>
                  <a:schemeClr val="bg1"/>
                </a:solidFill>
              </a:rPr>
              <a:t>A</a:t>
            </a:r>
            <a:r>
              <a:rPr lang="zh-CN" altLang="en-US" dirty="0">
                <a:solidFill>
                  <a:schemeClr val="bg1"/>
                </a:solidFill>
              </a:rPr>
              <a:t>不会使用网络支付的订餐平台，他只需要拨打合订餐界面的电话即可享受上门送餐服务</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安全值得信赖；</a:t>
            </a:r>
            <a:r>
              <a:rPr lang="en-US" altLang="zh-CN" dirty="0">
                <a:solidFill>
                  <a:schemeClr val="bg1"/>
                </a:solidFill>
              </a:rPr>
              <a:t>             	</a:t>
            </a:r>
          </a:p>
          <a:p>
            <a:pPr>
              <a:lnSpc>
                <a:spcPct val="200000"/>
              </a:lnSpc>
            </a:pPr>
            <a:r>
              <a:rPr lang="en-US" altLang="zh-CN" dirty="0">
                <a:solidFill>
                  <a:schemeClr val="bg1"/>
                </a:solidFill>
              </a:rPr>
              <a:t>	2.  </a:t>
            </a:r>
            <a:r>
              <a:rPr lang="zh-CN" altLang="en-US" dirty="0">
                <a:solidFill>
                  <a:schemeClr val="bg1"/>
                </a:solidFill>
              </a:rPr>
              <a:t>操作简单（</a:t>
            </a:r>
            <a:r>
              <a:rPr lang="zh-CN" altLang="en-US" b="1" dirty="0">
                <a:solidFill>
                  <a:srgbClr val="C00000"/>
                </a:solidFill>
              </a:rPr>
              <a:t>电话即可订餐</a:t>
            </a:r>
            <a:r>
              <a:rPr lang="zh-CN" altLang="en-US" dirty="0">
                <a:solidFill>
                  <a:schemeClr val="bg1"/>
                </a:solidFill>
              </a:rPr>
              <a:t>）</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4414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合就业</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8E3FC793-7D08-44E5-A1CF-B4EE6FC08E64}"/>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921304" y="692696"/>
            <a:ext cx="3048511" cy="5342400"/>
          </a:xfrm>
          <a:prstGeom prst="rect">
            <a:avLst/>
          </a:prstGeom>
        </p:spPr>
      </p:pic>
      <p:sp>
        <p:nvSpPr>
          <p:cNvPr id="5" name="文本框 4">
            <a:extLst>
              <a:ext uri="{FF2B5EF4-FFF2-40B4-BE49-F238E27FC236}">
                <a16:creationId xmlns:a16="http://schemas.microsoft.com/office/drawing/2014/main" id="{5788C26D-D3DE-4180-95F7-644BC949A174}"/>
              </a:ext>
            </a:extLst>
          </p:cNvPr>
          <p:cNvSpPr txBox="1"/>
          <p:nvPr/>
        </p:nvSpPr>
        <p:spPr>
          <a:xfrm>
            <a:off x="8763471" y="6034086"/>
            <a:ext cx="2035913" cy="338554"/>
          </a:xfrm>
          <a:prstGeom prst="rect">
            <a:avLst/>
          </a:prstGeom>
          <a:noFill/>
        </p:spPr>
        <p:txBody>
          <a:bodyPr wrap="square">
            <a:spAutoFit/>
          </a:bodyPr>
          <a:lstStyle/>
          <a:p>
            <a:r>
              <a:rPr lang="zh-CN" altLang="en-US" sz="1600" dirty="0">
                <a:solidFill>
                  <a:schemeClr val="bg1"/>
                </a:solidFill>
                <a:latin typeface="+mj-ea"/>
                <a:ea typeface="+mj-ea"/>
              </a:rPr>
              <a:t>合就业界面</a:t>
            </a:r>
          </a:p>
        </p:txBody>
      </p:sp>
      <p:sp>
        <p:nvSpPr>
          <p:cNvPr id="2" name="TextBox 19">
            <a:extLst>
              <a:ext uri="{FF2B5EF4-FFF2-40B4-BE49-F238E27FC236}">
                <a16:creationId xmlns:a16="http://schemas.microsoft.com/office/drawing/2014/main" id="{33A1A86A-406D-4E52-AF93-1AF245BAF87C}"/>
              </a:ext>
            </a:extLst>
          </p:cNvPr>
          <p:cNvSpPr txBox="1"/>
          <p:nvPr/>
        </p:nvSpPr>
        <p:spPr>
          <a:xfrm>
            <a:off x="1023731" y="1432397"/>
            <a:ext cx="6984776" cy="543494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dirty="0">
                <a:solidFill>
                  <a:schemeClr val="bg1"/>
                </a:solidFill>
              </a:rPr>
              <a:t>用于</a:t>
            </a:r>
            <a:r>
              <a:rPr lang="zh-CN" altLang="en-US" b="1" dirty="0">
                <a:solidFill>
                  <a:srgbClr val="C00000"/>
                </a:solidFill>
              </a:rPr>
              <a:t>提供就业信息</a:t>
            </a:r>
            <a:r>
              <a:rPr lang="zh-CN" altLang="en-US" dirty="0">
                <a:solidFill>
                  <a:schemeClr val="bg1"/>
                </a:solidFill>
              </a:rPr>
              <a:t>，解决下岗、就业难等问题</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招聘的企业需要提前跟社区联系，获得批准，</a:t>
            </a:r>
            <a:r>
              <a:rPr lang="zh-CN" altLang="en-US" b="1" dirty="0">
                <a:solidFill>
                  <a:srgbClr val="C00000"/>
                </a:solidFill>
              </a:rPr>
              <a:t>验证真实</a:t>
            </a:r>
            <a:r>
              <a:rPr lang="zh-CN" altLang="en-US" dirty="0">
                <a:solidFill>
                  <a:schemeClr val="bg1"/>
                </a:solidFill>
              </a:rPr>
              <a:t>后，再由社区管理人员将招聘信息发布在小程序上</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举例：居民</a:t>
            </a:r>
            <a:r>
              <a:rPr lang="en-US" altLang="zh-CN" dirty="0">
                <a:solidFill>
                  <a:schemeClr val="bg1"/>
                </a:solidFill>
              </a:rPr>
              <a:t>A</a:t>
            </a:r>
            <a:r>
              <a:rPr lang="zh-CN" altLang="en-US" dirty="0">
                <a:solidFill>
                  <a:schemeClr val="bg1"/>
                </a:solidFill>
              </a:rPr>
              <a:t>最近惨遭失业，他通过合就业平台发布的招聘保安信息，重新获得了一份工作。</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便民措施，帮助居民就业，改善一下家中的生活；</a:t>
            </a:r>
            <a:r>
              <a:rPr lang="en-US" altLang="zh-CN" dirty="0">
                <a:solidFill>
                  <a:schemeClr val="bg1"/>
                </a:solidFill>
              </a:rPr>
              <a:t>             </a:t>
            </a:r>
          </a:p>
          <a:p>
            <a:pPr>
              <a:lnSpc>
                <a:spcPct val="200000"/>
              </a:lnSpc>
            </a:pPr>
            <a:r>
              <a:rPr lang="en-US" altLang="zh-CN" dirty="0">
                <a:solidFill>
                  <a:schemeClr val="bg1"/>
                </a:solidFill>
              </a:rPr>
              <a:t>	2. </a:t>
            </a:r>
            <a:r>
              <a:rPr lang="zh-CN" altLang="en-US" dirty="0">
                <a:solidFill>
                  <a:schemeClr val="bg1"/>
                </a:solidFill>
              </a:rPr>
              <a:t>利用社区平台，</a:t>
            </a:r>
            <a:r>
              <a:rPr lang="zh-CN" altLang="en-US" b="1">
                <a:solidFill>
                  <a:srgbClr val="C00000"/>
                </a:solidFill>
              </a:rPr>
              <a:t>提供更</a:t>
            </a:r>
            <a:r>
              <a:rPr lang="zh-CN" altLang="en-US" b="1" dirty="0">
                <a:solidFill>
                  <a:srgbClr val="C00000"/>
                </a:solidFill>
              </a:rPr>
              <a:t>多的就业机会</a:t>
            </a:r>
            <a:r>
              <a:rPr lang="zh-CN" altLang="en-US" dirty="0">
                <a:solidFill>
                  <a:schemeClr val="bg1"/>
                </a:solidFill>
              </a:rPr>
              <a:t>；</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335861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合医疗</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77EF6D68-13FB-4FB7-9DBE-A159072D630D}"/>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890499" y="692696"/>
            <a:ext cx="3048511" cy="5342400"/>
          </a:xfrm>
          <a:prstGeom prst="rect">
            <a:avLst/>
          </a:prstGeom>
        </p:spPr>
      </p:pic>
      <p:sp>
        <p:nvSpPr>
          <p:cNvPr id="5" name="文本框 4">
            <a:extLst>
              <a:ext uri="{FF2B5EF4-FFF2-40B4-BE49-F238E27FC236}">
                <a16:creationId xmlns:a16="http://schemas.microsoft.com/office/drawing/2014/main" id="{FCBDB8A9-8147-466E-A7E6-51E1CB9BD6A0}"/>
              </a:ext>
            </a:extLst>
          </p:cNvPr>
          <p:cNvSpPr txBox="1"/>
          <p:nvPr/>
        </p:nvSpPr>
        <p:spPr>
          <a:xfrm>
            <a:off x="8763471" y="6035096"/>
            <a:ext cx="2035913" cy="338554"/>
          </a:xfrm>
          <a:prstGeom prst="rect">
            <a:avLst/>
          </a:prstGeom>
          <a:noFill/>
        </p:spPr>
        <p:txBody>
          <a:bodyPr wrap="square">
            <a:spAutoFit/>
          </a:bodyPr>
          <a:lstStyle/>
          <a:p>
            <a:r>
              <a:rPr lang="zh-CN" altLang="en-US" sz="1600" dirty="0">
                <a:solidFill>
                  <a:schemeClr val="bg1"/>
                </a:solidFill>
                <a:latin typeface="+mj-ea"/>
                <a:ea typeface="+mj-ea"/>
              </a:rPr>
              <a:t>合医疗界面</a:t>
            </a:r>
          </a:p>
        </p:txBody>
      </p:sp>
      <p:sp>
        <p:nvSpPr>
          <p:cNvPr id="2" name="TextBox 19">
            <a:extLst>
              <a:ext uri="{FF2B5EF4-FFF2-40B4-BE49-F238E27FC236}">
                <a16:creationId xmlns:a16="http://schemas.microsoft.com/office/drawing/2014/main" id="{F9EA914A-9E84-4AA7-8DEA-164B444050E1}"/>
              </a:ext>
            </a:extLst>
          </p:cNvPr>
          <p:cNvSpPr txBox="1"/>
          <p:nvPr/>
        </p:nvSpPr>
        <p:spPr>
          <a:xfrm>
            <a:off x="1418655" y="1628800"/>
            <a:ext cx="5869668" cy="438850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dirty="0">
                <a:solidFill>
                  <a:schemeClr val="bg1"/>
                </a:solidFill>
              </a:rPr>
              <a:t>用于</a:t>
            </a:r>
            <a:r>
              <a:rPr lang="zh-CN" altLang="en-US" b="1" dirty="0">
                <a:solidFill>
                  <a:srgbClr val="C00000"/>
                </a:solidFill>
              </a:rPr>
              <a:t>缴纳城乡居民医疗保险</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关联了居民医保缴费平台</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举例：居民</a:t>
            </a:r>
            <a:r>
              <a:rPr lang="en-US" altLang="zh-CN" dirty="0">
                <a:solidFill>
                  <a:schemeClr val="bg1"/>
                </a:solidFill>
              </a:rPr>
              <a:t>A</a:t>
            </a:r>
            <a:r>
              <a:rPr lang="zh-CN" altLang="en-US" dirty="0">
                <a:solidFill>
                  <a:schemeClr val="bg1"/>
                </a:solidFill>
              </a:rPr>
              <a:t>在合医疗平台便可进行医保缴纳，不必再去关注其他平台</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功能整合，清晰明了，减少操作，节省时间；</a:t>
            </a:r>
            <a:r>
              <a:rPr lang="en-US" altLang="zh-CN" dirty="0">
                <a:solidFill>
                  <a:schemeClr val="bg1"/>
                </a:solidFill>
              </a:rPr>
              <a:t>             	2. </a:t>
            </a:r>
            <a:r>
              <a:rPr lang="zh-CN" altLang="en-US" b="1" dirty="0">
                <a:solidFill>
                  <a:srgbClr val="C00000"/>
                </a:solidFill>
              </a:rPr>
              <a:t>减少社区排队人数</a:t>
            </a:r>
            <a:r>
              <a:rPr lang="zh-CN" altLang="en-US" dirty="0">
                <a:solidFill>
                  <a:schemeClr val="bg1"/>
                </a:solidFill>
              </a:rPr>
              <a:t>，推广小程序缴费的方法；</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317373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print">
            <a:grayscl/>
            <a:extLst>
              <a:ext uri="{28A0092B-C50C-407E-A947-70E740481C1C}">
                <a14:useLocalDpi xmlns:a14="http://schemas.microsoft.com/office/drawing/2010/main" val="0"/>
              </a:ext>
            </a:extLst>
          </a:blip>
          <a:srcRect l="23379" t="383" r="26448" b="804"/>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03</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769794" y="2827294"/>
            <a:ext cx="2236510" cy="707886"/>
          </a:xfrm>
          <a:prstGeom prst="rect">
            <a:avLst/>
          </a:prstGeom>
          <a:noFill/>
        </p:spPr>
        <p:txBody>
          <a:bodyPr wrap="none" rtlCol="0">
            <a:spAutoFit/>
          </a:bodyPr>
          <a:lstStyle/>
          <a:p>
            <a:pPr fontAlgn="auto">
              <a:spcBef>
                <a:spcPts val="0"/>
              </a:spcBef>
              <a:spcAft>
                <a:spcPts val="0"/>
              </a:spcAft>
              <a:buFontTx/>
              <a:buNone/>
            </a:pPr>
            <a:r>
              <a:rPr lang="zh-CN" altLang="en-US" sz="4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技术要素</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318101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技术要素</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25">
            <a:extLst>
              <a:ext uri="{FF2B5EF4-FFF2-40B4-BE49-F238E27FC236}">
                <a16:creationId xmlns:a16="http://schemas.microsoft.com/office/drawing/2014/main" id="{2160A03B-4D23-4BE4-BBBB-D5EC071E2C16}"/>
              </a:ext>
            </a:extLst>
          </p:cNvPr>
          <p:cNvSpPr>
            <a:spLocks noChangeArrowheads="1"/>
          </p:cNvSpPr>
          <p:nvPr/>
        </p:nvSpPr>
        <p:spPr bwMode="auto">
          <a:xfrm>
            <a:off x="1260812" y="1410242"/>
            <a:ext cx="3943771"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buFont typeface="Arial" panose="020B0604020202020204" pitchFamily="34" charset="0"/>
              <a:buChar char="•"/>
            </a:pPr>
            <a:r>
              <a:rPr lang="zh-CN" altLang="en-US" sz="2000" b="1" dirty="0">
                <a:solidFill>
                  <a:schemeClr val="bg1"/>
                </a:solidFill>
                <a:latin typeface="+mj-ea"/>
                <a:ea typeface="+mj-ea"/>
              </a:rPr>
              <a:t>使用云开发功能建立数据环境</a:t>
            </a:r>
          </a:p>
        </p:txBody>
      </p:sp>
      <p:pic>
        <p:nvPicPr>
          <p:cNvPr id="8" name="图片 7">
            <a:extLst>
              <a:ext uri="{FF2B5EF4-FFF2-40B4-BE49-F238E27FC236}">
                <a16:creationId xmlns:a16="http://schemas.microsoft.com/office/drawing/2014/main" id="{991F3694-D3CC-45A0-83DB-D89B049769D8}"/>
              </a:ext>
            </a:extLst>
          </p:cNvPr>
          <p:cNvPicPr/>
          <p:nvPr/>
        </p:nvPicPr>
        <p:blipFill rotWithShape="1">
          <a:blip r:embed="rId3">
            <a:extLst>
              <a:ext uri="{28A0092B-C50C-407E-A947-70E740481C1C}">
                <a14:useLocalDpi xmlns:a14="http://schemas.microsoft.com/office/drawing/2010/main" val="0"/>
              </a:ext>
            </a:extLst>
          </a:blip>
          <a:srcRect t="3365"/>
          <a:stretch/>
        </p:blipFill>
        <p:spPr bwMode="auto">
          <a:xfrm>
            <a:off x="2665279" y="1812594"/>
            <a:ext cx="7200800" cy="4027965"/>
          </a:xfrm>
          <a:prstGeom prst="rect">
            <a:avLst/>
          </a:prstGeom>
          <a:noFill/>
          <a:ln>
            <a:noFill/>
          </a:ln>
          <a:extLst>
            <a:ext uri="{53640926-AAD7-44D8-BBD7-CCE9431645EC}">
              <a14:shadowObscured xmlns:a14="http://schemas.microsoft.com/office/drawing/2010/main"/>
            </a:ext>
          </a:extLst>
        </p:spPr>
      </p:pic>
      <p:sp>
        <p:nvSpPr>
          <p:cNvPr id="10" name="文本框 9">
            <a:extLst>
              <a:ext uri="{FF2B5EF4-FFF2-40B4-BE49-F238E27FC236}">
                <a16:creationId xmlns:a16="http://schemas.microsoft.com/office/drawing/2014/main" id="{4D66C255-6AA7-422E-A9BC-D987784F582D}"/>
              </a:ext>
            </a:extLst>
          </p:cNvPr>
          <p:cNvSpPr txBox="1"/>
          <p:nvPr/>
        </p:nvSpPr>
        <p:spPr>
          <a:xfrm>
            <a:off x="5773372" y="5904357"/>
            <a:ext cx="6117770" cy="338554"/>
          </a:xfrm>
          <a:prstGeom prst="rect">
            <a:avLst/>
          </a:prstGeom>
          <a:noFill/>
        </p:spPr>
        <p:txBody>
          <a:bodyPr wrap="square">
            <a:spAutoFit/>
          </a:bodyPr>
          <a:lstStyle/>
          <a:p>
            <a:r>
              <a:rPr lang="zh-CN" altLang="en-US" sz="1600" dirty="0">
                <a:solidFill>
                  <a:schemeClr val="bg1"/>
                </a:solidFill>
                <a:latin typeface="+mj-ea"/>
                <a:ea typeface="+mj-ea"/>
              </a:rPr>
              <a:t>数据库图表</a:t>
            </a:r>
          </a:p>
        </p:txBody>
      </p:sp>
    </p:spTree>
    <p:extLst>
      <p:ext uri="{BB962C8B-B14F-4D97-AF65-F5344CB8AC3E}">
        <p14:creationId xmlns:p14="http://schemas.microsoft.com/office/powerpoint/2010/main" val="416888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技术要素</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25">
            <a:extLst>
              <a:ext uri="{FF2B5EF4-FFF2-40B4-BE49-F238E27FC236}">
                <a16:creationId xmlns:a16="http://schemas.microsoft.com/office/drawing/2014/main" id="{2160A03B-4D23-4BE4-BBBB-D5EC071E2C16}"/>
              </a:ext>
            </a:extLst>
          </p:cNvPr>
          <p:cNvSpPr>
            <a:spLocks noChangeArrowheads="1"/>
          </p:cNvSpPr>
          <p:nvPr/>
        </p:nvSpPr>
        <p:spPr bwMode="auto">
          <a:xfrm>
            <a:off x="1260812" y="1410242"/>
            <a:ext cx="3943771"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buFont typeface="Arial" panose="020B0604020202020204" pitchFamily="34" charset="0"/>
              <a:buChar char="•"/>
            </a:pPr>
            <a:r>
              <a:rPr lang="zh-CN" altLang="en-US" sz="2000" b="1" dirty="0">
                <a:solidFill>
                  <a:schemeClr val="bg1"/>
                </a:solidFill>
                <a:latin typeface="+mj-ea"/>
                <a:ea typeface="+mj-ea"/>
              </a:rPr>
              <a:t>使用</a:t>
            </a:r>
            <a:r>
              <a:rPr lang="en-US" altLang="zh-CN" sz="2000" b="1" dirty="0">
                <a:solidFill>
                  <a:schemeClr val="bg1"/>
                </a:solidFill>
                <a:latin typeface="+mj-ea"/>
                <a:ea typeface="+mj-ea"/>
              </a:rPr>
              <a:t>CS</a:t>
            </a:r>
            <a:r>
              <a:rPr lang="zh-CN" altLang="en-US" sz="2000" b="1" dirty="0">
                <a:solidFill>
                  <a:schemeClr val="bg1"/>
                </a:solidFill>
                <a:latin typeface="+mj-ea"/>
                <a:ea typeface="+mj-ea"/>
              </a:rPr>
              <a:t>模式客户端分离</a:t>
            </a:r>
          </a:p>
        </p:txBody>
      </p:sp>
      <p:sp>
        <p:nvSpPr>
          <p:cNvPr id="10" name="文本框 9">
            <a:extLst>
              <a:ext uri="{FF2B5EF4-FFF2-40B4-BE49-F238E27FC236}">
                <a16:creationId xmlns:a16="http://schemas.microsoft.com/office/drawing/2014/main" id="{4D66C255-6AA7-422E-A9BC-D987784F582D}"/>
              </a:ext>
            </a:extLst>
          </p:cNvPr>
          <p:cNvSpPr txBox="1"/>
          <p:nvPr/>
        </p:nvSpPr>
        <p:spPr>
          <a:xfrm>
            <a:off x="6675239" y="5904357"/>
            <a:ext cx="6117770" cy="338554"/>
          </a:xfrm>
          <a:prstGeom prst="rect">
            <a:avLst/>
          </a:prstGeom>
          <a:noFill/>
        </p:spPr>
        <p:txBody>
          <a:bodyPr wrap="square">
            <a:spAutoFit/>
          </a:bodyPr>
          <a:lstStyle/>
          <a:p>
            <a:r>
              <a:rPr lang="en-US" altLang="zh-CN" sz="1600" dirty="0">
                <a:solidFill>
                  <a:schemeClr val="bg1"/>
                </a:solidFill>
                <a:latin typeface="+mj-ea"/>
                <a:ea typeface="+mj-ea"/>
              </a:rPr>
              <a:t>CS</a:t>
            </a:r>
            <a:r>
              <a:rPr lang="zh-CN" altLang="en-US" sz="1600" dirty="0">
                <a:solidFill>
                  <a:schemeClr val="bg1"/>
                </a:solidFill>
                <a:latin typeface="+mj-ea"/>
                <a:ea typeface="+mj-ea"/>
              </a:rPr>
              <a:t>模式客户端分离功能图</a:t>
            </a:r>
          </a:p>
        </p:txBody>
      </p:sp>
      <p:pic>
        <p:nvPicPr>
          <p:cNvPr id="9" name="图片 8">
            <a:extLst>
              <a:ext uri="{FF2B5EF4-FFF2-40B4-BE49-F238E27FC236}">
                <a16:creationId xmlns:a16="http://schemas.microsoft.com/office/drawing/2014/main" id="{CE30429E-7BF5-4628-97B8-3A5DA45B2D9D}"/>
              </a:ext>
            </a:extLst>
          </p:cNvPr>
          <p:cNvPicPr/>
          <p:nvPr/>
        </p:nvPicPr>
        <p:blipFill rotWithShape="1">
          <a:blip r:embed="rId3">
            <a:extLst>
              <a:ext uri="{28A0092B-C50C-407E-A947-70E740481C1C}">
                <a14:useLocalDpi xmlns:a14="http://schemas.microsoft.com/office/drawing/2010/main" val="0"/>
              </a:ext>
            </a:extLst>
          </a:blip>
          <a:srcRect l="4698" t="4273" r="3281" b="2294"/>
          <a:stretch/>
        </p:blipFill>
        <p:spPr bwMode="auto">
          <a:xfrm>
            <a:off x="4514999" y="1253979"/>
            <a:ext cx="5976664" cy="4562979"/>
          </a:xfrm>
          <a:prstGeom prst="rect">
            <a:avLst/>
          </a:prstGeom>
          <a:noFill/>
          <a:ln>
            <a:noFill/>
          </a:ln>
        </p:spPr>
      </p:pic>
    </p:spTree>
    <p:extLst>
      <p:ext uri="{BB962C8B-B14F-4D97-AF65-F5344CB8AC3E}">
        <p14:creationId xmlns:p14="http://schemas.microsoft.com/office/powerpoint/2010/main" val="360352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技术要素</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25">
            <a:extLst>
              <a:ext uri="{FF2B5EF4-FFF2-40B4-BE49-F238E27FC236}">
                <a16:creationId xmlns:a16="http://schemas.microsoft.com/office/drawing/2014/main" id="{2160A03B-4D23-4BE4-BBBB-D5EC071E2C16}"/>
              </a:ext>
            </a:extLst>
          </p:cNvPr>
          <p:cNvSpPr>
            <a:spLocks noChangeArrowheads="1"/>
          </p:cNvSpPr>
          <p:nvPr/>
        </p:nvSpPr>
        <p:spPr bwMode="auto">
          <a:xfrm>
            <a:off x="1260812" y="1410242"/>
            <a:ext cx="3943771"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buFont typeface="Arial" panose="020B0604020202020204" pitchFamily="34" charset="0"/>
              <a:buChar char="•"/>
            </a:pPr>
            <a:r>
              <a:rPr lang="zh-CN" altLang="en-US" sz="2000" b="1" dirty="0">
                <a:solidFill>
                  <a:schemeClr val="bg1"/>
                </a:solidFill>
                <a:latin typeface="+mj-ea"/>
                <a:ea typeface="+mj-ea"/>
              </a:rPr>
              <a:t>系统安全保障</a:t>
            </a:r>
          </a:p>
        </p:txBody>
      </p:sp>
      <p:sp>
        <p:nvSpPr>
          <p:cNvPr id="11" name="文本框 10">
            <a:extLst>
              <a:ext uri="{FF2B5EF4-FFF2-40B4-BE49-F238E27FC236}">
                <a16:creationId xmlns:a16="http://schemas.microsoft.com/office/drawing/2014/main" id="{B533CC22-BBFD-4B42-B568-91065F76E734}"/>
              </a:ext>
            </a:extLst>
          </p:cNvPr>
          <p:cNvSpPr txBox="1"/>
          <p:nvPr/>
        </p:nvSpPr>
        <p:spPr>
          <a:xfrm>
            <a:off x="1769378" y="2060848"/>
            <a:ext cx="8659593" cy="3332772"/>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信息录入</a:t>
            </a:r>
            <a:r>
              <a:rPr lang="zh-CN" altLang="en-US" dirty="0">
                <a:solidFill>
                  <a:srgbClr val="433D3C"/>
                </a:solidFill>
                <a:latin typeface="+mj-ea"/>
                <a:ea typeface="+mj-ea"/>
              </a:rPr>
              <a:t>：使用者第一次进入小程序，需要填写个人信息，包括手机号，楼号等，用来确认是不是社区内的居民用户。</a:t>
            </a:r>
            <a:endParaRPr lang="en-US" altLang="zh-CN" dirty="0">
              <a:solidFill>
                <a:srgbClr val="433D3C"/>
              </a:solidFill>
              <a:latin typeface="+mj-ea"/>
              <a:ea typeface="+mj-ea"/>
            </a:endParaRPr>
          </a:p>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质量保障</a:t>
            </a:r>
            <a:r>
              <a:rPr lang="zh-CN" altLang="en-US" dirty="0">
                <a:solidFill>
                  <a:srgbClr val="433D3C"/>
                </a:solidFill>
                <a:latin typeface="+mj-ea"/>
                <a:ea typeface="+mj-ea"/>
              </a:rPr>
              <a:t>：合服务，合志愿，合美好都是需要管理者审核才能发布，合就餐由社区保障了餐饮质量，合就业由社区保障了招聘信息的真实可靠。</a:t>
            </a:r>
            <a:endParaRPr lang="en-US" altLang="zh-CN" dirty="0">
              <a:solidFill>
                <a:srgbClr val="433D3C"/>
              </a:solidFill>
              <a:latin typeface="+mj-ea"/>
              <a:ea typeface="+mj-ea"/>
            </a:endParaRPr>
          </a:p>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可追溯性</a:t>
            </a:r>
            <a:r>
              <a:rPr lang="zh-CN" altLang="en-US" dirty="0">
                <a:solidFill>
                  <a:srgbClr val="433D3C"/>
                </a:solidFill>
                <a:latin typeface="+mj-ea"/>
                <a:ea typeface="+mj-ea"/>
              </a:rPr>
              <a:t>：若有人恶意填写错误信息，发布恶意贴，那么可以通过该用户的发帖，找到其</a:t>
            </a:r>
            <a:r>
              <a:rPr lang="en-US" altLang="zh-CN" dirty="0">
                <a:solidFill>
                  <a:srgbClr val="433D3C"/>
                </a:solidFill>
                <a:latin typeface="+mj-ea"/>
                <a:ea typeface="+mj-ea"/>
              </a:rPr>
              <a:t>_</a:t>
            </a:r>
            <a:r>
              <a:rPr lang="en-US" altLang="zh-CN" dirty="0" err="1">
                <a:solidFill>
                  <a:srgbClr val="433D3C"/>
                </a:solidFill>
                <a:latin typeface="+mj-ea"/>
                <a:ea typeface="+mj-ea"/>
              </a:rPr>
              <a:t>openid</a:t>
            </a:r>
            <a:r>
              <a:rPr lang="zh-CN" altLang="en-US" dirty="0">
                <a:solidFill>
                  <a:srgbClr val="433D3C"/>
                </a:solidFill>
                <a:latin typeface="+mj-ea"/>
                <a:ea typeface="+mj-ea"/>
              </a:rPr>
              <a:t>从而追溯到该用户的微信号</a:t>
            </a:r>
          </a:p>
        </p:txBody>
      </p:sp>
    </p:spTree>
    <p:extLst>
      <p:ext uri="{BB962C8B-B14F-4D97-AF65-F5344CB8AC3E}">
        <p14:creationId xmlns:p14="http://schemas.microsoft.com/office/powerpoint/2010/main" val="314200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62143" y="5171322"/>
            <a:ext cx="2307380" cy="338554"/>
            <a:chOff x="3079994" y="5743984"/>
            <a:chExt cx="3405966" cy="499746"/>
          </a:xfrm>
        </p:grpSpPr>
        <p:sp>
          <p:nvSpPr>
            <p:cNvPr id="3"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rgbClr val="433D3C"/>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4"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5" name="TextBox 82"/>
            <p:cNvSpPr txBox="1"/>
            <p:nvPr/>
          </p:nvSpPr>
          <p:spPr>
            <a:xfrm>
              <a:off x="3598730" y="5743984"/>
              <a:ext cx="2887230" cy="499746"/>
            </a:xfrm>
            <a:prstGeom prst="rect">
              <a:avLst/>
            </a:prstGeom>
            <a:noFill/>
          </p:spPr>
          <p:txBody>
            <a:bodyPr wrap="square" rtlCol="0">
              <a:spAutoFit/>
            </a:bodyPr>
            <a:lstStyle/>
            <a:p>
              <a:r>
                <a:rPr lang="zh-CN" altLang="en-US" sz="1600" dirty="0">
                  <a:solidFill>
                    <a:schemeClr val="bg1">
                      <a:lumMod val="75000"/>
                    </a:schemeClr>
                  </a:solidFill>
                  <a:latin typeface="+mj-ea"/>
                  <a:ea typeface="+mj-ea"/>
                </a:rPr>
                <a:t>时间：</a:t>
              </a:r>
              <a:r>
                <a:rPr lang="en-US" altLang="zh-CN" sz="1600" dirty="0">
                  <a:solidFill>
                    <a:schemeClr val="bg1">
                      <a:lumMod val="75000"/>
                    </a:schemeClr>
                  </a:solidFill>
                  <a:latin typeface="+mj-ea"/>
                  <a:ea typeface="+mj-ea"/>
                </a:rPr>
                <a:t>2020/7/18</a:t>
              </a:r>
            </a:p>
          </p:txBody>
        </p:sp>
      </p:grpSp>
      <p:grpSp>
        <p:nvGrpSpPr>
          <p:cNvPr id="6" name="组合 5"/>
          <p:cNvGrpSpPr/>
          <p:nvPr/>
        </p:nvGrpSpPr>
        <p:grpSpPr>
          <a:xfrm>
            <a:off x="3050837" y="5176913"/>
            <a:ext cx="4532452" cy="584775"/>
            <a:chOff x="6825277" y="5783863"/>
            <a:chExt cx="6113654" cy="863203"/>
          </a:xfrm>
        </p:grpSpPr>
        <p:sp>
          <p:nvSpPr>
            <p:cNvPr id="7"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rgbClr val="C00000"/>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8"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9" name="TextBox 82"/>
            <p:cNvSpPr txBox="1"/>
            <p:nvPr/>
          </p:nvSpPr>
          <p:spPr>
            <a:xfrm>
              <a:off x="7371669" y="5783863"/>
              <a:ext cx="5567262" cy="863203"/>
            </a:xfrm>
            <a:prstGeom prst="rect">
              <a:avLst/>
            </a:prstGeom>
            <a:noFill/>
          </p:spPr>
          <p:txBody>
            <a:bodyPr wrap="square" rtlCol="0">
              <a:spAutoFit/>
            </a:bodyPr>
            <a:lstStyle/>
            <a:p>
              <a:r>
                <a:rPr lang="zh-CN" altLang="en-US" sz="1600" b="1" dirty="0">
                  <a:solidFill>
                    <a:schemeClr val="bg1">
                      <a:lumMod val="75000"/>
                    </a:schemeClr>
                  </a:solidFill>
                  <a:latin typeface="+mj-ea"/>
                  <a:ea typeface="+mj-ea"/>
                </a:rPr>
                <a:t>好多名字</a:t>
              </a:r>
              <a:r>
                <a:rPr lang="zh-CN" altLang="en-US" sz="1600" dirty="0">
                  <a:solidFill>
                    <a:schemeClr val="bg1">
                      <a:lumMod val="75000"/>
                    </a:schemeClr>
                  </a:solidFill>
                  <a:latin typeface="+mj-ea"/>
                  <a:ea typeface="+mj-ea"/>
                </a:rPr>
                <a:t>：王晨璐、王瑜、李响、曾志敏</a:t>
              </a:r>
              <a:endParaRPr lang="en-US" altLang="zh-CN" sz="1600" dirty="0">
                <a:solidFill>
                  <a:schemeClr val="bg1">
                    <a:lumMod val="75000"/>
                  </a:schemeClr>
                </a:solidFill>
                <a:latin typeface="+mj-ea"/>
                <a:ea typeface="+mj-ea"/>
              </a:endParaRPr>
            </a:p>
          </p:txBody>
        </p:sp>
      </p:grpSp>
      <p:sp>
        <p:nvSpPr>
          <p:cNvPr id="10" name="矩形 9"/>
          <p:cNvSpPr/>
          <p:nvPr/>
        </p:nvSpPr>
        <p:spPr>
          <a:xfrm>
            <a:off x="3139024" y="3326910"/>
            <a:ext cx="6070893" cy="830997"/>
          </a:xfrm>
          <a:prstGeom prst="rect">
            <a:avLst/>
          </a:prstGeom>
          <a:noFill/>
        </p:spPr>
        <p:txBody>
          <a:bodyPr wrap="none">
            <a:spAutoFit/>
          </a:bodyPr>
          <a:lstStyle/>
          <a:p>
            <a:pPr algn="ctr" fontAlgn="auto">
              <a:spcBef>
                <a:spcPts val="0"/>
              </a:spcBef>
              <a:spcAft>
                <a:spcPts val="0"/>
              </a:spcAft>
              <a:buFontTx/>
              <a:buNone/>
            </a:pPr>
            <a:r>
              <a:rPr lang="zh-CN" altLang="en-US" sz="4800" b="1" spc="300" dirty="0">
                <a:solidFill>
                  <a:prstClr val="black">
                    <a:lumMod val="75000"/>
                    <a:lumOff val="25000"/>
                  </a:prstClr>
                </a:solidFill>
                <a:latin typeface="微软雅黑" panose="020B0503020204020204" pitchFamily="34" charset="-122"/>
                <a:ea typeface="微软雅黑" panose="020B0503020204020204" pitchFamily="34" charset="-122"/>
              </a:rPr>
              <a:t>汇距高合微信小程序</a:t>
            </a:r>
            <a:endParaRPr lang="en-US" altLang="zh-CN" sz="4800" b="1" spc="3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042785" y="1499664"/>
            <a:ext cx="8061461" cy="0"/>
            <a:chOff x="2743824" y="838200"/>
            <a:chExt cx="8061461" cy="0"/>
          </a:xfrm>
        </p:grpSpPr>
        <p:cxnSp>
          <p:nvCxnSpPr>
            <p:cNvPr id="13" name="直接连接符 12"/>
            <p:cNvCxnSpPr/>
            <p:nvPr/>
          </p:nvCxnSpPr>
          <p:spPr>
            <a:xfrm>
              <a:off x="2743824" y="838200"/>
              <a:ext cx="2324100" cy="0"/>
            </a:xfrm>
            <a:prstGeom prst="line">
              <a:avLst/>
            </a:prstGeom>
            <a:noFill/>
            <a:ln w="6350" cap="flat" cmpd="sng" algn="ctr">
              <a:solidFill>
                <a:sysClr val="window" lastClr="FFFFFF">
                  <a:lumMod val="50000"/>
                </a:sysClr>
              </a:solidFill>
              <a:prstDash val="solid"/>
              <a:miter lim="800000"/>
            </a:ln>
            <a:effectLst/>
          </p:spPr>
        </p:cxnSp>
        <p:cxnSp>
          <p:nvCxnSpPr>
            <p:cNvPr id="14" name="直接连接符 13"/>
            <p:cNvCxnSpPr/>
            <p:nvPr/>
          </p:nvCxnSpPr>
          <p:spPr>
            <a:xfrm>
              <a:off x="8481185" y="838200"/>
              <a:ext cx="2324100" cy="0"/>
            </a:xfrm>
            <a:prstGeom prst="line">
              <a:avLst/>
            </a:prstGeom>
            <a:noFill/>
            <a:ln w="6350" cap="flat" cmpd="sng" algn="ctr">
              <a:solidFill>
                <a:sysClr val="window" lastClr="FFFFFF">
                  <a:lumMod val="50000"/>
                </a:sysClr>
              </a:solidFill>
              <a:prstDash val="solid"/>
              <a:miter lim="800000"/>
            </a:ln>
            <a:effectLst/>
          </p:spPr>
        </p:cxnSp>
      </p:grpSp>
      <p:grpSp>
        <p:nvGrpSpPr>
          <p:cNvPr id="17" name="组合 16">
            <a:extLst>
              <a:ext uri="{FF2B5EF4-FFF2-40B4-BE49-F238E27FC236}">
                <a16:creationId xmlns:a16="http://schemas.microsoft.com/office/drawing/2014/main" id="{4CD2D841-E29D-459A-B7EA-E8458C7E1B10}"/>
              </a:ext>
            </a:extLst>
          </p:cNvPr>
          <p:cNvGrpSpPr/>
          <p:nvPr/>
        </p:nvGrpSpPr>
        <p:grpSpPr>
          <a:xfrm>
            <a:off x="4898094" y="776632"/>
            <a:ext cx="2310918" cy="2079679"/>
            <a:chOff x="4706213" y="1003857"/>
            <a:chExt cx="2469840" cy="2569599"/>
          </a:xfrm>
        </p:grpSpPr>
        <p:grpSp>
          <p:nvGrpSpPr>
            <p:cNvPr id="18" name="组合 17">
              <a:extLst>
                <a:ext uri="{FF2B5EF4-FFF2-40B4-BE49-F238E27FC236}">
                  <a16:creationId xmlns:a16="http://schemas.microsoft.com/office/drawing/2014/main" id="{8F94D673-0818-417F-94AB-A8F7BE27B975}"/>
                </a:ext>
              </a:extLst>
            </p:cNvPr>
            <p:cNvGrpSpPr/>
            <p:nvPr/>
          </p:nvGrpSpPr>
          <p:grpSpPr>
            <a:xfrm>
              <a:off x="4706213" y="1003857"/>
              <a:ext cx="2469840" cy="2569599"/>
              <a:chOff x="5599112" y="1481257"/>
              <a:chExt cx="1296988" cy="1008063"/>
            </a:xfrm>
          </p:grpSpPr>
          <p:sp>
            <p:nvSpPr>
              <p:cNvPr id="20" name="AutoShape 5">
                <a:extLst>
                  <a:ext uri="{FF2B5EF4-FFF2-40B4-BE49-F238E27FC236}">
                    <a16:creationId xmlns:a16="http://schemas.microsoft.com/office/drawing/2014/main" id="{AABBE761-84CE-40A6-B605-CEE39777907A}"/>
                  </a:ext>
                </a:extLst>
              </p:cNvPr>
              <p:cNvSpPr>
                <a:spLocks noChangeArrowheads="1"/>
              </p:cNvSpPr>
              <p:nvPr/>
            </p:nvSpPr>
            <p:spPr bwMode="auto">
              <a:xfrm>
                <a:off x="5599112" y="1481257"/>
                <a:ext cx="1296988" cy="1008063"/>
              </a:xfrm>
              <a:prstGeom prst="flowChartProcess">
                <a:avLst/>
              </a:prstGeom>
              <a:solidFill>
                <a:srgbClr val="F00000"/>
              </a:solidFill>
              <a:ln w="9525">
                <a:miter lim="800000"/>
                <a:headEnd/>
                <a:tailEnd/>
              </a:ln>
              <a:effectLst/>
              <a:scene3d>
                <a:camera prst="legacyPerspectiveBottom"/>
                <a:lightRig rig="legacyFlat3" dir="t"/>
              </a:scene3d>
              <a:sp3d extrusionH="354000" prstMaterial="legacyMatte">
                <a:bevelT w="13500" h="13500" prst="angle"/>
                <a:bevelB w="13500" h="13500" prst="angle"/>
                <a:extrusionClr>
                  <a:srgbClr val="F00000"/>
                </a:extrusionClr>
                <a:contourClr>
                  <a:srgbClr val="F00000"/>
                </a:contourClr>
              </a:sp3d>
              <a:extLst>
                <a:ext uri="{AF507438-7753-43E0-B8FC-AC1667EBCBE1}">
                  <a14:hiddenEffects xmlns:a14="http://schemas.microsoft.com/office/drawing/2010/main">
                    <a:effectLst>
                      <a:outerShdw dist="17961" dir="2700000" algn="ctr" rotWithShape="0">
                        <a:srgbClr val="900000"/>
                      </a:outerShdw>
                    </a:effectLst>
                  </a14:hiddenEffects>
                </a:ext>
              </a:extLst>
            </p:spPr>
            <p:txBody>
              <a:bodyPr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AutoShape 6">
                <a:extLst>
                  <a:ext uri="{FF2B5EF4-FFF2-40B4-BE49-F238E27FC236}">
                    <a16:creationId xmlns:a16="http://schemas.microsoft.com/office/drawing/2014/main" id="{09236B6D-B2D2-4E24-AB82-17320978F280}"/>
                  </a:ext>
                </a:extLst>
              </p:cNvPr>
              <p:cNvSpPr>
                <a:spLocks noChangeArrowheads="1"/>
              </p:cNvSpPr>
              <p:nvPr/>
            </p:nvSpPr>
            <p:spPr bwMode="auto">
              <a:xfrm>
                <a:off x="5664200" y="1557338"/>
                <a:ext cx="1166813" cy="865187"/>
              </a:xfrm>
              <a:prstGeom prst="flowChartProcess">
                <a:avLst/>
              </a:prstGeom>
              <a:noFill/>
              <a:ln w="9525">
                <a:solidFill>
                  <a:srgbClr val="1C1C1C"/>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19" name="图片 18">
              <a:extLst>
                <a:ext uri="{FF2B5EF4-FFF2-40B4-BE49-F238E27FC236}">
                  <a16:creationId xmlns:a16="http://schemas.microsoft.com/office/drawing/2014/main" id="{81F4D4F0-E871-4347-A85A-EC272FFC9C65}"/>
                </a:ext>
              </a:extLst>
            </p:cNvPr>
            <p:cNvPicPr>
              <a:picLocks noChangeAspect="1"/>
            </p:cNvPicPr>
            <p:nvPr/>
          </p:nvPicPr>
          <p:blipFill>
            <a:blip r:embed="rId3"/>
            <a:stretch>
              <a:fillRect/>
            </a:stretch>
          </p:blipFill>
          <p:spPr>
            <a:xfrm>
              <a:off x="4845702" y="1186888"/>
              <a:ext cx="2171429" cy="2204763"/>
            </a:xfrm>
            <a:prstGeom prst="rect">
              <a:avLst/>
            </a:prstGeom>
          </p:spPr>
        </p:pic>
      </p:grpSp>
      <p:sp>
        <p:nvSpPr>
          <p:cNvPr id="22" name="文本框 21">
            <a:extLst>
              <a:ext uri="{FF2B5EF4-FFF2-40B4-BE49-F238E27FC236}">
                <a16:creationId xmlns:a16="http://schemas.microsoft.com/office/drawing/2014/main" id="{BD220154-991A-4B28-B78D-A5F97169A5F3}"/>
              </a:ext>
            </a:extLst>
          </p:cNvPr>
          <p:cNvSpPr txBox="1"/>
          <p:nvPr/>
        </p:nvSpPr>
        <p:spPr>
          <a:xfrm>
            <a:off x="7288202" y="4308790"/>
            <a:ext cx="4392488" cy="369332"/>
          </a:xfrm>
          <a:prstGeom prst="rect">
            <a:avLst/>
          </a:prstGeom>
          <a:noFill/>
        </p:spPr>
        <p:txBody>
          <a:bodyPr wrap="square">
            <a:spAutoFit/>
          </a:bodyPr>
          <a:lstStyle/>
          <a:p>
            <a:pPr algn="just">
              <a:spcAft>
                <a:spcPts val="0"/>
              </a:spcAft>
            </a:pPr>
            <a:r>
              <a:rPr lang="en-US" altLang="zh-CN" kern="100" dirty="0">
                <a:solidFill>
                  <a:srgbClr val="433D3C"/>
                </a:solidFill>
                <a:latin typeface="+mj-ea"/>
                <a:ea typeface="+mj-ea"/>
                <a:cs typeface="Times New Roman" panose="02020603050405020304" pitchFamily="18" charset="0"/>
              </a:rPr>
              <a:t>——</a:t>
            </a:r>
            <a:r>
              <a:rPr lang="zh-CN" altLang="zh-CN" sz="1800" kern="100" dirty="0">
                <a:solidFill>
                  <a:srgbClr val="433D3C"/>
                </a:solidFill>
                <a:effectLst/>
                <a:latin typeface="+mj-ea"/>
                <a:ea typeface="+mj-ea"/>
                <a:cs typeface="Times New Roman" panose="02020603050405020304" pitchFamily="18" charset="0"/>
              </a:rPr>
              <a:t>高合社区的居民信息服务平台</a:t>
            </a:r>
          </a:p>
        </p:txBody>
      </p:sp>
    </p:spTree>
    <p:extLst>
      <p:ext uri="{BB962C8B-B14F-4D97-AF65-F5344CB8AC3E}">
        <p14:creationId xmlns:p14="http://schemas.microsoft.com/office/powerpoint/2010/main" val="3832258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技术要素</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25">
            <a:extLst>
              <a:ext uri="{FF2B5EF4-FFF2-40B4-BE49-F238E27FC236}">
                <a16:creationId xmlns:a16="http://schemas.microsoft.com/office/drawing/2014/main" id="{2160A03B-4D23-4BE4-BBBB-D5EC071E2C16}"/>
              </a:ext>
            </a:extLst>
          </p:cNvPr>
          <p:cNvSpPr>
            <a:spLocks noChangeArrowheads="1"/>
          </p:cNvSpPr>
          <p:nvPr/>
        </p:nvSpPr>
        <p:spPr bwMode="auto">
          <a:xfrm>
            <a:off x="1260812" y="1516252"/>
            <a:ext cx="3943771"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buFont typeface="Arial" panose="020B0604020202020204" pitchFamily="34" charset="0"/>
              <a:buChar char="•"/>
            </a:pPr>
            <a:r>
              <a:rPr lang="zh-CN" altLang="en-US" sz="2000" b="1" dirty="0">
                <a:solidFill>
                  <a:schemeClr val="bg1"/>
                </a:solidFill>
                <a:latin typeface="+mj-ea"/>
                <a:ea typeface="+mj-ea"/>
              </a:rPr>
              <a:t>系统并发支持</a:t>
            </a:r>
          </a:p>
        </p:txBody>
      </p:sp>
      <p:sp>
        <p:nvSpPr>
          <p:cNvPr id="11" name="文本框 10">
            <a:extLst>
              <a:ext uri="{FF2B5EF4-FFF2-40B4-BE49-F238E27FC236}">
                <a16:creationId xmlns:a16="http://schemas.microsoft.com/office/drawing/2014/main" id="{2B45478A-BF7E-49BF-89DC-799EC4AD2B44}"/>
              </a:ext>
            </a:extLst>
          </p:cNvPr>
          <p:cNvSpPr txBox="1"/>
          <p:nvPr/>
        </p:nvSpPr>
        <p:spPr>
          <a:xfrm>
            <a:off x="687013" y="2107873"/>
            <a:ext cx="10824323" cy="3332772"/>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使用缓存</a:t>
            </a:r>
            <a:r>
              <a:rPr lang="zh-CN" altLang="en-US" dirty="0">
                <a:solidFill>
                  <a:schemeClr val="bg1"/>
                </a:solidFill>
                <a:latin typeface="+mj-ea"/>
                <a:ea typeface="+mj-ea"/>
              </a:rPr>
              <a:t>：合党建在首次加载后会将内容载入全局缓存，返回上一页面后重新进入进入无需等待，退出小程序之后会删除缓存；获取的公众号</a:t>
            </a:r>
            <a:r>
              <a:rPr lang="en-US" altLang="zh-CN" dirty="0" err="1">
                <a:solidFill>
                  <a:schemeClr val="bg1"/>
                </a:solidFill>
                <a:latin typeface="+mj-ea"/>
                <a:ea typeface="+mj-ea"/>
              </a:rPr>
              <a:t>access_token</a:t>
            </a:r>
            <a:r>
              <a:rPr lang="zh-CN" altLang="en-US" dirty="0">
                <a:solidFill>
                  <a:schemeClr val="bg1"/>
                </a:solidFill>
                <a:latin typeface="+mj-ea"/>
                <a:ea typeface="+mj-ea"/>
              </a:rPr>
              <a:t>会缓存入云端数据库，只有过期了才会重新获取。</a:t>
            </a:r>
            <a:endParaRPr lang="en-US" altLang="zh-CN" dirty="0">
              <a:solidFill>
                <a:schemeClr val="bg1"/>
              </a:solidFill>
              <a:latin typeface="+mj-ea"/>
              <a:ea typeface="+mj-ea"/>
            </a:endParaRPr>
          </a:p>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数据库设计</a:t>
            </a:r>
            <a:r>
              <a:rPr lang="zh-CN" altLang="en-US" dirty="0">
                <a:solidFill>
                  <a:schemeClr val="bg1"/>
                </a:solidFill>
                <a:latin typeface="+mj-ea"/>
                <a:ea typeface="+mj-ea"/>
              </a:rPr>
              <a:t>：关系模型满足第三范式，极大程度地减少了数据冗余和不必要的依赖关系。</a:t>
            </a:r>
            <a:endParaRPr lang="en-US" altLang="zh-CN" dirty="0">
              <a:solidFill>
                <a:schemeClr val="bg1"/>
              </a:solidFill>
              <a:latin typeface="+mj-ea"/>
              <a:ea typeface="+mj-ea"/>
            </a:endParaRPr>
          </a:p>
          <a:p>
            <a:pPr marL="285750" indent="-285750">
              <a:lnSpc>
                <a:spcPct val="200000"/>
              </a:lnSpc>
              <a:buFont typeface="Wingdings" panose="05000000000000000000" pitchFamily="2" charset="2"/>
              <a:buChar char="l"/>
            </a:pPr>
            <a:r>
              <a:rPr lang="zh-CN" altLang="en-US" b="1" dirty="0">
                <a:solidFill>
                  <a:srgbClr val="C00000"/>
                </a:solidFill>
                <a:latin typeface="+mj-ea"/>
                <a:ea typeface="+mj-ea"/>
              </a:rPr>
              <a:t>异步编程</a:t>
            </a:r>
            <a:r>
              <a:rPr lang="zh-CN" altLang="en-US" dirty="0">
                <a:solidFill>
                  <a:schemeClr val="bg1"/>
                </a:solidFill>
                <a:latin typeface="+mj-ea"/>
                <a:ea typeface="+mj-ea"/>
              </a:rPr>
              <a:t>：在</a:t>
            </a:r>
            <a:r>
              <a:rPr lang="en-US" altLang="zh-CN" dirty="0">
                <a:solidFill>
                  <a:schemeClr val="bg1"/>
                </a:solidFill>
                <a:latin typeface="+mj-ea"/>
                <a:ea typeface="+mj-ea"/>
              </a:rPr>
              <a:t>upload</a:t>
            </a:r>
            <a:r>
              <a:rPr lang="zh-CN" altLang="en-US" dirty="0">
                <a:solidFill>
                  <a:schemeClr val="bg1"/>
                </a:solidFill>
                <a:latin typeface="+mj-ea"/>
                <a:ea typeface="+mj-ea"/>
              </a:rPr>
              <a:t>时使用</a:t>
            </a:r>
            <a:r>
              <a:rPr lang="en-US" altLang="zh-CN" dirty="0">
                <a:solidFill>
                  <a:schemeClr val="bg1"/>
                </a:solidFill>
                <a:latin typeface="+mj-ea"/>
                <a:ea typeface="+mj-ea"/>
              </a:rPr>
              <a:t>Promise</a:t>
            </a:r>
            <a:r>
              <a:rPr lang="zh-CN" altLang="en-US" dirty="0">
                <a:solidFill>
                  <a:schemeClr val="bg1"/>
                </a:solidFill>
                <a:latin typeface="+mj-ea"/>
                <a:ea typeface="+mj-ea"/>
              </a:rPr>
              <a:t>实现并发请求队列，将用户的上传请求加入并发请求队列处理。</a:t>
            </a:r>
            <a:endParaRPr lang="en-US" altLang="zh-CN" dirty="0">
              <a:solidFill>
                <a:schemeClr val="bg1"/>
              </a:solidFill>
              <a:latin typeface="+mj-ea"/>
              <a:ea typeface="+mj-ea"/>
            </a:endParaRPr>
          </a:p>
          <a:p>
            <a:pPr marL="285750" indent="-285750">
              <a:lnSpc>
                <a:spcPct val="200000"/>
              </a:lnSpc>
              <a:buFont typeface="Wingdings" panose="05000000000000000000" pitchFamily="2" charset="2"/>
              <a:buChar char="l"/>
            </a:pPr>
            <a:r>
              <a:rPr lang="en-US" altLang="zh-CN" b="1" dirty="0">
                <a:solidFill>
                  <a:srgbClr val="C00000"/>
                </a:solidFill>
                <a:latin typeface="+mj-ea"/>
                <a:ea typeface="+mj-ea"/>
              </a:rPr>
              <a:t>lazy-load</a:t>
            </a:r>
            <a:r>
              <a:rPr lang="zh-CN" altLang="en-US" dirty="0">
                <a:solidFill>
                  <a:schemeClr val="bg1"/>
                </a:solidFill>
                <a:latin typeface="+mj-ea"/>
                <a:ea typeface="+mj-ea"/>
              </a:rPr>
              <a:t>：合党建加载时不一次性载入所有公众号文章，而是先载入一小部分（</a:t>
            </a:r>
            <a:r>
              <a:rPr lang="en-US" altLang="zh-CN" dirty="0">
                <a:solidFill>
                  <a:schemeClr val="bg1"/>
                </a:solidFill>
                <a:latin typeface="+mj-ea"/>
                <a:ea typeface="+mj-ea"/>
              </a:rPr>
              <a:t>10</a:t>
            </a:r>
            <a:r>
              <a:rPr lang="zh-CN" altLang="en-US" dirty="0">
                <a:solidFill>
                  <a:schemeClr val="bg1"/>
                </a:solidFill>
                <a:latin typeface="+mj-ea"/>
                <a:ea typeface="+mj-ea"/>
              </a:rPr>
              <a:t>篇左右），用户往下翻才会继续加载</a:t>
            </a:r>
          </a:p>
        </p:txBody>
      </p:sp>
    </p:spTree>
    <p:extLst>
      <p:ext uri="{BB962C8B-B14F-4D97-AF65-F5344CB8AC3E}">
        <p14:creationId xmlns:p14="http://schemas.microsoft.com/office/powerpoint/2010/main" val="22748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print">
            <a:grayscl/>
            <a:extLst>
              <a:ext uri="{28A0092B-C50C-407E-A947-70E740481C1C}">
                <a14:useLocalDpi xmlns:a14="http://schemas.microsoft.com/office/drawing/2010/main" val="0"/>
              </a:ext>
            </a:extLst>
          </a:blip>
          <a:srcRect l="23379" t="383" r="26448" b="804"/>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04</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769794" y="2827294"/>
            <a:ext cx="2236510" cy="707886"/>
          </a:xfrm>
          <a:prstGeom prst="rect">
            <a:avLst/>
          </a:prstGeom>
          <a:noFill/>
        </p:spPr>
        <p:txBody>
          <a:bodyPr wrap="none" rtlCol="0">
            <a:spAutoFit/>
          </a:bodyPr>
          <a:lstStyle/>
          <a:p>
            <a:pPr fontAlgn="auto">
              <a:spcBef>
                <a:spcPts val="0"/>
              </a:spcBef>
              <a:spcAft>
                <a:spcPts val="0"/>
              </a:spcAft>
              <a:buFontTx/>
              <a:buNone/>
            </a:pPr>
            <a:r>
              <a:rPr lang="zh-CN" altLang="en-US" sz="4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项目创新</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65289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p:nvGrpSpPr>
        <p:grpSpPr>
          <a:xfrm>
            <a:off x="948337" y="3146171"/>
            <a:ext cx="3014879" cy="1579497"/>
            <a:chOff x="749531" y="3526854"/>
            <a:chExt cx="3014879" cy="1579497"/>
          </a:xfrm>
        </p:grpSpPr>
        <p:sp>
          <p:nvSpPr>
            <p:cNvPr id="12" name="矩形 11"/>
            <p:cNvSpPr/>
            <p:nvPr/>
          </p:nvSpPr>
          <p:spPr>
            <a:xfrm>
              <a:off x="1671114" y="3526854"/>
              <a:ext cx="1801173" cy="461665"/>
            </a:xfrm>
            <a:prstGeom prst="rect">
              <a:avLst/>
            </a:prstGeom>
          </p:spPr>
          <p:txBody>
            <a:bodyPr wrap="square">
              <a:spAutoFit/>
            </a:bodyPr>
            <a:lstStyle/>
            <a:p>
              <a:pPr algn="r"/>
              <a:r>
                <a:rPr lang="zh-CN" altLang="en-US" sz="2400" b="1" dirty="0">
                  <a:solidFill>
                    <a:srgbClr val="C00000"/>
                  </a:solidFill>
                  <a:ea typeface="微软雅黑" panose="020B0503020204020204" pitchFamily="34" charset="-122"/>
                </a:rPr>
                <a:t>便捷性</a:t>
              </a:r>
            </a:p>
          </p:txBody>
        </p:sp>
        <p:sp>
          <p:nvSpPr>
            <p:cNvPr id="16" name="矩形 25"/>
            <p:cNvSpPr>
              <a:spLocks noChangeArrowheads="1"/>
            </p:cNvSpPr>
            <p:nvPr/>
          </p:nvSpPr>
          <p:spPr bwMode="auto">
            <a:xfrm>
              <a:off x="749531" y="4029133"/>
              <a:ext cx="3014879"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solidFill>
                    <a:schemeClr val="bg1"/>
                  </a:solidFill>
                  <a:latin typeface="+mj-ea"/>
                  <a:ea typeface="+mj-ea"/>
                </a:rPr>
                <a:t>汇距高合微信小程序提供了八大模块，抓住社区居民需求，为居民生活和社区工作人员提供了便利</a:t>
              </a:r>
            </a:p>
          </p:txBody>
        </p:sp>
      </p:grpSp>
      <p:grpSp>
        <p:nvGrpSpPr>
          <p:cNvPr id="2" name="组合 1"/>
          <p:cNvGrpSpPr/>
          <p:nvPr/>
        </p:nvGrpSpPr>
        <p:grpSpPr>
          <a:xfrm>
            <a:off x="1256627" y="1520508"/>
            <a:ext cx="3114562" cy="1046440"/>
            <a:chOff x="1057821" y="1266012"/>
            <a:chExt cx="3114562" cy="1046440"/>
          </a:xfrm>
        </p:grpSpPr>
        <p:sp>
          <p:nvSpPr>
            <p:cNvPr id="13" name="矩形 12"/>
            <p:cNvSpPr/>
            <p:nvPr/>
          </p:nvSpPr>
          <p:spPr>
            <a:xfrm>
              <a:off x="2462463" y="1266012"/>
              <a:ext cx="1709920" cy="461665"/>
            </a:xfrm>
            <a:prstGeom prst="rect">
              <a:avLst/>
            </a:prstGeom>
          </p:spPr>
          <p:txBody>
            <a:bodyPr wrap="square">
              <a:spAutoFit/>
            </a:bodyPr>
            <a:lstStyle/>
            <a:p>
              <a:pPr algn="r"/>
              <a:r>
                <a:rPr lang="zh-CN" altLang="en-US" sz="2400" b="1" dirty="0">
                  <a:solidFill>
                    <a:srgbClr val="C00000"/>
                  </a:solidFill>
                  <a:ea typeface="微软雅黑" panose="020B0503020204020204" pitchFamily="34" charset="-122"/>
                </a:rPr>
                <a:t>定制化</a:t>
              </a:r>
            </a:p>
          </p:txBody>
        </p:sp>
        <p:sp>
          <p:nvSpPr>
            <p:cNvPr id="17" name="矩形 25"/>
            <p:cNvSpPr>
              <a:spLocks noChangeArrowheads="1"/>
            </p:cNvSpPr>
            <p:nvPr/>
          </p:nvSpPr>
          <p:spPr bwMode="auto">
            <a:xfrm>
              <a:off x="1057821" y="1727677"/>
              <a:ext cx="3101301"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solidFill>
                    <a:schemeClr val="bg1"/>
                  </a:solidFill>
                  <a:latin typeface="+mj-ea"/>
                  <a:ea typeface="+mj-ea"/>
                </a:rPr>
                <a:t>在新冠疫情大环境下，提供志愿者招募、居民生活等创新模块</a:t>
              </a:r>
            </a:p>
          </p:txBody>
        </p:sp>
      </p:grpSp>
      <p:grpSp>
        <p:nvGrpSpPr>
          <p:cNvPr id="4" name="组合 3"/>
          <p:cNvGrpSpPr/>
          <p:nvPr/>
        </p:nvGrpSpPr>
        <p:grpSpPr>
          <a:xfrm>
            <a:off x="7454272" y="1520507"/>
            <a:ext cx="3397431" cy="1321078"/>
            <a:chOff x="8029541" y="1266011"/>
            <a:chExt cx="3397431" cy="1321078"/>
          </a:xfrm>
        </p:grpSpPr>
        <p:sp>
          <p:nvSpPr>
            <p:cNvPr id="14" name="矩形 13"/>
            <p:cNvSpPr/>
            <p:nvPr/>
          </p:nvSpPr>
          <p:spPr>
            <a:xfrm>
              <a:off x="8029541" y="1266011"/>
              <a:ext cx="1885262" cy="461665"/>
            </a:xfrm>
            <a:prstGeom prst="rect">
              <a:avLst/>
            </a:prstGeom>
          </p:spPr>
          <p:txBody>
            <a:bodyPr wrap="square">
              <a:spAutoFit/>
            </a:bodyPr>
            <a:lstStyle/>
            <a:p>
              <a:r>
                <a:rPr lang="zh-CN" altLang="en-US" sz="2400" b="1" dirty="0">
                  <a:solidFill>
                    <a:srgbClr val="C00000"/>
                  </a:solidFill>
                  <a:ea typeface="微软雅黑" panose="020B0503020204020204" pitchFamily="34" charset="-122"/>
                </a:rPr>
                <a:t>实用性</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sym typeface="Arial" panose="020B0604020202020204" pitchFamily="34" charset="0"/>
                </a:rPr>
                <a:t>用户无需关注多个公众号、网站、小程序，汇距高合可以满足所有需求，更加实用</a:t>
              </a:r>
            </a:p>
          </p:txBody>
        </p:sp>
      </p:grpSp>
      <p:grpSp>
        <p:nvGrpSpPr>
          <p:cNvPr id="5" name="组合 4"/>
          <p:cNvGrpSpPr/>
          <p:nvPr/>
        </p:nvGrpSpPr>
        <p:grpSpPr>
          <a:xfrm>
            <a:off x="8313549" y="3165990"/>
            <a:ext cx="2936464" cy="1312645"/>
            <a:chOff x="8888818" y="3546673"/>
            <a:chExt cx="2538153" cy="1312645"/>
          </a:xfrm>
        </p:grpSpPr>
        <p:sp>
          <p:nvSpPr>
            <p:cNvPr id="15" name="矩形 14"/>
            <p:cNvSpPr/>
            <p:nvPr/>
          </p:nvSpPr>
          <p:spPr>
            <a:xfrm>
              <a:off x="8888818" y="3546673"/>
              <a:ext cx="1818074" cy="461665"/>
            </a:xfrm>
            <a:prstGeom prst="rect">
              <a:avLst/>
            </a:prstGeom>
          </p:spPr>
          <p:txBody>
            <a:bodyPr wrap="square">
              <a:spAutoFit/>
            </a:bodyPr>
            <a:lstStyle/>
            <a:p>
              <a:r>
                <a:rPr lang="zh-CN" altLang="en-US" sz="2400" b="1" dirty="0">
                  <a:solidFill>
                    <a:srgbClr val="C00000"/>
                  </a:solidFill>
                  <a:ea typeface="微软雅黑" panose="020B0503020204020204" pitchFamily="34" charset="-122"/>
                </a:rPr>
                <a:t>可靠性</a:t>
              </a:r>
            </a:p>
          </p:txBody>
        </p:sp>
        <p:sp>
          <p:nvSpPr>
            <p:cNvPr id="19" name="矩形 25"/>
            <p:cNvSpPr>
              <a:spLocks noChangeArrowheads="1"/>
            </p:cNvSpPr>
            <p:nvPr/>
          </p:nvSpPr>
          <p:spPr bwMode="auto">
            <a:xfrm>
              <a:off x="8888818" y="4028321"/>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该项目有高合社区相关工作人员参与，直接获取最关键真实的用户需求，更加可靠</a:t>
              </a:r>
            </a:p>
          </p:txBody>
        </p:sp>
      </p:grpSp>
      <p:grpSp>
        <p:nvGrpSpPr>
          <p:cNvPr id="6" name="组合 5"/>
          <p:cNvGrpSpPr/>
          <p:nvPr/>
        </p:nvGrpSpPr>
        <p:grpSpPr>
          <a:xfrm>
            <a:off x="3709856" y="2337715"/>
            <a:ext cx="4334985" cy="3639924"/>
            <a:chOff x="3345274" y="1792649"/>
            <a:chExt cx="5437512" cy="4565674"/>
          </a:xfrm>
        </p:grpSpPr>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sz="1400">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433D3C"/>
              </a:solidFill>
              <a:ln>
                <a:noFill/>
              </a:ln>
            </p:spPr>
            <p:txBody>
              <a:bodyPr vert="horz" wrap="square" lIns="91440" tIns="45720" rIns="91440" bIns="45720" numCol="1" anchor="t" anchorCtr="0" compatLnSpc="1"/>
              <a:lstStyle/>
              <a:p>
                <a:endParaRPr lang="zh-CN" altLang="en-US" sz="1400">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433D3C"/>
              </a:solidFill>
              <a:ln>
                <a:noFill/>
              </a:ln>
            </p:spPr>
            <p:txBody>
              <a:bodyPr vert="horz" wrap="square" lIns="91440" tIns="45720" rIns="91440" bIns="45720" numCol="1" anchor="t" anchorCtr="0" compatLnSpc="1"/>
              <a:lstStyle/>
              <a:p>
                <a:endParaRPr lang="zh-CN" altLang="en-US" sz="1400">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433D3C"/>
              </a:solidFill>
              <a:ln>
                <a:noFill/>
              </a:ln>
            </p:spPr>
            <p:txBody>
              <a:bodyPr vert="horz" wrap="square" lIns="91440" tIns="45720" rIns="91440" bIns="45720" numCol="1" anchor="t" anchorCtr="0" compatLnSpc="1"/>
              <a:lstStyle/>
              <a:p>
                <a:endParaRPr lang="zh-CN" altLang="en-US" sz="1400">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sz="1400"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433D3C"/>
              </a:solidFill>
              <a:ln>
                <a:noFill/>
              </a:ln>
            </p:spPr>
            <p:txBody>
              <a:bodyPr vert="horz" wrap="square" lIns="91440" tIns="45720" rIns="91440" bIns="45720" numCol="1" anchor="t" anchorCtr="0" compatLnSpc="1"/>
              <a:lstStyle/>
              <a:p>
                <a:endParaRPr lang="zh-CN" altLang="en-US" sz="1400"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chemeClr val="bg1"/>
                </a:solidFill>
              </a:endParaRPr>
            </a:p>
          </p:txBody>
        </p:sp>
        <p:sp>
          <p:nvSpPr>
            <p:cNvPr id="35" name="矩形 34"/>
            <p:cNvSpPr/>
            <p:nvPr/>
          </p:nvSpPr>
          <p:spPr>
            <a:xfrm>
              <a:off x="5067239" y="3749235"/>
              <a:ext cx="1935427" cy="728839"/>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汇距高合</a:t>
              </a:r>
            </a:p>
          </p:txBody>
        </p:sp>
        <p:sp>
          <p:nvSpPr>
            <p:cNvPr id="36" name="文本框 35"/>
            <p:cNvSpPr txBox="1"/>
            <p:nvPr/>
          </p:nvSpPr>
          <p:spPr>
            <a:xfrm>
              <a:off x="3576968" y="3921193"/>
              <a:ext cx="772592" cy="678809"/>
            </a:xfrm>
            <a:prstGeom prst="rect">
              <a:avLst/>
            </a:prstGeom>
            <a:noFill/>
          </p:spPr>
          <p:txBody>
            <a:bodyPr wrap="none" rtlCol="0">
              <a:spAutoFit/>
            </a:bodyPr>
            <a:lstStyle/>
            <a:p>
              <a:pPr algn="ctr"/>
              <a:r>
                <a:rPr lang="en-US" altLang="zh-CN" sz="2800" dirty="0">
                  <a:solidFill>
                    <a:schemeClr val="bg2"/>
                  </a:solidFill>
                  <a:latin typeface="微软雅黑" panose="020B0503020204020204" pitchFamily="34" charset="-122"/>
                </a:rPr>
                <a:t>01</a:t>
              </a:r>
              <a:endParaRPr lang="zh-CN" altLang="en-US" sz="2800" dirty="0">
                <a:solidFill>
                  <a:schemeClr val="bg2"/>
                </a:solidFill>
                <a:latin typeface="微软雅黑" panose="020B0503020204020204" pitchFamily="34" charset="-122"/>
              </a:endParaRPr>
            </a:p>
          </p:txBody>
        </p:sp>
        <p:sp>
          <p:nvSpPr>
            <p:cNvPr id="37" name="文本框 36"/>
            <p:cNvSpPr txBox="1"/>
            <p:nvPr/>
          </p:nvSpPr>
          <p:spPr>
            <a:xfrm>
              <a:off x="4567690" y="2045812"/>
              <a:ext cx="772592" cy="678809"/>
            </a:xfrm>
            <a:prstGeom prst="rect">
              <a:avLst/>
            </a:prstGeom>
            <a:noFill/>
          </p:spPr>
          <p:txBody>
            <a:bodyPr wrap="none" rtlCol="0">
              <a:spAutoFit/>
            </a:bodyPr>
            <a:lstStyle/>
            <a:p>
              <a:pPr algn="ctr"/>
              <a:r>
                <a:rPr lang="en-US" altLang="zh-CN" sz="2800" dirty="0">
                  <a:solidFill>
                    <a:schemeClr val="bg2"/>
                  </a:solidFill>
                  <a:latin typeface="微软雅黑" panose="020B0503020204020204" pitchFamily="34" charset="-122"/>
                </a:rPr>
                <a:t>02</a:t>
              </a:r>
              <a:endParaRPr lang="zh-CN" altLang="en-US" sz="2800" dirty="0">
                <a:solidFill>
                  <a:schemeClr val="bg2"/>
                </a:solidFill>
                <a:latin typeface="微软雅黑" panose="020B0503020204020204" pitchFamily="34" charset="-122"/>
              </a:endParaRPr>
            </a:p>
          </p:txBody>
        </p:sp>
        <p:sp>
          <p:nvSpPr>
            <p:cNvPr id="38" name="文本框 37"/>
            <p:cNvSpPr txBox="1"/>
            <p:nvPr/>
          </p:nvSpPr>
          <p:spPr>
            <a:xfrm>
              <a:off x="6777341" y="2083087"/>
              <a:ext cx="772592" cy="678809"/>
            </a:xfrm>
            <a:prstGeom prst="rect">
              <a:avLst/>
            </a:prstGeom>
            <a:noFill/>
          </p:spPr>
          <p:txBody>
            <a:bodyPr wrap="none" rtlCol="0">
              <a:spAutoFit/>
            </a:bodyPr>
            <a:lstStyle/>
            <a:p>
              <a:pPr algn="ctr"/>
              <a:r>
                <a:rPr lang="en-US" altLang="zh-CN" sz="2800" dirty="0">
                  <a:solidFill>
                    <a:schemeClr val="bg2"/>
                  </a:solidFill>
                  <a:latin typeface="微软雅黑" panose="020B0503020204020204" pitchFamily="34" charset="-122"/>
                </a:rPr>
                <a:t>03</a:t>
              </a:r>
              <a:endParaRPr lang="zh-CN" altLang="en-US" sz="2800" dirty="0">
                <a:solidFill>
                  <a:schemeClr val="bg2"/>
                </a:solidFill>
                <a:latin typeface="微软雅黑" panose="020B0503020204020204" pitchFamily="34" charset="-122"/>
              </a:endParaRPr>
            </a:p>
          </p:txBody>
        </p:sp>
        <p:sp>
          <p:nvSpPr>
            <p:cNvPr id="39" name="文本框 38"/>
            <p:cNvSpPr txBox="1"/>
            <p:nvPr/>
          </p:nvSpPr>
          <p:spPr>
            <a:xfrm>
              <a:off x="7763431" y="3927615"/>
              <a:ext cx="772592" cy="678809"/>
            </a:xfrm>
            <a:prstGeom prst="rect">
              <a:avLst/>
            </a:prstGeom>
            <a:noFill/>
          </p:spPr>
          <p:txBody>
            <a:bodyPr wrap="none" rtlCol="0">
              <a:spAutoFit/>
            </a:bodyPr>
            <a:lstStyle/>
            <a:p>
              <a:pPr algn="ctr"/>
              <a:r>
                <a:rPr lang="en-US" altLang="zh-CN" sz="2800" dirty="0">
                  <a:solidFill>
                    <a:schemeClr val="bg2"/>
                  </a:solidFill>
                  <a:latin typeface="微软雅黑" panose="020B0503020204020204" pitchFamily="34" charset="-122"/>
                </a:rPr>
                <a:t>04</a:t>
              </a:r>
              <a:endParaRPr lang="zh-CN" altLang="en-US" sz="2800" dirty="0">
                <a:solidFill>
                  <a:schemeClr val="bg2"/>
                </a:solidFill>
                <a:latin typeface="微软雅黑" panose="020B0503020204020204" pitchFamily="34" charset="-122"/>
              </a:endParaRPr>
            </a:p>
          </p:txBody>
        </p:sp>
      </p:grpSp>
      <p:grpSp>
        <p:nvGrpSpPr>
          <p:cNvPr id="40" name="组合 39"/>
          <p:cNvGrpSpPr/>
          <p:nvPr/>
        </p:nvGrpSpPr>
        <p:grpSpPr>
          <a:xfrm>
            <a:off x="791350" y="884779"/>
            <a:ext cx="1480701" cy="525463"/>
            <a:chOff x="791350" y="884779"/>
            <a:chExt cx="1480701" cy="525463"/>
          </a:xfrm>
        </p:grpSpPr>
        <p:sp>
          <p:nvSpPr>
            <p:cNvPr id="41"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44" name="文本框 43"/>
            <p:cNvSpPr txBox="1"/>
            <p:nvPr/>
          </p:nvSpPr>
          <p:spPr>
            <a:xfrm>
              <a:off x="1317944" y="943703"/>
              <a:ext cx="954107" cy="400110"/>
            </a:xfrm>
            <a:prstGeom prst="rect">
              <a:avLst/>
            </a:prstGeom>
            <a:noFill/>
          </p:spPr>
          <p:txBody>
            <a:bodyPr wrap="none" rtlCol="0">
              <a:spAutoFit/>
            </a:bodyPr>
            <a:lstStyle/>
            <a:p>
              <a:pPr fontAlgn="auto">
                <a:spcBef>
                  <a:spcPts val="0"/>
                </a:spcBef>
                <a:spcAft>
                  <a:spcPts val="0"/>
                </a:spcAft>
                <a:buFontTx/>
                <a:buNone/>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创新点</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print">
            <a:grayscl/>
            <a:extLst>
              <a:ext uri="{28A0092B-C50C-407E-A947-70E740481C1C}">
                <a14:useLocalDpi xmlns:a14="http://schemas.microsoft.com/office/drawing/2010/main" val="0"/>
              </a:ext>
            </a:extLst>
          </a:blip>
          <a:srcRect l="23379" t="383" r="26448" b="804"/>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05</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769794" y="2827294"/>
            <a:ext cx="2236510" cy="707886"/>
          </a:xfrm>
          <a:prstGeom prst="rect">
            <a:avLst/>
          </a:prstGeom>
          <a:noFill/>
        </p:spPr>
        <p:txBody>
          <a:bodyPr wrap="none" rtlCol="0">
            <a:spAutoFit/>
          </a:bodyPr>
          <a:lstStyle/>
          <a:p>
            <a:pPr fontAlgn="auto">
              <a:spcBef>
                <a:spcPts val="0"/>
              </a:spcBef>
              <a:spcAft>
                <a:spcPts val="0"/>
              </a:spcAft>
              <a:buFontTx/>
              <a:buNone/>
            </a:pPr>
            <a:r>
              <a:rPr lang="zh-CN" altLang="en-US" sz="4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应用前景</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342376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3271" y="2043114"/>
            <a:ext cx="3989720" cy="36573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219081" y="1799642"/>
            <a:ext cx="5549966" cy="985022"/>
            <a:chOff x="1007084" y="1372699"/>
            <a:chExt cx="6715773" cy="1191932"/>
          </a:xfrm>
        </p:grpSpPr>
        <p:sp>
          <p:nvSpPr>
            <p:cNvPr id="20" name="Oval 17"/>
            <p:cNvSpPr>
              <a:spLocks noChangeArrowheads="1"/>
            </p:cNvSpPr>
            <p:nvPr/>
          </p:nvSpPr>
          <p:spPr bwMode="auto">
            <a:xfrm>
              <a:off x="1007084" y="1372699"/>
              <a:ext cx="680125" cy="678007"/>
            </a:xfrm>
            <a:prstGeom prst="ellipse">
              <a:avLst/>
            </a:pr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dirty="0">
                  <a:solidFill>
                    <a:schemeClr val="bg2"/>
                  </a:solidFill>
                  <a:latin typeface="微软雅黑" panose="020B0503020204020204" pitchFamily="34" charset="-122"/>
                  <a:ea typeface="微软雅黑" panose="020B0503020204020204" pitchFamily="34" charset="-122"/>
                </a:rPr>
                <a:t>1</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3" name="矩形 22"/>
            <p:cNvSpPr/>
            <p:nvPr/>
          </p:nvSpPr>
          <p:spPr>
            <a:xfrm>
              <a:off x="1808364" y="1410108"/>
              <a:ext cx="5914493" cy="1154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000" b="1" dirty="0">
                  <a:solidFill>
                    <a:srgbClr val="C00000"/>
                  </a:solidFill>
                  <a:latin typeface="+mn-ea"/>
                  <a:ea typeface="+mn-ea"/>
                  <a:sym typeface="Arial" panose="020B0604020202020204" pitchFamily="34" charset="0"/>
                </a:rPr>
                <a:t>推广到各社区</a:t>
              </a:r>
              <a:endParaRPr lang="en-US" altLang="zh-CN" sz="2000" b="1" dirty="0">
                <a:solidFill>
                  <a:srgbClr val="C00000"/>
                </a:solidFill>
                <a:latin typeface="+mn-ea"/>
                <a:ea typeface="+mn-ea"/>
                <a:sym typeface="Arial" panose="020B0604020202020204" pitchFamily="34" charset="0"/>
              </a:endParaRPr>
            </a:p>
            <a:p>
              <a:r>
                <a:rPr lang="zh-CN" altLang="en-US" dirty="0">
                  <a:solidFill>
                    <a:schemeClr val="bg1"/>
                  </a:solidFill>
                  <a:latin typeface="+mn-ea"/>
                  <a:ea typeface="+mn-ea"/>
                  <a:sym typeface="Arial" panose="020B0604020202020204" pitchFamily="34" charset="0"/>
                </a:rPr>
                <a:t>服务于疫情期间各社区居民及工作人员的工作生活</a:t>
              </a:r>
            </a:p>
          </p:txBody>
        </p:sp>
      </p:grpSp>
      <p:grpSp>
        <p:nvGrpSpPr>
          <p:cNvPr id="4" name="组合 3"/>
          <p:cNvGrpSpPr/>
          <p:nvPr/>
        </p:nvGrpSpPr>
        <p:grpSpPr>
          <a:xfrm>
            <a:off x="1219081" y="3156057"/>
            <a:ext cx="5400600" cy="954107"/>
            <a:chOff x="1007084" y="2854440"/>
            <a:chExt cx="6330690" cy="1154523"/>
          </a:xfrm>
        </p:grpSpPr>
        <p:sp>
          <p:nvSpPr>
            <p:cNvPr id="21" name="Oval 17"/>
            <p:cNvSpPr>
              <a:spLocks noChangeArrowheads="1"/>
            </p:cNvSpPr>
            <p:nvPr/>
          </p:nvSpPr>
          <p:spPr bwMode="auto">
            <a:xfrm>
              <a:off x="1007084" y="2925107"/>
              <a:ext cx="680125" cy="678007"/>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dirty="0">
                  <a:solidFill>
                    <a:schemeClr val="bg2"/>
                  </a:solidFill>
                  <a:latin typeface="微软雅黑" panose="020B0503020204020204" pitchFamily="34" charset="-122"/>
                  <a:ea typeface="微软雅黑" panose="020B0503020204020204" pitchFamily="34" charset="-122"/>
                </a:rPr>
                <a:t>2</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4" name="矩形 23"/>
            <p:cNvSpPr/>
            <p:nvPr/>
          </p:nvSpPr>
          <p:spPr>
            <a:xfrm>
              <a:off x="1808364" y="2854440"/>
              <a:ext cx="5529410" cy="1154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000" b="1" dirty="0">
                  <a:solidFill>
                    <a:srgbClr val="C00000"/>
                  </a:solidFill>
                  <a:latin typeface="+mn-ea"/>
                  <a:ea typeface="+mn-ea"/>
                  <a:sym typeface="Arial" panose="020B0604020202020204" pitchFamily="34" charset="0"/>
                </a:rPr>
                <a:t>日常服务</a:t>
              </a:r>
              <a:endParaRPr lang="en-US" altLang="zh-CN" sz="2000" b="1" dirty="0">
                <a:solidFill>
                  <a:srgbClr val="C00000"/>
                </a:solidFill>
                <a:latin typeface="+mn-ea"/>
                <a:ea typeface="+mn-ea"/>
                <a:sym typeface="Arial" panose="020B0604020202020204" pitchFamily="34" charset="0"/>
              </a:endParaRPr>
            </a:p>
            <a:p>
              <a:r>
                <a:rPr lang="zh-CN" altLang="en-US" dirty="0">
                  <a:solidFill>
                    <a:schemeClr val="bg1"/>
                  </a:solidFill>
                  <a:latin typeface="+mn-ea"/>
                  <a:ea typeface="+mn-ea"/>
                  <a:sym typeface="Arial" panose="020B0604020202020204" pitchFamily="34" charset="0"/>
                </a:rPr>
                <a:t>修改添加模块，使其更加贴近社区日常服务，增加用户使用粘性</a:t>
              </a:r>
            </a:p>
          </p:txBody>
        </p:sp>
      </p:grpSp>
      <p:grpSp>
        <p:nvGrpSpPr>
          <p:cNvPr id="5" name="组合 4"/>
          <p:cNvGrpSpPr/>
          <p:nvPr/>
        </p:nvGrpSpPr>
        <p:grpSpPr>
          <a:xfrm>
            <a:off x="1219081" y="4481556"/>
            <a:ext cx="5400600" cy="954107"/>
            <a:chOff x="1007084" y="4413921"/>
            <a:chExt cx="6535031" cy="1154523"/>
          </a:xfrm>
        </p:grpSpPr>
        <p:sp>
          <p:nvSpPr>
            <p:cNvPr id="22" name="Oval 17"/>
            <p:cNvSpPr>
              <a:spLocks noChangeArrowheads="1"/>
            </p:cNvSpPr>
            <p:nvPr/>
          </p:nvSpPr>
          <p:spPr bwMode="auto">
            <a:xfrm>
              <a:off x="1007084" y="4484588"/>
              <a:ext cx="680125" cy="678007"/>
            </a:xfrm>
            <a:prstGeom prst="ellipse">
              <a:avLst/>
            </a:prstGeom>
            <a:solidFill>
              <a:srgbClr val="433D3C"/>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dirty="0">
                  <a:solidFill>
                    <a:schemeClr val="bg2"/>
                  </a:solidFill>
                  <a:latin typeface="微软雅黑" panose="020B0503020204020204" pitchFamily="34" charset="-122"/>
                  <a:ea typeface="微软雅黑" panose="020B0503020204020204" pitchFamily="34" charset="-122"/>
                </a:rPr>
                <a:t>3</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5" name="矩形 24"/>
            <p:cNvSpPr/>
            <p:nvPr/>
          </p:nvSpPr>
          <p:spPr>
            <a:xfrm>
              <a:off x="1808364" y="4413921"/>
              <a:ext cx="5733751" cy="1154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000" b="1" dirty="0">
                  <a:solidFill>
                    <a:srgbClr val="C00000"/>
                  </a:solidFill>
                  <a:latin typeface="+mn-ea"/>
                  <a:ea typeface="+mn-ea"/>
                  <a:sym typeface="Arial" panose="020B0604020202020204" pitchFamily="34" charset="0"/>
                </a:rPr>
                <a:t>脱离社区</a:t>
              </a:r>
              <a:endParaRPr lang="en-US" altLang="zh-CN" b="1" dirty="0">
                <a:solidFill>
                  <a:srgbClr val="C00000"/>
                </a:solidFill>
                <a:latin typeface="+mn-ea"/>
                <a:ea typeface="+mn-ea"/>
                <a:sym typeface="Arial" panose="020B0604020202020204" pitchFamily="34" charset="0"/>
              </a:endParaRPr>
            </a:p>
            <a:p>
              <a:r>
                <a:rPr lang="zh-CN" altLang="en-US" dirty="0">
                  <a:solidFill>
                    <a:schemeClr val="bg1"/>
                  </a:solidFill>
                  <a:latin typeface="+mn-ea"/>
                  <a:ea typeface="+mn-ea"/>
                  <a:sym typeface="Arial" panose="020B0604020202020204" pitchFamily="34" charset="0"/>
                </a:rPr>
                <a:t>扩大应用场景。例如由于某种原因引起的实时信息统计</a:t>
              </a:r>
            </a:p>
          </p:txBody>
        </p:sp>
      </p:gr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15726" r="11940" b="6862"/>
          <a:stretch>
            <a:fillRect/>
          </a:stretch>
        </p:blipFill>
        <p:spPr>
          <a:xfrm>
            <a:off x="7173945" y="2278860"/>
            <a:ext cx="3568372" cy="2679750"/>
          </a:xfrm>
          <a:prstGeom prst="rect">
            <a:avLst/>
          </a:prstGeom>
        </p:spPr>
      </p:pic>
      <p:grpSp>
        <p:nvGrpSpPr>
          <p:cNvPr id="17" name="组合 16"/>
          <p:cNvGrpSpPr/>
          <p:nvPr/>
        </p:nvGrpSpPr>
        <p:grpSpPr>
          <a:xfrm>
            <a:off x="791350" y="884779"/>
            <a:ext cx="1959035" cy="525463"/>
            <a:chOff x="791350" y="884779"/>
            <a:chExt cx="1959035" cy="525463"/>
          </a:xfrm>
        </p:grpSpPr>
        <p:sp>
          <p:nvSpPr>
            <p:cNvPr id="27"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8" name="文本框 27"/>
            <p:cNvSpPr txBox="1"/>
            <p:nvPr/>
          </p:nvSpPr>
          <p:spPr>
            <a:xfrm>
              <a:off x="1334613" y="908203"/>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应用前景</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演示视频</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1765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95319" y="5019782"/>
            <a:ext cx="2307380" cy="338554"/>
            <a:chOff x="3079994" y="5743984"/>
            <a:chExt cx="3405966" cy="499746"/>
          </a:xfrm>
        </p:grpSpPr>
        <p:sp>
          <p:nvSpPr>
            <p:cNvPr id="3"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rgbClr val="433D3C"/>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4"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5" name="TextBox 82"/>
            <p:cNvSpPr txBox="1"/>
            <p:nvPr/>
          </p:nvSpPr>
          <p:spPr>
            <a:xfrm>
              <a:off x="3598730" y="5743984"/>
              <a:ext cx="2887230" cy="499746"/>
            </a:xfrm>
            <a:prstGeom prst="rect">
              <a:avLst/>
            </a:prstGeom>
            <a:noFill/>
          </p:spPr>
          <p:txBody>
            <a:bodyPr wrap="square" rtlCol="0">
              <a:spAutoFit/>
            </a:bodyPr>
            <a:lstStyle/>
            <a:p>
              <a:r>
                <a:rPr lang="zh-CN" altLang="en-US" sz="1600" dirty="0">
                  <a:solidFill>
                    <a:schemeClr val="bg1">
                      <a:lumMod val="75000"/>
                    </a:schemeClr>
                  </a:solidFill>
                  <a:latin typeface="+mj-ea"/>
                  <a:ea typeface="+mj-ea"/>
                </a:rPr>
                <a:t>时间：</a:t>
              </a:r>
              <a:r>
                <a:rPr lang="en-US" altLang="zh-CN" sz="1600" dirty="0">
                  <a:solidFill>
                    <a:schemeClr val="bg1">
                      <a:lumMod val="75000"/>
                    </a:schemeClr>
                  </a:solidFill>
                  <a:latin typeface="+mj-ea"/>
                  <a:ea typeface="+mj-ea"/>
                </a:rPr>
                <a:t>2020/7/18</a:t>
              </a:r>
            </a:p>
          </p:txBody>
        </p:sp>
      </p:grpSp>
      <p:grpSp>
        <p:nvGrpSpPr>
          <p:cNvPr id="6" name="组合 5"/>
          <p:cNvGrpSpPr/>
          <p:nvPr/>
        </p:nvGrpSpPr>
        <p:grpSpPr>
          <a:xfrm>
            <a:off x="2784013" y="5025373"/>
            <a:ext cx="4532452" cy="584775"/>
            <a:chOff x="6825277" y="5783863"/>
            <a:chExt cx="6113654" cy="863203"/>
          </a:xfrm>
        </p:grpSpPr>
        <p:sp>
          <p:nvSpPr>
            <p:cNvPr id="7"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rgbClr val="C00000"/>
            </a:solidFill>
            <a:ln>
              <a:noFill/>
            </a:ln>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8"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1">
                    <a:lumMod val="75000"/>
                  </a:schemeClr>
                </a:solidFill>
              </a:endParaRPr>
            </a:p>
          </p:txBody>
        </p:sp>
        <p:sp>
          <p:nvSpPr>
            <p:cNvPr id="9" name="TextBox 82"/>
            <p:cNvSpPr txBox="1"/>
            <p:nvPr/>
          </p:nvSpPr>
          <p:spPr>
            <a:xfrm>
              <a:off x="7371669" y="5783863"/>
              <a:ext cx="5567262" cy="863203"/>
            </a:xfrm>
            <a:prstGeom prst="rect">
              <a:avLst/>
            </a:prstGeom>
            <a:noFill/>
          </p:spPr>
          <p:txBody>
            <a:bodyPr wrap="square" rtlCol="0">
              <a:spAutoFit/>
            </a:bodyPr>
            <a:lstStyle/>
            <a:p>
              <a:r>
                <a:rPr lang="zh-CN" altLang="en-US" sz="1600" b="1" dirty="0">
                  <a:solidFill>
                    <a:schemeClr val="bg1">
                      <a:lumMod val="75000"/>
                    </a:schemeClr>
                  </a:solidFill>
                  <a:latin typeface="+mj-ea"/>
                  <a:ea typeface="+mj-ea"/>
                </a:rPr>
                <a:t>好多名字</a:t>
              </a:r>
              <a:r>
                <a:rPr lang="zh-CN" altLang="en-US" sz="1600" dirty="0">
                  <a:solidFill>
                    <a:schemeClr val="bg1">
                      <a:lumMod val="75000"/>
                    </a:schemeClr>
                  </a:solidFill>
                  <a:latin typeface="+mj-ea"/>
                  <a:ea typeface="+mj-ea"/>
                </a:rPr>
                <a:t>：王晨璐、王瑜、李响、曾志敏</a:t>
              </a:r>
              <a:endParaRPr lang="en-US" altLang="zh-CN" sz="1600" dirty="0">
                <a:solidFill>
                  <a:schemeClr val="bg1">
                    <a:lumMod val="75000"/>
                  </a:schemeClr>
                </a:solidFill>
                <a:latin typeface="+mj-ea"/>
                <a:ea typeface="+mj-ea"/>
              </a:endParaRPr>
            </a:p>
          </p:txBody>
        </p:sp>
      </p:grpSp>
      <p:sp>
        <p:nvSpPr>
          <p:cNvPr id="10" name="矩形 9"/>
          <p:cNvSpPr/>
          <p:nvPr/>
        </p:nvSpPr>
        <p:spPr>
          <a:xfrm>
            <a:off x="2354759" y="3595523"/>
            <a:ext cx="8686993" cy="830997"/>
          </a:xfrm>
          <a:prstGeom prst="rect">
            <a:avLst/>
          </a:prstGeom>
          <a:noFill/>
        </p:spPr>
        <p:txBody>
          <a:bodyPr wrap="none">
            <a:spAutoFit/>
          </a:bodyPr>
          <a:lstStyle/>
          <a:p>
            <a:pPr algn="ctr" fontAlgn="auto">
              <a:spcBef>
                <a:spcPts val="0"/>
              </a:spcBef>
              <a:spcAft>
                <a:spcPts val="0"/>
              </a:spcAft>
              <a:buFontTx/>
              <a:buNone/>
            </a:pPr>
            <a:r>
              <a:rPr lang="zh-CN" altLang="en-US" sz="4800" b="1" spc="300" dirty="0">
                <a:solidFill>
                  <a:prstClr val="black">
                    <a:lumMod val="75000"/>
                    <a:lumOff val="25000"/>
                  </a:prstClr>
                </a:solidFill>
                <a:latin typeface="微软雅黑" panose="020B0503020204020204" pitchFamily="34" charset="-122"/>
                <a:ea typeface="微软雅黑" panose="020B0503020204020204" pitchFamily="34" charset="-122"/>
              </a:rPr>
              <a:t>感谢聆听，请老师批评指正！</a:t>
            </a:r>
            <a:endParaRPr lang="en-US" altLang="zh-CN" sz="4800" b="1" spc="3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042785" y="1499664"/>
            <a:ext cx="8061461" cy="0"/>
            <a:chOff x="2743824" y="838200"/>
            <a:chExt cx="8061461" cy="0"/>
          </a:xfrm>
        </p:grpSpPr>
        <p:cxnSp>
          <p:nvCxnSpPr>
            <p:cNvPr id="13" name="直接连接符 12"/>
            <p:cNvCxnSpPr/>
            <p:nvPr/>
          </p:nvCxnSpPr>
          <p:spPr>
            <a:xfrm>
              <a:off x="2743824" y="838200"/>
              <a:ext cx="2324100" cy="0"/>
            </a:xfrm>
            <a:prstGeom prst="line">
              <a:avLst/>
            </a:prstGeom>
            <a:noFill/>
            <a:ln w="6350" cap="flat" cmpd="sng" algn="ctr">
              <a:solidFill>
                <a:sysClr val="window" lastClr="FFFFFF">
                  <a:lumMod val="50000"/>
                </a:sysClr>
              </a:solidFill>
              <a:prstDash val="solid"/>
              <a:miter lim="800000"/>
            </a:ln>
            <a:effectLst/>
          </p:spPr>
        </p:cxnSp>
        <p:cxnSp>
          <p:nvCxnSpPr>
            <p:cNvPr id="14" name="直接连接符 13"/>
            <p:cNvCxnSpPr/>
            <p:nvPr/>
          </p:nvCxnSpPr>
          <p:spPr>
            <a:xfrm>
              <a:off x="8481185" y="838200"/>
              <a:ext cx="2324100" cy="0"/>
            </a:xfrm>
            <a:prstGeom prst="line">
              <a:avLst/>
            </a:prstGeom>
            <a:noFill/>
            <a:ln w="6350" cap="flat" cmpd="sng" algn="ctr">
              <a:solidFill>
                <a:sysClr val="window" lastClr="FFFFFF">
                  <a:lumMod val="50000"/>
                </a:sysClr>
              </a:solidFill>
              <a:prstDash val="solid"/>
              <a:miter lim="800000"/>
            </a:ln>
            <a:effectLst/>
          </p:spPr>
        </p:cxnSp>
      </p:grpSp>
      <p:grpSp>
        <p:nvGrpSpPr>
          <p:cNvPr id="17" name="组合 16">
            <a:extLst>
              <a:ext uri="{FF2B5EF4-FFF2-40B4-BE49-F238E27FC236}">
                <a16:creationId xmlns:a16="http://schemas.microsoft.com/office/drawing/2014/main" id="{4CD2D841-E29D-459A-B7EA-E8458C7E1B10}"/>
              </a:ext>
            </a:extLst>
          </p:cNvPr>
          <p:cNvGrpSpPr/>
          <p:nvPr/>
        </p:nvGrpSpPr>
        <p:grpSpPr>
          <a:xfrm>
            <a:off x="4898094" y="776632"/>
            <a:ext cx="2310918" cy="2079679"/>
            <a:chOff x="4706213" y="1003857"/>
            <a:chExt cx="2469840" cy="2569599"/>
          </a:xfrm>
        </p:grpSpPr>
        <p:grpSp>
          <p:nvGrpSpPr>
            <p:cNvPr id="18" name="组合 17">
              <a:extLst>
                <a:ext uri="{FF2B5EF4-FFF2-40B4-BE49-F238E27FC236}">
                  <a16:creationId xmlns:a16="http://schemas.microsoft.com/office/drawing/2014/main" id="{8F94D673-0818-417F-94AB-A8F7BE27B975}"/>
                </a:ext>
              </a:extLst>
            </p:cNvPr>
            <p:cNvGrpSpPr/>
            <p:nvPr/>
          </p:nvGrpSpPr>
          <p:grpSpPr>
            <a:xfrm>
              <a:off x="4706213" y="1003857"/>
              <a:ext cx="2469840" cy="2569599"/>
              <a:chOff x="5599112" y="1481257"/>
              <a:chExt cx="1296988" cy="1008063"/>
            </a:xfrm>
          </p:grpSpPr>
          <p:sp>
            <p:nvSpPr>
              <p:cNvPr id="20" name="AutoShape 5">
                <a:extLst>
                  <a:ext uri="{FF2B5EF4-FFF2-40B4-BE49-F238E27FC236}">
                    <a16:creationId xmlns:a16="http://schemas.microsoft.com/office/drawing/2014/main" id="{AABBE761-84CE-40A6-B605-CEE39777907A}"/>
                  </a:ext>
                </a:extLst>
              </p:cNvPr>
              <p:cNvSpPr>
                <a:spLocks noChangeArrowheads="1"/>
              </p:cNvSpPr>
              <p:nvPr/>
            </p:nvSpPr>
            <p:spPr bwMode="auto">
              <a:xfrm>
                <a:off x="5599112" y="1481257"/>
                <a:ext cx="1296988" cy="1008063"/>
              </a:xfrm>
              <a:prstGeom prst="flowChartProcess">
                <a:avLst/>
              </a:prstGeom>
              <a:solidFill>
                <a:srgbClr val="F00000"/>
              </a:solidFill>
              <a:ln w="9525">
                <a:miter lim="800000"/>
                <a:headEnd/>
                <a:tailEnd/>
              </a:ln>
              <a:effectLst/>
              <a:scene3d>
                <a:camera prst="legacyPerspectiveBottom"/>
                <a:lightRig rig="legacyFlat3" dir="t"/>
              </a:scene3d>
              <a:sp3d extrusionH="354000" prstMaterial="legacyMatte">
                <a:bevelT w="13500" h="13500" prst="angle"/>
                <a:bevelB w="13500" h="13500" prst="angle"/>
                <a:extrusionClr>
                  <a:srgbClr val="F00000"/>
                </a:extrusionClr>
                <a:contourClr>
                  <a:srgbClr val="F00000"/>
                </a:contourClr>
              </a:sp3d>
              <a:extLst>
                <a:ext uri="{AF507438-7753-43E0-B8FC-AC1667EBCBE1}">
                  <a14:hiddenEffects xmlns:a14="http://schemas.microsoft.com/office/drawing/2010/main">
                    <a:effectLst>
                      <a:outerShdw dist="17961" dir="2700000" algn="ctr" rotWithShape="0">
                        <a:srgbClr val="900000"/>
                      </a:outerShdw>
                    </a:effectLst>
                  </a14:hiddenEffects>
                </a:ext>
              </a:extLst>
            </p:spPr>
            <p:txBody>
              <a:bodyPr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AutoShape 6">
                <a:extLst>
                  <a:ext uri="{FF2B5EF4-FFF2-40B4-BE49-F238E27FC236}">
                    <a16:creationId xmlns:a16="http://schemas.microsoft.com/office/drawing/2014/main" id="{09236B6D-B2D2-4E24-AB82-17320978F280}"/>
                  </a:ext>
                </a:extLst>
              </p:cNvPr>
              <p:cNvSpPr>
                <a:spLocks noChangeArrowheads="1"/>
              </p:cNvSpPr>
              <p:nvPr/>
            </p:nvSpPr>
            <p:spPr bwMode="auto">
              <a:xfrm>
                <a:off x="5664200" y="1557338"/>
                <a:ext cx="1166813" cy="865187"/>
              </a:xfrm>
              <a:prstGeom prst="flowChartProcess">
                <a:avLst/>
              </a:prstGeom>
              <a:noFill/>
              <a:ln w="9525">
                <a:solidFill>
                  <a:srgbClr val="1C1C1C"/>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19" name="图片 18">
              <a:extLst>
                <a:ext uri="{FF2B5EF4-FFF2-40B4-BE49-F238E27FC236}">
                  <a16:creationId xmlns:a16="http://schemas.microsoft.com/office/drawing/2014/main" id="{81F4D4F0-E871-4347-A85A-EC272FFC9C65}"/>
                </a:ext>
              </a:extLst>
            </p:cNvPr>
            <p:cNvPicPr>
              <a:picLocks noChangeAspect="1"/>
            </p:cNvPicPr>
            <p:nvPr/>
          </p:nvPicPr>
          <p:blipFill>
            <a:blip r:embed="rId3"/>
            <a:stretch>
              <a:fillRect/>
            </a:stretch>
          </p:blipFill>
          <p:spPr>
            <a:xfrm>
              <a:off x="4845702" y="1186888"/>
              <a:ext cx="2171429" cy="2204763"/>
            </a:xfrm>
            <a:prstGeom prst="rect">
              <a:avLst/>
            </a:prstGeom>
          </p:spPr>
        </p:pic>
      </p:grpSp>
    </p:spTree>
    <p:extLst>
      <p:ext uri="{BB962C8B-B14F-4D97-AF65-F5344CB8AC3E}">
        <p14:creationId xmlns:p14="http://schemas.microsoft.com/office/powerpoint/2010/main" val="103296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文本框 54"/>
          <p:cNvSpPr txBox="1"/>
          <p:nvPr/>
        </p:nvSpPr>
        <p:spPr>
          <a:xfrm>
            <a:off x="4956735" y="1392438"/>
            <a:ext cx="2180557" cy="1200329"/>
          </a:xfrm>
          <a:prstGeom prst="rect">
            <a:avLst/>
          </a:prstGeom>
          <a:noFill/>
        </p:spPr>
        <p:txBody>
          <a:bodyPr wrap="square" rtlCol="0">
            <a:spAutoFit/>
          </a:bodyPr>
          <a:lstStyle/>
          <a:p>
            <a:pPr fontAlgn="auto">
              <a:spcBef>
                <a:spcPts val="0"/>
              </a:spcBef>
              <a:spcAft>
                <a:spcPts val="0"/>
              </a:spcAft>
              <a:buFontTx/>
              <a:buNone/>
            </a:pPr>
            <a:r>
              <a:rPr lang="zh-CN" altLang="en-US" sz="7200" b="1" dirty="0">
                <a:solidFill>
                  <a:srgbClr val="C00000"/>
                </a:solidFill>
                <a:latin typeface="微软雅黑" panose="020B0503020204020204" pitchFamily="34" charset="-122"/>
                <a:ea typeface="微软雅黑" panose="020B0503020204020204" pitchFamily="34" charset="-122"/>
              </a:rPr>
              <a:t>目录</a:t>
            </a:r>
          </a:p>
        </p:txBody>
      </p:sp>
      <p:sp>
        <p:nvSpPr>
          <p:cNvPr id="56" name="文本框 55"/>
          <p:cNvSpPr txBox="1"/>
          <p:nvPr/>
        </p:nvSpPr>
        <p:spPr>
          <a:xfrm>
            <a:off x="4980567" y="2592767"/>
            <a:ext cx="2132892" cy="523220"/>
          </a:xfrm>
          <a:prstGeom prst="rect">
            <a:avLst/>
          </a:prstGeom>
          <a:noFill/>
        </p:spPr>
        <p:txBody>
          <a:bodyPr wrap="none" rtlCol="0">
            <a:spAutoFit/>
          </a:bodyPr>
          <a:lstStyle/>
          <a:p>
            <a:pPr algn="ctr" fontAlgn="auto">
              <a:spcBef>
                <a:spcPts val="0"/>
              </a:spcBef>
              <a:spcAft>
                <a:spcPts val="0"/>
              </a:spcAft>
              <a:buFontTx/>
              <a:buNone/>
            </a:pPr>
            <a:r>
              <a:rPr lang="en-US" altLang="zh-CN" sz="2800" dirty="0">
                <a:solidFill>
                  <a:prstClr val="black">
                    <a:lumMod val="65000"/>
                    <a:lumOff val="35000"/>
                  </a:prstClr>
                </a:solidFill>
                <a:ea typeface="Meiryo UI" panose="020B0604030504040204" pitchFamily="34" charset="-128"/>
                <a:cs typeface="Arial" panose="020B0604020202020204" pitchFamily="34" charset="0"/>
              </a:rPr>
              <a:t>CONTANTS</a:t>
            </a:r>
            <a:endParaRPr lang="zh-CN" altLang="en-US" sz="2800" dirty="0">
              <a:solidFill>
                <a:prstClr val="black">
                  <a:lumMod val="65000"/>
                  <a:lumOff val="35000"/>
                </a:prstClr>
              </a:solidFill>
              <a:ea typeface="Meiryo UI" panose="020B0604030504040204" pitchFamily="34" charset="-128"/>
              <a:cs typeface="Arial" panose="020B0604020202020204" pitchFamily="34" charset="0"/>
            </a:endParaRPr>
          </a:p>
        </p:txBody>
      </p:sp>
      <p:grpSp>
        <p:nvGrpSpPr>
          <p:cNvPr id="57" name="组合 56"/>
          <p:cNvGrpSpPr/>
          <p:nvPr/>
        </p:nvGrpSpPr>
        <p:grpSpPr>
          <a:xfrm>
            <a:off x="1082318" y="4128662"/>
            <a:ext cx="1415772" cy="1214820"/>
            <a:chOff x="1337775" y="4179178"/>
            <a:chExt cx="1415772" cy="1214820"/>
          </a:xfrm>
        </p:grpSpPr>
        <p:sp>
          <p:nvSpPr>
            <p:cNvPr id="58" name="文本框 57"/>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01</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337775" y="4932333"/>
              <a:ext cx="1415772" cy="461665"/>
            </a:xfrm>
            <a:prstGeom prst="rect">
              <a:avLst/>
            </a:prstGeom>
            <a:noFill/>
          </p:spPr>
          <p:txBody>
            <a:bodyPr wrap="none" rtlCol="0">
              <a:spAutoFit/>
            </a:bodyPr>
            <a:lstStyle/>
            <a:p>
              <a:pPr algn="ctr" fontAlgn="auto">
                <a:spcBef>
                  <a:spcPts val="0"/>
                </a:spcBef>
                <a:spcAft>
                  <a:spcPts val="0"/>
                </a:spcAft>
                <a:buFontTx/>
                <a:buNone/>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作品定位</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3240233" y="4128662"/>
            <a:ext cx="1415772" cy="1214820"/>
            <a:chOff x="1337777" y="4179178"/>
            <a:chExt cx="1415772" cy="1214820"/>
          </a:xfrm>
        </p:grpSpPr>
        <p:sp>
          <p:nvSpPr>
            <p:cNvPr id="61" name="文本框 60"/>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02</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337777" y="4932333"/>
              <a:ext cx="1415772" cy="461665"/>
            </a:xfrm>
            <a:prstGeom prst="rect">
              <a:avLst/>
            </a:prstGeom>
            <a:noFill/>
          </p:spPr>
          <p:txBody>
            <a:bodyPr wrap="none" rtlCol="0">
              <a:spAutoFit/>
            </a:bodyPr>
            <a:lstStyle/>
            <a:p>
              <a:pPr algn="ctr" fontAlgn="auto">
                <a:spcBef>
                  <a:spcPts val="0"/>
                </a:spcBef>
                <a:spcAft>
                  <a:spcPts val="0"/>
                </a:spcAft>
                <a:buFontTx/>
                <a:buNone/>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功能设计</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5398144" y="4128662"/>
            <a:ext cx="1415772" cy="1214820"/>
            <a:chOff x="1337776" y="4179178"/>
            <a:chExt cx="1415772" cy="1214820"/>
          </a:xfrm>
        </p:grpSpPr>
        <p:sp>
          <p:nvSpPr>
            <p:cNvPr id="64" name="文本框 63"/>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03</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337776" y="4932333"/>
              <a:ext cx="1415772" cy="461665"/>
            </a:xfrm>
            <a:prstGeom prst="rect">
              <a:avLst/>
            </a:prstGeom>
            <a:noFill/>
          </p:spPr>
          <p:txBody>
            <a:bodyPr wrap="none" rtlCol="0">
              <a:spAutoFit/>
            </a:bodyPr>
            <a:lstStyle/>
            <a:p>
              <a:pPr algn="ctr" fontAlgn="auto">
                <a:spcBef>
                  <a:spcPts val="0"/>
                </a:spcBef>
                <a:spcAft>
                  <a:spcPts val="0"/>
                </a:spcAft>
                <a:buFontTx/>
                <a:buNone/>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技术要素</a:t>
              </a:r>
              <a:endPar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66" name="组合 65"/>
          <p:cNvGrpSpPr/>
          <p:nvPr/>
        </p:nvGrpSpPr>
        <p:grpSpPr>
          <a:xfrm>
            <a:off x="7556057" y="4128662"/>
            <a:ext cx="1415772" cy="1214820"/>
            <a:chOff x="1337776" y="4179178"/>
            <a:chExt cx="1415772" cy="1214820"/>
          </a:xfrm>
        </p:grpSpPr>
        <p:sp>
          <p:nvSpPr>
            <p:cNvPr id="70" name="文本框 69"/>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04</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337776" y="4932333"/>
              <a:ext cx="1415772" cy="461665"/>
            </a:xfrm>
            <a:prstGeom prst="rect">
              <a:avLst/>
            </a:prstGeom>
            <a:noFill/>
          </p:spPr>
          <p:txBody>
            <a:bodyPr wrap="none" rtlCol="0">
              <a:spAutoFit/>
            </a:bodyPr>
            <a:lstStyle/>
            <a:p>
              <a:pPr algn="ctr" fontAlgn="auto">
                <a:spcBef>
                  <a:spcPts val="0"/>
                </a:spcBef>
                <a:spcAft>
                  <a:spcPts val="0"/>
                </a:spcAft>
                <a:buFontTx/>
                <a:buNone/>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项目创新</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9713969" y="4128662"/>
            <a:ext cx="1415772" cy="1214820"/>
            <a:chOff x="1337775" y="4179178"/>
            <a:chExt cx="1415772" cy="1214820"/>
          </a:xfrm>
        </p:grpSpPr>
        <p:sp>
          <p:nvSpPr>
            <p:cNvPr id="73" name="文本框 72"/>
            <p:cNvSpPr txBox="1"/>
            <p:nvPr/>
          </p:nvSpPr>
          <p:spPr>
            <a:xfrm>
              <a:off x="1671973" y="4179178"/>
              <a:ext cx="747377" cy="646331"/>
            </a:xfrm>
            <a:prstGeom prst="rect">
              <a:avLst/>
            </a:prstGeom>
            <a:noFill/>
          </p:spPr>
          <p:txBody>
            <a:bodyPr wrap="square" rtlCol="0">
              <a:spAutoFit/>
            </a:bodyPr>
            <a:lstStyle/>
            <a:p>
              <a:pPr fontAlgn="auto">
                <a:spcBef>
                  <a:spcPts val="0"/>
                </a:spcBef>
                <a:spcAft>
                  <a:spcPts val="0"/>
                </a:spcAft>
                <a:buFontTx/>
                <a:buNone/>
              </a:pPr>
              <a:r>
                <a:rPr lang="en-US" altLang="zh-CN" sz="3600" dirty="0">
                  <a:solidFill>
                    <a:srgbClr val="C00000"/>
                  </a:solidFill>
                  <a:latin typeface="微软雅黑" panose="020B0503020204020204" pitchFamily="34" charset="-122"/>
                  <a:ea typeface="微软雅黑" panose="020B0503020204020204" pitchFamily="34" charset="-122"/>
                </a:rPr>
                <a:t>05</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337775" y="4932333"/>
              <a:ext cx="1415772" cy="461665"/>
            </a:xfrm>
            <a:prstGeom prst="rect">
              <a:avLst/>
            </a:prstGeom>
            <a:noFill/>
          </p:spPr>
          <p:txBody>
            <a:bodyPr wrap="none" rtlCol="0">
              <a:spAutoFit/>
            </a:bodyPr>
            <a:lstStyle/>
            <a:p>
              <a:pPr algn="ctr" fontAlgn="auto">
                <a:spcBef>
                  <a:spcPts val="0"/>
                </a:spcBef>
                <a:spcAft>
                  <a:spcPts val="0"/>
                </a:spcAft>
                <a:buFontTx/>
                <a:buNone/>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应用前景</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endParaRPr>
            </a:p>
          </p:txBody>
        </p:sp>
      </p:grpSp>
      <p:cxnSp>
        <p:nvCxnSpPr>
          <p:cNvPr id="78" name="直接连接符 77"/>
          <p:cNvCxnSpPr/>
          <p:nvPr/>
        </p:nvCxnSpPr>
        <p:spPr>
          <a:xfrm>
            <a:off x="2498271" y="3559629"/>
            <a:ext cx="7057802" cy="0"/>
          </a:xfrm>
          <a:prstGeom prst="line">
            <a:avLst/>
          </a:prstGeom>
          <a:noFill/>
          <a:ln w="19050" cap="flat" cmpd="sng" algn="ctr">
            <a:solidFill>
              <a:sysClr val="window" lastClr="FFFFFF">
                <a:lumMod val="75000"/>
              </a:sysClr>
            </a:solidFill>
            <a:prstDash val="solid"/>
            <a:miter lim="800000"/>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print">
            <a:grayscl/>
            <a:extLst>
              <a:ext uri="{28A0092B-C50C-407E-A947-70E740481C1C}">
                <a14:useLocalDpi xmlns:a14="http://schemas.microsoft.com/office/drawing/2010/main" val="0"/>
              </a:ext>
            </a:extLst>
          </a:blip>
          <a:srcRect l="23379" t="383" r="26448" b="804"/>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01</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769794" y="2827294"/>
            <a:ext cx="2236510" cy="707886"/>
          </a:xfrm>
          <a:prstGeom prst="rect">
            <a:avLst/>
          </a:prstGeom>
          <a:noFill/>
        </p:spPr>
        <p:txBody>
          <a:bodyPr wrap="none" rtlCol="0">
            <a:spAutoFit/>
          </a:bodyPr>
          <a:lstStyle/>
          <a:p>
            <a:pPr fontAlgn="auto">
              <a:spcBef>
                <a:spcPts val="0"/>
              </a:spcBef>
              <a:spcAft>
                <a:spcPts val="0"/>
              </a:spcAft>
              <a:buFontTx/>
              <a:buNone/>
            </a:pPr>
            <a:r>
              <a:rPr lang="zh-CN" altLang="en-US" sz="4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作品定位</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6"/>
          <p:cNvSpPr/>
          <p:nvPr/>
        </p:nvSpPr>
        <p:spPr bwMode="auto">
          <a:xfrm>
            <a:off x="2377009" y="3162129"/>
            <a:ext cx="1640610" cy="1419928"/>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C0000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3610304" y="2500084"/>
            <a:ext cx="838590" cy="662045"/>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4016357" y="3874615"/>
            <a:ext cx="436319"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2" name="Line 13"/>
          <p:cNvSpPr>
            <a:spLocks noChangeShapeType="1"/>
          </p:cNvSpPr>
          <p:nvPr/>
        </p:nvSpPr>
        <p:spPr bwMode="auto">
          <a:xfrm>
            <a:off x="3610304" y="4583318"/>
            <a:ext cx="838590" cy="662045"/>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2" name="组合 1"/>
          <p:cNvGrpSpPr/>
          <p:nvPr/>
        </p:nvGrpSpPr>
        <p:grpSpPr>
          <a:xfrm>
            <a:off x="4452677" y="1518434"/>
            <a:ext cx="5368664" cy="1417042"/>
            <a:chOff x="3751263" y="912961"/>
            <a:chExt cx="6333286" cy="1582872"/>
          </a:xfrm>
        </p:grpSpPr>
        <p:sp>
          <p:nvSpPr>
            <p:cNvPr id="8" name="Rectangle 9"/>
            <p:cNvSpPr>
              <a:spLocks noChangeArrowheads="1"/>
            </p:cNvSpPr>
            <p:nvPr/>
          </p:nvSpPr>
          <p:spPr bwMode="auto">
            <a:xfrm>
              <a:off x="3751263" y="1202020"/>
              <a:ext cx="6333286"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endParaRPr>
            </a:p>
          </p:txBody>
        </p:sp>
        <p:sp>
          <p:nvSpPr>
            <p:cNvPr id="9" name="Rectangle 10"/>
            <p:cNvSpPr>
              <a:spLocks noChangeArrowheads="1"/>
            </p:cNvSpPr>
            <p:nvPr/>
          </p:nvSpPr>
          <p:spPr bwMode="auto">
            <a:xfrm>
              <a:off x="5057775" y="912961"/>
              <a:ext cx="3581400" cy="504960"/>
            </a:xfrm>
            <a:prstGeom prst="rect">
              <a:avLst/>
            </a:prstGeom>
            <a:solidFill>
              <a:srgbClr val="433D3C"/>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200"/>
            </a:p>
          </p:txBody>
        </p:sp>
        <p:sp>
          <p:nvSpPr>
            <p:cNvPr id="15" name="TextBox 16"/>
            <p:cNvSpPr txBox="1"/>
            <p:nvPr/>
          </p:nvSpPr>
          <p:spPr>
            <a:xfrm>
              <a:off x="5294452" y="961259"/>
              <a:ext cx="3108046" cy="464946"/>
            </a:xfrm>
            <a:prstGeom prst="rect">
              <a:avLst/>
            </a:prstGeom>
            <a:noFill/>
          </p:spPr>
          <p:txBody>
            <a:bodyPr wrap="square" rtlCol="0">
              <a:spAutoFit/>
            </a:bodyPr>
            <a:lstStyle/>
            <a:p>
              <a:pPr algn="ctr"/>
              <a:r>
                <a:rPr lang="zh-CN" altLang="en-US" b="1" dirty="0">
                  <a:solidFill>
                    <a:schemeClr val="bg2"/>
                  </a:solidFill>
                  <a:latin typeface="+mn-ea"/>
                  <a:ea typeface="+mn-ea"/>
                </a:rPr>
                <a:t>新冠疫情突如其来</a:t>
              </a:r>
              <a:endParaRPr lang="en-US" altLang="zh-CN" b="1" dirty="0">
                <a:solidFill>
                  <a:schemeClr val="bg2"/>
                </a:solidFill>
                <a:latin typeface="+mn-ea"/>
                <a:ea typeface="+mn-ea"/>
              </a:endParaRPr>
            </a:p>
          </p:txBody>
        </p:sp>
        <p:sp>
          <p:nvSpPr>
            <p:cNvPr id="16" name="TextBox 17"/>
            <p:cNvSpPr txBox="1"/>
            <p:nvPr/>
          </p:nvSpPr>
          <p:spPr>
            <a:xfrm>
              <a:off x="3938140" y="1527798"/>
              <a:ext cx="6146408" cy="721968"/>
            </a:xfrm>
            <a:prstGeom prst="rect">
              <a:avLst/>
            </a:prstGeom>
            <a:noFill/>
          </p:spPr>
          <p:txBody>
            <a:bodyPr wrap="square" rtlCol="0">
              <a:spAutoFit/>
            </a:bodyPr>
            <a:lstStyle/>
            <a:p>
              <a:r>
                <a:rPr lang="zh-CN" altLang="en-US" dirty="0">
                  <a:solidFill>
                    <a:schemeClr val="bg1"/>
                  </a:solidFill>
                  <a:latin typeface="+mn-ea"/>
                  <a:ea typeface="+mn-ea"/>
                </a:rPr>
                <a:t>突如其来的新冠疫情严重影响了居民的生活和社区工作人员的相关工作</a:t>
              </a:r>
              <a:r>
                <a:rPr lang="zh-CN" altLang="en-US" sz="1600" dirty="0">
                  <a:solidFill>
                    <a:schemeClr val="bg1"/>
                  </a:solidFill>
                  <a:latin typeface="+mn-ea"/>
                  <a:ea typeface="+mn-ea"/>
                </a:rPr>
                <a:t>。</a:t>
              </a:r>
            </a:p>
          </p:txBody>
        </p:sp>
      </p:grpSp>
      <p:grpSp>
        <p:nvGrpSpPr>
          <p:cNvPr id="3" name="组合 2"/>
          <p:cNvGrpSpPr/>
          <p:nvPr/>
        </p:nvGrpSpPr>
        <p:grpSpPr>
          <a:xfrm>
            <a:off x="4452677" y="3086158"/>
            <a:ext cx="5368664" cy="1423137"/>
            <a:chOff x="3751263" y="2681447"/>
            <a:chExt cx="6333286" cy="1685331"/>
          </a:xfrm>
        </p:grpSpPr>
        <p:sp>
          <p:nvSpPr>
            <p:cNvPr id="10" name="Rectangle 11"/>
            <p:cNvSpPr>
              <a:spLocks noChangeArrowheads="1"/>
            </p:cNvSpPr>
            <p:nvPr/>
          </p:nvSpPr>
          <p:spPr bwMode="auto">
            <a:xfrm>
              <a:off x="3751263" y="2949858"/>
              <a:ext cx="6333286" cy="1416920"/>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endParaRPr>
            </a:p>
          </p:txBody>
        </p:sp>
        <p:sp>
          <p:nvSpPr>
            <p:cNvPr id="11" name="Rectangle 12"/>
            <p:cNvSpPr>
              <a:spLocks noChangeArrowheads="1"/>
            </p:cNvSpPr>
            <p:nvPr/>
          </p:nvSpPr>
          <p:spPr bwMode="auto">
            <a:xfrm>
              <a:off x="5057775" y="2681447"/>
              <a:ext cx="3581400" cy="537170"/>
            </a:xfrm>
            <a:prstGeom prst="rect">
              <a:avLst/>
            </a:prstGeom>
            <a:solidFill>
              <a:srgbClr val="433D3C"/>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200"/>
            </a:p>
          </p:txBody>
        </p:sp>
        <p:sp>
          <p:nvSpPr>
            <p:cNvPr id="17" name="TextBox 18"/>
            <p:cNvSpPr txBox="1"/>
            <p:nvPr/>
          </p:nvSpPr>
          <p:spPr>
            <a:xfrm>
              <a:off x="5294452" y="2750677"/>
              <a:ext cx="3108046" cy="464946"/>
            </a:xfrm>
            <a:prstGeom prst="rect">
              <a:avLst/>
            </a:prstGeom>
            <a:noFill/>
          </p:spPr>
          <p:txBody>
            <a:bodyPr wrap="square" rtlCol="0">
              <a:spAutoFit/>
            </a:bodyPr>
            <a:lstStyle/>
            <a:p>
              <a:pPr algn="ctr"/>
              <a:r>
                <a:rPr lang="zh-CN" altLang="en-US" b="1" dirty="0">
                  <a:solidFill>
                    <a:schemeClr val="bg2"/>
                  </a:solidFill>
                  <a:latin typeface="+mn-ea"/>
                  <a:ea typeface="+mn-ea"/>
                </a:rPr>
                <a:t>信息平台多种多样</a:t>
              </a:r>
            </a:p>
          </p:txBody>
        </p:sp>
        <p:sp>
          <p:nvSpPr>
            <p:cNvPr id="18" name="TextBox 19"/>
            <p:cNvSpPr txBox="1"/>
            <p:nvPr/>
          </p:nvSpPr>
          <p:spPr>
            <a:xfrm>
              <a:off x="3938140" y="3261061"/>
              <a:ext cx="6002763" cy="109344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医保缴纳、社区公告、党建信息、居民信息等社区相关信息平台较多，居民访问比较麻烦，急需一款整合所有信息的服务平台。</a:t>
              </a:r>
              <a:endParaRPr lang="en-US" altLang="zh-CN" dirty="0">
                <a:solidFill>
                  <a:schemeClr val="bg1"/>
                </a:solidFill>
              </a:endParaRPr>
            </a:p>
          </p:txBody>
        </p:sp>
      </p:grpSp>
      <p:grpSp>
        <p:nvGrpSpPr>
          <p:cNvPr id="4" name="组合 3"/>
          <p:cNvGrpSpPr/>
          <p:nvPr/>
        </p:nvGrpSpPr>
        <p:grpSpPr>
          <a:xfrm>
            <a:off x="4448893" y="4705364"/>
            <a:ext cx="5372448" cy="1316816"/>
            <a:chOff x="3751262" y="4415356"/>
            <a:chExt cx="6338048" cy="1657718"/>
          </a:xfrm>
        </p:grpSpPr>
        <p:sp>
          <p:nvSpPr>
            <p:cNvPr id="13" name="Rectangle 14"/>
            <p:cNvSpPr>
              <a:spLocks noChangeArrowheads="1"/>
            </p:cNvSpPr>
            <p:nvPr/>
          </p:nvSpPr>
          <p:spPr bwMode="auto">
            <a:xfrm>
              <a:off x="3751262" y="4700870"/>
              <a:ext cx="6338048" cy="1372204"/>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endParaRPr>
            </a:p>
          </p:txBody>
        </p:sp>
        <p:sp>
          <p:nvSpPr>
            <p:cNvPr id="14" name="Rectangle 15"/>
            <p:cNvSpPr>
              <a:spLocks noChangeArrowheads="1"/>
            </p:cNvSpPr>
            <p:nvPr/>
          </p:nvSpPr>
          <p:spPr bwMode="auto">
            <a:xfrm>
              <a:off x="5054399" y="4415356"/>
              <a:ext cx="3581400" cy="571030"/>
            </a:xfrm>
            <a:prstGeom prst="rect">
              <a:avLst/>
            </a:prstGeom>
            <a:solidFill>
              <a:srgbClr val="433D3C"/>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200"/>
            </a:p>
          </p:txBody>
        </p:sp>
        <p:sp>
          <p:nvSpPr>
            <p:cNvPr id="19" name="TextBox 20"/>
            <p:cNvSpPr txBox="1"/>
            <p:nvPr/>
          </p:nvSpPr>
          <p:spPr>
            <a:xfrm>
              <a:off x="5294452" y="4497591"/>
              <a:ext cx="3108046" cy="464946"/>
            </a:xfrm>
            <a:prstGeom prst="rect">
              <a:avLst/>
            </a:prstGeom>
            <a:noFill/>
          </p:spPr>
          <p:txBody>
            <a:bodyPr wrap="square" rtlCol="0">
              <a:spAutoFit/>
            </a:bodyPr>
            <a:lstStyle/>
            <a:p>
              <a:pPr algn="ctr"/>
              <a:r>
                <a:rPr lang="zh-CN" altLang="en-US" b="1" dirty="0">
                  <a:solidFill>
                    <a:schemeClr val="bg2"/>
                  </a:solidFill>
                  <a:latin typeface="+mn-ea"/>
                  <a:ea typeface="+mn-ea"/>
                </a:rPr>
                <a:t>社区弱势群体需要帮助</a:t>
              </a:r>
            </a:p>
          </p:txBody>
        </p:sp>
        <p:sp>
          <p:nvSpPr>
            <p:cNvPr id="20" name="TextBox 21"/>
            <p:cNvSpPr txBox="1"/>
            <p:nvPr/>
          </p:nvSpPr>
          <p:spPr>
            <a:xfrm>
              <a:off x="3938140" y="5104554"/>
              <a:ext cx="6007518" cy="81365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独居老人，行动不便的居民等社区弱势群体需要一些特殊的帮助，比如订餐、房屋清理等。</a:t>
              </a:r>
            </a:p>
          </p:txBody>
        </p:sp>
      </p:grpSp>
      <p:sp>
        <p:nvSpPr>
          <p:cNvPr id="21" name="TextBox 22"/>
          <p:cNvSpPr txBox="1"/>
          <p:nvPr/>
        </p:nvSpPr>
        <p:spPr>
          <a:xfrm>
            <a:off x="2615283" y="3423091"/>
            <a:ext cx="1190743" cy="954107"/>
          </a:xfrm>
          <a:prstGeom prst="rect">
            <a:avLst/>
          </a:prstGeom>
          <a:noFill/>
        </p:spPr>
        <p:txBody>
          <a:bodyPr wrap="square" rtlCol="0">
            <a:spAutoFit/>
          </a:bodyPr>
          <a:lstStyle/>
          <a:p>
            <a:pPr algn="ctr"/>
            <a:r>
              <a:rPr lang="zh-CN" altLang="en-US" sz="2800" b="1" dirty="0">
                <a:solidFill>
                  <a:schemeClr val="bg2"/>
                </a:solidFill>
                <a:latin typeface="+mn-ea"/>
                <a:ea typeface="+mn-ea"/>
              </a:rPr>
              <a:t>项目背景</a:t>
            </a:r>
            <a:endParaRPr lang="en-US" altLang="zh-CN" sz="2800" b="1" dirty="0">
              <a:solidFill>
                <a:schemeClr val="bg2"/>
              </a:solidFill>
              <a:latin typeface="+mn-ea"/>
              <a:ea typeface="+mn-ea"/>
            </a:endParaRPr>
          </a:p>
        </p:txBody>
      </p:sp>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作品定位</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文本框 23">
            <a:extLst>
              <a:ext uri="{FF2B5EF4-FFF2-40B4-BE49-F238E27FC236}">
                <a16:creationId xmlns:a16="http://schemas.microsoft.com/office/drawing/2014/main" id="{AEA886B5-4DA8-4AC3-B92B-8DA08FFA1F23}"/>
              </a:ext>
            </a:extLst>
          </p:cNvPr>
          <p:cNvSpPr txBox="1"/>
          <p:nvPr/>
        </p:nvSpPr>
        <p:spPr>
          <a:xfrm>
            <a:off x="3858773" y="872408"/>
            <a:ext cx="6345546" cy="461665"/>
          </a:xfrm>
          <a:prstGeom prst="rect">
            <a:avLst/>
          </a:prstGeom>
          <a:noFill/>
        </p:spPr>
        <p:txBody>
          <a:bodyPr wrap="square">
            <a:spAutoFit/>
          </a:bodyPr>
          <a:lstStyle/>
          <a:p>
            <a:pPr algn="just">
              <a:spcAft>
                <a:spcPts val="0"/>
              </a:spcAft>
            </a:pPr>
            <a:r>
              <a:rPr lang="zh-CN" altLang="en-US" sz="2400" b="1" kern="100" dirty="0">
                <a:solidFill>
                  <a:schemeClr val="bg1"/>
                </a:solidFill>
                <a:latin typeface="+mj-ea"/>
                <a:ea typeface="+mj-ea"/>
                <a:cs typeface="Times New Roman" panose="02020603050405020304" pitchFamily="18" charset="0"/>
              </a:rPr>
              <a:t>服务对象</a:t>
            </a:r>
            <a:r>
              <a:rPr lang="en-US" altLang="zh-CN" sz="2400" b="1" kern="100" dirty="0">
                <a:solidFill>
                  <a:srgbClr val="433D3C"/>
                </a:solidFill>
                <a:latin typeface="+mj-ea"/>
                <a:ea typeface="+mj-ea"/>
                <a:cs typeface="Times New Roman" panose="02020603050405020304" pitchFamily="18" charset="0"/>
              </a:rPr>
              <a:t>——</a:t>
            </a:r>
            <a:r>
              <a:rPr lang="zh-CN" altLang="zh-CN" sz="2400" b="1" kern="100" dirty="0">
                <a:solidFill>
                  <a:srgbClr val="C00000"/>
                </a:solidFill>
                <a:effectLst/>
                <a:latin typeface="+mj-ea"/>
                <a:ea typeface="+mj-ea"/>
                <a:cs typeface="Times New Roman" panose="02020603050405020304" pitchFamily="18" charset="0"/>
              </a:rPr>
              <a:t>高合社区</a:t>
            </a:r>
            <a:r>
              <a:rPr lang="zh-CN" altLang="en-US" sz="2400" b="1" kern="100" dirty="0">
                <a:solidFill>
                  <a:srgbClr val="C00000"/>
                </a:solidFill>
                <a:effectLst/>
                <a:latin typeface="+mj-ea"/>
                <a:ea typeface="+mj-ea"/>
                <a:cs typeface="Times New Roman" panose="02020603050405020304" pitchFamily="18" charset="0"/>
              </a:rPr>
              <a:t>全体居民</a:t>
            </a:r>
            <a:endParaRPr lang="zh-CN" altLang="zh-CN" sz="2400" b="1" kern="100" dirty="0">
              <a:solidFill>
                <a:srgbClr val="C00000"/>
              </a:solidFill>
              <a:effectLst/>
              <a:latin typeface="+mj-ea"/>
              <a:ea typeface="+mj-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8691463" y="7317432"/>
            <a:ext cx="646331" cy="369332"/>
          </a:xfrm>
          <a:prstGeom prst="rect">
            <a:avLst/>
          </a:prstGeom>
          <a:noFill/>
        </p:spPr>
        <p:txBody>
          <a:bodyPr wrap="none" rtlCol="0">
            <a:spAutoFit/>
          </a:bodyPr>
          <a:lstStyle/>
          <a:p>
            <a:r>
              <a:rPr lang="zh-CN" altLang="en-US" dirty="0"/>
              <a:t>延迟</a:t>
            </a:r>
          </a:p>
        </p:txBody>
      </p:sp>
      <p:pic>
        <p:nvPicPr>
          <p:cNvPr id="49" name="图片 48"/>
          <p:cNvPicPr>
            <a:picLocks noChangeAspect="1"/>
          </p:cNvPicPr>
          <p:nvPr/>
        </p:nvPicPr>
        <p:blipFill rotWithShape="1">
          <a:blip r:embed="rId3" cstate="print">
            <a:grayscl/>
            <a:extLst>
              <a:ext uri="{28A0092B-C50C-407E-A947-70E740481C1C}">
                <a14:useLocalDpi xmlns:a14="http://schemas.microsoft.com/office/drawing/2010/main" val="0"/>
              </a:ext>
            </a:extLst>
          </a:blip>
          <a:srcRect l="23379" t="383" r="26448" b="804"/>
          <a:stretch/>
        </p:blipFill>
        <p:spPr>
          <a:xfrm>
            <a:off x="7077456" y="548640"/>
            <a:ext cx="4537065" cy="577311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a:moveTo>
                  <a:pt x="3396521" y="0"/>
                </a:moveTo>
                <a:lnTo>
                  <a:pt x="5401456" y="0"/>
                </a:lnTo>
                <a:lnTo>
                  <a:pt x="2169827" y="6872989"/>
                </a:lnTo>
                <a:lnTo>
                  <a:pt x="0" y="6872989"/>
                </a:lnTo>
                <a:close/>
              </a:path>
            </a:pathLst>
          </a:custGeom>
        </p:spPr>
      </p:pic>
      <p:sp>
        <p:nvSpPr>
          <p:cNvPr id="50" name="矩形 49"/>
          <p:cNvSpPr/>
          <p:nvPr/>
        </p:nvSpPr>
        <p:spPr>
          <a:xfrm rot="2700000">
            <a:off x="2740335" y="4071165"/>
            <a:ext cx="370728" cy="37072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矩形 50"/>
          <p:cNvSpPr/>
          <p:nvPr/>
        </p:nvSpPr>
        <p:spPr>
          <a:xfrm rot="2700000">
            <a:off x="3411868" y="4027954"/>
            <a:ext cx="181545" cy="181545"/>
          </a:xfrm>
          <a:prstGeom prst="rect">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2775799" y="2809046"/>
            <a:ext cx="1963492" cy="1200329"/>
          </a:xfrm>
          <a:prstGeom prst="rect">
            <a:avLst/>
          </a:prstGeom>
          <a:noFill/>
        </p:spPr>
        <p:txBody>
          <a:bodyPr wrap="square" rtlCol="0">
            <a:spAutoFit/>
          </a:bodyPr>
          <a:lstStyle/>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PART</a:t>
            </a:r>
          </a:p>
          <a:p>
            <a:pPr algn="ctr" fontAlgn="auto">
              <a:spcBef>
                <a:spcPts val="0"/>
              </a:spcBef>
              <a:spcAft>
                <a:spcPts val="0"/>
              </a:spcAft>
              <a:buFontTx/>
              <a:buNone/>
            </a:pPr>
            <a:r>
              <a:rPr lang="en-US" altLang="zh-CN" sz="3600" b="1" dirty="0">
                <a:solidFill>
                  <a:srgbClr val="444444"/>
                </a:solidFill>
                <a:latin typeface="微软雅黑" panose="020B0503020204020204" pitchFamily="34" charset="-122"/>
                <a:ea typeface="微软雅黑" panose="020B0503020204020204" pitchFamily="34" charset="-122"/>
              </a:rPr>
              <a:t>02</a:t>
            </a:r>
            <a:endParaRPr lang="zh-CN" altLang="en-US" sz="3600" b="1" dirty="0">
              <a:solidFill>
                <a:srgbClr val="44444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769794" y="2827294"/>
            <a:ext cx="2236510" cy="707886"/>
          </a:xfrm>
          <a:prstGeom prst="rect">
            <a:avLst/>
          </a:prstGeom>
          <a:noFill/>
        </p:spPr>
        <p:txBody>
          <a:bodyPr wrap="none" rtlCol="0">
            <a:spAutoFit/>
          </a:bodyPr>
          <a:lstStyle/>
          <a:p>
            <a:pPr fontAlgn="auto">
              <a:spcBef>
                <a:spcPts val="0"/>
              </a:spcBef>
              <a:spcAft>
                <a:spcPts val="0"/>
              </a:spcAft>
              <a:buFontTx/>
              <a:buNone/>
            </a:pPr>
            <a:r>
              <a:rPr lang="zh-CN" altLang="en-US" sz="40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功能设计</a:t>
            </a:r>
          </a:p>
        </p:txBody>
      </p:sp>
      <p:grpSp>
        <p:nvGrpSpPr>
          <p:cNvPr id="54" name="组合 53"/>
          <p:cNvGrpSpPr/>
          <p:nvPr/>
        </p:nvGrpSpPr>
        <p:grpSpPr>
          <a:xfrm>
            <a:off x="555172" y="2563318"/>
            <a:ext cx="5906926" cy="109452"/>
            <a:chOff x="538843" y="2563318"/>
            <a:chExt cx="5906926" cy="109452"/>
          </a:xfrm>
        </p:grpSpPr>
        <p:cxnSp>
          <p:nvCxnSpPr>
            <p:cNvPr id="55" name="直接连接符 54"/>
            <p:cNvCxnSpPr/>
            <p:nvPr/>
          </p:nvCxnSpPr>
          <p:spPr>
            <a:xfrm>
              <a:off x="538843" y="2672770"/>
              <a:ext cx="5891936" cy="0"/>
            </a:xfrm>
            <a:prstGeom prst="line">
              <a:avLst/>
            </a:prstGeom>
            <a:noFill/>
            <a:ln w="38100" cap="flat" cmpd="sng" algn="ctr">
              <a:solidFill>
                <a:sysClr val="window" lastClr="FFFFFF">
                  <a:lumMod val="75000"/>
                </a:sysClr>
              </a:solidFill>
              <a:prstDash val="solid"/>
              <a:miter lim="800000"/>
            </a:ln>
            <a:effectLst/>
          </p:spPr>
        </p:cxnSp>
        <p:sp>
          <p:nvSpPr>
            <p:cNvPr id="56" name="矩形 55"/>
            <p:cNvSpPr/>
            <p:nvPr/>
          </p:nvSpPr>
          <p:spPr>
            <a:xfrm>
              <a:off x="5156615" y="2563318"/>
              <a:ext cx="1289154" cy="109452"/>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57930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873929" cy="525463"/>
            <a:chOff x="791350" y="884779"/>
            <a:chExt cx="1873929"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415772"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功能设计</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43B7B34E-9EA7-48D8-9A85-133B4B4B0E8B}"/>
              </a:ext>
            </a:extLst>
          </p:cNvPr>
          <p:cNvPicPr/>
          <p:nvPr/>
        </p:nvPicPr>
        <p:blipFill rotWithShape="1">
          <a:blip r:embed="rId3">
            <a:extLst>
              <a:ext uri="{28A0092B-C50C-407E-A947-70E740481C1C}">
                <a14:useLocalDpi xmlns:a14="http://schemas.microsoft.com/office/drawing/2010/main" val="0"/>
              </a:ext>
            </a:extLst>
          </a:blip>
          <a:srcRect b="2597"/>
          <a:stretch/>
        </p:blipFill>
        <p:spPr bwMode="auto">
          <a:xfrm>
            <a:off x="5301079" y="710698"/>
            <a:ext cx="5647764" cy="5094566"/>
          </a:xfrm>
          <a:prstGeom prst="rect">
            <a:avLst/>
          </a:prstGeom>
          <a:noFill/>
          <a:ln>
            <a:noFill/>
          </a:ln>
        </p:spPr>
      </p:pic>
      <p:sp>
        <p:nvSpPr>
          <p:cNvPr id="2" name="文本框 1">
            <a:extLst>
              <a:ext uri="{FF2B5EF4-FFF2-40B4-BE49-F238E27FC236}">
                <a16:creationId xmlns:a16="http://schemas.microsoft.com/office/drawing/2014/main" id="{93B85DDF-5569-4616-AE82-69A161CA4D91}"/>
              </a:ext>
            </a:extLst>
          </p:cNvPr>
          <p:cNvSpPr txBox="1"/>
          <p:nvPr/>
        </p:nvSpPr>
        <p:spPr>
          <a:xfrm>
            <a:off x="8218858" y="5992464"/>
            <a:ext cx="1408709" cy="338554"/>
          </a:xfrm>
          <a:prstGeom prst="rect">
            <a:avLst/>
          </a:prstGeom>
          <a:noFill/>
        </p:spPr>
        <p:txBody>
          <a:bodyPr wrap="square">
            <a:spAutoFit/>
          </a:bodyPr>
          <a:lstStyle/>
          <a:p>
            <a:r>
              <a:rPr lang="zh-CN" altLang="en-US" sz="1600" dirty="0">
                <a:solidFill>
                  <a:schemeClr val="bg1"/>
                </a:solidFill>
                <a:latin typeface="+mj-ea"/>
                <a:ea typeface="+mj-ea"/>
              </a:rPr>
              <a:t>功能设计图</a:t>
            </a:r>
          </a:p>
        </p:txBody>
      </p:sp>
      <p:pic>
        <p:nvPicPr>
          <p:cNvPr id="8" name="图片 7">
            <a:extLst>
              <a:ext uri="{FF2B5EF4-FFF2-40B4-BE49-F238E27FC236}">
                <a16:creationId xmlns:a16="http://schemas.microsoft.com/office/drawing/2014/main" id="{FB234E07-186C-4860-9C7C-6CB8DD366C5D}"/>
              </a:ext>
            </a:extLst>
          </p:cNvPr>
          <p:cNvPicPr/>
          <p:nvPr/>
        </p:nvPicPr>
        <p:blipFill>
          <a:blip r:embed="rId4"/>
          <a:stretch>
            <a:fillRect/>
          </a:stretch>
        </p:blipFill>
        <p:spPr>
          <a:xfrm>
            <a:off x="1850703" y="1410242"/>
            <a:ext cx="2664296" cy="4395022"/>
          </a:xfrm>
          <a:prstGeom prst="rect">
            <a:avLst/>
          </a:prstGeom>
        </p:spPr>
      </p:pic>
      <p:sp>
        <p:nvSpPr>
          <p:cNvPr id="3" name="文本框 2">
            <a:extLst>
              <a:ext uri="{FF2B5EF4-FFF2-40B4-BE49-F238E27FC236}">
                <a16:creationId xmlns:a16="http://schemas.microsoft.com/office/drawing/2014/main" id="{997E8840-DD23-4C71-925E-84F0A2214FB8}"/>
              </a:ext>
            </a:extLst>
          </p:cNvPr>
          <p:cNvSpPr txBox="1"/>
          <p:nvPr/>
        </p:nvSpPr>
        <p:spPr>
          <a:xfrm>
            <a:off x="2796988" y="5992464"/>
            <a:ext cx="1408709" cy="338554"/>
          </a:xfrm>
          <a:prstGeom prst="rect">
            <a:avLst/>
          </a:prstGeom>
          <a:noFill/>
        </p:spPr>
        <p:txBody>
          <a:bodyPr wrap="square">
            <a:spAutoFit/>
          </a:bodyPr>
          <a:lstStyle/>
          <a:p>
            <a:r>
              <a:rPr lang="zh-CN" altLang="en-US" sz="1600" dirty="0">
                <a:solidFill>
                  <a:schemeClr val="bg1"/>
                </a:solidFill>
                <a:latin typeface="+mj-ea"/>
                <a:ea typeface="+mj-ea"/>
              </a:rPr>
              <a:t>首页</a:t>
            </a:r>
          </a:p>
        </p:txBody>
      </p:sp>
    </p:spTree>
    <p:extLst>
      <p:ext uri="{BB962C8B-B14F-4D97-AF65-F5344CB8AC3E}">
        <p14:creationId xmlns:p14="http://schemas.microsoft.com/office/powerpoint/2010/main" val="11947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合服务</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0" name="图片 29">
            <a:extLst>
              <a:ext uri="{FF2B5EF4-FFF2-40B4-BE49-F238E27FC236}">
                <a16:creationId xmlns:a16="http://schemas.microsoft.com/office/drawing/2014/main" id="{08641370-457D-40BB-8434-5F0253FCCA76}"/>
              </a:ext>
            </a:extLst>
          </p:cNvPr>
          <p:cNvPicPr>
            <a:picLocks noChangeAspect="1"/>
          </p:cNvPicPr>
          <p:nvPr/>
        </p:nvPicPr>
        <p:blipFill rotWithShape="1">
          <a:blip r:embed="rId3">
            <a:extLst>
              <a:ext uri="{28A0092B-C50C-407E-A947-70E740481C1C}">
                <a14:useLocalDpi xmlns:a14="http://schemas.microsoft.com/office/drawing/2010/main" val="0"/>
              </a:ext>
            </a:extLst>
          </a:blip>
          <a:srcRect t="7577"/>
          <a:stretch/>
        </p:blipFill>
        <p:spPr>
          <a:xfrm>
            <a:off x="7601498" y="683893"/>
            <a:ext cx="3024336" cy="5341390"/>
          </a:xfrm>
          <a:prstGeom prst="rect">
            <a:avLst/>
          </a:prstGeom>
        </p:spPr>
      </p:pic>
      <p:sp>
        <p:nvSpPr>
          <p:cNvPr id="32" name="文本框 31">
            <a:extLst>
              <a:ext uri="{FF2B5EF4-FFF2-40B4-BE49-F238E27FC236}">
                <a16:creationId xmlns:a16="http://schemas.microsoft.com/office/drawing/2014/main" id="{489A3B0F-2855-4B23-9CE6-E1636B9059AA}"/>
              </a:ext>
            </a:extLst>
          </p:cNvPr>
          <p:cNvSpPr txBox="1"/>
          <p:nvPr/>
        </p:nvSpPr>
        <p:spPr>
          <a:xfrm>
            <a:off x="8566051" y="6034086"/>
            <a:ext cx="2035913" cy="338554"/>
          </a:xfrm>
          <a:prstGeom prst="rect">
            <a:avLst/>
          </a:prstGeom>
          <a:noFill/>
        </p:spPr>
        <p:txBody>
          <a:bodyPr wrap="square">
            <a:spAutoFit/>
          </a:bodyPr>
          <a:lstStyle/>
          <a:p>
            <a:r>
              <a:rPr lang="zh-CN" altLang="en-US" sz="1600" dirty="0">
                <a:solidFill>
                  <a:schemeClr val="bg1"/>
                </a:solidFill>
                <a:latin typeface="+mj-ea"/>
                <a:ea typeface="+mj-ea"/>
              </a:rPr>
              <a:t>合服务界面</a:t>
            </a:r>
          </a:p>
        </p:txBody>
      </p:sp>
      <p:sp>
        <p:nvSpPr>
          <p:cNvPr id="2" name="TextBox 19">
            <a:extLst>
              <a:ext uri="{FF2B5EF4-FFF2-40B4-BE49-F238E27FC236}">
                <a16:creationId xmlns:a16="http://schemas.microsoft.com/office/drawing/2014/main" id="{C877A61C-DFE9-4C3C-991F-4DEFFAD71391}"/>
              </a:ext>
            </a:extLst>
          </p:cNvPr>
          <p:cNvSpPr txBox="1"/>
          <p:nvPr/>
        </p:nvSpPr>
        <p:spPr>
          <a:xfrm>
            <a:off x="1225194" y="1628800"/>
            <a:ext cx="5837076" cy="388677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b="1" dirty="0">
                <a:solidFill>
                  <a:srgbClr val="C00000"/>
                </a:solidFill>
              </a:rPr>
              <a:t>社区居民之间互帮互助</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求助贴需社区</a:t>
            </a:r>
            <a:r>
              <a:rPr lang="zh-CN" altLang="en-US" b="1" dirty="0">
                <a:solidFill>
                  <a:srgbClr val="C00000"/>
                </a:solidFill>
              </a:rPr>
              <a:t>管理员审核</a:t>
            </a:r>
            <a:endParaRPr lang="en-US" altLang="zh-CN" b="1" dirty="0">
              <a:solidFill>
                <a:srgbClr val="C00000"/>
              </a:solidFill>
            </a:endParaRPr>
          </a:p>
          <a:p>
            <a:pPr marL="285750" indent="-285750">
              <a:lnSpc>
                <a:spcPct val="200000"/>
              </a:lnSpc>
              <a:buFont typeface="Wingdings" panose="05000000000000000000" pitchFamily="2" charset="2"/>
              <a:buChar char="l"/>
            </a:pPr>
            <a:r>
              <a:rPr lang="zh-CN" altLang="en-US" dirty="0">
                <a:solidFill>
                  <a:schemeClr val="bg1"/>
                </a:solidFill>
              </a:rPr>
              <a:t>举例：例如居民</a:t>
            </a:r>
            <a:r>
              <a:rPr lang="en-US" altLang="zh-CN" dirty="0">
                <a:solidFill>
                  <a:schemeClr val="bg1"/>
                </a:solidFill>
              </a:rPr>
              <a:t>A</a:t>
            </a:r>
            <a:r>
              <a:rPr lang="zh-CN" altLang="en-US" dirty="0">
                <a:solidFill>
                  <a:schemeClr val="bg1"/>
                </a:solidFill>
              </a:rPr>
              <a:t>要出差，家中猫咪无人照看，</a:t>
            </a:r>
            <a:r>
              <a:rPr lang="en-US" altLang="zh-CN" dirty="0">
                <a:solidFill>
                  <a:schemeClr val="bg1"/>
                </a:solidFill>
              </a:rPr>
              <a:t>A</a:t>
            </a:r>
            <a:r>
              <a:rPr lang="zh-CN" altLang="en-US" dirty="0">
                <a:solidFill>
                  <a:schemeClr val="bg1"/>
                </a:solidFill>
              </a:rPr>
              <a:t>可以发布求助信息到合服务平台</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网络发布，</a:t>
            </a:r>
            <a:r>
              <a:rPr lang="zh-CN" altLang="en-US" b="1" dirty="0">
                <a:solidFill>
                  <a:srgbClr val="C00000"/>
                </a:solidFill>
              </a:rPr>
              <a:t>减少接触</a:t>
            </a:r>
            <a:r>
              <a:rPr lang="zh-CN" altLang="en-US" dirty="0">
                <a:solidFill>
                  <a:schemeClr val="bg1"/>
                </a:solidFill>
              </a:rPr>
              <a:t>，疫情期间，更加安全；</a:t>
            </a:r>
            <a:r>
              <a:rPr lang="en-US" altLang="zh-CN" dirty="0">
                <a:solidFill>
                  <a:schemeClr val="bg1"/>
                </a:solidFill>
              </a:rPr>
              <a:t>             	2. </a:t>
            </a:r>
            <a:r>
              <a:rPr lang="zh-CN" altLang="en-US" dirty="0">
                <a:solidFill>
                  <a:schemeClr val="bg1"/>
                </a:solidFill>
              </a:rPr>
              <a:t>方便社区了解居民需求，便于</a:t>
            </a:r>
            <a:r>
              <a:rPr lang="zh-CN" altLang="en-US" b="1" dirty="0">
                <a:solidFill>
                  <a:srgbClr val="C00000"/>
                </a:solidFill>
              </a:rPr>
              <a:t>日后定点帮助</a:t>
            </a:r>
            <a:r>
              <a:rPr lang="zh-CN" altLang="en-US" sz="1600" dirty="0">
                <a:solidFill>
                  <a:schemeClr val="bg1"/>
                </a:solidFill>
              </a:rPr>
              <a:t>；</a:t>
            </a:r>
            <a:endParaRPr lang="en-US" altLang="zh-CN" sz="1600" dirty="0">
              <a:solidFill>
                <a:schemeClr val="bg1"/>
              </a:solidFill>
            </a:endParaRPr>
          </a:p>
        </p:txBody>
      </p:sp>
    </p:spTree>
    <p:extLst>
      <p:ext uri="{BB962C8B-B14F-4D97-AF65-F5344CB8AC3E}">
        <p14:creationId xmlns:p14="http://schemas.microsoft.com/office/powerpoint/2010/main" val="26563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nvGrpSpPr>
        <p:grpSpPr>
          <a:xfrm>
            <a:off x="791350" y="884779"/>
            <a:ext cx="1566153" cy="525463"/>
            <a:chOff x="791350" y="884779"/>
            <a:chExt cx="1566153" cy="525463"/>
          </a:xfrm>
        </p:grpSpPr>
        <p:sp>
          <p:nvSpPr>
            <p:cNvPr id="28" name="Freeform 5"/>
            <p:cNvSpPr>
              <a:spLocks noEditPoints="1"/>
            </p:cNvSpPr>
            <p:nvPr/>
          </p:nvSpPr>
          <p:spPr bwMode="auto">
            <a:xfrm>
              <a:off x="791350" y="88477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9" name="文本框 28"/>
            <p:cNvSpPr txBox="1"/>
            <p:nvPr/>
          </p:nvSpPr>
          <p:spPr>
            <a:xfrm>
              <a:off x="1249507" y="884779"/>
              <a:ext cx="1107996" cy="461665"/>
            </a:xfrm>
            <a:prstGeom prst="rect">
              <a:avLst/>
            </a:prstGeom>
            <a:noFill/>
          </p:spPr>
          <p:txBody>
            <a:bodyPr wrap="none" rtlCol="0">
              <a:spAutoFit/>
            </a:bodyPr>
            <a:lstStyle/>
            <a:p>
              <a:pPr fontAlgn="auto">
                <a:spcBef>
                  <a:spcPts val="0"/>
                </a:spcBef>
                <a:spcAft>
                  <a:spcPts val="0"/>
                </a:spcAft>
                <a:buFontTx/>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合党建</a:t>
              </a:r>
            </a:p>
          </p:txBody>
        </p:sp>
      </p:grpSp>
      <p:sp>
        <p:nvSpPr>
          <p:cNvPr id="23" name="矩形 22">
            <a:extLst>
              <a:ext uri="{FF2B5EF4-FFF2-40B4-BE49-F238E27FC236}">
                <a16:creationId xmlns:a16="http://schemas.microsoft.com/office/drawing/2014/main" id="{DEA83A2E-800E-4188-86C4-3405ED3A5884}"/>
              </a:ext>
            </a:extLst>
          </p:cNvPr>
          <p:cNvSpPr/>
          <p:nvPr/>
        </p:nvSpPr>
        <p:spPr bwMode="auto">
          <a:xfrm>
            <a:off x="11154595" y="0"/>
            <a:ext cx="288032" cy="397686"/>
          </a:xfrm>
          <a:prstGeom prst="rect">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675A19BA-D1DB-4FCD-919E-1D25CF78579D}"/>
              </a:ext>
            </a:extLst>
          </p:cNvPr>
          <p:cNvPicPr>
            <a:picLocks noChangeAspect="1"/>
          </p:cNvPicPr>
          <p:nvPr/>
        </p:nvPicPr>
        <p:blipFill rotWithShape="1">
          <a:blip r:embed="rId3">
            <a:extLst>
              <a:ext uri="{28A0092B-C50C-407E-A947-70E740481C1C}">
                <a14:useLocalDpi xmlns:a14="http://schemas.microsoft.com/office/drawing/2010/main" val="0"/>
              </a:ext>
            </a:extLst>
          </a:blip>
          <a:srcRect t="8000"/>
          <a:stretch/>
        </p:blipFill>
        <p:spPr>
          <a:xfrm>
            <a:off x="7643503" y="764704"/>
            <a:ext cx="2940326" cy="5152810"/>
          </a:xfrm>
          <a:prstGeom prst="rect">
            <a:avLst/>
          </a:prstGeom>
        </p:spPr>
      </p:pic>
      <p:sp>
        <p:nvSpPr>
          <p:cNvPr id="4" name="文本框 3">
            <a:extLst>
              <a:ext uri="{FF2B5EF4-FFF2-40B4-BE49-F238E27FC236}">
                <a16:creationId xmlns:a16="http://schemas.microsoft.com/office/drawing/2014/main" id="{D69A1F73-894A-41AD-A4E7-06A43AAEB354}"/>
              </a:ext>
            </a:extLst>
          </p:cNvPr>
          <p:cNvSpPr txBox="1"/>
          <p:nvPr/>
        </p:nvSpPr>
        <p:spPr>
          <a:xfrm>
            <a:off x="8619455" y="6007006"/>
            <a:ext cx="2035913" cy="338554"/>
          </a:xfrm>
          <a:prstGeom prst="rect">
            <a:avLst/>
          </a:prstGeom>
          <a:noFill/>
        </p:spPr>
        <p:txBody>
          <a:bodyPr wrap="square">
            <a:spAutoFit/>
          </a:bodyPr>
          <a:lstStyle/>
          <a:p>
            <a:r>
              <a:rPr lang="zh-CN" altLang="en-US" sz="1600" dirty="0">
                <a:solidFill>
                  <a:schemeClr val="bg1"/>
                </a:solidFill>
                <a:latin typeface="+mj-ea"/>
                <a:ea typeface="+mj-ea"/>
              </a:rPr>
              <a:t>合党建界面</a:t>
            </a:r>
          </a:p>
        </p:txBody>
      </p:sp>
      <p:sp>
        <p:nvSpPr>
          <p:cNvPr id="2" name="TextBox 19">
            <a:extLst>
              <a:ext uri="{FF2B5EF4-FFF2-40B4-BE49-F238E27FC236}">
                <a16:creationId xmlns:a16="http://schemas.microsoft.com/office/drawing/2014/main" id="{24AA9CB0-3238-4885-98A4-F4365F8628B8}"/>
              </a:ext>
            </a:extLst>
          </p:cNvPr>
          <p:cNvSpPr txBox="1"/>
          <p:nvPr/>
        </p:nvSpPr>
        <p:spPr>
          <a:xfrm>
            <a:off x="1346647" y="1529005"/>
            <a:ext cx="5544616" cy="438850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285750" indent="-285750">
              <a:lnSpc>
                <a:spcPct val="200000"/>
              </a:lnSpc>
              <a:buFont typeface="Wingdings" panose="05000000000000000000" pitchFamily="2" charset="2"/>
              <a:buChar char="l"/>
            </a:pPr>
            <a:r>
              <a:rPr lang="zh-CN" altLang="en-US" b="1" dirty="0">
                <a:solidFill>
                  <a:srgbClr val="C00000"/>
                </a:solidFill>
              </a:rPr>
              <a:t>关联高合社区公众号</a:t>
            </a:r>
            <a:r>
              <a:rPr lang="zh-CN" altLang="en-US" dirty="0">
                <a:solidFill>
                  <a:schemeClr val="bg1"/>
                </a:solidFill>
              </a:rPr>
              <a:t>，获取公众号文章内容</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整合信息到小程序平台，更加方便</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举例：居民可及时获取社区公告，例如社区于</a:t>
            </a:r>
            <a:r>
              <a:rPr lang="en-US" altLang="zh-CN" dirty="0">
                <a:solidFill>
                  <a:schemeClr val="bg1"/>
                </a:solidFill>
              </a:rPr>
              <a:t>2020</a:t>
            </a:r>
            <a:r>
              <a:rPr lang="zh-CN" altLang="en-US" dirty="0">
                <a:solidFill>
                  <a:schemeClr val="bg1"/>
                </a:solidFill>
              </a:rPr>
              <a:t>年</a:t>
            </a:r>
            <a:r>
              <a:rPr lang="en-US" altLang="zh-CN" dirty="0">
                <a:solidFill>
                  <a:schemeClr val="bg1"/>
                </a:solidFill>
              </a:rPr>
              <a:t>7</a:t>
            </a:r>
            <a:r>
              <a:rPr lang="zh-CN" altLang="en-US" dirty="0">
                <a:solidFill>
                  <a:schemeClr val="bg1"/>
                </a:solidFill>
              </a:rPr>
              <a:t>月</a:t>
            </a:r>
            <a:r>
              <a:rPr lang="en-US" altLang="zh-CN" dirty="0">
                <a:solidFill>
                  <a:schemeClr val="bg1"/>
                </a:solidFill>
              </a:rPr>
              <a:t>1</a:t>
            </a:r>
            <a:r>
              <a:rPr lang="zh-CN" altLang="en-US" dirty="0">
                <a:solidFill>
                  <a:schemeClr val="bg1"/>
                </a:solidFill>
              </a:rPr>
              <a:t>日下午两点到三点之间停电。</a:t>
            </a:r>
            <a:endParaRPr lang="en-US" altLang="zh-CN" dirty="0">
              <a:solidFill>
                <a:schemeClr val="bg1"/>
              </a:solidFill>
            </a:endParaRPr>
          </a:p>
          <a:p>
            <a:pPr marL="285750" indent="-285750">
              <a:lnSpc>
                <a:spcPct val="200000"/>
              </a:lnSpc>
              <a:buFont typeface="Wingdings" panose="05000000000000000000" pitchFamily="2" charset="2"/>
              <a:buChar char="l"/>
            </a:pPr>
            <a:r>
              <a:rPr lang="zh-CN" altLang="en-US" dirty="0">
                <a:solidFill>
                  <a:schemeClr val="bg1"/>
                </a:solidFill>
              </a:rPr>
              <a:t>实用性：</a:t>
            </a:r>
            <a:endParaRPr lang="en-US" altLang="zh-CN" dirty="0">
              <a:solidFill>
                <a:schemeClr val="bg1"/>
              </a:solidFill>
            </a:endParaRPr>
          </a:p>
          <a:p>
            <a:pPr>
              <a:lnSpc>
                <a:spcPct val="200000"/>
              </a:lnSpc>
            </a:pPr>
            <a:r>
              <a:rPr lang="en-US" altLang="zh-CN" dirty="0">
                <a:solidFill>
                  <a:schemeClr val="bg1"/>
                </a:solidFill>
              </a:rPr>
              <a:t>	1.</a:t>
            </a:r>
            <a:r>
              <a:rPr lang="zh-CN" altLang="en-US" dirty="0">
                <a:solidFill>
                  <a:schemeClr val="bg1"/>
                </a:solidFill>
              </a:rPr>
              <a:t> 公众号</a:t>
            </a:r>
            <a:r>
              <a:rPr lang="en-US" altLang="zh-CN" dirty="0">
                <a:solidFill>
                  <a:schemeClr val="bg1"/>
                </a:solidFill>
              </a:rPr>
              <a:t>-</a:t>
            </a:r>
            <a:r>
              <a:rPr lang="zh-CN" altLang="en-US" dirty="0">
                <a:solidFill>
                  <a:schemeClr val="bg1"/>
                </a:solidFill>
              </a:rPr>
              <a:t>小程序相关联，</a:t>
            </a:r>
            <a:r>
              <a:rPr lang="zh-CN" altLang="en-US" b="1" dirty="0">
                <a:solidFill>
                  <a:srgbClr val="C00000"/>
                </a:solidFill>
              </a:rPr>
              <a:t>增加宣传途径</a:t>
            </a:r>
            <a:r>
              <a:rPr lang="zh-CN" altLang="en-US" dirty="0">
                <a:solidFill>
                  <a:schemeClr val="bg1"/>
                </a:solidFill>
              </a:rPr>
              <a:t>；</a:t>
            </a:r>
            <a:r>
              <a:rPr lang="en-US" altLang="zh-CN" dirty="0">
                <a:solidFill>
                  <a:schemeClr val="bg1"/>
                </a:solidFill>
              </a:rPr>
              <a:t>             </a:t>
            </a:r>
          </a:p>
          <a:p>
            <a:pPr>
              <a:lnSpc>
                <a:spcPct val="200000"/>
              </a:lnSpc>
            </a:pPr>
            <a:r>
              <a:rPr lang="en-US" altLang="zh-CN" dirty="0">
                <a:solidFill>
                  <a:schemeClr val="bg1"/>
                </a:solidFill>
              </a:rPr>
              <a:t>	2. </a:t>
            </a:r>
            <a:r>
              <a:rPr lang="zh-CN" altLang="en-US" dirty="0">
                <a:solidFill>
                  <a:schemeClr val="bg1"/>
                </a:solidFill>
              </a:rPr>
              <a:t>功能整合，查询便利，</a:t>
            </a:r>
            <a:r>
              <a:rPr lang="zh-CN" altLang="en-US" b="1" dirty="0">
                <a:solidFill>
                  <a:srgbClr val="C00000"/>
                </a:solidFill>
              </a:rPr>
              <a:t>及时收发通知</a:t>
            </a:r>
            <a:r>
              <a:rPr lang="zh-CN" altLang="en-US" dirty="0">
                <a:solidFill>
                  <a:schemeClr val="bg1"/>
                </a:solidFill>
              </a:rPr>
              <a:t>；</a:t>
            </a:r>
            <a:endParaRPr lang="en-US" altLang="zh-CN" dirty="0">
              <a:solidFill>
                <a:schemeClr val="bg1"/>
              </a:solidFill>
            </a:endParaRPr>
          </a:p>
          <a:p>
            <a:pPr marL="285750" indent="-285750">
              <a:lnSpc>
                <a:spcPct val="200000"/>
              </a:lnSpc>
              <a:buFont typeface="Wingdings" panose="05000000000000000000" pitchFamily="2" charset="2"/>
              <a:buChar char="l"/>
            </a:pPr>
            <a:endParaRPr lang="en-US" altLang="zh-CN" sz="1600" dirty="0">
              <a:solidFill>
                <a:schemeClr val="bg1"/>
              </a:solidFill>
            </a:endParaRPr>
          </a:p>
        </p:txBody>
      </p:sp>
    </p:spTree>
    <p:extLst>
      <p:ext uri="{BB962C8B-B14F-4D97-AF65-F5344CB8AC3E}">
        <p14:creationId xmlns:p14="http://schemas.microsoft.com/office/powerpoint/2010/main" val="1424310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9387D26-BF33-4315-A8B9-E9F661D30D6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PowerPoint 演示文稿"/>
</p:tagLst>
</file>

<file path=ppt/theme/theme1.xml><?xml version="1.0" encoding="utf-8"?>
<a:theme xmlns:a="http://schemas.openxmlformats.org/drawingml/2006/main" name="2_默认设计模板">
  <a:themeElements>
    <a:clrScheme name="自定义 42">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C00000"/>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1801</Words>
  <Application>Microsoft Office PowerPoint</Application>
  <PresentationFormat>自定义</PresentationFormat>
  <Paragraphs>179</Paragraphs>
  <Slides>26</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Arial</vt:lpstr>
      <vt:lpstr>Calibri</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王 晨璐</cp:lastModifiedBy>
  <cp:revision>729</cp:revision>
  <dcterms:created xsi:type="dcterms:W3CDTF">2013-01-25T01:44:00Z</dcterms:created>
  <dcterms:modified xsi:type="dcterms:W3CDTF">2020-07-17T18:04:32Z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