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456" y="-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111" cy="67932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6012" y="43317"/>
            <a:ext cx="10259974" cy="151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900" y="1710309"/>
            <a:ext cx="9605010" cy="249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905500"/>
            <a:ext cx="12192000" cy="952500"/>
            <a:chOff x="0" y="5905500"/>
            <a:chExt cx="12192000" cy="952500"/>
          </a:xfrm>
        </p:grpSpPr>
        <p:sp>
          <p:nvSpPr>
            <p:cNvPr id="3" name="object 3"/>
            <p:cNvSpPr/>
            <p:nvPr/>
          </p:nvSpPr>
          <p:spPr>
            <a:xfrm>
              <a:off x="0" y="6057900"/>
              <a:ext cx="12192000" cy="438150"/>
            </a:xfrm>
            <a:custGeom>
              <a:avLst/>
              <a:gdLst/>
              <a:ahLst/>
              <a:cxnLst/>
              <a:rect l="l" t="t" r="r" b="b"/>
              <a:pathLst>
                <a:path w="12192000" h="438150">
                  <a:moveTo>
                    <a:pt x="12192000" y="0"/>
                  </a:moveTo>
                  <a:lnTo>
                    <a:pt x="0" y="0"/>
                  </a:lnTo>
                  <a:lnTo>
                    <a:pt x="0" y="438150"/>
                  </a:lnTo>
                  <a:lnTo>
                    <a:pt x="12192000" y="4381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5905500"/>
              <a:ext cx="47625" cy="609600"/>
            </a:xfrm>
            <a:custGeom>
              <a:avLst/>
              <a:gdLst/>
              <a:ahLst/>
              <a:cxnLst/>
              <a:rect l="l" t="t" r="r" b="b"/>
              <a:pathLst>
                <a:path w="47625" h="609600">
                  <a:moveTo>
                    <a:pt x="47625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47625" y="6096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05950" y="5943600"/>
              <a:ext cx="1295400" cy="914400"/>
            </a:xfrm>
            <a:custGeom>
              <a:avLst/>
              <a:gdLst/>
              <a:ahLst/>
              <a:cxnLst/>
              <a:rect l="l" t="t" r="r" b="b"/>
              <a:pathLst>
                <a:path w="1295400" h="914400">
                  <a:moveTo>
                    <a:pt x="1295400" y="0"/>
                  </a:moveTo>
                  <a:lnTo>
                    <a:pt x="0" y="0"/>
                  </a:lnTo>
                  <a:lnTo>
                    <a:pt x="0" y="914399"/>
                  </a:lnTo>
                  <a:lnTo>
                    <a:pt x="267589" y="91439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0F0F0">
                <a:alpha val="160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686050" y="0"/>
            <a:ext cx="9505950" cy="5791200"/>
            <a:chOff x="2686050" y="0"/>
            <a:chExt cx="9505950" cy="5791200"/>
          </a:xfrm>
        </p:grpSpPr>
        <p:sp>
          <p:nvSpPr>
            <p:cNvPr id="7" name="object 7"/>
            <p:cNvSpPr/>
            <p:nvPr/>
          </p:nvSpPr>
          <p:spPr>
            <a:xfrm>
              <a:off x="7048500" y="0"/>
              <a:ext cx="5143500" cy="5791200"/>
            </a:xfrm>
            <a:custGeom>
              <a:avLst/>
              <a:gdLst/>
              <a:ahLst/>
              <a:cxnLst/>
              <a:rect l="l" t="t" r="r" b="b"/>
              <a:pathLst>
                <a:path w="5143500" h="5791200">
                  <a:moveTo>
                    <a:pt x="5143500" y="0"/>
                  </a:moveTo>
                  <a:lnTo>
                    <a:pt x="5084953" y="0"/>
                  </a:lnTo>
                  <a:lnTo>
                    <a:pt x="0" y="5791200"/>
                  </a:lnTo>
                  <a:lnTo>
                    <a:pt x="5143500" y="5791200"/>
                  </a:lnTo>
                  <a:lnTo>
                    <a:pt x="5143500" y="0"/>
                  </a:lnTo>
                  <a:close/>
                </a:path>
              </a:pathLst>
            </a:custGeom>
            <a:solidFill>
              <a:srgbClr val="F0F0F0">
                <a:alpha val="1607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6050" y="1066800"/>
              <a:ext cx="6829425" cy="2790825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886575" y="6048375"/>
            <a:ext cx="47625" cy="361950"/>
          </a:xfrm>
          <a:custGeom>
            <a:avLst/>
            <a:gdLst/>
            <a:ahLst/>
            <a:cxnLst/>
            <a:rect l="l" t="t" r="r" b="b"/>
            <a:pathLst>
              <a:path w="47625" h="361950">
                <a:moveTo>
                  <a:pt x="47625" y="0"/>
                </a:moveTo>
                <a:lnTo>
                  <a:pt x="0" y="0"/>
                </a:lnTo>
                <a:lnTo>
                  <a:pt x="0" y="361950"/>
                </a:lnTo>
                <a:lnTo>
                  <a:pt x="47625" y="361950"/>
                </a:lnTo>
                <a:lnTo>
                  <a:pt x="4762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42321" y="5334000"/>
            <a:ext cx="2249805" cy="1524000"/>
          </a:xfrm>
          <a:custGeom>
            <a:avLst/>
            <a:gdLst/>
            <a:ahLst/>
            <a:cxnLst/>
            <a:rect l="l" t="t" r="r" b="b"/>
            <a:pathLst>
              <a:path w="2249804" h="1524000">
                <a:moveTo>
                  <a:pt x="2249678" y="0"/>
                </a:moveTo>
                <a:lnTo>
                  <a:pt x="0" y="1523999"/>
                </a:lnTo>
                <a:lnTo>
                  <a:pt x="2249678" y="1523999"/>
                </a:lnTo>
                <a:lnTo>
                  <a:pt x="224967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08621" y="6400291"/>
            <a:ext cx="39757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575757"/>
                </a:solidFill>
                <a:latin typeface="Arial"/>
                <a:cs typeface="Arial"/>
              </a:rPr>
              <a:t>DISCOVER</a:t>
            </a:r>
            <a:r>
              <a:rPr sz="2000" b="1" spc="-4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75757"/>
                </a:solidFill>
                <a:latin typeface="Arial"/>
                <a:cs typeface="Arial"/>
              </a:rPr>
              <a:t>.</a:t>
            </a:r>
            <a:r>
              <a:rPr sz="2000" b="1" spc="-7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LEARN</a:t>
            </a:r>
            <a:r>
              <a:rPr sz="20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75757"/>
                </a:solidFill>
                <a:latin typeface="Arial"/>
                <a:cs typeface="Arial"/>
              </a:rPr>
              <a:t>.</a:t>
            </a:r>
            <a:r>
              <a:rPr sz="2000" b="1" spc="-5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575757"/>
                </a:solidFill>
                <a:latin typeface="Arial"/>
                <a:cs typeface="Arial"/>
              </a:rPr>
              <a:t>EMPOWER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 marR="5080" indent="-155575">
              <a:lnSpc>
                <a:spcPct val="106900"/>
              </a:lnSpc>
              <a:spcBef>
                <a:spcPts val="100"/>
              </a:spcBef>
            </a:pPr>
            <a:r>
              <a:rPr sz="3050" spc="-30" dirty="0">
                <a:latin typeface="Arial Black"/>
                <a:cs typeface="Arial Black"/>
              </a:rPr>
              <a:t>AI-</a:t>
            </a:r>
            <a:r>
              <a:rPr sz="3050" dirty="0">
                <a:latin typeface="Arial Black"/>
                <a:cs typeface="Arial Black"/>
              </a:rPr>
              <a:t>Powered</a:t>
            </a:r>
            <a:r>
              <a:rPr sz="3050" spc="-90" dirty="0">
                <a:latin typeface="Arial Black"/>
                <a:cs typeface="Arial Black"/>
              </a:rPr>
              <a:t> </a:t>
            </a:r>
            <a:r>
              <a:rPr sz="3050" dirty="0">
                <a:latin typeface="Arial Black"/>
                <a:cs typeface="Arial Black"/>
              </a:rPr>
              <a:t>Workout</a:t>
            </a:r>
            <a:r>
              <a:rPr sz="3050" spc="-100" dirty="0">
                <a:latin typeface="Arial Black"/>
                <a:cs typeface="Arial Black"/>
              </a:rPr>
              <a:t> </a:t>
            </a:r>
            <a:r>
              <a:rPr sz="3050" dirty="0">
                <a:latin typeface="Arial Black"/>
                <a:cs typeface="Arial Black"/>
              </a:rPr>
              <a:t>Trainer:</a:t>
            </a:r>
            <a:r>
              <a:rPr sz="3050" spc="-105" dirty="0">
                <a:latin typeface="Arial Black"/>
                <a:cs typeface="Arial Black"/>
              </a:rPr>
              <a:t> </a:t>
            </a:r>
            <a:r>
              <a:rPr sz="3050" spc="-10" dirty="0">
                <a:latin typeface="Arial Black"/>
                <a:cs typeface="Arial Black"/>
              </a:rPr>
              <a:t>Enhancing </a:t>
            </a:r>
            <a:r>
              <a:rPr sz="3050" dirty="0">
                <a:latin typeface="Arial Black"/>
                <a:cs typeface="Arial Black"/>
              </a:rPr>
              <a:t>Wellness</a:t>
            </a:r>
            <a:r>
              <a:rPr sz="3050" spc="-90" dirty="0">
                <a:latin typeface="Arial Black"/>
                <a:cs typeface="Arial Black"/>
              </a:rPr>
              <a:t> </a:t>
            </a:r>
            <a:r>
              <a:rPr sz="3050" dirty="0">
                <a:latin typeface="Arial Black"/>
                <a:cs typeface="Arial Black"/>
              </a:rPr>
              <a:t>and</a:t>
            </a:r>
            <a:r>
              <a:rPr sz="3050" spc="-125" dirty="0">
                <a:latin typeface="Arial Black"/>
                <a:cs typeface="Arial Black"/>
              </a:rPr>
              <a:t> </a:t>
            </a:r>
            <a:r>
              <a:rPr sz="3050" dirty="0">
                <a:latin typeface="Arial Black"/>
                <a:cs typeface="Arial Black"/>
              </a:rPr>
              <a:t>guidance</a:t>
            </a:r>
            <a:r>
              <a:rPr sz="3050" spc="-100" dirty="0">
                <a:latin typeface="Arial Black"/>
                <a:cs typeface="Arial Black"/>
              </a:rPr>
              <a:t> </a:t>
            </a:r>
            <a:r>
              <a:rPr sz="3050" dirty="0">
                <a:latin typeface="Arial Black"/>
                <a:cs typeface="Arial Black"/>
              </a:rPr>
              <a:t>Through</a:t>
            </a:r>
            <a:r>
              <a:rPr sz="3050" spc="-100" dirty="0">
                <a:latin typeface="Arial Black"/>
                <a:cs typeface="Arial Black"/>
              </a:rPr>
              <a:t> </a:t>
            </a:r>
            <a:r>
              <a:rPr sz="3050" spc="-10" dirty="0">
                <a:latin typeface="Arial Black"/>
                <a:cs typeface="Arial Black"/>
              </a:rPr>
              <a:t>Posture Recognition</a:t>
            </a:r>
            <a:endParaRPr sz="305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491" y="5299328"/>
            <a:ext cx="157480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Calibri"/>
                <a:cs typeface="Calibri"/>
              </a:rPr>
              <a:t>Rishabh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Kumar </a:t>
            </a:r>
            <a:r>
              <a:rPr sz="2000" spc="-10" dirty="0">
                <a:latin typeface="Calibri"/>
                <a:cs typeface="Calibri"/>
              </a:rPr>
              <a:t>(22BIT70062)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2425" y="6057900"/>
            <a:ext cx="6534150" cy="4381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345"/>
              </a:lnSpc>
            </a:pPr>
            <a:r>
              <a:rPr sz="2000" spc="-10" dirty="0" err="1">
                <a:latin typeface="Calibri"/>
                <a:cs typeface="Calibri"/>
              </a:rPr>
              <a:t>Kishlay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lang="en-IN" sz="2000" spc="-25" dirty="0">
                <a:latin typeface="Calibri"/>
                <a:cs typeface="Calibri"/>
              </a:rPr>
              <a:t>(22BIT70053)</a:t>
            </a:r>
            <a:endParaRPr sz="2000" dirty="0">
              <a:latin typeface="Calibri"/>
              <a:cs typeface="Calibri"/>
            </a:endParaRPr>
          </a:p>
          <a:p>
            <a:pPr marL="40640">
              <a:lnSpc>
                <a:spcPts val="2080"/>
              </a:lnSpc>
              <a:spcBef>
                <a:spcPts val="25"/>
              </a:spcBef>
            </a:pPr>
            <a:r>
              <a:rPr lang="en-IN" sz="2000" spc="-10" dirty="0" err="1">
                <a:latin typeface="Calibri"/>
                <a:cs typeface="Calibri"/>
              </a:rPr>
              <a:t>Ruman</a:t>
            </a:r>
            <a:r>
              <a:rPr lang="en-IN" sz="2000" spc="-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(22BIT70060)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8370" y="5327091"/>
            <a:ext cx="2443480" cy="6991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710"/>
              </a:lnSpc>
              <a:spcBef>
                <a:spcPts val="85"/>
              </a:spcBef>
            </a:pPr>
            <a:r>
              <a:rPr sz="2150" b="1" dirty="0">
                <a:latin typeface="Calibri"/>
                <a:cs typeface="Calibri"/>
              </a:rPr>
              <a:t>Under</a:t>
            </a:r>
            <a:r>
              <a:rPr sz="2150" b="1" spc="130" dirty="0">
                <a:latin typeface="Calibri"/>
                <a:cs typeface="Calibri"/>
              </a:rPr>
              <a:t> </a:t>
            </a:r>
            <a:r>
              <a:rPr sz="2150" b="1" dirty="0">
                <a:latin typeface="Calibri"/>
                <a:cs typeface="Calibri"/>
              </a:rPr>
              <a:t>Supervision</a:t>
            </a:r>
            <a:r>
              <a:rPr sz="2150" b="1" spc="55" dirty="0">
                <a:latin typeface="Calibri"/>
                <a:cs typeface="Calibri"/>
              </a:rPr>
              <a:t> </a:t>
            </a:r>
            <a:r>
              <a:rPr sz="2150" b="1" spc="-25" dirty="0">
                <a:latin typeface="Calibri"/>
                <a:cs typeface="Calibri"/>
              </a:rPr>
              <a:t>of </a:t>
            </a:r>
            <a:r>
              <a:rPr sz="2150" b="1" dirty="0">
                <a:latin typeface="Calibri"/>
                <a:cs typeface="Calibri"/>
              </a:rPr>
              <a:t>Dr.</a:t>
            </a:r>
            <a:r>
              <a:rPr sz="2150" b="1" spc="55" dirty="0">
                <a:latin typeface="Calibri"/>
                <a:cs typeface="Calibri"/>
              </a:rPr>
              <a:t> </a:t>
            </a:r>
            <a:r>
              <a:rPr sz="2150" b="1" dirty="0">
                <a:latin typeface="Calibri"/>
                <a:cs typeface="Calibri"/>
              </a:rPr>
              <a:t>Abhishek</a:t>
            </a:r>
            <a:r>
              <a:rPr sz="2150" b="1" spc="-45" dirty="0">
                <a:latin typeface="Calibri"/>
                <a:cs typeface="Calibri"/>
              </a:rPr>
              <a:t> </a:t>
            </a:r>
            <a:r>
              <a:rPr sz="2150" b="1" spc="-10" dirty="0">
                <a:latin typeface="Calibri"/>
                <a:cs typeface="Calibri"/>
              </a:rPr>
              <a:t>Tiwari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491" y="1691639"/>
            <a:ext cx="8888095" cy="362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1590" marR="6985" algn="ctr">
              <a:lnSpc>
                <a:spcPct val="1509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Submitted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in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8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partial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fulfillment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for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award</a:t>
            </a:r>
            <a:r>
              <a:rPr sz="2400" i="1" spc="-10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of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degree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2550160" algn="ctr">
              <a:lnSpc>
                <a:spcPct val="100000"/>
              </a:lnSpc>
              <a:spcBef>
                <a:spcPts val="1420"/>
              </a:spcBef>
            </a:pPr>
            <a:r>
              <a:rPr sz="2400" b="1" dirty="0">
                <a:latin typeface="Calibri"/>
                <a:cs typeface="Calibri"/>
              </a:rPr>
              <a:t>BACHELOR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  <a:p>
            <a:pPr marL="2616835" algn="ctr">
              <a:lnSpc>
                <a:spcPct val="100000"/>
              </a:lnSpc>
              <a:spcBef>
                <a:spcPts val="1465"/>
              </a:spcBef>
            </a:pPr>
            <a:r>
              <a:rPr sz="2400" i="1" spc="-2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2542540" algn="ctr">
              <a:lnSpc>
                <a:spcPts val="2610"/>
              </a:lnSpc>
              <a:spcBef>
                <a:spcPts val="1465"/>
              </a:spcBef>
            </a:pPr>
            <a:r>
              <a:rPr sz="2400" b="1" dirty="0">
                <a:latin typeface="Calibri"/>
                <a:cs typeface="Calibri"/>
              </a:rPr>
              <a:t>COMPUTER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SCIENCE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SPECIALISATION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IOT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2000" dirty="0">
                <a:latin typeface="Calibri"/>
                <a:cs typeface="Calibri"/>
              </a:rPr>
              <a:t>Submitted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by:</a:t>
            </a:r>
            <a:endParaRPr sz="2000">
              <a:latin typeface="Calibri"/>
              <a:cs typeface="Calibri"/>
            </a:endParaRPr>
          </a:p>
          <a:p>
            <a:pPr marL="12700" marR="732409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libri"/>
                <a:cs typeface="Calibri"/>
              </a:rPr>
              <a:t>Inderjeet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Singh (22BIT70061)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4804" y="6488319"/>
            <a:ext cx="6534150" cy="370205"/>
          </a:xfrm>
          <a:custGeom>
            <a:avLst/>
            <a:gdLst/>
            <a:ahLst/>
            <a:cxnLst/>
            <a:rect l="l" t="t" r="r" b="b"/>
            <a:pathLst>
              <a:path w="6534150" h="370204">
                <a:moveTo>
                  <a:pt x="6534150" y="0"/>
                </a:moveTo>
                <a:lnTo>
                  <a:pt x="0" y="0"/>
                </a:lnTo>
                <a:lnTo>
                  <a:pt x="0" y="369680"/>
                </a:lnTo>
                <a:lnTo>
                  <a:pt x="6534150" y="369680"/>
                </a:lnTo>
                <a:lnTo>
                  <a:pt x="65341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67967" y="6500876"/>
            <a:ext cx="3228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Department</a:t>
            </a:r>
            <a:r>
              <a:rPr sz="24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AIT-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CSE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9505" rIns="0" bIns="0" rtlCol="0">
            <a:spAutoFit/>
          </a:bodyPr>
          <a:lstStyle/>
          <a:p>
            <a:pPr marL="1802130">
              <a:lnSpc>
                <a:spcPct val="100000"/>
              </a:lnSpc>
              <a:spcBef>
                <a:spcPts val="95"/>
              </a:spcBef>
            </a:pPr>
            <a:r>
              <a:rPr spc="-415" dirty="0"/>
              <a:t>Testing</a:t>
            </a:r>
            <a:r>
              <a:rPr spc="-430" dirty="0"/>
              <a:t> </a:t>
            </a:r>
            <a:r>
              <a:rPr spc="-480" dirty="0"/>
              <a:t>and</a:t>
            </a:r>
            <a:r>
              <a:rPr spc="-395" dirty="0"/>
              <a:t> </a:t>
            </a:r>
            <a:r>
              <a:rPr spc="-455" dirty="0"/>
              <a:t>Performance</a:t>
            </a:r>
            <a:r>
              <a:rPr spc="-409" dirty="0"/>
              <a:t> </a:t>
            </a:r>
            <a:r>
              <a:rPr spc="-430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1252" y="2134057"/>
            <a:ext cx="10849610" cy="430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95"/>
              </a:spcBef>
              <a:buFont typeface="Microsoft Sans Serif"/>
              <a:buChar char="-"/>
              <a:tabLst>
                <a:tab pos="405765" algn="l"/>
              </a:tabLst>
            </a:pPr>
            <a:r>
              <a:rPr sz="2600" b="1" dirty="0">
                <a:latin typeface="Calibri"/>
                <a:cs typeface="Calibri"/>
              </a:rPr>
              <a:t>Datasets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COCO-</a:t>
            </a:r>
            <a:r>
              <a:rPr sz="2600" dirty="0">
                <a:latin typeface="Calibri"/>
                <a:cs typeface="Calibri"/>
              </a:rPr>
              <a:t>Keypoints,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Yoga-</a:t>
            </a:r>
            <a:r>
              <a:rPr sz="2600" dirty="0">
                <a:latin typeface="Calibri"/>
                <a:cs typeface="Calibri"/>
              </a:rPr>
              <a:t>82,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custom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exercise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videos.</a:t>
            </a:r>
            <a:endParaRPr sz="26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3000"/>
              </a:spcBef>
              <a:buFont typeface="Microsoft Sans Serif"/>
              <a:buChar char="-"/>
              <a:tabLst>
                <a:tab pos="405765" algn="l"/>
              </a:tabLst>
            </a:pPr>
            <a:r>
              <a:rPr sz="2600" b="1" spc="-10" dirty="0">
                <a:latin typeface="Calibri"/>
                <a:cs typeface="Calibri"/>
              </a:rPr>
              <a:t>Metrics</a:t>
            </a:r>
            <a:r>
              <a:rPr sz="2600" spc="-1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3000"/>
              </a:spcBef>
              <a:buFont typeface="Microsoft Sans Serif"/>
              <a:buChar char="-"/>
              <a:tabLst>
                <a:tab pos="405765" algn="l"/>
              </a:tabLst>
            </a:pPr>
            <a:r>
              <a:rPr sz="2600" b="1" dirty="0">
                <a:latin typeface="Calibri"/>
                <a:cs typeface="Calibri"/>
              </a:rPr>
              <a:t>Accuracy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94%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exercise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classification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(F1-</a:t>
            </a:r>
            <a:r>
              <a:rPr sz="2600" spc="-10" dirty="0">
                <a:latin typeface="Calibri"/>
                <a:cs typeface="Calibri"/>
              </a:rPr>
              <a:t>score).</a:t>
            </a:r>
            <a:endParaRPr sz="26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3005"/>
              </a:spcBef>
              <a:buFont typeface="Microsoft Sans Serif"/>
              <a:buChar char="-"/>
              <a:tabLst>
                <a:tab pos="405765" algn="l"/>
              </a:tabLst>
            </a:pPr>
            <a:r>
              <a:rPr sz="2600" b="1" dirty="0">
                <a:latin typeface="Calibri"/>
                <a:cs typeface="Calibri"/>
              </a:rPr>
              <a:t>Latency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150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frame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mid-</a:t>
            </a:r>
            <a:r>
              <a:rPr sz="2600" dirty="0">
                <a:latin typeface="Calibri"/>
                <a:cs typeface="Calibri"/>
              </a:rPr>
              <a:t>range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smartphones.</a:t>
            </a:r>
            <a:endParaRPr sz="26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3005"/>
              </a:spcBef>
              <a:buFont typeface="Microsoft Sans Serif"/>
              <a:buChar char="-"/>
              <a:tabLst>
                <a:tab pos="405765" algn="l"/>
              </a:tabLst>
            </a:pPr>
            <a:r>
              <a:rPr sz="2600" b="1" dirty="0">
                <a:latin typeface="Calibri"/>
                <a:cs typeface="Calibri"/>
              </a:rPr>
              <a:t>User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Satisfaction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89%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reported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improved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confidence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form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(pilot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study).</a:t>
            </a:r>
            <a:endParaRPr sz="26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spcBef>
                <a:spcPts val="3000"/>
              </a:spcBef>
              <a:buFont typeface="Microsoft Sans Serif"/>
              <a:buChar char="-"/>
              <a:tabLst>
                <a:tab pos="405765" algn="l"/>
              </a:tabLst>
            </a:pPr>
            <a:r>
              <a:rPr sz="2600" b="1" dirty="0">
                <a:latin typeface="Calibri"/>
                <a:cs typeface="Calibri"/>
              </a:rPr>
              <a:t>Failure</a:t>
            </a:r>
            <a:r>
              <a:rPr sz="2600" b="1" spc="-8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Cases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lighting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occlusions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reduced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accuracy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78%,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addressed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6409131"/>
            <a:ext cx="312610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Calibri"/>
                <a:cs typeface="Calibri"/>
              </a:rPr>
              <a:t>via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augmentation.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6258" y="658621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68686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4305" y="630758"/>
            <a:ext cx="27419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9" dirty="0"/>
              <a:t>Future</a:t>
            </a:r>
            <a:r>
              <a:rPr spc="-440" dirty="0"/>
              <a:t> </a:t>
            </a:r>
            <a:r>
              <a:rPr spc="-505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289430"/>
            <a:ext cx="11068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3590" algn="l"/>
                <a:tab pos="2557145" algn="l"/>
                <a:tab pos="4054475" algn="l"/>
                <a:tab pos="5421630" algn="l"/>
                <a:tab pos="6292850" algn="l"/>
                <a:tab pos="7947659" algn="l"/>
                <a:tab pos="8616950" algn="l"/>
                <a:tab pos="9472930" algn="l"/>
                <a:tab pos="10697845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1.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b="1" spc="-10" dirty="0">
                <a:latin typeface="Arial"/>
                <a:cs typeface="Arial"/>
              </a:rPr>
              <a:t>Multimodal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Analysis</a:t>
            </a:r>
            <a:r>
              <a:rPr sz="2400" spc="-10" dirty="0">
                <a:latin typeface="Microsoft Sans Serif"/>
                <a:cs typeface="Microsoft Sans Serif"/>
              </a:rPr>
              <a:t>: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Integrate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voice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commands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and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EMG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10" dirty="0">
                <a:latin typeface="Microsoft Sans Serif"/>
                <a:cs typeface="Microsoft Sans Serif"/>
              </a:rPr>
              <a:t>sensors</a:t>
            </a:r>
            <a:r>
              <a:rPr sz="2400" dirty="0">
                <a:latin typeface="Microsoft Sans Serif"/>
                <a:cs typeface="Microsoft Sans Serif"/>
              </a:rPr>
              <a:t>	</a:t>
            </a:r>
            <a:r>
              <a:rPr sz="2400" spc="-25" dirty="0">
                <a:latin typeface="Microsoft Sans Serif"/>
                <a:cs typeface="Microsoft Sans Serif"/>
              </a:rPr>
              <a:t>for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3899" y="3393694"/>
            <a:ext cx="1157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Microsoft Sans Serif"/>
                <a:cs typeface="Microsoft Sans Serif"/>
              </a:rPr>
              <a:t>exercise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/>
              <a:t>muscle</a:t>
            </a:r>
            <a:r>
              <a:rPr spc="-90" dirty="0"/>
              <a:t> </a:t>
            </a:r>
            <a:r>
              <a:rPr dirty="0"/>
              <a:t>activation</a:t>
            </a:r>
            <a:r>
              <a:rPr spc="-80" dirty="0"/>
              <a:t> </a:t>
            </a:r>
            <a:r>
              <a:rPr spc="-10" dirty="0"/>
              <a:t>tracking.</a:t>
            </a: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pc="-10" dirty="0"/>
          </a:p>
          <a:p>
            <a:pPr marL="698500" indent="-685800">
              <a:lnSpc>
                <a:spcPct val="100000"/>
              </a:lnSpc>
              <a:buFont typeface="Microsoft Sans Serif"/>
              <a:buAutoNum type="arabicPeriod" startAt="2"/>
              <a:tabLst>
                <a:tab pos="698500" algn="l"/>
              </a:tabLst>
            </a:pPr>
            <a:r>
              <a:rPr b="1" dirty="0">
                <a:latin typeface="Arial"/>
                <a:cs typeface="Arial"/>
              </a:rPr>
              <a:t>3D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Pose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Estimation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Kinect</a:t>
            </a:r>
            <a:r>
              <a:rPr spc="-1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LiDAR</a:t>
            </a:r>
            <a:r>
              <a:rPr spc="-2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spc="-10" dirty="0"/>
              <a:t>depth-</a:t>
            </a:r>
            <a:r>
              <a:rPr dirty="0"/>
              <a:t>aware</a:t>
            </a:r>
            <a:r>
              <a:rPr spc="-20" dirty="0"/>
              <a:t> </a:t>
            </a:r>
            <a:r>
              <a:rPr spc="-10" dirty="0"/>
              <a:t>feedback.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Microsoft Sans Serif"/>
              <a:buAutoNum type="arabicPeriod" startAt="2"/>
            </a:pPr>
            <a:endParaRPr spc="-10" dirty="0"/>
          </a:p>
          <a:p>
            <a:pPr marL="241300" marR="5080" indent="-228600">
              <a:lnSpc>
                <a:spcPct val="114999"/>
              </a:lnSpc>
              <a:buFont typeface="Microsoft Sans Serif"/>
              <a:buAutoNum type="arabicPeriod" startAt="2"/>
              <a:tabLst>
                <a:tab pos="241300" algn="l"/>
                <a:tab pos="698500" algn="l"/>
                <a:tab pos="3044190" algn="l"/>
                <a:tab pos="4356735" algn="l"/>
                <a:tab pos="5720715" algn="l"/>
                <a:tab pos="6305550" algn="l"/>
              </a:tabLst>
            </a:pPr>
            <a:r>
              <a:rPr b="1" spc="-10" dirty="0">
                <a:latin typeface="Arial"/>
                <a:cs typeface="Arial"/>
              </a:rPr>
              <a:t>	Rehabilitation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-10" dirty="0">
                <a:latin typeface="Arial"/>
                <a:cs typeface="Arial"/>
              </a:rPr>
              <a:t>Focus</a:t>
            </a:r>
            <a:r>
              <a:rPr spc="-10" dirty="0"/>
              <a:t>:</a:t>
            </a:r>
            <a:r>
              <a:rPr dirty="0"/>
              <a:t>	</a:t>
            </a:r>
            <a:r>
              <a:rPr spc="-10" dirty="0"/>
              <a:t>Expand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20" dirty="0"/>
              <a:t>post-</a:t>
            </a:r>
            <a:r>
              <a:rPr spc="-10" dirty="0"/>
              <a:t>surgery/therapeutic guidance.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900" y="4656201"/>
            <a:ext cx="1083754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Microsoft Sans Serif"/>
              <a:buAutoNum type="arabicPeriod" startAt="4"/>
              <a:tabLst>
                <a:tab pos="698500" algn="l"/>
              </a:tabLst>
            </a:pPr>
            <a:r>
              <a:rPr sz="2400" b="1" dirty="0">
                <a:latin typeface="Arial"/>
                <a:cs typeface="Arial"/>
              </a:rPr>
              <a:t>Gamification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VR/AR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integration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immersive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workout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experiences.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30"/>
              </a:spcBef>
              <a:buFont typeface="Microsoft Sans Serif"/>
              <a:buAutoNum type="arabicPeriod" startAt="4"/>
            </a:pPr>
            <a:endParaRPr sz="2400">
              <a:latin typeface="Microsoft Sans Serif"/>
              <a:cs typeface="Microsoft Sans Serif"/>
            </a:endParaRPr>
          </a:p>
          <a:p>
            <a:pPr marL="698500" indent="-685800">
              <a:lnSpc>
                <a:spcPct val="100000"/>
              </a:lnSpc>
              <a:buFont typeface="Microsoft Sans Serif"/>
              <a:buAutoNum type="arabicPeriod" startAt="4"/>
              <a:tabLst>
                <a:tab pos="698500" algn="l"/>
              </a:tabLst>
            </a:pPr>
            <a:r>
              <a:rPr sz="2400" b="1" dirty="0">
                <a:latin typeface="Arial"/>
                <a:cs typeface="Arial"/>
              </a:rPr>
              <a:t>Global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Accessibility</a:t>
            </a:r>
            <a:r>
              <a:rPr sz="2400" dirty="0">
                <a:latin typeface="Microsoft Sans Serif"/>
                <a:cs typeface="Microsoft Sans Serif"/>
              </a:rPr>
              <a:t>: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Offline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mode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regions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with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limited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internet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access.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905" y="273761"/>
            <a:ext cx="2279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34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323213"/>
            <a:ext cx="10284460" cy="446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Microsoft Sans Serif"/>
                <a:cs typeface="Microsoft Sans Serif"/>
              </a:rPr>
              <a:t>AI-</a:t>
            </a:r>
            <a:r>
              <a:rPr sz="2400" dirty="0">
                <a:latin typeface="Microsoft Sans Serif"/>
                <a:cs typeface="Microsoft Sans Serif"/>
              </a:rPr>
              <a:t>powered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posture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recognition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systems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redefine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fitness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training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merging</a:t>
            </a:r>
            <a:endParaRPr sz="2400">
              <a:latin typeface="Microsoft Sans Serif"/>
              <a:cs typeface="Microsoft Sans Serif"/>
            </a:endParaRPr>
          </a:p>
          <a:p>
            <a:pPr marL="12700" marR="260350">
              <a:lnSpc>
                <a:spcPct val="222600"/>
              </a:lnSpc>
            </a:pPr>
            <a:r>
              <a:rPr sz="2400" dirty="0">
                <a:latin typeface="Microsoft Sans Serif"/>
                <a:cs typeface="Microsoft Sans Serif"/>
              </a:rPr>
              <a:t>precision,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personalization,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accessibility.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This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project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demonstrates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the </a:t>
            </a:r>
            <a:r>
              <a:rPr sz="2400" dirty="0">
                <a:latin typeface="Microsoft Sans Serif"/>
                <a:cs typeface="Microsoft Sans Serif"/>
              </a:rPr>
              <a:t>feasibility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-20" dirty="0">
                <a:latin typeface="Microsoft Sans Serif"/>
                <a:cs typeface="Microsoft Sans Serif"/>
              </a:rPr>
              <a:t> real-</a:t>
            </a:r>
            <a:r>
              <a:rPr sz="2400" dirty="0">
                <a:latin typeface="Microsoft Sans Serif"/>
                <a:cs typeface="Microsoft Sans Serif"/>
              </a:rPr>
              <a:t>time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form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correction,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reducing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injury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risks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enhancing </a:t>
            </a:r>
            <a:r>
              <a:rPr sz="2400" dirty="0">
                <a:latin typeface="Microsoft Sans Serif"/>
                <a:cs typeface="Microsoft Sans Serif"/>
              </a:rPr>
              <a:t>workout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efficacy.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As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AI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models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hardware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evolve,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such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systems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will </a:t>
            </a:r>
            <a:r>
              <a:rPr sz="2400" dirty="0">
                <a:latin typeface="Microsoft Sans Serif"/>
                <a:cs typeface="Microsoft Sans Serif"/>
              </a:rPr>
              <a:t>bridge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gap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between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professional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coaching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at-</a:t>
            </a:r>
            <a:r>
              <a:rPr sz="2400" dirty="0">
                <a:latin typeface="Microsoft Sans Serif"/>
                <a:cs typeface="Microsoft Sans Serif"/>
              </a:rPr>
              <a:t>home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fitness, empowering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users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achieve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their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wellness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goals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safely.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2729" y="2670759"/>
            <a:ext cx="3298825" cy="89661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2129155" algn="l"/>
              </a:tabLst>
            </a:pPr>
            <a:r>
              <a:rPr sz="5700" spc="-10" dirty="0">
                <a:latin typeface="Impact"/>
                <a:cs typeface="Impact"/>
              </a:rPr>
              <a:t>THANK</a:t>
            </a:r>
            <a:r>
              <a:rPr sz="5700" dirty="0">
                <a:latin typeface="Impact"/>
                <a:cs typeface="Impact"/>
              </a:rPr>
              <a:t>	</a:t>
            </a:r>
            <a:r>
              <a:rPr sz="8550" spc="-37" baseline="6822" dirty="0">
                <a:latin typeface="Impact"/>
                <a:cs typeface="Impact"/>
              </a:rPr>
              <a:t>YOU</a:t>
            </a:r>
            <a:endParaRPr sz="8550" baseline="6822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09197" y="6439915"/>
            <a:ext cx="172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68686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74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684" y="1679448"/>
            <a:ext cx="3985895" cy="437769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377190" indent="-364490">
              <a:lnSpc>
                <a:spcPct val="100000"/>
              </a:lnSpc>
              <a:spcBef>
                <a:spcPts val="1360"/>
              </a:spcBef>
              <a:buFont typeface="Segoe UI Symbol"/>
              <a:buChar char="❖"/>
              <a:tabLst>
                <a:tab pos="377190" algn="l"/>
              </a:tabLst>
            </a:pPr>
            <a:r>
              <a:rPr sz="2150" dirty="0">
                <a:latin typeface="Times New Roman"/>
                <a:cs typeface="Times New Roman"/>
              </a:rPr>
              <a:t>Introduction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to</a:t>
            </a:r>
            <a:r>
              <a:rPr sz="2150" spc="-10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Project</a:t>
            </a:r>
            <a:endParaRPr sz="2150">
              <a:latin typeface="Times New Roman"/>
              <a:cs typeface="Times New Roman"/>
            </a:endParaRPr>
          </a:p>
          <a:p>
            <a:pPr marL="377190" indent="-364490">
              <a:lnSpc>
                <a:spcPct val="100000"/>
              </a:lnSpc>
              <a:spcBef>
                <a:spcPts val="1260"/>
              </a:spcBef>
              <a:buFont typeface="Segoe UI Symbol"/>
              <a:buChar char="❖"/>
              <a:tabLst>
                <a:tab pos="377190" algn="l"/>
              </a:tabLst>
            </a:pPr>
            <a:r>
              <a:rPr sz="2150" dirty="0">
                <a:latin typeface="Times New Roman"/>
                <a:cs typeface="Times New Roman"/>
              </a:rPr>
              <a:t>Problem</a:t>
            </a:r>
            <a:r>
              <a:rPr sz="2150" spc="-8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Formulation</a:t>
            </a:r>
            <a:endParaRPr sz="2150">
              <a:latin typeface="Times New Roman"/>
              <a:cs typeface="Times New Roman"/>
            </a:endParaRPr>
          </a:p>
          <a:p>
            <a:pPr marL="377190" indent="-364490">
              <a:lnSpc>
                <a:spcPct val="100000"/>
              </a:lnSpc>
              <a:spcBef>
                <a:spcPts val="1170"/>
              </a:spcBef>
              <a:buFont typeface="Segoe UI Symbol"/>
              <a:buChar char="❖"/>
              <a:tabLst>
                <a:tab pos="377190" algn="l"/>
              </a:tabLst>
            </a:pPr>
            <a:r>
              <a:rPr sz="2150" dirty="0">
                <a:latin typeface="Times New Roman"/>
                <a:cs typeface="Times New Roman"/>
              </a:rPr>
              <a:t>Objectives of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the</a:t>
            </a:r>
            <a:r>
              <a:rPr sz="2150" spc="-4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work</a:t>
            </a:r>
            <a:endParaRPr sz="2150">
              <a:latin typeface="Times New Roman"/>
              <a:cs typeface="Times New Roman"/>
            </a:endParaRPr>
          </a:p>
          <a:p>
            <a:pPr marL="377190" indent="-364490">
              <a:lnSpc>
                <a:spcPct val="100000"/>
              </a:lnSpc>
              <a:spcBef>
                <a:spcPts val="1260"/>
              </a:spcBef>
              <a:buFont typeface="Segoe UI Symbol"/>
              <a:buChar char="❖"/>
              <a:tabLst>
                <a:tab pos="377190" algn="l"/>
              </a:tabLst>
            </a:pPr>
            <a:r>
              <a:rPr sz="2150" dirty="0">
                <a:latin typeface="Times New Roman"/>
                <a:cs typeface="Times New Roman"/>
              </a:rPr>
              <a:t>System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Architecture</a:t>
            </a:r>
            <a:endParaRPr sz="2150">
              <a:latin typeface="Times New Roman"/>
              <a:cs typeface="Times New Roman"/>
            </a:endParaRPr>
          </a:p>
          <a:p>
            <a:pPr marL="377190" indent="-364490">
              <a:lnSpc>
                <a:spcPct val="100000"/>
              </a:lnSpc>
              <a:spcBef>
                <a:spcPts val="1165"/>
              </a:spcBef>
              <a:buFont typeface="Segoe UI Symbol"/>
              <a:buChar char="❖"/>
              <a:tabLst>
                <a:tab pos="377190" algn="l"/>
              </a:tabLst>
            </a:pPr>
            <a:r>
              <a:rPr sz="2150" dirty="0">
                <a:latin typeface="Times New Roman"/>
                <a:cs typeface="Times New Roman"/>
              </a:rPr>
              <a:t>Machine</a:t>
            </a:r>
            <a:r>
              <a:rPr sz="2150" spc="-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Learning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Models</a:t>
            </a:r>
            <a:endParaRPr sz="2150">
              <a:latin typeface="Times New Roman"/>
              <a:cs typeface="Times New Roman"/>
            </a:endParaRPr>
          </a:p>
          <a:p>
            <a:pPr marL="377190" indent="-364490">
              <a:lnSpc>
                <a:spcPct val="100000"/>
              </a:lnSpc>
              <a:spcBef>
                <a:spcPts val="1260"/>
              </a:spcBef>
              <a:buFont typeface="Segoe UI Symbol"/>
              <a:buChar char="❖"/>
              <a:tabLst>
                <a:tab pos="377190" algn="l"/>
              </a:tabLst>
            </a:pPr>
            <a:r>
              <a:rPr sz="2150" dirty="0">
                <a:latin typeface="Times New Roman"/>
                <a:cs typeface="Times New Roman"/>
              </a:rPr>
              <a:t>System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Integration</a:t>
            </a:r>
            <a:endParaRPr sz="2150">
              <a:latin typeface="Times New Roman"/>
              <a:cs typeface="Times New Roman"/>
            </a:endParaRPr>
          </a:p>
          <a:p>
            <a:pPr marL="377190" indent="-364490">
              <a:lnSpc>
                <a:spcPct val="100000"/>
              </a:lnSpc>
              <a:spcBef>
                <a:spcPts val="1240"/>
              </a:spcBef>
              <a:buFont typeface="Segoe UI Symbol"/>
              <a:buChar char="❖"/>
              <a:tabLst>
                <a:tab pos="377190" algn="l"/>
              </a:tabLst>
            </a:pPr>
            <a:r>
              <a:rPr sz="2150" dirty="0">
                <a:latin typeface="Times New Roman"/>
                <a:cs typeface="Times New Roman"/>
              </a:rPr>
              <a:t>Testing</a:t>
            </a:r>
            <a:r>
              <a:rPr sz="2150" spc="-1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and</a:t>
            </a:r>
            <a:r>
              <a:rPr sz="2150" spc="-5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Performance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Results</a:t>
            </a:r>
            <a:endParaRPr sz="2150">
              <a:latin typeface="Times New Roman"/>
              <a:cs typeface="Times New Roman"/>
            </a:endParaRPr>
          </a:p>
          <a:p>
            <a:pPr marL="377190" indent="-364490">
              <a:lnSpc>
                <a:spcPct val="100000"/>
              </a:lnSpc>
              <a:spcBef>
                <a:spcPts val="1165"/>
              </a:spcBef>
              <a:buFont typeface="Segoe UI Symbol"/>
              <a:buChar char="❖"/>
              <a:tabLst>
                <a:tab pos="377190" algn="l"/>
              </a:tabLst>
            </a:pPr>
            <a:r>
              <a:rPr sz="2150" dirty="0">
                <a:latin typeface="Times New Roman"/>
                <a:cs typeface="Times New Roman"/>
              </a:rPr>
              <a:t>Future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Scope</a:t>
            </a:r>
            <a:endParaRPr sz="2150">
              <a:latin typeface="Times New Roman"/>
              <a:cs typeface="Times New Roman"/>
            </a:endParaRPr>
          </a:p>
          <a:p>
            <a:pPr marL="377190" indent="-364490">
              <a:lnSpc>
                <a:spcPct val="100000"/>
              </a:lnSpc>
              <a:spcBef>
                <a:spcPts val="1260"/>
              </a:spcBef>
              <a:buFont typeface="Segoe UI Symbol"/>
              <a:buChar char="❖"/>
              <a:tabLst>
                <a:tab pos="377190" algn="l"/>
              </a:tabLst>
            </a:pPr>
            <a:r>
              <a:rPr sz="2150" spc="-10" dirty="0">
                <a:latin typeface="Times New Roman"/>
                <a:cs typeface="Times New Roman"/>
              </a:rPr>
              <a:t>Conclusion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1747" y="635457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68686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1593" rIns="0" bIns="0" rtlCol="0">
            <a:spAutoFit/>
          </a:bodyPr>
          <a:lstStyle/>
          <a:p>
            <a:pPr marL="2192020">
              <a:lnSpc>
                <a:spcPct val="100000"/>
              </a:lnSpc>
              <a:spcBef>
                <a:spcPts val="95"/>
              </a:spcBef>
            </a:pPr>
            <a:r>
              <a:rPr sz="5000" spc="-400" dirty="0"/>
              <a:t>Introduction</a:t>
            </a:r>
            <a:r>
              <a:rPr sz="5000" spc="200" dirty="0"/>
              <a:t> </a:t>
            </a:r>
            <a:r>
              <a:rPr sz="5000" spc="-370" dirty="0"/>
              <a:t>to</a:t>
            </a:r>
            <a:r>
              <a:rPr sz="5000" spc="85" dirty="0"/>
              <a:t> </a:t>
            </a:r>
            <a:r>
              <a:rPr sz="5000" spc="-440" dirty="0"/>
              <a:t>Project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917244" y="1986899"/>
            <a:ext cx="10372090" cy="4130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10"/>
              </a:spcBef>
            </a:pPr>
            <a:r>
              <a:rPr sz="2600" dirty="0">
                <a:latin typeface="Microsoft Sans Serif"/>
                <a:cs typeface="Microsoft Sans Serif"/>
              </a:rPr>
              <a:t>Modern</a:t>
            </a:r>
            <a:r>
              <a:rPr sz="2600" spc="45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fitness</a:t>
            </a:r>
            <a:r>
              <a:rPr sz="2600" spc="44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routines</a:t>
            </a:r>
            <a:r>
              <a:rPr sz="2600" spc="4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often</a:t>
            </a:r>
            <a:r>
              <a:rPr sz="2600" spc="44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lack</a:t>
            </a:r>
            <a:r>
              <a:rPr sz="2600" spc="459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real-</a:t>
            </a:r>
            <a:r>
              <a:rPr sz="2600" dirty="0">
                <a:latin typeface="Microsoft Sans Serif"/>
                <a:cs typeface="Microsoft Sans Serif"/>
              </a:rPr>
              <a:t>time,</a:t>
            </a:r>
            <a:r>
              <a:rPr sz="2600" spc="44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personalized</a:t>
            </a:r>
            <a:r>
              <a:rPr sz="2600" spc="46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feedback, </a:t>
            </a:r>
            <a:r>
              <a:rPr sz="2600" dirty="0">
                <a:latin typeface="Microsoft Sans Serif"/>
                <a:cs typeface="Microsoft Sans Serif"/>
              </a:rPr>
              <a:t>leading</a:t>
            </a:r>
            <a:r>
              <a:rPr sz="2600" spc="36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to</a:t>
            </a:r>
            <a:r>
              <a:rPr sz="2600" spc="34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inefficiencies</a:t>
            </a:r>
            <a:r>
              <a:rPr sz="2600" spc="3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and</a:t>
            </a:r>
            <a:r>
              <a:rPr sz="2600" spc="35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injury</a:t>
            </a:r>
            <a:r>
              <a:rPr sz="2600" spc="3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risks.</a:t>
            </a:r>
            <a:r>
              <a:rPr sz="2600" spc="37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Traditional</a:t>
            </a:r>
            <a:r>
              <a:rPr sz="2600" spc="3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methods</a:t>
            </a:r>
            <a:r>
              <a:rPr sz="2600" spc="37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rely</a:t>
            </a:r>
            <a:r>
              <a:rPr sz="2600" spc="325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on </a:t>
            </a:r>
            <a:r>
              <a:rPr sz="2600" dirty="0">
                <a:latin typeface="Microsoft Sans Serif"/>
                <a:cs typeface="Microsoft Sans Serif"/>
              </a:rPr>
              <a:t>trainers</a:t>
            </a:r>
            <a:r>
              <a:rPr sz="2600" spc="360" dirty="0">
                <a:latin typeface="Microsoft Sans Serif"/>
                <a:cs typeface="Microsoft Sans Serif"/>
              </a:rPr>
              <a:t>  </a:t>
            </a:r>
            <a:r>
              <a:rPr sz="2600" dirty="0">
                <a:latin typeface="Microsoft Sans Serif"/>
                <a:cs typeface="Microsoft Sans Serif"/>
              </a:rPr>
              <a:t>or</a:t>
            </a:r>
            <a:r>
              <a:rPr sz="2600" spc="345" dirty="0">
                <a:latin typeface="Microsoft Sans Serif"/>
                <a:cs typeface="Microsoft Sans Serif"/>
              </a:rPr>
              <a:t>  </a:t>
            </a:r>
            <a:r>
              <a:rPr sz="2600" spc="-10" dirty="0">
                <a:latin typeface="Microsoft Sans Serif"/>
                <a:cs typeface="Microsoft Sans Serif"/>
              </a:rPr>
              <a:t>self-</a:t>
            </a:r>
            <a:r>
              <a:rPr sz="2600" dirty="0">
                <a:latin typeface="Microsoft Sans Serif"/>
                <a:cs typeface="Microsoft Sans Serif"/>
              </a:rPr>
              <a:t>assessment,</a:t>
            </a:r>
            <a:r>
              <a:rPr sz="2600" spc="370" dirty="0">
                <a:latin typeface="Microsoft Sans Serif"/>
                <a:cs typeface="Microsoft Sans Serif"/>
              </a:rPr>
              <a:t>  </a:t>
            </a:r>
            <a:r>
              <a:rPr sz="2600" dirty="0">
                <a:latin typeface="Microsoft Sans Serif"/>
                <a:cs typeface="Microsoft Sans Serif"/>
              </a:rPr>
              <a:t>which</a:t>
            </a:r>
            <a:r>
              <a:rPr sz="2600" spc="350" dirty="0">
                <a:latin typeface="Microsoft Sans Serif"/>
                <a:cs typeface="Microsoft Sans Serif"/>
              </a:rPr>
              <a:t>  </a:t>
            </a:r>
            <a:r>
              <a:rPr sz="2600" dirty="0">
                <a:latin typeface="Microsoft Sans Serif"/>
                <a:cs typeface="Microsoft Sans Serif"/>
              </a:rPr>
              <a:t>are</a:t>
            </a:r>
            <a:r>
              <a:rPr sz="2600" spc="345" dirty="0">
                <a:latin typeface="Microsoft Sans Serif"/>
                <a:cs typeface="Microsoft Sans Serif"/>
              </a:rPr>
              <a:t>  </a:t>
            </a:r>
            <a:r>
              <a:rPr sz="2600" spc="-10" dirty="0">
                <a:latin typeface="Microsoft Sans Serif"/>
                <a:cs typeface="Microsoft Sans Serif"/>
              </a:rPr>
              <a:t>error-</a:t>
            </a:r>
            <a:r>
              <a:rPr sz="2600" dirty="0">
                <a:latin typeface="Microsoft Sans Serif"/>
                <a:cs typeface="Microsoft Sans Serif"/>
              </a:rPr>
              <a:t>prone,</a:t>
            </a:r>
            <a:r>
              <a:rPr sz="2600" spc="360" dirty="0">
                <a:latin typeface="Microsoft Sans Serif"/>
                <a:cs typeface="Microsoft Sans Serif"/>
              </a:rPr>
              <a:t>  </a:t>
            </a:r>
            <a:r>
              <a:rPr sz="2600" dirty="0">
                <a:latin typeface="Microsoft Sans Serif"/>
                <a:cs typeface="Microsoft Sans Serif"/>
              </a:rPr>
              <a:t>costly,</a:t>
            </a:r>
            <a:r>
              <a:rPr sz="2600" spc="360" dirty="0">
                <a:latin typeface="Microsoft Sans Serif"/>
                <a:cs typeface="Microsoft Sans Serif"/>
              </a:rPr>
              <a:t>  </a:t>
            </a:r>
            <a:r>
              <a:rPr sz="2600" spc="-25" dirty="0">
                <a:latin typeface="Microsoft Sans Serif"/>
                <a:cs typeface="Microsoft Sans Serif"/>
              </a:rPr>
              <a:t>and </a:t>
            </a:r>
            <a:r>
              <a:rPr sz="2600" dirty="0">
                <a:latin typeface="Microsoft Sans Serif"/>
                <a:cs typeface="Microsoft Sans Serif"/>
              </a:rPr>
              <a:t>inaccessible.</a:t>
            </a:r>
            <a:r>
              <a:rPr sz="2600" spc="30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AI-powered</a:t>
            </a:r>
            <a:r>
              <a:rPr sz="2600" spc="3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posture</a:t>
            </a:r>
            <a:r>
              <a:rPr sz="2600" spc="30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recognition</a:t>
            </a:r>
            <a:r>
              <a:rPr sz="2600" spc="3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systems</a:t>
            </a:r>
            <a:r>
              <a:rPr sz="2600" spc="3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address</a:t>
            </a:r>
            <a:r>
              <a:rPr sz="2600" spc="31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these </a:t>
            </a:r>
            <a:r>
              <a:rPr sz="2600" dirty="0">
                <a:latin typeface="Microsoft Sans Serif"/>
                <a:cs typeface="Microsoft Sans Serif"/>
              </a:rPr>
              <a:t>gaps</a:t>
            </a:r>
            <a:r>
              <a:rPr sz="2600" spc="155" dirty="0">
                <a:latin typeface="Microsoft Sans Serif"/>
                <a:cs typeface="Microsoft Sans Serif"/>
              </a:rPr>
              <a:t>  </a:t>
            </a:r>
            <a:r>
              <a:rPr sz="2600" dirty="0">
                <a:latin typeface="Microsoft Sans Serif"/>
                <a:cs typeface="Microsoft Sans Serif"/>
              </a:rPr>
              <a:t>by</a:t>
            </a:r>
            <a:r>
              <a:rPr sz="2600" spc="155" dirty="0">
                <a:latin typeface="Microsoft Sans Serif"/>
                <a:cs typeface="Microsoft Sans Serif"/>
              </a:rPr>
              <a:t>  </a:t>
            </a:r>
            <a:r>
              <a:rPr sz="2600" dirty="0">
                <a:latin typeface="Microsoft Sans Serif"/>
                <a:cs typeface="Microsoft Sans Serif"/>
              </a:rPr>
              <a:t>offering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b="1" spc="-10" dirty="0">
                <a:latin typeface="Arial"/>
                <a:cs typeface="Arial"/>
              </a:rPr>
              <a:t>real-</a:t>
            </a:r>
            <a:r>
              <a:rPr sz="2600" b="1" dirty="0">
                <a:latin typeface="Arial"/>
                <a:cs typeface="Arial"/>
              </a:rPr>
              <a:t>time</a:t>
            </a:r>
            <a:r>
              <a:rPr sz="2600" b="1" spc="125" dirty="0">
                <a:latin typeface="Arial"/>
                <a:cs typeface="Arial"/>
              </a:rPr>
              <a:t>  </a:t>
            </a:r>
            <a:r>
              <a:rPr sz="2600" b="1" dirty="0">
                <a:latin typeface="Arial"/>
                <a:cs typeface="Arial"/>
              </a:rPr>
              <a:t>biomechanical</a:t>
            </a:r>
            <a:r>
              <a:rPr sz="2600" b="1" spc="125" dirty="0">
                <a:latin typeface="Arial"/>
                <a:cs typeface="Arial"/>
              </a:rPr>
              <a:t>  </a:t>
            </a:r>
            <a:r>
              <a:rPr sz="2600" b="1" dirty="0">
                <a:latin typeface="Arial"/>
                <a:cs typeface="Arial"/>
              </a:rPr>
              <a:t>analysis</a:t>
            </a:r>
            <a:r>
              <a:rPr sz="2600" dirty="0">
                <a:latin typeface="Microsoft Sans Serif"/>
                <a:cs typeface="Microsoft Sans Serif"/>
              </a:rPr>
              <a:t>,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b="1" spc="-10" dirty="0">
                <a:latin typeface="Arial"/>
                <a:cs typeface="Arial"/>
              </a:rPr>
              <a:t>personalized </a:t>
            </a:r>
            <a:r>
              <a:rPr sz="2600" b="1" dirty="0">
                <a:latin typeface="Arial"/>
                <a:cs typeface="Arial"/>
              </a:rPr>
              <a:t>guidance</a:t>
            </a:r>
            <a:r>
              <a:rPr sz="2600" dirty="0">
                <a:latin typeface="Microsoft Sans Serif"/>
                <a:cs typeface="Microsoft Sans Serif"/>
              </a:rPr>
              <a:t>,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and</a:t>
            </a:r>
            <a:r>
              <a:rPr sz="2600" spc="-30" dirty="0">
                <a:latin typeface="Microsoft Sans Serif"/>
                <a:cs typeface="Microsoft Sans Serif"/>
              </a:rPr>
              <a:t> </a:t>
            </a:r>
            <a:r>
              <a:rPr sz="2600" b="1" spc="-10" dirty="0">
                <a:latin typeface="Arial"/>
                <a:cs typeface="Arial"/>
              </a:rPr>
              <a:t>data-</a:t>
            </a:r>
            <a:r>
              <a:rPr sz="2600" b="1" dirty="0">
                <a:latin typeface="Arial"/>
                <a:cs typeface="Arial"/>
              </a:rPr>
              <a:t>driven</a:t>
            </a:r>
            <a:r>
              <a:rPr sz="2600" b="1" spc="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insights</a:t>
            </a:r>
            <a:r>
              <a:rPr sz="2600" dirty="0">
                <a:latin typeface="Microsoft Sans Serif"/>
                <a:cs typeface="Microsoft Sans Serif"/>
              </a:rPr>
              <a:t>,</a:t>
            </a:r>
            <a:r>
              <a:rPr sz="2600" spc="8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democratizing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access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to</a:t>
            </a:r>
            <a:r>
              <a:rPr sz="2600" spc="5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expert- </a:t>
            </a:r>
            <a:r>
              <a:rPr sz="2600" dirty="0">
                <a:latin typeface="Microsoft Sans Serif"/>
                <a:cs typeface="Microsoft Sans Serif"/>
              </a:rPr>
              <a:t>level</a:t>
            </a:r>
            <a:r>
              <a:rPr sz="2600" spc="60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training.</a:t>
            </a:r>
            <a:r>
              <a:rPr sz="2600" spc="60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This</a:t>
            </a:r>
            <a:r>
              <a:rPr sz="2600" spc="6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project</a:t>
            </a:r>
            <a:r>
              <a:rPr sz="2600" spc="6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leverages</a:t>
            </a:r>
            <a:r>
              <a:rPr sz="2600" spc="6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computer</a:t>
            </a:r>
            <a:r>
              <a:rPr sz="2600" spc="-20" dirty="0">
                <a:latin typeface="Microsoft Sans Serif"/>
                <a:cs typeface="Microsoft Sans Serif"/>
              </a:rPr>
              <a:t>  </a:t>
            </a:r>
            <a:r>
              <a:rPr sz="2600" dirty="0">
                <a:latin typeface="Microsoft Sans Serif"/>
                <a:cs typeface="Microsoft Sans Serif"/>
              </a:rPr>
              <a:t>vision</a:t>
            </a:r>
            <a:r>
              <a:rPr sz="2600" spc="63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and</a:t>
            </a:r>
            <a:r>
              <a:rPr sz="2600" spc="62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machine </a:t>
            </a:r>
            <a:r>
              <a:rPr sz="2600" dirty="0">
                <a:latin typeface="Microsoft Sans Serif"/>
                <a:cs typeface="Microsoft Sans Serif"/>
              </a:rPr>
              <a:t>learning</a:t>
            </a:r>
            <a:r>
              <a:rPr sz="2600" spc="19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(ML)</a:t>
            </a:r>
            <a:r>
              <a:rPr sz="2600" spc="19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to</a:t>
            </a:r>
            <a:r>
              <a:rPr sz="2600" spc="19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create</a:t>
            </a:r>
            <a:r>
              <a:rPr sz="2600" spc="19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an</a:t>
            </a:r>
            <a:r>
              <a:rPr sz="2600" spc="2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intelligent</a:t>
            </a:r>
            <a:r>
              <a:rPr sz="2600" spc="2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workout</a:t>
            </a:r>
            <a:r>
              <a:rPr sz="2600" spc="19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assistant</a:t>
            </a:r>
            <a:r>
              <a:rPr sz="2600" spc="18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that</a:t>
            </a:r>
            <a:r>
              <a:rPr sz="2600" spc="19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enhances </a:t>
            </a:r>
            <a:r>
              <a:rPr sz="2600" dirty="0">
                <a:latin typeface="Microsoft Sans Serif"/>
                <a:cs typeface="Microsoft Sans Serif"/>
              </a:rPr>
              <a:t>exercise</a:t>
            </a:r>
            <a:r>
              <a:rPr sz="2600" spc="-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safety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and</a:t>
            </a:r>
            <a:r>
              <a:rPr sz="2600" spc="-3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effectiveness.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460" y="295097"/>
            <a:ext cx="4898390" cy="8051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100" spc="-520" dirty="0"/>
              <a:t>Problem</a:t>
            </a:r>
            <a:r>
              <a:rPr sz="5100" spc="-480" dirty="0"/>
              <a:t> </a:t>
            </a:r>
            <a:r>
              <a:rPr sz="5100" spc="-470" dirty="0"/>
              <a:t>Formulation</a:t>
            </a:r>
            <a:endParaRPr sz="5100"/>
          </a:p>
        </p:txBody>
      </p:sp>
      <p:sp>
        <p:nvSpPr>
          <p:cNvPr id="3" name="object 3"/>
          <p:cNvSpPr txBox="1"/>
          <p:nvPr/>
        </p:nvSpPr>
        <p:spPr>
          <a:xfrm>
            <a:off x="978204" y="5540450"/>
            <a:ext cx="76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icrosoft Sans Serif"/>
                <a:cs typeface="Microsoft Sans Serif"/>
              </a:rPr>
              <a:t>-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204" y="1088008"/>
            <a:ext cx="9857105" cy="4660900"/>
          </a:xfrm>
          <a:prstGeom prst="rect">
            <a:avLst/>
          </a:prstGeom>
        </p:spPr>
        <p:txBody>
          <a:bodyPr vert="horz" wrap="square" lIns="0" tIns="205105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615"/>
              </a:spcBef>
              <a:buFont typeface="Microsoft Sans Serif"/>
              <a:buChar char="-"/>
              <a:tabLst>
                <a:tab pos="396240" algn="l"/>
              </a:tabLst>
            </a:pPr>
            <a:r>
              <a:rPr sz="2400" b="1" dirty="0">
                <a:latin typeface="Arial"/>
                <a:cs typeface="Arial"/>
              </a:rPr>
              <a:t>Key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Challenges</a:t>
            </a:r>
            <a:r>
              <a:rPr sz="2400" spc="-10" dirty="0"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 marL="396240" indent="-383540">
              <a:lnSpc>
                <a:spcPct val="100000"/>
              </a:lnSpc>
              <a:spcBef>
                <a:spcPts val="1510"/>
              </a:spcBef>
              <a:buChar char="-"/>
              <a:tabLst>
                <a:tab pos="396240" algn="l"/>
              </a:tabLst>
            </a:pPr>
            <a:r>
              <a:rPr sz="2400" dirty="0">
                <a:latin typeface="Microsoft Sans Serif"/>
                <a:cs typeface="Microsoft Sans Serif"/>
              </a:rPr>
              <a:t>Inconsistent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self-</a:t>
            </a:r>
            <a:r>
              <a:rPr sz="2400" dirty="0">
                <a:latin typeface="Microsoft Sans Serif"/>
                <a:cs typeface="Microsoft Sans Serif"/>
              </a:rPr>
              <a:t>assessment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during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workouts.</a:t>
            </a:r>
            <a:endParaRPr sz="2400">
              <a:latin typeface="Microsoft Sans Serif"/>
              <a:cs typeface="Microsoft Sans Serif"/>
            </a:endParaRPr>
          </a:p>
          <a:p>
            <a:pPr marL="396240" indent="-383540">
              <a:lnSpc>
                <a:spcPct val="100000"/>
              </a:lnSpc>
              <a:spcBef>
                <a:spcPts val="1540"/>
              </a:spcBef>
              <a:buChar char="-"/>
              <a:tabLst>
                <a:tab pos="396240" algn="l"/>
              </a:tabLst>
            </a:pPr>
            <a:r>
              <a:rPr sz="2400" dirty="0">
                <a:latin typeface="Microsoft Sans Serif"/>
                <a:cs typeface="Microsoft Sans Serif"/>
              </a:rPr>
              <a:t>Limited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access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professional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trainers.</a:t>
            </a:r>
            <a:endParaRPr sz="2400">
              <a:latin typeface="Microsoft Sans Serif"/>
              <a:cs typeface="Microsoft Sans Serif"/>
            </a:endParaRPr>
          </a:p>
          <a:p>
            <a:pPr marL="396240" marR="171450" indent="-384175">
              <a:lnSpc>
                <a:spcPts val="2300"/>
              </a:lnSpc>
              <a:spcBef>
                <a:spcPts val="2075"/>
              </a:spcBef>
              <a:buChar char="-"/>
              <a:tabLst>
                <a:tab pos="396240" algn="l"/>
              </a:tabLst>
            </a:pPr>
            <a:r>
              <a:rPr sz="2400" dirty="0">
                <a:latin typeface="Microsoft Sans Serif"/>
                <a:cs typeface="Microsoft Sans Serif"/>
              </a:rPr>
              <a:t>High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risk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injuries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due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improper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form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(e.g.,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rounded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backs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during deadlifts).</a:t>
            </a:r>
            <a:endParaRPr sz="2400">
              <a:latin typeface="Microsoft Sans Serif"/>
              <a:cs typeface="Microsoft Sans Serif"/>
            </a:endParaRPr>
          </a:p>
          <a:p>
            <a:pPr marL="396240" indent="-383540">
              <a:lnSpc>
                <a:spcPct val="100000"/>
              </a:lnSpc>
              <a:spcBef>
                <a:spcPts val="1540"/>
              </a:spcBef>
              <a:buChar char="-"/>
              <a:tabLst>
                <a:tab pos="396240" algn="l"/>
              </a:tabLst>
            </a:pPr>
            <a:r>
              <a:rPr sz="2400" dirty="0">
                <a:latin typeface="Microsoft Sans Serif"/>
                <a:cs typeface="Microsoft Sans Serif"/>
              </a:rPr>
              <a:t>Generic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fitness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apps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unable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adapt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-10" dirty="0">
                <a:latin typeface="Microsoft Sans Serif"/>
                <a:cs typeface="Microsoft Sans Serif"/>
              </a:rPr>
              <a:t> individual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biomechanics.</a:t>
            </a:r>
            <a:endParaRPr sz="2400">
              <a:latin typeface="Microsoft Sans Serif"/>
              <a:cs typeface="Microsoft Sans Serif"/>
            </a:endParaRPr>
          </a:p>
          <a:p>
            <a:pPr marL="396240" indent="-383540">
              <a:lnSpc>
                <a:spcPts val="2595"/>
              </a:lnSpc>
              <a:spcBef>
                <a:spcPts val="1515"/>
              </a:spcBef>
              <a:buFont typeface="Microsoft Sans Serif"/>
              <a:buChar char="-"/>
              <a:tabLst>
                <a:tab pos="396240" algn="l"/>
              </a:tabLst>
            </a:pPr>
            <a:r>
              <a:rPr sz="2400" b="1" dirty="0">
                <a:latin typeface="Arial"/>
                <a:cs typeface="Arial"/>
              </a:rPr>
              <a:t>Research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Question</a:t>
            </a:r>
            <a:r>
              <a:rPr sz="2400" spc="-10" dirty="0"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 marL="396240" marR="5080">
              <a:lnSpc>
                <a:spcPts val="2300"/>
              </a:lnSpc>
              <a:spcBef>
                <a:spcPts val="270"/>
              </a:spcBef>
            </a:pPr>
            <a:r>
              <a:rPr sz="2400" i="1" dirty="0">
                <a:latin typeface="Arial"/>
                <a:cs typeface="Arial"/>
              </a:rPr>
              <a:t>How</a:t>
            </a:r>
            <a:r>
              <a:rPr sz="2400" i="1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can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AI-</a:t>
            </a:r>
            <a:r>
              <a:rPr sz="2400" i="1" dirty="0">
                <a:latin typeface="Arial"/>
                <a:cs typeface="Arial"/>
              </a:rPr>
              <a:t>driven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posture</a:t>
            </a:r>
            <a:r>
              <a:rPr sz="2400" i="1" spc="-7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recognition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systems</a:t>
            </a:r>
            <a:r>
              <a:rPr sz="2400" i="1" spc="-7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improve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exercise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form </a:t>
            </a:r>
            <a:r>
              <a:rPr sz="2400" i="1" dirty="0">
                <a:latin typeface="Arial"/>
                <a:cs typeface="Arial"/>
              </a:rPr>
              <a:t>accuracy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and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reduce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injury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risks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in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real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time?</a:t>
            </a:r>
            <a:endParaRPr sz="24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1780"/>
              </a:spcBef>
            </a:pPr>
            <a:r>
              <a:rPr sz="1200" spc="-50" dirty="0">
                <a:solidFill>
                  <a:srgbClr val="868686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261" rIns="0" bIns="0" rtlCol="0">
            <a:spAutoFit/>
          </a:bodyPr>
          <a:lstStyle/>
          <a:p>
            <a:pPr marL="2228850">
              <a:lnSpc>
                <a:spcPct val="100000"/>
              </a:lnSpc>
              <a:spcBef>
                <a:spcPts val="95"/>
              </a:spcBef>
            </a:pPr>
            <a:r>
              <a:rPr spc="-395" dirty="0"/>
              <a:t>Objectives</a:t>
            </a:r>
            <a:r>
              <a:rPr spc="-210" dirty="0"/>
              <a:t> </a:t>
            </a:r>
            <a:r>
              <a:rPr spc="-360" dirty="0"/>
              <a:t>of</a:t>
            </a:r>
            <a:r>
              <a:rPr spc="-295" dirty="0"/>
              <a:t> </a:t>
            </a:r>
            <a:r>
              <a:rPr spc="-395" dirty="0"/>
              <a:t>the</a:t>
            </a:r>
            <a:r>
              <a:rPr spc="-295" dirty="0"/>
              <a:t> </a:t>
            </a:r>
            <a:r>
              <a:rPr spc="-52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2108" y="1822094"/>
            <a:ext cx="10115550" cy="3469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marR="139700" indent="-372110">
              <a:lnSpc>
                <a:spcPct val="114799"/>
              </a:lnSpc>
              <a:spcBef>
                <a:spcPts val="95"/>
              </a:spcBef>
              <a:buChar char="-"/>
              <a:tabLst>
                <a:tab pos="384175" algn="l"/>
              </a:tabLst>
            </a:pPr>
            <a:r>
              <a:rPr sz="2250" dirty="0">
                <a:latin typeface="Microsoft Sans Serif"/>
                <a:cs typeface="Microsoft Sans Serif"/>
              </a:rPr>
              <a:t>Develop</a:t>
            </a:r>
            <a:r>
              <a:rPr sz="2250" spc="-10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a</a:t>
            </a:r>
            <a:r>
              <a:rPr sz="2250" spc="-15" dirty="0">
                <a:latin typeface="Microsoft Sans Serif"/>
                <a:cs typeface="Microsoft Sans Serif"/>
              </a:rPr>
              <a:t> </a:t>
            </a:r>
            <a:r>
              <a:rPr sz="2250" b="1" dirty="0">
                <a:latin typeface="Arial"/>
                <a:cs typeface="Arial"/>
              </a:rPr>
              <a:t>pose</a:t>
            </a:r>
            <a:r>
              <a:rPr sz="2250" b="1" spc="-40" dirty="0">
                <a:latin typeface="Arial"/>
                <a:cs typeface="Arial"/>
              </a:rPr>
              <a:t> </a:t>
            </a:r>
            <a:r>
              <a:rPr sz="2250" b="1" dirty="0">
                <a:latin typeface="Arial"/>
                <a:cs typeface="Arial"/>
              </a:rPr>
              <a:t>estimation</a:t>
            </a:r>
            <a:r>
              <a:rPr sz="2250" b="1" spc="-40" dirty="0">
                <a:latin typeface="Arial"/>
                <a:cs typeface="Arial"/>
              </a:rPr>
              <a:t> </a:t>
            </a:r>
            <a:r>
              <a:rPr sz="2250" b="1" dirty="0">
                <a:latin typeface="Arial"/>
                <a:cs typeface="Arial"/>
              </a:rPr>
              <a:t>model</a:t>
            </a:r>
            <a:r>
              <a:rPr sz="2250" b="1" spc="-20" dirty="0">
                <a:latin typeface="Arial"/>
                <a:cs typeface="Arial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to</a:t>
            </a:r>
            <a:r>
              <a:rPr sz="2250" spc="-10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track</a:t>
            </a:r>
            <a:r>
              <a:rPr sz="2250" spc="-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20+</a:t>
            </a:r>
            <a:r>
              <a:rPr sz="2250" spc="1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body</a:t>
            </a:r>
            <a:r>
              <a:rPr sz="2250" spc="-4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keypoints</a:t>
            </a:r>
            <a:r>
              <a:rPr sz="2250" spc="1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(e.g.,</a:t>
            </a:r>
            <a:r>
              <a:rPr sz="2250" spc="-10" dirty="0">
                <a:latin typeface="Microsoft Sans Serif"/>
                <a:cs typeface="Microsoft Sans Serif"/>
              </a:rPr>
              <a:t> joints, spine).</a:t>
            </a:r>
            <a:endParaRPr sz="2250">
              <a:latin typeface="Microsoft Sans Serif"/>
              <a:cs typeface="Microsoft Sans Serif"/>
            </a:endParaRPr>
          </a:p>
          <a:p>
            <a:pPr marL="384175" marR="512445" indent="-372110">
              <a:lnSpc>
                <a:spcPct val="113799"/>
              </a:lnSpc>
              <a:spcBef>
                <a:spcPts val="1395"/>
              </a:spcBef>
              <a:buChar char="-"/>
              <a:tabLst>
                <a:tab pos="384175" algn="l"/>
              </a:tabLst>
            </a:pPr>
            <a:r>
              <a:rPr sz="2250" dirty="0">
                <a:latin typeface="Microsoft Sans Serif"/>
                <a:cs typeface="Microsoft Sans Serif"/>
              </a:rPr>
              <a:t>Classify</a:t>
            </a:r>
            <a:r>
              <a:rPr sz="2250" spc="-6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exercises</a:t>
            </a:r>
            <a:r>
              <a:rPr sz="2250" spc="-1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(e.g., squats,</a:t>
            </a:r>
            <a:r>
              <a:rPr sz="2250" spc="-20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planks)</a:t>
            </a:r>
            <a:r>
              <a:rPr sz="2250" spc="-2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and</a:t>
            </a:r>
            <a:r>
              <a:rPr sz="2250" spc="-30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detect</a:t>
            </a:r>
            <a:r>
              <a:rPr sz="2250" spc="-1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form</a:t>
            </a:r>
            <a:r>
              <a:rPr sz="2250" spc="-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deviations</a:t>
            </a:r>
            <a:r>
              <a:rPr sz="2250" spc="-20" dirty="0">
                <a:latin typeface="Microsoft Sans Serif"/>
                <a:cs typeface="Microsoft Sans Serif"/>
              </a:rPr>
              <a:t> </a:t>
            </a:r>
            <a:r>
              <a:rPr sz="2250" spc="-10" dirty="0">
                <a:latin typeface="Microsoft Sans Serif"/>
                <a:cs typeface="Microsoft Sans Serif"/>
              </a:rPr>
              <a:t>using </a:t>
            </a:r>
            <a:r>
              <a:rPr sz="2250" spc="-25" dirty="0">
                <a:latin typeface="Microsoft Sans Serif"/>
                <a:cs typeface="Microsoft Sans Serif"/>
              </a:rPr>
              <a:t>ML.</a:t>
            </a:r>
            <a:endParaRPr sz="2250">
              <a:latin typeface="Microsoft Sans Serif"/>
              <a:cs typeface="Microsoft Sans Serif"/>
            </a:endParaRPr>
          </a:p>
          <a:p>
            <a:pPr marL="384175" indent="-371475">
              <a:lnSpc>
                <a:spcPct val="100000"/>
              </a:lnSpc>
              <a:spcBef>
                <a:spcPts val="1764"/>
              </a:spcBef>
              <a:buChar char="-"/>
              <a:tabLst>
                <a:tab pos="384175" algn="l"/>
              </a:tabLst>
            </a:pPr>
            <a:r>
              <a:rPr sz="2250" dirty="0">
                <a:latin typeface="Microsoft Sans Serif"/>
                <a:cs typeface="Microsoft Sans Serif"/>
              </a:rPr>
              <a:t>Generate</a:t>
            </a:r>
            <a:r>
              <a:rPr sz="2250" spc="-25" dirty="0">
                <a:latin typeface="Microsoft Sans Serif"/>
                <a:cs typeface="Microsoft Sans Serif"/>
              </a:rPr>
              <a:t> </a:t>
            </a:r>
            <a:r>
              <a:rPr sz="2250" spc="-20" dirty="0">
                <a:latin typeface="Microsoft Sans Serif"/>
                <a:cs typeface="Microsoft Sans Serif"/>
              </a:rPr>
              <a:t>real-</a:t>
            </a:r>
            <a:r>
              <a:rPr sz="2250" dirty="0">
                <a:latin typeface="Microsoft Sans Serif"/>
                <a:cs typeface="Microsoft Sans Serif"/>
              </a:rPr>
              <a:t>time</a:t>
            </a:r>
            <a:r>
              <a:rPr sz="2250" spc="-2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corrective</a:t>
            </a:r>
            <a:r>
              <a:rPr sz="2250" spc="-2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feedback</a:t>
            </a:r>
            <a:r>
              <a:rPr sz="2250" spc="-2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via</a:t>
            </a:r>
            <a:r>
              <a:rPr sz="2250" spc="-10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audio/visual</a:t>
            </a:r>
            <a:r>
              <a:rPr sz="2250" spc="-20" dirty="0">
                <a:latin typeface="Microsoft Sans Serif"/>
                <a:cs typeface="Microsoft Sans Serif"/>
              </a:rPr>
              <a:t> </a:t>
            </a:r>
            <a:r>
              <a:rPr sz="2250" spc="-10" dirty="0">
                <a:latin typeface="Microsoft Sans Serif"/>
                <a:cs typeface="Microsoft Sans Serif"/>
              </a:rPr>
              <a:t>cues.</a:t>
            </a:r>
            <a:endParaRPr sz="2250">
              <a:latin typeface="Microsoft Sans Serif"/>
              <a:cs typeface="Microsoft Sans Serif"/>
            </a:endParaRPr>
          </a:p>
          <a:p>
            <a:pPr marL="384175" indent="-371475">
              <a:lnSpc>
                <a:spcPct val="100000"/>
              </a:lnSpc>
              <a:spcBef>
                <a:spcPts val="1770"/>
              </a:spcBef>
              <a:buChar char="-"/>
              <a:tabLst>
                <a:tab pos="384175" algn="l"/>
              </a:tabLst>
            </a:pPr>
            <a:r>
              <a:rPr sz="2250" dirty="0">
                <a:latin typeface="Microsoft Sans Serif"/>
                <a:cs typeface="Microsoft Sans Serif"/>
              </a:rPr>
              <a:t>Design</a:t>
            </a:r>
            <a:r>
              <a:rPr sz="2250" spc="-2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adaptive</a:t>
            </a:r>
            <a:r>
              <a:rPr sz="2250" spc="-1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workout</a:t>
            </a:r>
            <a:r>
              <a:rPr sz="2250" spc="-1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plans</a:t>
            </a:r>
            <a:r>
              <a:rPr sz="2250" spc="-1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based</a:t>
            </a:r>
            <a:r>
              <a:rPr sz="2250" spc="-20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on</a:t>
            </a:r>
            <a:r>
              <a:rPr sz="2250" spc="-20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user</a:t>
            </a:r>
            <a:r>
              <a:rPr sz="2250" spc="-2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progress</a:t>
            </a:r>
            <a:r>
              <a:rPr sz="2250" spc="-20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and</a:t>
            </a:r>
            <a:r>
              <a:rPr sz="2250" spc="-1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physical</a:t>
            </a:r>
            <a:r>
              <a:rPr sz="2250" spc="-15" dirty="0">
                <a:latin typeface="Microsoft Sans Serif"/>
                <a:cs typeface="Microsoft Sans Serif"/>
              </a:rPr>
              <a:t> </a:t>
            </a:r>
            <a:r>
              <a:rPr sz="2250" spc="-10" dirty="0">
                <a:latin typeface="Microsoft Sans Serif"/>
                <a:cs typeface="Microsoft Sans Serif"/>
              </a:rPr>
              <a:t>metrics.</a:t>
            </a:r>
            <a:endParaRPr sz="2250">
              <a:latin typeface="Microsoft Sans Serif"/>
              <a:cs typeface="Microsoft Sans Serif"/>
            </a:endParaRPr>
          </a:p>
          <a:p>
            <a:pPr marL="384175" indent="-371475">
              <a:lnSpc>
                <a:spcPct val="100000"/>
              </a:lnSpc>
              <a:spcBef>
                <a:spcPts val="1739"/>
              </a:spcBef>
              <a:buChar char="-"/>
              <a:tabLst>
                <a:tab pos="384175" algn="l"/>
              </a:tabLst>
            </a:pPr>
            <a:r>
              <a:rPr sz="2250" dirty="0">
                <a:latin typeface="Microsoft Sans Serif"/>
                <a:cs typeface="Microsoft Sans Serif"/>
              </a:rPr>
              <a:t>Ensure</a:t>
            </a:r>
            <a:r>
              <a:rPr sz="2250" spc="-5" dirty="0">
                <a:latin typeface="Microsoft Sans Serif"/>
                <a:cs typeface="Microsoft Sans Serif"/>
              </a:rPr>
              <a:t> </a:t>
            </a:r>
            <a:r>
              <a:rPr sz="2250" spc="-25" dirty="0">
                <a:latin typeface="Microsoft Sans Serif"/>
                <a:cs typeface="Microsoft Sans Serif"/>
              </a:rPr>
              <a:t>low-</a:t>
            </a:r>
            <a:r>
              <a:rPr sz="2250" dirty="0">
                <a:latin typeface="Microsoft Sans Serif"/>
                <a:cs typeface="Microsoft Sans Serif"/>
              </a:rPr>
              <a:t>latency</a:t>
            </a:r>
            <a:r>
              <a:rPr sz="2250" spc="-20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performance</a:t>
            </a:r>
            <a:r>
              <a:rPr sz="2250" spc="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(&lt;200</a:t>
            </a:r>
            <a:r>
              <a:rPr sz="2250" spc="-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ms)</a:t>
            </a:r>
            <a:r>
              <a:rPr sz="2250" spc="-2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for</a:t>
            </a:r>
            <a:r>
              <a:rPr sz="2250" spc="-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seamless</a:t>
            </a:r>
            <a:r>
              <a:rPr sz="2250" spc="5" dirty="0">
                <a:latin typeface="Microsoft Sans Serif"/>
                <a:cs typeface="Microsoft Sans Serif"/>
              </a:rPr>
              <a:t> </a:t>
            </a:r>
            <a:r>
              <a:rPr sz="2250" dirty="0">
                <a:latin typeface="Microsoft Sans Serif"/>
                <a:cs typeface="Microsoft Sans Serif"/>
              </a:rPr>
              <a:t>user</a:t>
            </a:r>
            <a:r>
              <a:rPr sz="2250" spc="-10" dirty="0">
                <a:latin typeface="Microsoft Sans Serif"/>
                <a:cs typeface="Microsoft Sans Serif"/>
              </a:rPr>
              <a:t> experience.</a:t>
            </a:r>
            <a:endParaRPr sz="22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1747" y="608025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68686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0191" rIns="0" bIns="0" rtlCol="0">
            <a:spAutoFit/>
          </a:bodyPr>
          <a:lstStyle/>
          <a:p>
            <a:pPr marL="3002915">
              <a:lnSpc>
                <a:spcPct val="100000"/>
              </a:lnSpc>
              <a:spcBef>
                <a:spcPts val="105"/>
              </a:spcBef>
            </a:pPr>
            <a:r>
              <a:rPr sz="4050" spc="-455" dirty="0"/>
              <a:t>System</a:t>
            </a:r>
            <a:r>
              <a:rPr sz="4050" spc="-415" dirty="0"/>
              <a:t> </a:t>
            </a:r>
            <a:r>
              <a:rPr sz="4050" spc="-350" dirty="0"/>
              <a:t>Architecture</a:t>
            </a:r>
            <a:endParaRPr sz="4050"/>
          </a:p>
        </p:txBody>
      </p:sp>
      <p:sp>
        <p:nvSpPr>
          <p:cNvPr id="3" name="object 3"/>
          <p:cNvSpPr txBox="1"/>
          <p:nvPr/>
        </p:nvSpPr>
        <p:spPr>
          <a:xfrm>
            <a:off x="649020" y="2066925"/>
            <a:ext cx="6494145" cy="42428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935" indent="-356235">
              <a:lnSpc>
                <a:spcPct val="100000"/>
              </a:lnSpc>
              <a:spcBef>
                <a:spcPts val="105"/>
              </a:spcBef>
              <a:buSzPct val="181818"/>
              <a:buFont typeface="Microsoft Sans Serif"/>
              <a:buChar char="●"/>
              <a:tabLst>
                <a:tab pos="368935" algn="l"/>
              </a:tabLst>
            </a:pPr>
            <a:r>
              <a:rPr sz="1100" b="1" dirty="0">
                <a:latin typeface="Arial"/>
                <a:cs typeface="Arial"/>
              </a:rPr>
              <a:t>Input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Layer: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RGB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camera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or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smartphone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video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feed.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Font typeface="Microsoft Sans Serif"/>
              <a:buChar char="●"/>
            </a:pPr>
            <a:endParaRPr sz="1100" dirty="0">
              <a:latin typeface="Arial"/>
              <a:cs typeface="Arial"/>
            </a:endParaRPr>
          </a:p>
          <a:p>
            <a:pPr marL="368935" indent="-356235">
              <a:lnSpc>
                <a:spcPct val="100000"/>
              </a:lnSpc>
              <a:buSzPct val="166666"/>
              <a:buFont typeface="Microsoft Sans Serif"/>
              <a:buChar char="●"/>
              <a:tabLst>
                <a:tab pos="368935" algn="l"/>
              </a:tabLst>
            </a:pPr>
            <a:r>
              <a:rPr sz="1200" b="1" dirty="0">
                <a:latin typeface="Arial"/>
                <a:cs typeface="Arial"/>
              </a:rPr>
              <a:t>Posture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Recognition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Module: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25"/>
              </a:spcBef>
              <a:buFont typeface="Microsoft Sans Serif"/>
              <a:buChar char="●"/>
            </a:pPr>
            <a:endParaRPr sz="1200" dirty="0">
              <a:latin typeface="Arial"/>
              <a:cs typeface="Arial"/>
            </a:endParaRPr>
          </a:p>
          <a:p>
            <a:pPr marL="368935" indent="-356235">
              <a:lnSpc>
                <a:spcPct val="100000"/>
              </a:lnSpc>
              <a:buSzPct val="166666"/>
              <a:buFont typeface="Microsoft Sans Serif"/>
              <a:buChar char="●"/>
              <a:tabLst>
                <a:tab pos="368935" algn="l"/>
              </a:tabLst>
            </a:pPr>
            <a:r>
              <a:rPr sz="1200" b="1" dirty="0">
                <a:latin typeface="Arial"/>
                <a:cs typeface="Arial"/>
              </a:rPr>
              <a:t>MediaPipe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Pose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for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keypoint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extraction.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5"/>
              </a:spcBef>
              <a:buFont typeface="Microsoft Sans Serif"/>
              <a:buChar char="●"/>
            </a:pPr>
            <a:endParaRPr sz="1200" dirty="0">
              <a:latin typeface="Arial"/>
              <a:cs typeface="Arial"/>
            </a:endParaRPr>
          </a:p>
          <a:p>
            <a:pPr marL="368935" indent="-356235">
              <a:lnSpc>
                <a:spcPct val="100000"/>
              </a:lnSpc>
              <a:buSzPct val="166666"/>
              <a:buFont typeface="Microsoft Sans Serif"/>
              <a:buChar char="●"/>
              <a:tabLst>
                <a:tab pos="368935" algn="l"/>
              </a:tabLst>
            </a:pPr>
            <a:r>
              <a:rPr sz="1200" b="1" spc="-10" dirty="0">
                <a:latin typeface="Arial"/>
                <a:cs typeface="Arial"/>
              </a:rPr>
              <a:t>CNN-</a:t>
            </a:r>
            <a:r>
              <a:rPr sz="1200" b="1" dirty="0">
                <a:latin typeface="Arial"/>
                <a:cs typeface="Arial"/>
              </a:rPr>
              <a:t>based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model for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exercise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classification </a:t>
            </a:r>
            <a:r>
              <a:rPr sz="1200" b="1" dirty="0">
                <a:latin typeface="Arial"/>
                <a:cs typeface="Arial"/>
              </a:rPr>
              <a:t>(e.g.,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ResNet-50,Posnet).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Font typeface="Microsoft Sans Serif"/>
              <a:buChar char="●"/>
            </a:pPr>
            <a:endParaRPr sz="1200" dirty="0">
              <a:latin typeface="Arial"/>
              <a:cs typeface="Arial"/>
            </a:endParaRPr>
          </a:p>
          <a:p>
            <a:pPr marL="368935" indent="-356235">
              <a:lnSpc>
                <a:spcPct val="100000"/>
              </a:lnSpc>
              <a:spcBef>
                <a:spcPts val="5"/>
              </a:spcBef>
              <a:buSzPct val="166666"/>
              <a:buFont typeface="Microsoft Sans Serif"/>
              <a:buChar char="●"/>
              <a:tabLst>
                <a:tab pos="368935" algn="l"/>
              </a:tabLst>
            </a:pPr>
            <a:r>
              <a:rPr sz="1200" b="1" dirty="0">
                <a:latin typeface="Arial"/>
                <a:cs typeface="Arial"/>
              </a:rPr>
              <a:t>Feedback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Engine: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Font typeface="Microsoft Sans Serif"/>
              <a:buChar char="●"/>
            </a:pPr>
            <a:endParaRPr sz="1200" dirty="0">
              <a:latin typeface="Arial"/>
              <a:cs typeface="Arial"/>
            </a:endParaRPr>
          </a:p>
          <a:p>
            <a:pPr marL="368935" indent="-356235">
              <a:lnSpc>
                <a:spcPct val="100000"/>
              </a:lnSpc>
              <a:buSzPct val="166666"/>
              <a:buFont typeface="Microsoft Sans Serif"/>
              <a:buChar char="●"/>
              <a:tabLst>
                <a:tab pos="368935" algn="l"/>
              </a:tabLst>
            </a:pPr>
            <a:r>
              <a:rPr sz="1200" b="1" dirty="0">
                <a:latin typeface="Arial"/>
                <a:cs typeface="Arial"/>
              </a:rPr>
              <a:t>LSTM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analyze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temporal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movement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patterns.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25"/>
              </a:spcBef>
              <a:buFont typeface="Microsoft Sans Serif"/>
              <a:buChar char="●"/>
            </a:pPr>
            <a:endParaRPr sz="1200" dirty="0">
              <a:latin typeface="Arial"/>
              <a:cs typeface="Arial"/>
            </a:endParaRPr>
          </a:p>
          <a:p>
            <a:pPr marL="368935" indent="-356235">
              <a:lnSpc>
                <a:spcPct val="100000"/>
              </a:lnSpc>
              <a:buSzPct val="166666"/>
              <a:buFont typeface="Microsoft Sans Serif"/>
              <a:buChar char="●"/>
              <a:tabLst>
                <a:tab pos="368935" algn="l"/>
              </a:tabLst>
            </a:pPr>
            <a:r>
              <a:rPr sz="1200" b="1" dirty="0">
                <a:latin typeface="Arial"/>
                <a:cs typeface="Arial"/>
              </a:rPr>
              <a:t>LLM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(e.g.,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GPT-</a:t>
            </a:r>
            <a:r>
              <a:rPr sz="1200" b="1" dirty="0">
                <a:latin typeface="Arial"/>
                <a:cs typeface="Arial"/>
              </a:rPr>
              <a:t>4)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generate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natural-</a:t>
            </a:r>
            <a:r>
              <a:rPr sz="1200" b="1" dirty="0">
                <a:latin typeface="Arial"/>
                <a:cs typeface="Arial"/>
              </a:rPr>
              <a:t>language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feedback.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25"/>
              </a:spcBef>
              <a:buFont typeface="Microsoft Sans Serif"/>
              <a:buChar char="●"/>
            </a:pPr>
            <a:endParaRPr sz="1200" dirty="0">
              <a:latin typeface="Arial"/>
              <a:cs typeface="Arial"/>
            </a:endParaRPr>
          </a:p>
          <a:p>
            <a:pPr marL="368935" indent="-356235">
              <a:lnSpc>
                <a:spcPct val="100000"/>
              </a:lnSpc>
              <a:buSzPct val="166666"/>
              <a:buFont typeface="Microsoft Sans Serif"/>
              <a:buChar char="●"/>
              <a:tabLst>
                <a:tab pos="368935" algn="l"/>
              </a:tabLst>
            </a:pPr>
            <a:r>
              <a:rPr sz="1200" b="1" dirty="0">
                <a:latin typeface="Arial"/>
                <a:cs typeface="Arial"/>
              </a:rPr>
              <a:t>User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Interface: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Mobile/web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app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displaying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metrics,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alerts,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progress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dashboards.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5"/>
              </a:spcBef>
              <a:buFont typeface="Microsoft Sans Serif"/>
              <a:buChar char="●"/>
            </a:pPr>
            <a:endParaRPr sz="1200" dirty="0">
              <a:latin typeface="Arial"/>
              <a:cs typeface="Arial"/>
            </a:endParaRPr>
          </a:p>
          <a:p>
            <a:pPr marL="368935" indent="-356235">
              <a:lnSpc>
                <a:spcPct val="100000"/>
              </a:lnSpc>
              <a:buSzPct val="166666"/>
              <a:buFont typeface="Microsoft Sans Serif"/>
              <a:buChar char="●"/>
              <a:tabLst>
                <a:tab pos="368935" algn="l"/>
              </a:tabLst>
            </a:pPr>
            <a:r>
              <a:rPr sz="1200" b="1" dirty="0">
                <a:latin typeface="Arial"/>
                <a:cs typeface="Arial"/>
              </a:rPr>
              <a:t>Data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Storage: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Cloud-</a:t>
            </a:r>
            <a:r>
              <a:rPr sz="1200" b="1" dirty="0">
                <a:latin typeface="Arial"/>
                <a:cs typeface="Arial"/>
              </a:rPr>
              <a:t>based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user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profiles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storing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workout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history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and</a:t>
            </a:r>
            <a:r>
              <a:rPr lang="en-IN" sz="1200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performance</a:t>
            </a:r>
            <a:r>
              <a:rPr lang="en-IN" sz="1200" b="1" spc="-7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metrics.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7772" y="396062"/>
            <a:ext cx="51606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5" dirty="0"/>
              <a:t>Machine</a:t>
            </a:r>
            <a:r>
              <a:rPr spc="-455" dirty="0"/>
              <a:t> </a:t>
            </a:r>
            <a:r>
              <a:rPr spc="-425" dirty="0"/>
              <a:t>Learning</a:t>
            </a:r>
            <a:r>
              <a:rPr spc="-480" dirty="0"/>
              <a:t> 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323" y="1420749"/>
            <a:ext cx="8526145" cy="4650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935" indent="-356235">
              <a:lnSpc>
                <a:spcPct val="100000"/>
              </a:lnSpc>
              <a:spcBef>
                <a:spcPts val="90"/>
              </a:spcBef>
              <a:buFont typeface="Microsoft Sans Serif"/>
              <a:buChar char="-"/>
              <a:tabLst>
                <a:tab pos="368935" algn="l"/>
              </a:tabLst>
            </a:pPr>
            <a:r>
              <a:rPr sz="2000" b="1" dirty="0">
                <a:latin typeface="Arial"/>
                <a:cs typeface="Arial"/>
              </a:rPr>
              <a:t>Pose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Estimation</a:t>
            </a:r>
            <a:r>
              <a:rPr sz="2000" dirty="0">
                <a:latin typeface="Microsoft Sans Serif"/>
                <a:cs typeface="Microsoft Sans Serif"/>
              </a:rPr>
              <a:t>: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MediaPipe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(2D)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HRNet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(3D)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joint</a:t>
            </a:r>
            <a:r>
              <a:rPr sz="2000" spc="-10" dirty="0">
                <a:latin typeface="Microsoft Sans Serif"/>
                <a:cs typeface="Microsoft Sans Serif"/>
              </a:rPr>
              <a:t> tracking</a:t>
            </a:r>
            <a:r>
              <a:rPr sz="2000" b="1" spc="-10" dirty="0">
                <a:latin typeface="Arial"/>
                <a:cs typeface="Arial"/>
              </a:rPr>
              <a:t>10,15</a:t>
            </a:r>
            <a:r>
              <a:rPr sz="2000" spc="-1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25"/>
              </a:spcBef>
              <a:buFont typeface="Microsoft Sans Serif"/>
              <a:buChar char="-"/>
            </a:pPr>
            <a:endParaRPr sz="2000">
              <a:latin typeface="Microsoft Sans Serif"/>
              <a:cs typeface="Microsoft Sans Serif"/>
            </a:endParaRPr>
          </a:p>
          <a:p>
            <a:pPr marL="368935" indent="-356235">
              <a:lnSpc>
                <a:spcPct val="100000"/>
              </a:lnSpc>
              <a:spcBef>
                <a:spcPts val="5"/>
              </a:spcBef>
              <a:buFont typeface="Microsoft Sans Serif"/>
              <a:buChar char="-"/>
              <a:tabLst>
                <a:tab pos="368935" algn="l"/>
              </a:tabLst>
            </a:pPr>
            <a:r>
              <a:rPr sz="2000" b="1" dirty="0">
                <a:latin typeface="Arial"/>
                <a:cs typeface="Arial"/>
              </a:rPr>
              <a:t>Exercise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Classification</a:t>
            </a:r>
            <a:r>
              <a:rPr sz="2000" spc="-10" dirty="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Font typeface="Microsoft Sans Serif"/>
              <a:buChar char="-"/>
            </a:pPr>
            <a:endParaRPr sz="2000">
              <a:latin typeface="Microsoft Sans Serif"/>
              <a:cs typeface="Microsoft Sans Serif"/>
            </a:endParaRPr>
          </a:p>
          <a:p>
            <a:pPr marL="368935" indent="-356235">
              <a:lnSpc>
                <a:spcPct val="100000"/>
              </a:lnSpc>
              <a:buFont typeface="Microsoft Sans Serif"/>
              <a:buChar char="-"/>
              <a:tabLst>
                <a:tab pos="368935" algn="l"/>
              </a:tabLst>
            </a:pPr>
            <a:r>
              <a:rPr sz="2000" b="1" dirty="0">
                <a:latin typeface="Arial"/>
                <a:cs typeface="Arial"/>
              </a:rPr>
              <a:t>CNN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spatial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feature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extraction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(e.g.,</a:t>
            </a:r>
            <a:r>
              <a:rPr sz="2000" spc="-10" dirty="0">
                <a:latin typeface="Microsoft Sans Serif"/>
                <a:cs typeface="Microsoft Sans Serif"/>
              </a:rPr>
              <a:t> EfficientNet).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Font typeface="Microsoft Sans Serif"/>
              <a:buChar char="-"/>
            </a:pPr>
            <a:endParaRPr sz="2000">
              <a:latin typeface="Microsoft Sans Serif"/>
              <a:cs typeface="Microsoft Sans Serif"/>
            </a:endParaRPr>
          </a:p>
          <a:p>
            <a:pPr marL="368935" indent="-356235">
              <a:lnSpc>
                <a:spcPct val="100000"/>
              </a:lnSpc>
              <a:buFont typeface="Microsoft Sans Serif"/>
              <a:buChar char="-"/>
              <a:tabLst>
                <a:tab pos="368935" algn="l"/>
              </a:tabLst>
            </a:pPr>
            <a:r>
              <a:rPr sz="2000" b="1" dirty="0">
                <a:latin typeface="Arial"/>
                <a:cs typeface="Arial"/>
              </a:rPr>
              <a:t>LSTM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capture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temporal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dependencies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movement</a:t>
            </a:r>
            <a:r>
              <a:rPr sz="2000" spc="-5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sequences</a:t>
            </a:r>
            <a:r>
              <a:rPr sz="2000" b="1" spc="-10" dirty="0">
                <a:latin typeface="Arial"/>
                <a:cs typeface="Arial"/>
              </a:rPr>
              <a:t>12</a:t>
            </a:r>
            <a:r>
              <a:rPr sz="2000" spc="-1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buFont typeface="Microsoft Sans Serif"/>
              <a:buChar char="-"/>
            </a:pPr>
            <a:endParaRPr sz="2000">
              <a:latin typeface="Microsoft Sans Serif"/>
              <a:cs typeface="Microsoft Sans Serif"/>
            </a:endParaRPr>
          </a:p>
          <a:p>
            <a:pPr marL="368935" indent="-356235">
              <a:lnSpc>
                <a:spcPct val="100000"/>
              </a:lnSpc>
              <a:buFont typeface="Microsoft Sans Serif"/>
              <a:buChar char="-"/>
              <a:tabLst>
                <a:tab pos="368935" algn="l"/>
              </a:tabLst>
            </a:pPr>
            <a:r>
              <a:rPr sz="2000" b="1" dirty="0">
                <a:latin typeface="Arial"/>
                <a:cs typeface="Arial"/>
              </a:rPr>
              <a:t>Form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Deviation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Detection</a:t>
            </a:r>
            <a:r>
              <a:rPr sz="2000" spc="-10" dirty="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25"/>
              </a:spcBef>
              <a:buFont typeface="Microsoft Sans Serif"/>
              <a:buChar char="-"/>
            </a:pPr>
            <a:endParaRPr sz="2000">
              <a:latin typeface="Microsoft Sans Serif"/>
              <a:cs typeface="Microsoft Sans Serif"/>
            </a:endParaRPr>
          </a:p>
          <a:p>
            <a:pPr marL="368935" indent="-356235">
              <a:lnSpc>
                <a:spcPct val="100000"/>
              </a:lnSpc>
              <a:buChar char="-"/>
              <a:tabLst>
                <a:tab pos="368935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Threshold-</a:t>
            </a:r>
            <a:r>
              <a:rPr sz="2000" dirty="0">
                <a:latin typeface="Microsoft Sans Serif"/>
                <a:cs typeface="Microsoft Sans Serif"/>
              </a:rPr>
              <a:t>based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angle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analysis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(e.g.,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knee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flexion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90°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triggers</a:t>
            </a:r>
            <a:r>
              <a:rPr sz="2000" spc="-10" dirty="0">
                <a:latin typeface="Microsoft Sans Serif"/>
                <a:cs typeface="Microsoft Sans Serif"/>
              </a:rPr>
              <a:t> alerts).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80"/>
              </a:spcBef>
              <a:buFont typeface="Microsoft Sans Serif"/>
              <a:buChar char="-"/>
            </a:pPr>
            <a:endParaRPr sz="2000">
              <a:latin typeface="Microsoft Sans Serif"/>
              <a:cs typeface="Microsoft Sans Serif"/>
            </a:endParaRPr>
          </a:p>
          <a:p>
            <a:pPr marL="368935" indent="-356235">
              <a:lnSpc>
                <a:spcPct val="100000"/>
              </a:lnSpc>
              <a:buChar char="-"/>
              <a:tabLst>
                <a:tab pos="368935" algn="l"/>
              </a:tabLst>
            </a:pPr>
            <a:r>
              <a:rPr sz="2000" dirty="0">
                <a:latin typeface="Microsoft Sans Serif"/>
                <a:cs typeface="Microsoft Sans Serif"/>
              </a:rPr>
              <a:t>Siamese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networks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compare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user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pose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with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ideal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templates</a:t>
            </a:r>
            <a:r>
              <a:rPr sz="2000" b="1" spc="-10" dirty="0">
                <a:latin typeface="Arial"/>
                <a:cs typeface="Arial"/>
              </a:rPr>
              <a:t>3</a:t>
            </a:r>
            <a:r>
              <a:rPr sz="2000" spc="-10" dirty="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1747" y="647039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68686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25083"/>
            <a:ext cx="12115800" cy="6732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146" y="267665"/>
            <a:ext cx="37807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5" dirty="0"/>
              <a:t>System</a:t>
            </a:r>
            <a:r>
              <a:rPr spc="-434" dirty="0"/>
              <a:t> </a:t>
            </a:r>
            <a:r>
              <a:rPr spc="-380" dirty="0"/>
              <a:t>Integration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1362837"/>
            <a:ext cx="9314815" cy="3836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90"/>
              </a:spcBef>
              <a:buSzPct val="50000"/>
              <a:buFont typeface="Symbol"/>
              <a:buChar char=""/>
              <a:tabLst>
                <a:tab pos="274320" algn="l"/>
              </a:tabLst>
            </a:pPr>
            <a:r>
              <a:rPr sz="2000" b="1" spc="-10" dirty="0">
                <a:latin typeface="Arial"/>
                <a:cs typeface="Arial"/>
              </a:rPr>
              <a:t>Hardware-</a:t>
            </a:r>
            <a:r>
              <a:rPr sz="2000" b="1" dirty="0">
                <a:latin typeface="Arial"/>
                <a:cs typeface="Arial"/>
              </a:rPr>
              <a:t>Software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Synergy</a:t>
            </a:r>
            <a:r>
              <a:rPr sz="2000" spc="-10" dirty="0">
                <a:latin typeface="Microsoft Sans Serif"/>
                <a:cs typeface="Microsoft Sans Serif"/>
              </a:rPr>
              <a:t>:</a:t>
            </a:r>
            <a:endParaRPr sz="20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2230"/>
              </a:spcBef>
              <a:buSzPct val="50000"/>
              <a:buFont typeface="Courier New"/>
              <a:buChar char="o"/>
              <a:tabLst>
                <a:tab pos="6985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Camera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input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processed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via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OpenCV.</a:t>
            </a:r>
            <a:endParaRPr sz="20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2215"/>
              </a:spcBef>
              <a:buSzPct val="50000"/>
              <a:buFont typeface="Courier New"/>
              <a:buChar char="o"/>
              <a:tabLst>
                <a:tab pos="698500" algn="l"/>
              </a:tabLst>
            </a:pPr>
            <a:r>
              <a:rPr sz="2000" spc="-20" dirty="0">
                <a:latin typeface="Microsoft Sans Serif"/>
                <a:cs typeface="Microsoft Sans Serif"/>
              </a:rPr>
              <a:t>Real-</a:t>
            </a:r>
            <a:r>
              <a:rPr sz="2000" dirty="0">
                <a:latin typeface="Microsoft Sans Serif"/>
                <a:cs typeface="Microsoft Sans Serif"/>
              </a:rPr>
              <a:t>time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inference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edge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devices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(e.g.,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TensorFlow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Lite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mobile).</a:t>
            </a:r>
            <a:endParaRPr sz="2000" dirty="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2160"/>
              </a:spcBef>
              <a:buSzPct val="50000"/>
              <a:buFont typeface="Symbol"/>
              <a:buChar char=""/>
              <a:tabLst>
                <a:tab pos="240665" algn="l"/>
              </a:tabLst>
            </a:pPr>
            <a:r>
              <a:rPr sz="2000" b="1" spc="-10" dirty="0">
                <a:latin typeface="Arial"/>
                <a:cs typeface="Arial"/>
              </a:rPr>
              <a:t>APIs</a:t>
            </a:r>
            <a:r>
              <a:rPr sz="2000" spc="-10" dirty="0">
                <a:latin typeface="Microsoft Sans Serif"/>
                <a:cs typeface="Microsoft Sans Serif"/>
              </a:rPr>
              <a:t>:</a:t>
            </a:r>
            <a:endParaRPr sz="2000" dirty="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930"/>
              </a:spcBef>
            </a:pPr>
            <a:endParaRPr sz="1000" dirty="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05"/>
              </a:spcBef>
              <a:buSzPct val="50000"/>
              <a:buFont typeface="Courier New"/>
              <a:buChar char="o"/>
              <a:tabLst>
                <a:tab pos="698500" algn="l"/>
              </a:tabLst>
            </a:pPr>
            <a:r>
              <a:rPr sz="2000" dirty="0">
                <a:latin typeface="Microsoft Sans Serif"/>
                <a:cs typeface="Microsoft Sans Serif"/>
              </a:rPr>
              <a:t>Integration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with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wearables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(e.g.,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Apple</a:t>
            </a:r>
            <a:r>
              <a:rPr sz="2000" spc="-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Watch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heart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rate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synchronization).</a:t>
            </a:r>
            <a:endParaRPr sz="2000" dirty="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905"/>
              </a:spcBef>
            </a:pPr>
            <a:endParaRPr sz="1000" dirty="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105"/>
              </a:spcBef>
              <a:buSzPct val="50000"/>
              <a:buFont typeface="Courier New"/>
              <a:buChar char="o"/>
              <a:tabLst>
                <a:tab pos="698500" algn="l"/>
              </a:tabLst>
            </a:pPr>
            <a:r>
              <a:rPr sz="2000" dirty="0">
                <a:latin typeface="Microsoft Sans Serif"/>
                <a:cs typeface="Microsoft Sans Serif"/>
              </a:rPr>
              <a:t>Firebase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user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authentication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data</a:t>
            </a:r>
            <a:r>
              <a:rPr sz="2000" spc="-4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storage.</a:t>
            </a:r>
            <a:endParaRPr sz="2000" dirty="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2160"/>
              </a:spcBef>
              <a:buSzPct val="50000"/>
              <a:buFont typeface="Symbol"/>
              <a:buChar char=""/>
              <a:tabLst>
                <a:tab pos="240665" algn="l"/>
              </a:tabLst>
            </a:pPr>
            <a:r>
              <a:rPr sz="2000" b="1" dirty="0">
                <a:latin typeface="Arial"/>
                <a:cs typeface="Arial"/>
              </a:rPr>
              <a:t>Feedback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Loop</a:t>
            </a:r>
            <a:r>
              <a:rPr sz="2000" dirty="0">
                <a:latin typeface="Microsoft Sans Serif"/>
                <a:cs typeface="Microsoft Sans Serif"/>
              </a:rPr>
              <a:t>: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corrections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logged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refine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adaptive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workout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plans.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012" y="43317"/>
            <a:ext cx="10259974" cy="677108"/>
          </a:xfrm>
        </p:spPr>
        <p:txBody>
          <a:bodyPr/>
          <a:lstStyle/>
          <a:p>
            <a:pPr algn="ctr"/>
            <a:r>
              <a:rPr lang="en-US" dirty="0" err="1" smtClean="0"/>
              <a:t>FlowChart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90600"/>
            <a:ext cx="457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3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704</Words>
  <Application>Microsoft Office PowerPoint</Application>
  <PresentationFormat>Custom</PresentationFormat>
  <Paragraphs>112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AI-Powered Workout Trainer: Enhancing Wellness and guidance Through Posture Recognition</vt:lpstr>
      <vt:lpstr>Outline</vt:lpstr>
      <vt:lpstr>Introduction to Project</vt:lpstr>
      <vt:lpstr>Problem Formulation</vt:lpstr>
      <vt:lpstr>Objectives of the Work</vt:lpstr>
      <vt:lpstr>System Architecture</vt:lpstr>
      <vt:lpstr>Machine Learning Models</vt:lpstr>
      <vt:lpstr>System Integration</vt:lpstr>
      <vt:lpstr>FlowChart</vt:lpstr>
      <vt:lpstr>Testing and Performance Results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Workout Trainer: Enhancing Wellness and guidance Through Posture Recognition</dc:title>
  <dc:creator>Rishabh Kumar</dc:creator>
  <cp:lastModifiedBy>Admin</cp:lastModifiedBy>
  <cp:revision>5</cp:revision>
  <dcterms:created xsi:type="dcterms:W3CDTF">2025-04-28T18:18:48Z</dcterms:created>
  <dcterms:modified xsi:type="dcterms:W3CDTF">2025-04-29T01:00:32Z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2025-04-28T00:00:00Z</vt:filetime>
  </property>
  <property fmtid="{D5CDD505-2E9C-101B-9397-08002B2CF9AE}" pid="5" name="Producer">
    <vt:lpwstr>www.ilovepdf.com</vt:lpwstr>
  </property>
</Properties>
</file>