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1" r:id="rId4"/>
  </p:sldMasterIdLst>
  <p:sldIdLst>
    <p:sldId id="256" r:id="rId5"/>
    <p:sldId id="258" r:id="rId6"/>
    <p:sldId id="257" r:id="rId7"/>
    <p:sldId id="259" r:id="rId8"/>
    <p:sldId id="262" r:id="rId9"/>
    <p:sldId id="260" r:id="rId10"/>
    <p:sldId id="261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44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3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94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9402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495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107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56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32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4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33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9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05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6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8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3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4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2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61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F17025D-0558-4BB1-932D-D407F5BDC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64A36-CE14-37BA-8D30-6E159F939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753" y="628617"/>
            <a:ext cx="6559859" cy="3028983"/>
          </a:xfrm>
        </p:spPr>
        <p:txBody>
          <a:bodyPr>
            <a:normAutofit/>
          </a:bodyPr>
          <a:lstStyle/>
          <a:p>
            <a:r>
              <a:rPr lang="en-SG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Restaurant Rating Prediction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29C06-48B3-B04B-44F3-E9206A2EB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5624" y="3843868"/>
            <a:ext cx="5414401" cy="1564744"/>
          </a:xfrm>
        </p:spPr>
        <p:txBody>
          <a:bodyPr>
            <a:normAutofit/>
          </a:bodyPr>
          <a:lstStyle/>
          <a:p>
            <a:r>
              <a:rPr lang="en-SG" i="1">
                <a:solidFill>
                  <a:srgbClr val="0F496F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A Machine Learning-Based Approach for Predicting Restaurant Ratings</a:t>
            </a:r>
            <a:endParaRPr lang="en-SG">
              <a:solidFill>
                <a:srgbClr val="0F496F"/>
              </a:solidFill>
            </a:endParaRPr>
          </a:p>
        </p:txBody>
      </p:sp>
      <p:sp useBgFill="1"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23897308-2491-4C39-B764-46DCD1CAD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5804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urger and Drink">
            <a:extLst>
              <a:ext uri="{FF2B5EF4-FFF2-40B4-BE49-F238E27FC236}">
                <a16:creationId xmlns:a16="http://schemas.microsoft.com/office/drawing/2014/main" id="{560C5CAC-AE78-1FFC-A477-609B3BA22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4712" y="1911445"/>
            <a:ext cx="2709870" cy="270987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37C3370-E183-40E3-8F06-FDD26E64D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7774F20-3F21-44FE-976F-CC336A748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342010-2E15-4FE2-8956-F562BBF50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72C8931-1DC1-48FA-878F-2B7CB813D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3285CBA-1A56-43E8-8B87-570C461DA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4A0B30-03E2-41DD-B443-95E7FB70E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phic 3" descr="Rating Star with solid fill">
            <a:extLst>
              <a:ext uri="{FF2B5EF4-FFF2-40B4-BE49-F238E27FC236}">
                <a16:creationId xmlns:a16="http://schemas.microsoft.com/office/drawing/2014/main" id="{92E0CBA3-F167-C31F-D26B-8223883AC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92706" y="4228336"/>
            <a:ext cx="953264" cy="95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96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4E5D790-EF7E-4E52-B208-793079B4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Snip Diagonal Corner Rectangle 6">
            <a:extLst>
              <a:ext uri="{FF2B5EF4-FFF2-40B4-BE49-F238E27FC236}">
                <a16:creationId xmlns:a16="http://schemas.microsoft.com/office/drawing/2014/main" id="{479F3ED9-A242-463F-84AE-C4B05016B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2DC64-DFE4-8D9F-2CD5-F23194AB3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13603" y="1456266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/>
              <a:t>Event Logging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504FA-4B83-6814-2269-5A75178CD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814" y="1875367"/>
            <a:ext cx="8534400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342900"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en-US" dirty="0"/>
              <a:t>System logs every event for tracking internal processes.</a:t>
            </a:r>
          </a:p>
          <a:p>
            <a:pPr marL="342900" lvl="0" indent="-342900"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en-US" dirty="0"/>
              <a:t>Logs include model training, data preprocessing, and prediction outcomes.</a:t>
            </a:r>
          </a:p>
          <a:p>
            <a:pPr marL="342900" lvl="0" indent="-342900"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en-US" dirty="0"/>
              <a:t>Supports debugging and monitoring.</a:t>
            </a:r>
          </a:p>
          <a:p>
            <a:pPr>
              <a:buFont typeface="Wingdings 3" panose="05040102010807070707" pitchFamily="18" charset="2"/>
              <a:buChar char="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610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B88142C-D3C4-43DC-A844-A7D9ECB0F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9A854-5B6A-3DC1-1F68-4B76DEBB4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781147" cy="4892676"/>
          </a:xfrm>
        </p:spPr>
        <p:txBody>
          <a:bodyPr anchor="ctr">
            <a:normAutofit/>
          </a:bodyPr>
          <a:lstStyle/>
          <a:p>
            <a:pPr algn="ctr"/>
            <a:r>
              <a:rPr lang="en-SG" sz="52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Error Handling</a:t>
            </a:r>
            <a:endParaRPr lang="en-SG" sz="5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DC9EF-092A-4FEF-8A40-0E509CA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DA7C7-ECCF-FEFB-493F-575E5B5A2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1625" y="685799"/>
            <a:ext cx="4816572" cy="4869981"/>
          </a:xfrm>
        </p:spPr>
        <p:txBody>
          <a:bodyPr anchor="ctr">
            <a:normAutofit/>
          </a:bodyPr>
          <a:lstStyle/>
          <a:p>
            <a:pPr marL="342900" lvl="0" indent="-342900">
              <a:lnSpc>
                <a:spcPct val="90000"/>
              </a:lnSpc>
              <a:spcBef>
                <a:spcPts val="600"/>
              </a:spcBef>
              <a:spcAft>
                <a:spcPts val="14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3100" kern="1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Identifies and logs errors encountered during processing.</a:t>
            </a:r>
          </a:p>
          <a:p>
            <a:pPr marL="342900" lvl="0" indent="-342900">
              <a:lnSpc>
                <a:spcPct val="90000"/>
              </a:lnSpc>
              <a:spcBef>
                <a:spcPts val="600"/>
              </a:spcBef>
              <a:spcAft>
                <a:spcPts val="14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3100" kern="1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Provides clear explanations of failures.</a:t>
            </a:r>
          </a:p>
          <a:p>
            <a:pPr marL="342900" lvl="0" indent="-342900">
              <a:lnSpc>
                <a:spcPct val="90000"/>
              </a:lnSpc>
              <a:spcBef>
                <a:spcPts val="600"/>
              </a:spcBef>
              <a:spcAft>
                <a:spcPts val="14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3100" kern="1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Ensures robustness by handling edge cases effectively.</a:t>
            </a:r>
          </a:p>
          <a:p>
            <a:pPr>
              <a:lnSpc>
                <a:spcPct val="90000"/>
              </a:lnSpc>
            </a:pPr>
            <a:endParaRPr lang="en-SG" sz="3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7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9CB36-50BB-5CF0-1D39-C1B972D0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2972" y="5026828"/>
            <a:ext cx="1467983" cy="1507067"/>
          </a:xfrm>
        </p:spPr>
        <p:txBody>
          <a:bodyPr>
            <a:normAutofit/>
          </a:bodyPr>
          <a:lstStyle/>
          <a:p>
            <a:r>
              <a:rPr lang="en-SG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ea typeface="Aptos" panose="020B0004020202020204" pitchFamily="34" charset="0"/>
              </a:rPr>
              <a:t>Q&amp;A</a:t>
            </a:r>
            <a:endParaRPr lang="en-SG" sz="4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058C59-2372-1781-6336-C93C67927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617220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90000"/>
              </a:lnSpc>
              <a:spcBef>
                <a:spcPts val="600"/>
              </a:spcBef>
              <a:spcAft>
                <a:spcPts val="14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8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Q1:</a:t>
            </a:r>
            <a:r>
              <a:rPr lang="en-SG" sz="1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What data was used?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spcAft>
                <a:spcPts val="14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Structured restaurant-related features.</a:t>
            </a:r>
          </a:p>
          <a:p>
            <a:pPr marL="342900" lvl="0" indent="-342900">
              <a:lnSpc>
                <a:spcPct val="90000"/>
              </a:lnSpc>
              <a:spcBef>
                <a:spcPts val="600"/>
              </a:spcBef>
              <a:spcAft>
                <a:spcPts val="14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8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Q2:</a:t>
            </a:r>
            <a:r>
              <a:rPr lang="en-SG" sz="1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What machine learning models were tested?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spcAft>
                <a:spcPts val="14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 Forest, Decision Tree, K-</a:t>
            </a:r>
            <a:r>
              <a:rPr lang="en-SG" kern="1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Neighbors</a:t>
            </a:r>
            <a:r>
              <a:rPr lang="en-SG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Regressor, Gradient Boosting Regressor.</a:t>
            </a:r>
          </a:p>
          <a:p>
            <a:pPr marL="342900" lvl="0" indent="-342900">
              <a:lnSpc>
                <a:spcPct val="90000"/>
              </a:lnSpc>
              <a:spcBef>
                <a:spcPts val="600"/>
              </a:spcBef>
              <a:spcAft>
                <a:spcPts val="14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8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Q3:</a:t>
            </a:r>
            <a:r>
              <a:rPr lang="en-SG" sz="1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How is the system deployed?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spcAft>
                <a:spcPts val="14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AWS with Flask API, </a:t>
            </a:r>
            <a:r>
              <a:rPr lang="en-SG" kern="1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CodePipeline</a:t>
            </a:r>
            <a:r>
              <a:rPr lang="en-SG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GitHub Actions.</a:t>
            </a:r>
          </a:p>
          <a:p>
            <a:pPr marL="342900" lvl="0" indent="-342900">
              <a:lnSpc>
                <a:spcPct val="90000"/>
              </a:lnSpc>
              <a:spcBef>
                <a:spcPts val="600"/>
              </a:spcBef>
              <a:spcAft>
                <a:spcPts val="14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8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Q4:</a:t>
            </a:r>
            <a:r>
              <a:rPr lang="en-SG" sz="1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How is logging handled?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spcAft>
                <a:spcPts val="14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logs every step, aiding debugging and monitoring.</a:t>
            </a:r>
          </a:p>
          <a:p>
            <a:pPr marL="342900" lvl="0" indent="-342900">
              <a:lnSpc>
                <a:spcPct val="90000"/>
              </a:lnSpc>
              <a:spcBef>
                <a:spcPts val="600"/>
              </a:spcBef>
              <a:spcAft>
                <a:spcPts val="14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800" b="1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Q5:</a:t>
            </a:r>
            <a:r>
              <a:rPr lang="en-SG" sz="18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What are the future improvements?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spcAft>
                <a:spcPts val="14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Adding NLP for review analysis, enhancing accuracy.</a:t>
            </a:r>
          </a:p>
          <a:p>
            <a:pPr>
              <a:lnSpc>
                <a:spcPct val="90000"/>
              </a:lnSpc>
            </a:pPr>
            <a:endParaRPr lang="en-SG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284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0B53B-5A82-937C-9F29-7DA2DCF3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0" lang="en-US" sz="4000" b="1" i="0" u="none" strike="noStrike" spc="0" normalizeH="0" baseline="0" noProof="0" dirty="0">
                <a:uLnTx/>
                <a:uFillTx/>
              </a:rPr>
              <a:t>Objective</a:t>
            </a:r>
            <a:endParaRPr lang="en-US" sz="4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F6EA3-B487-B34C-F855-BE8F80797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9962" y="685799"/>
            <a:ext cx="6288260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228600" fontAlgn="auto">
              <a:tabLst>
                <a:tab pos="457200" algn="l"/>
              </a:tabLst>
              <a:defRPr/>
            </a:pPr>
            <a:r>
              <a:rPr kumimoji="0" lang="en-US" sz="2400" b="0" i="0" u="none" strike="noStrik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</a:rPr>
              <a:t>Develop a predictive model for estimating restaurant ratings based on structured data.</a:t>
            </a:r>
          </a:p>
          <a:p>
            <a:pPr marL="342900" marR="0" lvl="0" indent="-228600" fontAlgn="auto">
              <a:tabLst>
                <a:tab pos="457200" algn="l"/>
              </a:tabLst>
              <a:defRPr/>
            </a:pPr>
            <a:r>
              <a:rPr kumimoji="0" lang="en-US" sz="2400" b="0" i="0" u="none" strike="noStrik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</a:rPr>
              <a:t>Use various machine learning algorithms to identify patterns influencing restaurant ratings.</a:t>
            </a:r>
          </a:p>
          <a:p>
            <a:pPr marL="342900" marR="0" lvl="0" indent="-228600" fontAlgn="auto">
              <a:tabLst>
                <a:tab pos="457200" algn="l"/>
              </a:tabLst>
              <a:defRPr/>
            </a:pPr>
            <a:r>
              <a:rPr kumimoji="0" lang="en-US" sz="2400" b="0" i="0" u="none" strike="noStrike" spc="0" normalizeH="0" baseline="0" noProof="0" dirty="0">
                <a:ln>
                  <a:noFill/>
                </a:ln>
                <a:solidFill>
                  <a:schemeClr val="tx1"/>
                </a:solidFill>
                <a:uLnTx/>
                <a:uFillTx/>
              </a:rPr>
              <a:t>Deploy the model on AWS using CI/CD automation tools.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9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D0690-18FB-FA07-3A36-69B1EA32D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3747111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/>
              <a:t>Benefits</a:t>
            </a:r>
            <a:r>
              <a:rPr lang="en-US" sz="3600" b="1" dirty="0"/>
              <a:t> </a:t>
            </a:r>
            <a:endParaRPr lang="en-US" sz="36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877D381-D093-1680-C5DA-E6561E02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9962" y="685799"/>
            <a:ext cx="6288260" cy="4892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342900"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Helps customers make informed decisions about dining options.</a:t>
            </a:r>
          </a:p>
          <a:p>
            <a:pPr marL="342900" lvl="0" indent="-342900"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Provides restaurant owners with insights to improve their services.</a:t>
            </a:r>
          </a:p>
          <a:p>
            <a:pPr marL="342900" lvl="0" indent="-342900"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Automates and streamlines the rating prediction process.</a:t>
            </a:r>
          </a:p>
          <a:p>
            <a:pPr marL="342900" lvl="0" indent="-342900"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Ensures a scalable and maintainable deployment environment.</a:t>
            </a:r>
          </a:p>
          <a:p>
            <a:pPr indent="-228600"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87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D131F1-A2D1-4005-A4D4-3E6CED0BF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DB9CF-2766-B35D-4450-3F0852241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4799010"/>
            <a:ext cx="9269412" cy="115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1400"/>
              </a:spcAft>
            </a:pPr>
            <a:r>
              <a:rPr lang="en-US" sz="3600" b="1">
                <a:solidFill>
                  <a:srgbClr val="FFFFFF"/>
                </a:solidFill>
              </a:rPr>
              <a:t>Data Description</a:t>
            </a:r>
            <a:br>
              <a:rPr lang="en-US" sz="3600">
                <a:solidFill>
                  <a:srgbClr val="FFFFFF"/>
                </a:solidFill>
              </a:rPr>
            </a:b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21" name="Snip Diagonal Corner Rectangle 21">
            <a:extLst>
              <a:ext uri="{FF2B5EF4-FFF2-40B4-BE49-F238E27FC236}">
                <a16:creationId xmlns:a16="http://schemas.microsoft.com/office/drawing/2014/main" id="{81A7082F-8898-45F9-9051-28EFBA30F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tx1">
              <a:alpha val="3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F69A2-2EDF-8DA0-2F12-3563A9B1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01168"/>
            <a:ext cx="9763294" cy="429304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lvl="0" indent="-342900">
              <a:lnSpc>
                <a:spcPct val="90000"/>
              </a:lnSpc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en-US" sz="1800" dirty="0"/>
              <a:t>Data includes features such as: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 </a:t>
            </a:r>
            <a:r>
              <a:rPr lang="en-US" sz="1800" b="1" dirty="0" err="1"/>
              <a:t>restaurant_name</a:t>
            </a:r>
            <a:r>
              <a:rPr lang="en-US" sz="1800" dirty="0"/>
              <a:t> (str)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 </a:t>
            </a:r>
            <a:r>
              <a:rPr lang="en-US" sz="1800" b="1" dirty="0" err="1"/>
              <a:t>restaurant_location</a:t>
            </a:r>
            <a:r>
              <a:rPr lang="en-US" sz="1800" dirty="0"/>
              <a:t> (str)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 </a:t>
            </a:r>
            <a:r>
              <a:rPr lang="en-US" sz="1800" b="1" dirty="0" err="1"/>
              <a:t>restaurant_category</a:t>
            </a:r>
            <a:r>
              <a:rPr lang="en-US" sz="1800" dirty="0"/>
              <a:t> (str)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 </a:t>
            </a:r>
            <a:r>
              <a:rPr lang="en-US" sz="1800" b="1" dirty="0" err="1"/>
              <a:t>restaurant_type</a:t>
            </a:r>
            <a:r>
              <a:rPr lang="en-US" sz="1800" dirty="0"/>
              <a:t> (str)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 </a:t>
            </a:r>
            <a:r>
              <a:rPr lang="en-US" sz="1800" b="1" dirty="0" err="1"/>
              <a:t>is_online_order_available</a:t>
            </a:r>
            <a:r>
              <a:rPr lang="en-US" sz="1800" dirty="0"/>
              <a:t> (bool)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 </a:t>
            </a:r>
            <a:r>
              <a:rPr lang="en-US" sz="1800" b="1" dirty="0" err="1"/>
              <a:t>is_table_booking_available</a:t>
            </a:r>
            <a:r>
              <a:rPr lang="en-US" sz="1800" dirty="0"/>
              <a:t> (bool)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 </a:t>
            </a:r>
            <a:r>
              <a:rPr lang="en-US" sz="1800" b="1" dirty="0" err="1"/>
              <a:t>cost_for_two</a:t>
            </a:r>
            <a:r>
              <a:rPr lang="en-US" sz="1800" dirty="0"/>
              <a:t> (float)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 </a:t>
            </a:r>
            <a:r>
              <a:rPr lang="en-US" sz="1800" b="1" dirty="0" err="1"/>
              <a:t>number_of_votes</a:t>
            </a:r>
            <a:r>
              <a:rPr lang="en-US" sz="1800" dirty="0"/>
              <a:t> (int)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 </a:t>
            </a:r>
            <a:r>
              <a:rPr lang="en-US" sz="1800" b="1" dirty="0" err="1"/>
              <a:t>cuisines_offered</a:t>
            </a:r>
            <a:r>
              <a:rPr lang="en-US" sz="1800" dirty="0"/>
              <a:t> (str)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/>
              <a:t> </a:t>
            </a:r>
            <a:r>
              <a:rPr lang="en-US" sz="1800" b="1" dirty="0"/>
              <a:t>rate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(float)</a:t>
            </a:r>
            <a:endParaRPr lang="en-US" sz="1800" b="1" dirty="0"/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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74335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3C82-FF81-6977-8BF8-CC8E6957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868" y="1493520"/>
            <a:ext cx="6019800" cy="1143000"/>
          </a:xfrm>
        </p:spPr>
        <p:txBody>
          <a:bodyPr>
            <a:normAutofit/>
          </a:bodyPr>
          <a:lstStyle/>
          <a:p>
            <a:pPr algn="ctr"/>
            <a:r>
              <a:rPr lang="en-SG" sz="4000" b="1" dirty="0"/>
              <a:t>Architecture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B1DF314-D5A3-789A-559F-6989F0A03B3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34062" t="-49879" r="-1312" b="-13107"/>
          <a:stretch/>
        </p:blipFill>
        <p:spPr>
          <a:xfrm>
            <a:off x="-979714" y="-3029686"/>
            <a:ext cx="6945086" cy="10512091"/>
          </a:xfrm>
          <a:prstGeom prst="snip2DiagRect">
            <a:avLst>
              <a:gd name="adj1" fmla="val 10815"/>
              <a:gd name="adj2" fmla="val 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112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E6B09-8EE4-09E5-4053-C08CD8E3A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003" y="979146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Data Processing &amp; Validation</a:t>
            </a:r>
            <a:br>
              <a:rPr lang="en-US" sz="4000" dirty="0">
                <a:solidFill>
                  <a:schemeClr val="tx2"/>
                </a:solidFill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61FBD-170D-8E33-F1C1-DDB901758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003" y="2747433"/>
            <a:ext cx="8534400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342900"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en-US" b="1" dirty="0">
                <a:solidFill>
                  <a:schemeClr val="tx1"/>
                </a:solidFill>
              </a:rPr>
              <a:t>Data Cleaning</a:t>
            </a:r>
            <a:r>
              <a:rPr lang="en-US" dirty="0">
                <a:solidFill>
                  <a:schemeClr val="tx1"/>
                </a:solidFill>
              </a:rPr>
              <a:t>: Handling missing values, removing duplicates.</a:t>
            </a:r>
          </a:p>
          <a:p>
            <a:pPr marL="342900" lvl="0" indent="-342900"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en-US" b="1" dirty="0">
                <a:solidFill>
                  <a:schemeClr val="tx1"/>
                </a:solidFill>
              </a:rPr>
              <a:t>Feature Encoding</a:t>
            </a:r>
            <a:r>
              <a:rPr lang="en-US" dirty="0">
                <a:solidFill>
                  <a:schemeClr val="tx1"/>
                </a:solidFill>
              </a:rPr>
              <a:t>: Converting categorical values into numerical values.</a:t>
            </a:r>
          </a:p>
          <a:p>
            <a:pPr marL="342900" lvl="0" indent="-342900"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en-US" b="1" dirty="0">
                <a:solidFill>
                  <a:schemeClr val="tx1"/>
                </a:solidFill>
              </a:rPr>
              <a:t>Scaling</a:t>
            </a:r>
            <a:r>
              <a:rPr lang="en-US" dirty="0">
                <a:solidFill>
                  <a:schemeClr val="tx1"/>
                </a:solidFill>
              </a:rPr>
              <a:t>: Standardizing numerical features for model performance.</a:t>
            </a:r>
          </a:p>
          <a:p>
            <a:pPr marL="342900" lvl="0" indent="-342900"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en-US" b="1" dirty="0">
                <a:solidFill>
                  <a:schemeClr val="tx1"/>
                </a:solidFill>
              </a:rPr>
              <a:t>Feature Selection</a:t>
            </a:r>
            <a:r>
              <a:rPr lang="en-US" dirty="0">
                <a:solidFill>
                  <a:schemeClr val="tx1"/>
                </a:solidFill>
              </a:rPr>
              <a:t>: Identifying the most important features for prediction.</a:t>
            </a:r>
          </a:p>
          <a:p>
            <a:pPr>
              <a:buFont typeface="Wingdings 3" panose="05040102010807070707" pitchFamily="18" charset="2"/>
              <a:buChar char="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264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160FF-12F2-E6D5-69B9-CA309CA68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290" y="685800"/>
            <a:ext cx="4818656" cy="46037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dirty="0"/>
              <a:t>Model Training &amp; Evaluation</a:t>
            </a:r>
            <a:endParaRPr lang="en-US" sz="5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0EA69-EDD4-8EB1-3840-45AABF323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5651" y="685800"/>
            <a:ext cx="4878959" cy="46037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lvl="0" indent="-342900">
              <a:lnSpc>
                <a:spcPct val="90000"/>
              </a:lnSpc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en-US" sz="1500" b="1">
                <a:solidFill>
                  <a:schemeClr val="tx1"/>
                </a:solidFill>
              </a:rPr>
              <a:t>Model Selection</a:t>
            </a:r>
            <a:r>
              <a:rPr lang="en-US" sz="1500">
                <a:solidFill>
                  <a:schemeClr val="tx1"/>
                </a:solidFill>
              </a:rPr>
              <a:t> </a:t>
            </a:r>
          </a:p>
          <a:p>
            <a:pPr marL="742950" lvl="1" indent="-285750" algn="l">
              <a:lnSpc>
                <a:spcPct val="90000"/>
              </a:lnSpc>
              <a:buFont typeface="Wingdings 3" panose="05040102010807070707" pitchFamily="18" charset="2"/>
              <a:buChar char=""/>
              <a:tabLst>
                <a:tab pos="914400" algn="l"/>
              </a:tabLst>
            </a:pPr>
            <a:r>
              <a:rPr lang="en-US" sz="1500">
                <a:solidFill>
                  <a:schemeClr val="tx1"/>
                </a:solidFill>
              </a:rPr>
              <a:t>Random Forest, Decision Tree, K-Neighbors Regressor, Gradient Boosting Regressor.</a:t>
            </a:r>
          </a:p>
          <a:p>
            <a:pPr marL="742950" lvl="1" indent="-285750" algn="l">
              <a:lnSpc>
                <a:spcPct val="90000"/>
              </a:lnSpc>
              <a:buFont typeface="Wingdings 3" panose="05040102010807070707" pitchFamily="18" charset="2"/>
              <a:buChar char=""/>
              <a:tabLst>
                <a:tab pos="914400" algn="l"/>
              </a:tabLst>
            </a:pPr>
            <a:r>
              <a:rPr lang="en-US" sz="1500">
                <a:solidFill>
                  <a:schemeClr val="tx1"/>
                </a:solidFill>
              </a:rPr>
              <a:t>Hyperparameter tuning for optimization.</a:t>
            </a:r>
          </a:p>
          <a:p>
            <a:pPr marL="342900" lvl="0" indent="-342900">
              <a:lnSpc>
                <a:spcPct val="90000"/>
              </a:lnSpc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en-US" sz="1500" b="1">
                <a:solidFill>
                  <a:schemeClr val="tx1"/>
                </a:solidFill>
              </a:rPr>
              <a:t>Evaluation Metrics</a:t>
            </a:r>
            <a:r>
              <a:rPr lang="en-US" sz="1500">
                <a:solidFill>
                  <a:schemeClr val="tx1"/>
                </a:solidFill>
              </a:rPr>
              <a:t> </a:t>
            </a:r>
          </a:p>
          <a:p>
            <a:pPr marL="742950" lvl="1" indent="-285750" algn="l">
              <a:lnSpc>
                <a:spcPct val="90000"/>
              </a:lnSpc>
              <a:buFont typeface="Wingdings 3" panose="05040102010807070707" pitchFamily="18" charset="2"/>
              <a:buChar char=""/>
              <a:tabLst>
                <a:tab pos="914400" algn="l"/>
              </a:tabLst>
            </a:pPr>
            <a:r>
              <a:rPr lang="en-US" sz="1500">
                <a:solidFill>
                  <a:schemeClr val="tx1"/>
                </a:solidFill>
              </a:rPr>
              <a:t>R2 Score to measure model performance.</a:t>
            </a:r>
          </a:p>
          <a:p>
            <a:pPr marL="342900" lvl="0" indent="-342900">
              <a:lnSpc>
                <a:spcPct val="90000"/>
              </a:lnSpc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en-US" sz="1500" b="1">
                <a:solidFill>
                  <a:schemeClr val="tx1"/>
                </a:solidFill>
              </a:rPr>
              <a:t>Feature Importance Analysis</a:t>
            </a:r>
            <a:r>
              <a:rPr lang="en-US" sz="1500">
                <a:solidFill>
                  <a:schemeClr val="tx1"/>
                </a:solidFill>
              </a:rPr>
              <a:t> </a:t>
            </a:r>
          </a:p>
          <a:p>
            <a:pPr marL="742950" lvl="1" indent="-285750" algn="l">
              <a:lnSpc>
                <a:spcPct val="90000"/>
              </a:lnSpc>
              <a:buFont typeface="Wingdings 3" panose="05040102010807070707" pitchFamily="18" charset="2"/>
              <a:buChar char=""/>
              <a:tabLst>
                <a:tab pos="914400" algn="l"/>
              </a:tabLst>
            </a:pPr>
            <a:r>
              <a:rPr lang="en-US" sz="1500">
                <a:solidFill>
                  <a:schemeClr val="tx1"/>
                </a:solidFill>
              </a:rPr>
              <a:t>Identifying significant features to enhance interpretability.</a:t>
            </a:r>
          </a:p>
          <a:p>
            <a:pPr marL="342900" lvl="0" indent="-342900">
              <a:lnSpc>
                <a:spcPct val="90000"/>
              </a:lnSpc>
              <a:buFont typeface="Wingdings 3" panose="05040102010807070707" pitchFamily="18" charset="2"/>
              <a:buChar char=""/>
              <a:tabLst>
                <a:tab pos="457200" algn="l"/>
              </a:tabLst>
            </a:pPr>
            <a:r>
              <a:rPr lang="en-US" sz="1500" b="1">
                <a:solidFill>
                  <a:schemeClr val="tx1"/>
                </a:solidFill>
              </a:rPr>
              <a:t>Comparison of Models</a:t>
            </a:r>
            <a:r>
              <a:rPr lang="en-US" sz="1500">
                <a:solidFill>
                  <a:schemeClr val="tx1"/>
                </a:solidFill>
              </a:rPr>
              <a:t> </a:t>
            </a:r>
          </a:p>
          <a:p>
            <a:pPr marL="742950" lvl="1" indent="-285750" algn="l">
              <a:lnSpc>
                <a:spcPct val="90000"/>
              </a:lnSpc>
              <a:buFont typeface="Wingdings 3" panose="05040102010807070707" pitchFamily="18" charset="2"/>
              <a:buChar char=""/>
              <a:tabLst>
                <a:tab pos="914400" algn="l"/>
              </a:tabLst>
            </a:pPr>
            <a:r>
              <a:rPr lang="en-US" sz="1500">
                <a:solidFill>
                  <a:schemeClr val="tx1"/>
                </a:solidFill>
              </a:rPr>
              <a:t>Selecting the best-performing model for deployment.</a:t>
            </a:r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"/>
            </a:pPr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89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9AD1-B9A8-08AF-E11D-12EDC147E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179628" cy="667513"/>
          </a:xfrm>
        </p:spPr>
        <p:txBody>
          <a:bodyPr>
            <a:noAutofit/>
          </a:bodyPr>
          <a:lstStyle/>
          <a:p>
            <a:r>
              <a:rPr lang="en-SG" sz="40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Deployment Process</a:t>
            </a:r>
            <a:endParaRPr lang="en-S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EF9D3-6A01-68A6-53E5-3877D80A8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1527049"/>
            <a:ext cx="8258620" cy="4264152"/>
          </a:xfrm>
        </p:spPr>
        <p:txBody>
          <a:bodyPr>
            <a:normAutofit fontScale="77500" lnSpcReduction="20000"/>
          </a:bodyPr>
          <a:lstStyle/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14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SG" sz="2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Model Loading</a:t>
            </a:r>
            <a:r>
              <a:rPr lang="en-SG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Load the trained model into the deployment environment.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14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SG" sz="2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Ingestion</a:t>
            </a:r>
            <a:r>
              <a:rPr lang="en-SG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Receive new restaurant data for prediction.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14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SG" sz="2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Preprocessing</a:t>
            </a:r>
            <a:r>
              <a:rPr lang="en-SG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Apply necessary transformations to match model expectations.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14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SG" sz="2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Prediction</a:t>
            </a:r>
            <a:r>
              <a:rPr lang="en-SG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Use the trained model to estimate ratings.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14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SG" sz="2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Result Interpretation</a:t>
            </a:r>
            <a:r>
              <a:rPr lang="en-SG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Output ratings for analysis and decision-making.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14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SG" sz="2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Integration &amp; Monitoring</a:t>
            </a:r>
            <a:r>
              <a:rPr lang="en-SG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Deploy via API (Flask) and monitor performance.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161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7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8A4A9-9284-2996-D95B-BD7C47A2E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74" y="454782"/>
            <a:ext cx="11290075" cy="150706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400"/>
              </a:spcAft>
            </a:pPr>
            <a:r>
              <a:rPr lang="en-SG" sz="4000" b="1" kern="1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Deployment Tools &amp; Infrastructure</a:t>
            </a:r>
            <a:endParaRPr lang="en-SG" sz="4000" kern="100" dirty="0">
              <a:solidFill>
                <a:schemeClr val="tx2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7B4F9-6EDC-FCFF-22F5-3D4EF6241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51" y="1709057"/>
            <a:ext cx="8534400" cy="3615267"/>
          </a:xfrm>
        </p:spPr>
        <p:txBody>
          <a:bodyPr>
            <a:normAutofit/>
          </a:bodyPr>
          <a:lstStyle/>
          <a:p>
            <a:pPr lvl="0"/>
            <a:r>
              <a:rPr lang="en-SG" dirty="0">
                <a:solidFill>
                  <a:schemeClr val="tx1"/>
                </a:solidFill>
              </a:rPr>
              <a:t>Deployment: AWS (Cloud-based deployment).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SG" dirty="0">
                <a:solidFill>
                  <a:schemeClr val="tx1"/>
                </a:solidFill>
              </a:rPr>
              <a:t>Automation &amp; CI/CD: </a:t>
            </a:r>
            <a:r>
              <a:rPr lang="en-SG" dirty="0" err="1">
                <a:solidFill>
                  <a:schemeClr val="tx1"/>
                </a:solidFill>
              </a:rPr>
              <a:t>CodePipeline</a:t>
            </a:r>
            <a:r>
              <a:rPr lang="en-SG" dirty="0">
                <a:solidFill>
                  <a:schemeClr val="tx1"/>
                </a:solidFill>
              </a:rPr>
              <a:t> and GitHub Actions.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SG" dirty="0">
                <a:solidFill>
                  <a:schemeClr val="tx1"/>
                </a:solidFill>
              </a:rPr>
              <a:t>Model Hosting: Flask API.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SG" dirty="0">
                <a:solidFill>
                  <a:schemeClr val="tx1"/>
                </a:solidFill>
              </a:rPr>
              <a:t>Database Management: Cassandra.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SG" dirty="0">
                <a:solidFill>
                  <a:schemeClr val="tx1"/>
                </a:solidFill>
              </a:rPr>
              <a:t>Version Control: GitHub.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SG" dirty="0">
                <a:solidFill>
                  <a:schemeClr val="tx1"/>
                </a:solidFill>
              </a:rPr>
              <a:t>Development Tools: Visual Studio Code, </a:t>
            </a:r>
            <a:r>
              <a:rPr lang="en-SG" dirty="0" err="1">
                <a:solidFill>
                  <a:schemeClr val="tx1"/>
                </a:solidFill>
              </a:rPr>
              <a:t>Jupyter</a:t>
            </a:r>
            <a:r>
              <a:rPr lang="en-SG" dirty="0">
                <a:solidFill>
                  <a:schemeClr val="tx1"/>
                </a:solidFill>
              </a:rPr>
              <a:t> Notebook.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351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bd58e4c-f524-4b42-8415-5601cee6c1f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06C1ADEC795948A4889243F60FDFC3" ma:contentTypeVersion="13" ma:contentTypeDescription="Create a new document." ma:contentTypeScope="" ma:versionID="c9c941b6dd67da76579012e8cdc35b4f">
  <xsd:schema xmlns:xsd="http://www.w3.org/2001/XMLSchema" xmlns:xs="http://www.w3.org/2001/XMLSchema" xmlns:p="http://schemas.microsoft.com/office/2006/metadata/properties" xmlns:ns3="0bd58e4c-f524-4b42-8415-5601cee6c1f9" xmlns:ns4="ccc4cc5a-f313-415d-a23d-8d45e83e3efa" targetNamespace="http://schemas.microsoft.com/office/2006/metadata/properties" ma:root="true" ma:fieldsID="1ac207deca22c925da0d5660fa5f9ef6" ns3:_="" ns4:_="">
    <xsd:import namespace="0bd58e4c-f524-4b42-8415-5601cee6c1f9"/>
    <xsd:import namespace="ccc4cc5a-f313-415d-a23d-8d45e83e3ef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d58e4c-f524-4b42-8415-5601cee6c1f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c4cc5a-f313-415d-a23d-8d45e83e3ef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B213D3-5239-488C-AF24-F7BB06DFC4F8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0bd58e4c-f524-4b42-8415-5601cee6c1f9"/>
    <ds:schemaRef ds:uri="http://schemas.microsoft.com/office/2006/metadata/properties"/>
    <ds:schemaRef ds:uri="ccc4cc5a-f313-415d-a23d-8d45e83e3efa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97A76B-301F-46CE-9975-2225A7AC87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d58e4c-f524-4b42-8415-5601cee6c1f9"/>
    <ds:schemaRef ds:uri="ccc4cc5a-f313-415d-a23d-8d45e83e3e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CE72C2-74E9-42D3-A591-B0BFF3F98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93</TotalTime>
  <Words>531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Courier New</vt:lpstr>
      <vt:lpstr>Symbol</vt:lpstr>
      <vt:lpstr>Wingdings 3</vt:lpstr>
      <vt:lpstr>Slice</vt:lpstr>
      <vt:lpstr>Restaurant Rating Prediction</vt:lpstr>
      <vt:lpstr>Objective</vt:lpstr>
      <vt:lpstr>Benefits </vt:lpstr>
      <vt:lpstr>Data Description </vt:lpstr>
      <vt:lpstr>Architecture</vt:lpstr>
      <vt:lpstr>Data Processing &amp; Validation </vt:lpstr>
      <vt:lpstr>Model Training &amp; Evaluation</vt:lpstr>
      <vt:lpstr>Deployment Process</vt:lpstr>
      <vt:lpstr>Deployment Tools &amp; Infrastructure</vt:lpstr>
      <vt:lpstr>Event Logging </vt:lpstr>
      <vt:lpstr>Error Handling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Alieh Hz</dc:creator>
  <cp:lastModifiedBy>Alieh Hz</cp:lastModifiedBy>
  <cp:revision>6</cp:revision>
  <dcterms:created xsi:type="dcterms:W3CDTF">2025-02-11T05:36:10Z</dcterms:created>
  <dcterms:modified xsi:type="dcterms:W3CDTF">2025-02-17T03:19:58Z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0x0101007206C1ADEC795948A4889243F60FDFC3</vt:lpwstr>
  </property>
</Properties>
</file>