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75" r:id="rId6"/>
    <p:sldId id="263" r:id="rId7"/>
    <p:sldId id="276" r:id="rId8"/>
    <p:sldId id="277" r:id="rId9"/>
    <p:sldId id="288" r:id="rId10"/>
    <p:sldId id="289" r:id="rId11"/>
    <p:sldId id="290" r:id="rId12"/>
    <p:sldId id="260" r:id="rId13"/>
    <p:sldId id="261" r:id="rId14"/>
    <p:sldId id="269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E90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633" autoAdjust="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264"/>
        <p:guide pos="2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03FECF9-07B7-4E13-B420-34AF10D2B7D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FF6E21-E53C-4446-AB94-A4AFCAF85BF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6440-782C-48D1-801D-BDBFB402CE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0251-B283-40AA-A514-2E3CA33884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C409-7F44-4435-96BE-CABA7AF3A6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F8244-2A6E-4E9C-8D92-A111A6EDDF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E2BF1-3DCE-4246-A62C-78515318CC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41CB-D207-48AF-A24E-3FBC8DEDE9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E43C-1101-44CC-93DA-499B979019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B1E88-5FC3-4E34-AC33-CBF2B93580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4053D-C021-4D80-A334-DBD2DFD8BB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A29A3-E947-4BA0-BBB2-956B8783CF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BC00D-30AD-4649-BCB8-543D6EEA5E4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3E121-AEE3-4436-B005-B042FFACFC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3EE1E-8452-4784-938B-9CB39BEF278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D0F8F-A72C-4323-AFBC-2728C48737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AD1EB-86D0-4E4D-B146-00FAA265962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78380-0732-48B1-BA4A-47961290B2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B7D36-1AF3-404F-8141-2FBC1885FE1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CAC83-0A7F-4F4B-8E94-BBBBBC6E8D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AD40E-DBBD-4551-97F5-B17DDF9AC9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BBA0B-57A6-448E-962B-18ADCCBB9A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A98D1-0EFD-4E3B-9537-1064F04C292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78192-3DD8-4190-94CE-AEC7F9A16B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05EE017-39EB-47D4-B855-2E9881D315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03683-4C7E-4836-9EB2-C43ED007933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TextBox 12"/>
          <p:cNvSpPr txBox="1">
            <a:spLocks noChangeArrowheads="1"/>
          </p:cNvSpPr>
          <p:nvPr/>
        </p:nvSpPr>
        <p:spPr bwMode="auto">
          <a:xfrm>
            <a:off x="3348355" y="1189990"/>
            <a:ext cx="250761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工作技巧总结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358515" y="1701165"/>
            <a:ext cx="2509520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96640" y="1875790"/>
            <a:ext cx="183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主讲人：刘文雯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3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028" y="1105820"/>
            <a:ext cx="547687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9" y="1048738"/>
            <a:ext cx="2022475" cy="104616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</p:pic>
      <p:pic>
        <p:nvPicPr>
          <p:cNvPr id="5124" name="图片 14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0470" y="2498517"/>
            <a:ext cx="547687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45" y="2476061"/>
            <a:ext cx="2022475" cy="104616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</p:pic>
      <p:sp>
        <p:nvSpPr>
          <p:cNvPr id="512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矩形 6"/>
          <p:cNvSpPr>
            <a:spLocks noChangeArrowheads="1"/>
          </p:cNvSpPr>
          <p:nvPr/>
        </p:nvSpPr>
        <p:spPr bwMode="auto">
          <a:xfrm>
            <a:off x="285750" y="285750"/>
            <a:ext cx="55168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巧则能出奇制胜，巧则能事半功倍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4" name="矩形 16"/>
          <p:cNvSpPr>
            <a:spLocks noChangeArrowheads="1"/>
          </p:cNvSpPr>
          <p:nvPr/>
        </p:nvSpPr>
        <p:spPr bwMode="auto">
          <a:xfrm>
            <a:off x="527050" y="1317625"/>
            <a:ext cx="183007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保持冷静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5" name="矩形 17"/>
          <p:cNvSpPr>
            <a:spLocks noChangeArrowheads="1"/>
          </p:cNvSpPr>
          <p:nvPr/>
        </p:nvSpPr>
        <p:spPr bwMode="auto">
          <a:xfrm>
            <a:off x="553401" y="2757488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宽容大度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图片 8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2180" y="45085"/>
            <a:ext cx="2435860" cy="318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659880" y="1002665"/>
            <a:ext cx="14071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巧</a:t>
            </a:r>
            <a:endParaRPr lang="zh-CN" altLang="en-US" sz="9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图片 14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3960" y="4060617"/>
            <a:ext cx="547687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5" y="4038161"/>
            <a:ext cx="2022475" cy="104616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</p:pic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536891" y="4319588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深入沟通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62580" y="895985"/>
            <a:ext cx="56699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班主任在实际工作中经常</a:t>
            </a:r>
            <a:endParaRPr lang="zh-CN" altLang="en-US" sz="2400"/>
          </a:p>
          <a:p>
            <a:r>
              <a:rPr lang="zh-CN" altLang="en-US" sz="2400"/>
              <a:t>会遇到一些犯错误的学生</a:t>
            </a:r>
            <a:endParaRPr lang="zh-CN" altLang="en-US" sz="2400"/>
          </a:p>
          <a:p>
            <a:r>
              <a:rPr lang="zh-CN" altLang="en-US" sz="2400"/>
              <a:t>，有的一错再错，屡教不</a:t>
            </a:r>
            <a:endParaRPr lang="zh-CN" altLang="en-US" sz="2400"/>
          </a:p>
          <a:p>
            <a:r>
              <a:rPr lang="zh-CN" altLang="en-US" sz="2400"/>
              <a:t>改；有的偏偏在班主任强</a:t>
            </a:r>
            <a:endParaRPr lang="zh-CN" altLang="en-US" sz="2400"/>
          </a:p>
          <a:p>
            <a:r>
              <a:rPr lang="zh-CN" altLang="en-US" sz="2400"/>
              <a:t>调某个问题之后</a:t>
            </a:r>
            <a:r>
              <a:rPr lang="en-US" altLang="zh-CN" sz="2400"/>
              <a:t>“</a:t>
            </a:r>
            <a:r>
              <a:rPr lang="zh-CN" altLang="en-US" sz="2400"/>
              <a:t>闯红灯</a:t>
            </a:r>
            <a:r>
              <a:rPr lang="en-US" altLang="zh-CN" sz="2400"/>
              <a:t>”</a:t>
            </a:r>
            <a:endParaRPr lang="en-US" altLang="zh-CN" sz="2400"/>
          </a:p>
          <a:p>
            <a:r>
              <a:rPr lang="zh-CN" altLang="en-US" sz="2400"/>
              <a:t>；有的恰恰在最不应该出</a:t>
            </a:r>
            <a:endParaRPr lang="zh-CN" altLang="en-US" sz="2400"/>
          </a:p>
          <a:p>
            <a:r>
              <a:rPr lang="zh-CN" altLang="en-US" sz="2400"/>
              <a:t>问题的时候出</a:t>
            </a:r>
            <a:r>
              <a:rPr lang="en-US" altLang="zh-CN" sz="2400"/>
              <a:t>“</a:t>
            </a:r>
            <a:r>
              <a:rPr lang="zh-CN" altLang="en-US" sz="2400"/>
              <a:t>漏子</a:t>
            </a:r>
            <a:r>
              <a:rPr lang="en-US" altLang="zh-CN" sz="2400"/>
              <a:t>”</a:t>
            </a:r>
            <a:r>
              <a:rPr lang="zh-CN" altLang="en-US" sz="2400"/>
              <a:t>。这时班主任难免火气比较大，发脾气批评学生。这样做并不是长久之计，遇到这样的同学的时候，不妨先保持冷静、沉默，克制情绪，静下心来沟通，既能使学生心悦诚服，也能体现教育者的风范。先肯定学生的优点，然后在指出其不足，这样教育效果会比较好。老师的言行对学生的影响是比较大的，因此老师要特别注意自己的沟通方式。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20" descr="图片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591" y="1268760"/>
            <a:ext cx="8582575" cy="445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矩形 11"/>
          <p:cNvSpPr>
            <a:spLocks noChangeArrowheads="1"/>
          </p:cNvSpPr>
          <p:nvPr/>
        </p:nvSpPr>
        <p:spPr bwMode="auto">
          <a:xfrm>
            <a:off x="234591" y="404664"/>
            <a:ext cx="250666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591" y="1268760"/>
            <a:ext cx="8712968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/>
              <a:t>综上所述，班主任要想更好管理班级，就要通过以上四个方面把工作做实，把与学生及其家长的沟通学好、做好，促进并形成一个良好的学习氛围。</a:t>
            </a:r>
            <a:endParaRPr 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5816" y="1412776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谢谢观看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38" y="1198278"/>
            <a:ext cx="4267200" cy="631825"/>
          </a:xfrm>
          <a:prstGeom prst="rect">
            <a:avLst/>
          </a:prstGeom>
          <a:effectLst>
            <a:outerShdw blurRad="50800" dist="50800" dir="5400000" sx="95000" sy="95000" algn="ctr" rotWithShape="0">
              <a:srgbClr val="000000">
                <a:alpha val="52000"/>
              </a:srgbClr>
            </a:outerShdw>
          </a:effectLst>
        </p:spPr>
      </p:pic>
      <p:pic>
        <p:nvPicPr>
          <p:cNvPr id="3075" name="图片 13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315" y="1268730"/>
            <a:ext cx="9191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2606675"/>
            <a:ext cx="4210685" cy="631825"/>
          </a:xfrm>
          <a:prstGeom prst="rect">
            <a:avLst/>
          </a:prstGeom>
          <a:effectLst>
            <a:outerShdw blurRad="50800" dist="50800" dir="5400000" sx="95000" sy="95000" algn="ctr" rotWithShape="0">
              <a:srgbClr val="000000">
                <a:alpha val="52000"/>
              </a:srgbClr>
            </a:outerShdw>
          </a:effectLst>
        </p:spPr>
      </p:pic>
      <p:pic>
        <p:nvPicPr>
          <p:cNvPr id="3077" name="图片 15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315" y="2640330"/>
            <a:ext cx="9191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03" y="4004310"/>
            <a:ext cx="4267200" cy="631825"/>
          </a:xfrm>
          <a:prstGeom prst="rect">
            <a:avLst/>
          </a:prstGeom>
          <a:effectLst>
            <a:outerShdw blurRad="50800" dist="50800" dir="5400000" sx="95000" sy="95000" algn="ctr" rotWithShape="0">
              <a:srgbClr val="000000">
                <a:alpha val="52000"/>
              </a:srgbClr>
            </a:outerShdw>
          </a:effectLst>
        </p:spPr>
      </p:pic>
      <p:pic>
        <p:nvPicPr>
          <p:cNvPr id="3079" name="图片 17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315" y="4061460"/>
            <a:ext cx="9191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5451475"/>
            <a:ext cx="4206875" cy="631825"/>
          </a:xfrm>
          <a:prstGeom prst="rect">
            <a:avLst/>
          </a:prstGeom>
          <a:effectLst>
            <a:outerShdw blurRad="50800" dist="50800" dir="5400000" sx="95000" sy="95000" algn="ctr" rotWithShape="0">
              <a:srgbClr val="000000">
                <a:alpha val="52000"/>
              </a:srgbClr>
            </a:outerShdw>
          </a:effectLst>
        </p:spPr>
      </p:pic>
      <p:pic>
        <p:nvPicPr>
          <p:cNvPr id="3081" name="图片 19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315" y="5493703"/>
            <a:ext cx="91916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6" name="矩形 6"/>
          <p:cNvSpPr>
            <a:spLocks noChangeArrowheads="1"/>
          </p:cNvSpPr>
          <p:nvPr/>
        </p:nvSpPr>
        <p:spPr bwMode="auto">
          <a:xfrm>
            <a:off x="500698" y="285750"/>
            <a:ext cx="23164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工作技巧总结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7" name="矩形 12"/>
          <p:cNvSpPr>
            <a:spLocks noChangeArrowheads="1"/>
          </p:cNvSpPr>
          <p:nvPr/>
        </p:nvSpPr>
        <p:spPr bwMode="auto">
          <a:xfrm>
            <a:off x="4925060" y="1316990"/>
            <a:ext cx="334899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8" name="矩形 13"/>
          <p:cNvSpPr>
            <a:spLocks noChangeArrowheads="1"/>
          </p:cNvSpPr>
          <p:nvPr/>
        </p:nvSpPr>
        <p:spPr bwMode="auto">
          <a:xfrm>
            <a:off x="4986020" y="4144645"/>
            <a:ext cx="328803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9" name="矩形 14"/>
          <p:cNvSpPr>
            <a:spLocks noChangeArrowheads="1"/>
          </p:cNvSpPr>
          <p:nvPr/>
        </p:nvSpPr>
        <p:spPr bwMode="auto">
          <a:xfrm>
            <a:off x="5012690" y="5528945"/>
            <a:ext cx="329628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巧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矩形 15"/>
          <p:cNvSpPr>
            <a:spLocks noChangeArrowheads="1"/>
          </p:cNvSpPr>
          <p:nvPr/>
        </p:nvSpPr>
        <p:spPr bwMode="auto">
          <a:xfrm>
            <a:off x="4925060" y="2660015"/>
            <a:ext cx="338391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365" y="1254125"/>
            <a:ext cx="348869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说实在的，要当好一个班主任不容易，现如今，由于学生的年龄导致学生的独立心理和逆反心理增强，他们总觉得自己是大人了，力求摆脱对成人的依赖，老师、家长在他们心目中的权威降低。你也不可能像小的时候那样对他们哄哄吓吓了，他们自觉不自觉地向老师闭上心扉，这给班主任的工作带来了一定的难度。</a:t>
            </a:r>
            <a:endParaRPr lang="zh-CN" altLang="en-US" sz="2000"/>
          </a:p>
          <a:p>
            <a:r>
              <a:rPr lang="zh-CN" altLang="en-US" sz="3200"/>
              <a:t>所以我们应该如何通过沟通做好班主任的工作呢？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04" y="907966"/>
            <a:ext cx="36830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285750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沟通技巧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4095" y="2829560"/>
            <a:ext cx="14071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严</a:t>
            </a:r>
            <a:endParaRPr lang="zh-CN" altLang="en-US" sz="9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3890" y="-27940"/>
            <a:ext cx="2435860" cy="318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285750" y="285750"/>
            <a:ext cx="37388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不以规矩，无以成方圆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0955" y="979805"/>
            <a:ext cx="14071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严</a:t>
            </a:r>
            <a:endParaRPr lang="zh-CN" altLang="en-US" sz="9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052195"/>
            <a:ext cx="813816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“</a:t>
            </a:r>
            <a:r>
              <a:rPr lang="zh-CN" altLang="en-US" sz="2400"/>
              <a:t>不以规矩，无以成方圆。</a:t>
            </a:r>
            <a:r>
              <a:rPr lang="en-US" altLang="zh-CN" sz="2400"/>
              <a:t>”</a:t>
            </a:r>
            <a:r>
              <a:rPr lang="zh-CN" altLang="en-US" sz="2400"/>
              <a:t>做好班主</a:t>
            </a:r>
            <a:endParaRPr lang="zh-CN" altLang="en-US" sz="2400"/>
          </a:p>
          <a:p>
            <a:r>
              <a:rPr lang="zh-CN" altLang="en-US" sz="2400"/>
              <a:t>任工作，首先要立规矩，就要把握一个</a:t>
            </a:r>
            <a:endParaRPr lang="zh-CN" altLang="en-US" sz="2400"/>
          </a:p>
          <a:p>
            <a:r>
              <a:rPr lang="en-US" altLang="zh-CN" sz="2400"/>
              <a:t>“</a:t>
            </a:r>
            <a:r>
              <a:rPr lang="zh-CN" altLang="en-US" sz="2400"/>
              <a:t>严</a:t>
            </a:r>
            <a:r>
              <a:rPr lang="en-US" altLang="zh-CN" sz="2400"/>
              <a:t>”</a:t>
            </a:r>
            <a:r>
              <a:rPr lang="zh-CN" altLang="en-US" sz="2400"/>
              <a:t>字。</a:t>
            </a:r>
            <a:r>
              <a:rPr lang="en-US" altLang="zh-CN" sz="2400"/>
              <a:t>“</a:t>
            </a:r>
            <a:r>
              <a:rPr lang="zh-CN" altLang="en-US" sz="2400"/>
              <a:t>从严治班，从严治学</a:t>
            </a:r>
            <a:r>
              <a:rPr lang="en-US" altLang="zh-CN" sz="2400"/>
              <a:t>”</a:t>
            </a:r>
            <a:r>
              <a:rPr lang="zh-CN" altLang="en-US" sz="2400"/>
              <a:t>，结合校</a:t>
            </a:r>
            <a:endParaRPr lang="zh-CN" altLang="en-US" sz="2400"/>
          </a:p>
          <a:p>
            <a:r>
              <a:rPr lang="zh-CN" altLang="en-US" sz="2400"/>
              <a:t>级班规，严格要求学生，培养学生</a:t>
            </a:r>
            <a:r>
              <a:rPr lang="en-US" altLang="zh-CN" sz="2400"/>
              <a:t>“</a:t>
            </a:r>
            <a:r>
              <a:rPr lang="zh-CN" altLang="en-US" sz="2400"/>
              <a:t>有纪</a:t>
            </a:r>
            <a:endParaRPr lang="zh-CN" altLang="en-US" sz="2400"/>
          </a:p>
          <a:p>
            <a:r>
              <a:rPr lang="zh-CN" altLang="en-US" sz="2400"/>
              <a:t>律、有秩序、有礼貌</a:t>
            </a:r>
            <a:r>
              <a:rPr lang="en-US" altLang="zh-CN" sz="2400"/>
              <a:t>”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        </a:t>
            </a:r>
            <a:r>
              <a:rPr lang="zh-CN" altLang="en-US" sz="2400"/>
              <a:t>毛泽东曾说过：</a:t>
            </a:r>
            <a:r>
              <a:rPr lang="en-US" altLang="zh-CN" sz="2400"/>
              <a:t>“</a:t>
            </a:r>
            <a:r>
              <a:rPr lang="zh-CN" altLang="en-US" sz="2400"/>
              <a:t>加强纪律性，革命无不胜。</a:t>
            </a:r>
            <a:r>
              <a:rPr lang="en-US" altLang="zh-CN" sz="2400"/>
              <a:t>”</a:t>
            </a:r>
            <a:r>
              <a:rPr lang="zh-CN" altLang="en-US" sz="2400"/>
              <a:t>我跟学生说：</a:t>
            </a:r>
            <a:r>
              <a:rPr lang="en-US" altLang="zh-CN" sz="2400"/>
              <a:t>“</a:t>
            </a:r>
            <a:r>
              <a:rPr lang="zh-CN" altLang="en-US" sz="2400"/>
              <a:t>加强纪律性，学习无不胜。</a:t>
            </a:r>
            <a:r>
              <a:rPr lang="en-US" altLang="zh-CN" sz="2400"/>
              <a:t>”</a:t>
            </a:r>
            <a:r>
              <a:rPr lang="zh-CN" altLang="en-US" sz="2400"/>
              <a:t>一个班级必须要有铁的纪律，一切行动听指挥，步调才能一致才能胜利。通过沟通让学生明白，什么时候该做什么事，说话做事要看场合、合时宜。比如说：铃声就是命令，不能迟到早退，上课不管老师在与不在，听到铃声就要安静。班主任一定要坚守自己的原则，我时常跟学生说这是</a:t>
            </a:r>
            <a:r>
              <a:rPr lang="en-US" altLang="zh-CN" sz="2400"/>
              <a:t>“</a:t>
            </a:r>
            <a:r>
              <a:rPr lang="zh-CN" altLang="en-US" sz="2400"/>
              <a:t>爱你没商量</a:t>
            </a:r>
            <a:r>
              <a:rPr lang="en-US" altLang="zh-CN" sz="2400"/>
              <a:t>”</a:t>
            </a:r>
            <a:r>
              <a:rPr lang="zh-CN" altLang="en-US" sz="2400"/>
              <a:t>，学生也知道我的脾气，原则上的问题他们不会跟我讨价还价。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04" y="907966"/>
            <a:ext cx="36830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285750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沟通技巧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4095" y="2829560"/>
            <a:ext cx="14071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爱</a:t>
            </a:r>
            <a:endParaRPr lang="zh-CN" altLang="en-US" sz="9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3890" y="-27940"/>
            <a:ext cx="2435860" cy="318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285750" y="285750"/>
            <a:ext cx="3383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严而有情，严而有爱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0955" y="979805"/>
            <a:ext cx="14071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爱</a:t>
            </a:r>
            <a:endParaRPr lang="zh-CN" altLang="en-US" sz="9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979805"/>
            <a:ext cx="813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90525" y="1001395"/>
            <a:ext cx="78219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爱就要用狠心去打动学生。由于受传</a:t>
            </a:r>
            <a:endParaRPr lang="zh-CN" altLang="en-US" sz="2400"/>
          </a:p>
          <a:p>
            <a:r>
              <a:rPr lang="zh-CN" altLang="en-US" sz="2400"/>
              <a:t>统的师德尊严的影响，师生之间有着一道</a:t>
            </a:r>
            <a:endParaRPr lang="zh-CN" altLang="en-US" sz="2400"/>
          </a:p>
          <a:p>
            <a:r>
              <a:rPr lang="zh-CN" altLang="en-US" sz="2400"/>
              <a:t>无形的鸿沟。作为班主任，如何去填平这</a:t>
            </a:r>
            <a:endParaRPr lang="zh-CN" altLang="en-US" sz="2400"/>
          </a:p>
          <a:p>
            <a:r>
              <a:rPr lang="zh-CN" altLang="en-US" sz="2400"/>
              <a:t>道鸿沟呢？只有真心对待学生，与学生及</a:t>
            </a:r>
            <a:endParaRPr lang="zh-CN" altLang="en-US" sz="2400"/>
          </a:p>
          <a:p>
            <a:r>
              <a:rPr lang="zh-CN" altLang="en-US" sz="2400"/>
              <a:t>时沟通，才能达到师生间的相互信任，学</a:t>
            </a:r>
            <a:endParaRPr lang="zh-CN" altLang="en-US" sz="2400"/>
          </a:p>
          <a:p>
            <a:r>
              <a:rPr lang="zh-CN" altLang="en-US" sz="2400"/>
              <a:t>生才会把老师当知心朋友，敞开心扉，倾诉他们的心里话，老师才能及时了解学生的精神世界，才能有效及时的指导和帮助。</a:t>
            </a:r>
            <a:endParaRPr lang="zh-CN" altLang="en-US" sz="2400"/>
          </a:p>
          <a:p>
            <a:r>
              <a:rPr lang="en-US" altLang="zh-CN" sz="2400"/>
              <a:t>       </a:t>
            </a:r>
            <a:r>
              <a:rPr lang="zh-CN" altLang="en-US" sz="2400"/>
              <a:t>用耐心去感化学生。耐心是必需品，特别是自制力差的学生，往往都是今天好了，明天又差了，反反复复。这就需要我们班主任做耐心细致的工作，当然这里所指的耐心教育不是消极等待，而是要做有心人，为他们想好好学习的心积极创造条件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04" y="907966"/>
            <a:ext cx="36830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285750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沟通技巧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4095" y="2829560"/>
            <a:ext cx="14071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细</a:t>
            </a:r>
            <a:endParaRPr lang="zh-CN" altLang="en-US" sz="9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1675" y="-27305"/>
            <a:ext cx="2435860" cy="318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285750" y="285750"/>
            <a:ext cx="40944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抓在细微处，落在实效中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0955" y="979805"/>
            <a:ext cx="14071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细</a:t>
            </a:r>
            <a:endParaRPr lang="zh-CN" altLang="en-US" sz="9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979805"/>
            <a:ext cx="813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95605" y="979805"/>
            <a:ext cx="78219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眼细，心细，班主任工作只有细致入</a:t>
            </a:r>
            <a:endParaRPr lang="zh-CN" altLang="en-US" sz="2400"/>
          </a:p>
          <a:p>
            <a:r>
              <a:rPr lang="zh-CN" altLang="en-US" sz="2400"/>
              <a:t>微，才能使班级管理见成效。</a:t>
            </a:r>
            <a:endParaRPr lang="zh-CN" altLang="en-US" sz="2400"/>
          </a:p>
          <a:p>
            <a:r>
              <a:rPr lang="en-US" altLang="zh-CN" sz="2400"/>
              <a:t>       </a:t>
            </a:r>
            <a:r>
              <a:rPr lang="zh-CN" altLang="en-US" sz="2400"/>
              <a:t>首先，从班主任的角度，对学生的学</a:t>
            </a:r>
            <a:endParaRPr lang="zh-CN" altLang="en-US" sz="2400"/>
          </a:p>
          <a:p>
            <a:r>
              <a:rPr lang="zh-CN" altLang="en-US" sz="2400"/>
              <a:t>习、生活观察要细，无微不至；对学生的</a:t>
            </a:r>
            <a:endParaRPr lang="zh-CN" altLang="en-US" sz="2400"/>
          </a:p>
          <a:p>
            <a:r>
              <a:rPr lang="zh-CN" altLang="en-US" sz="2400"/>
              <a:t>知道要细，深入到每个细节。平时在与学</a:t>
            </a:r>
            <a:endParaRPr lang="zh-CN" altLang="en-US" sz="2400"/>
          </a:p>
          <a:p>
            <a:r>
              <a:rPr lang="zh-CN" altLang="en-US" sz="2400"/>
              <a:t>生沟通的时候，要学会去观察学生的语气、眼神和动作，一个人在说谎话或者藏有心事的时候是和平时不一样的，及时发现问题才能真正的从根解决问题。</a:t>
            </a:r>
            <a:endParaRPr lang="zh-CN" altLang="en-US" sz="2400"/>
          </a:p>
          <a:p>
            <a:r>
              <a:rPr lang="en-US" altLang="zh-CN" sz="2400"/>
              <a:t>       </a:t>
            </a:r>
            <a:r>
              <a:rPr lang="zh-CN" altLang="en-US" sz="2400"/>
              <a:t>其次，也要要求学生培养细心与周密思维能力，细心不能仅仅在做题时才能注意培养，而应该在平时的学习、生活中持续培养。比如说桌椅的摆放，宿舍的卫生，着装的整理，让学生养成良好的学习生活习惯，一来可以帮助学生克夫粗心的毛病，二来使学生终身受益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04" y="907966"/>
            <a:ext cx="36830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285750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沟通技巧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4095" y="2829560"/>
            <a:ext cx="14071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巧</a:t>
            </a:r>
            <a:endParaRPr lang="zh-CN" altLang="en-US" sz="9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全屏显示(4:3)</PresentationFormat>
  <Paragraphs>192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黑体</vt:lpstr>
      <vt:lpstr>Times New Roman</vt:lpstr>
      <vt:lpstr>华文行楷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王子健</cp:lastModifiedBy>
  <cp:revision>313</cp:revision>
  <dcterms:created xsi:type="dcterms:W3CDTF">2013-10-30T09:04:00Z</dcterms:created>
  <dcterms:modified xsi:type="dcterms:W3CDTF">2021-09-09T12:12:31Z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ABBFBDCFDEA04D41BD89970FA2A76DA3</vt:lpwstr>
  </property>
  <property fmtid="{D5CDD505-2E9C-101B-9397-08002B2CF9AE}" pid="3" name="KSOProductBuildVer">
    <vt:lpwstr>2052-11.1.0.10700</vt:lpwstr>
  </property>
</Properties>
</file>