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72" r:id="rId12"/>
    <p:sldId id="273" r:id="rId13"/>
    <p:sldId id="274" r:id="rId14"/>
    <p:sldId id="279" r:id="rId15"/>
    <p:sldId id="275" r:id="rId16"/>
    <p:sldId id="278" r:id="rId17"/>
    <p:sldId id="277" r:id="rId18"/>
    <p:sldId id="276" r:id="rId19"/>
    <p:sldId id="280" r:id="rId20"/>
    <p:sldId id="270" r:id="rId21"/>
    <p:sldId id="271" r:id="rId22"/>
    <p:sldId id="266"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5AB380-FF5C-4978-81B4-966A16435451}">
          <p14:sldIdLst>
            <p14:sldId id="256"/>
            <p14:sldId id="257"/>
            <p14:sldId id="258"/>
            <p14:sldId id="259"/>
            <p14:sldId id="260"/>
            <p14:sldId id="261"/>
            <p14:sldId id="262"/>
            <p14:sldId id="269"/>
            <p14:sldId id="263"/>
            <p14:sldId id="264"/>
            <p14:sldId id="272"/>
          </p14:sldIdLst>
        </p14:section>
        <p14:section name="Untitled Section" id="{115FFFEE-51E2-43F1-B238-9BF16535A808}">
          <p14:sldIdLst>
            <p14:sldId id="273"/>
            <p14:sldId id="274"/>
            <p14:sldId id="279"/>
            <p14:sldId id="275"/>
            <p14:sldId id="278"/>
            <p14:sldId id="277"/>
            <p14:sldId id="276"/>
            <p14:sldId id="280"/>
            <p14:sldId id="270"/>
            <p14:sldId id="271"/>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9" autoAdjust="0"/>
    <p:restoredTop sz="94660"/>
  </p:normalViewPr>
  <p:slideViewPr>
    <p:cSldViewPr snapToGrid="0">
      <p:cViewPr varScale="1">
        <p:scale>
          <a:sx n="89" d="100"/>
          <a:sy n="89" d="100"/>
        </p:scale>
        <p:origin x="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31322"/>
            <a:ext cx="10058400" cy="2009953"/>
          </a:xfrm>
        </p:spPr>
        <p:txBody>
          <a:bodyPr>
            <a:normAutofit/>
          </a:bodyPr>
          <a:lstStyle/>
          <a:p>
            <a:pPr algn="ctr"/>
            <a:r>
              <a:rPr lang="en-IN" sz="1600" b="1" dirty="0">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600" b="1"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AND</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AKURDI, PUNE</a:t>
            </a:r>
            <a:br>
              <a:rPr lang="en-IN" sz="1600" dirty="0">
                <a:latin typeface="Calibri" panose="020F0502020204030204" pitchFamily="34" charset="0"/>
                <a:ea typeface="Calibri" panose="020F0502020204030204" pitchFamily="34" charset="0"/>
                <a:cs typeface="Times New Roman" panose="02020603050405020304" pitchFamily="18" charset="0"/>
              </a:rPr>
            </a:br>
            <a:r>
              <a:rPr lang="en-IN" sz="16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p>
        </p:txBody>
      </p:sp>
      <p:sp>
        <p:nvSpPr>
          <p:cNvPr id="3" name="Subtitle 2"/>
          <p:cNvSpPr>
            <a:spLocks noGrp="1"/>
          </p:cNvSpPr>
          <p:nvPr>
            <p:ph type="subTitle" idx="1"/>
          </p:nvPr>
        </p:nvSpPr>
        <p:spPr>
          <a:xfrm>
            <a:off x="1028269" y="2513919"/>
            <a:ext cx="10058400" cy="3584956"/>
          </a:xfrm>
        </p:spPr>
        <p:txBody>
          <a:bodyPr>
            <a:normAutofit fontScale="95000" lnSpcReduction="10000"/>
          </a:bodyPr>
          <a:lstStyle/>
          <a:p>
            <a:pPr algn="ctr"/>
            <a:br>
              <a:rPr lang="en-IN" sz="1600" b="1" dirty="0">
                <a:latin typeface="Times New Roman" panose="02020603050405020304" pitchFamily="18" charset="0"/>
                <a:ea typeface="Calibri" panose="020F0502020204030204" pitchFamily="34" charset="0"/>
                <a:cs typeface="Times New Roman" panose="02020603050405020304" pitchFamily="18" charset="0"/>
              </a:rPr>
            </a:br>
            <a:r>
              <a:rPr lang="en-IN" altLang="en-US" b="1" dirty="0">
                <a:latin typeface="Times New Roman" panose="02020603050405020304" pitchFamily="18" charset="0"/>
                <a:cs typeface="Times New Roman" panose="02020603050405020304" pitchFamily="18" charset="0"/>
              </a:rPr>
              <a:t>DEFENSE IN DEPTH</a:t>
            </a:r>
            <a:endParaRPr lang="en-IN" altLang="en-US"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PRATIK PATIL (239429)</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392430">
              <a:lnSpc>
                <a:spcPct val="107000"/>
              </a:lnSpc>
              <a:spcAft>
                <a:spcPts val="15"/>
              </a:spcAft>
            </a:pPr>
            <a:endParaRPr lang="en-US">
              <a:latin typeface="Times New Roman" panose="02020603050405020304" pitchFamily="18" charset="0"/>
              <a:cs typeface="Times New Roman" panose="02020603050405020304" pitchFamily="18" charset="0"/>
            </a:endParaRPr>
          </a:p>
          <a:p>
            <a:pPr marL="392430">
              <a:lnSpc>
                <a:spcPct val="107000"/>
              </a:lnSpc>
              <a:spcAft>
                <a:spcPts val="15"/>
              </a:spcAft>
            </a:pPr>
            <a:endParaRPr lang="en-US" dirty="0">
              <a:latin typeface="Times New Roman" panose="02020603050405020304" pitchFamily="18" charset="0"/>
              <a:cs typeface="Times New Roman" panose="02020603050405020304" pitchFamily="18" charset="0"/>
            </a:endParaRPr>
          </a:p>
          <a:p>
            <a:pPr marL="392430">
              <a:lnSpc>
                <a:spcPct val="107000"/>
              </a:lnSpc>
              <a:spcAft>
                <a:spcPts val="15"/>
              </a:spcAft>
            </a:pPr>
            <a:r>
              <a:rPr lang="en-US" dirty="0">
                <a:latin typeface="Times New Roman" panose="02020603050405020304" pitchFamily="18" charset="0"/>
                <a:cs typeface="Times New Roman" panose="02020603050405020304" pitchFamily="18" charset="0"/>
              </a:rPr>
              <a:t>MR. </a:t>
            </a:r>
            <a:r>
              <a:rPr lang="en-IN" altLang="en-US" dirty="0">
                <a:latin typeface="Times New Roman" panose="02020603050405020304" pitchFamily="18" charset="0"/>
                <a:cs typeface="Times New Roman" panose="02020603050405020304" pitchFamily="18" charset="0"/>
              </a:rPr>
              <a:t>Rohit </a:t>
            </a:r>
            <a:r>
              <a:rPr lang="en-IN" altLang="en-US" dirty="0" err="1">
                <a:latin typeface="Times New Roman" panose="02020603050405020304" pitchFamily="18" charset="0"/>
                <a:cs typeface="Times New Roman" panose="02020603050405020304" pitchFamily="18" charset="0"/>
              </a:rPr>
              <a:t>puranik</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Mrs. Sushma </a:t>
            </a:r>
            <a:r>
              <a:rPr lang="en-IN" altLang="en-US" dirty="0" err="1">
                <a:latin typeface="Times New Roman" panose="02020603050405020304" pitchFamily="18" charset="0"/>
                <a:cs typeface="Times New Roman" panose="02020603050405020304" pitchFamily="18" charset="0"/>
              </a:rPr>
              <a:t>hattarki</a:t>
            </a:r>
            <a:endParaRPr lang="en-US" dirty="0">
              <a:latin typeface="Times New Roman" panose="02020603050405020304" pitchFamily="18" charset="0"/>
              <a:cs typeface="Times New Roman" panose="02020603050405020304" pitchFamily="18" charset="0"/>
            </a:endParaRPr>
          </a:p>
          <a:p>
            <a:pPr marL="392430">
              <a:lnSpc>
                <a:spcPct val="107000"/>
              </a:lnSpc>
              <a:spcAft>
                <a:spcPts val="15"/>
              </a:spcAft>
            </a:pPr>
            <a:r>
              <a:rPr lang="en-US" dirty="0">
                <a:latin typeface="Times New Roman" panose="02020603050405020304" pitchFamily="18" charset="0"/>
                <a:cs typeface="Times New Roman" panose="02020603050405020304" pitchFamily="18" charset="0"/>
              </a:rPr>
              <a:t>CENTRE CO-ORDINATOR 			PROJECT GUIDE</a:t>
            </a:r>
          </a:p>
          <a:p>
            <a:pPr marL="392430" algn="ctr">
              <a:lnSpc>
                <a:spcPct val="107000"/>
              </a:lnSpc>
              <a:spcAft>
                <a:spcPts val="15"/>
              </a:spcAft>
            </a:pPr>
            <a:r>
              <a:rPr lang="en-US" dirty="0"/>
              <a:t>                                                    </a:t>
            </a:r>
            <a:endParaRPr lang="en-IN" sz="1600" dirty="0"/>
          </a:p>
        </p:txBody>
      </p:sp>
      <p:pic>
        <p:nvPicPr>
          <p:cNvPr id="4" name="Picture 3"/>
          <p:cNvPicPr/>
          <p:nvPr/>
        </p:nvPicPr>
        <p:blipFill>
          <a:blip r:embed="rId2"/>
          <a:stretch>
            <a:fillRect/>
          </a:stretch>
        </p:blipFill>
        <p:spPr>
          <a:xfrm>
            <a:off x="678840" y="165370"/>
            <a:ext cx="845159" cy="1164360"/>
          </a:xfrm>
          <a:prstGeom prst="rect">
            <a:avLst/>
          </a:prstGeom>
        </p:spPr>
      </p:pic>
      <p:pic>
        <p:nvPicPr>
          <p:cNvPr id="5" name="Picture 4"/>
          <p:cNvPicPr/>
          <p:nvPr/>
        </p:nvPicPr>
        <p:blipFill>
          <a:blip r:embed="rId3"/>
          <a:stretch>
            <a:fillRect/>
          </a:stretch>
        </p:blipFill>
        <p:spPr>
          <a:xfrm>
            <a:off x="10006496" y="358677"/>
            <a:ext cx="1506664" cy="7777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SNORT</a:t>
            </a:r>
          </a:p>
        </p:txBody>
      </p:sp>
      <p:pic>
        <p:nvPicPr>
          <p:cNvPr id="6" name="Picture 5">
            <a:extLst>
              <a:ext uri="{FF2B5EF4-FFF2-40B4-BE49-F238E27FC236}">
                <a16:creationId xmlns:a16="http://schemas.microsoft.com/office/drawing/2014/main" id="{AE17F0A0-2E7B-EBE1-E8EB-BCA095A77D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2285" y="1737360"/>
            <a:ext cx="8287658" cy="44820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00CD5-5A61-8AB5-C3EC-7AC9A7C66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0EF39-14DB-0517-FA47-91E59A24E879}"/>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APACHE2</a:t>
            </a:r>
          </a:p>
        </p:txBody>
      </p:sp>
      <p:pic>
        <p:nvPicPr>
          <p:cNvPr id="3" name="Picture 2">
            <a:extLst>
              <a:ext uri="{FF2B5EF4-FFF2-40B4-BE49-F238E27FC236}">
                <a16:creationId xmlns:a16="http://schemas.microsoft.com/office/drawing/2014/main" id="{BACA42FA-990D-4739-842B-A16391AC1E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6686" y="1828800"/>
            <a:ext cx="7445828" cy="4114799"/>
          </a:xfrm>
          <a:prstGeom prst="rect">
            <a:avLst/>
          </a:prstGeom>
          <a:noFill/>
          <a:ln>
            <a:noFill/>
          </a:ln>
        </p:spPr>
      </p:pic>
    </p:spTree>
    <p:extLst>
      <p:ext uri="{BB962C8B-B14F-4D97-AF65-F5344CB8AC3E}">
        <p14:creationId xmlns:p14="http://schemas.microsoft.com/office/powerpoint/2010/main" val="362384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B6F3-4304-E009-DBBA-D4DEBB8FEF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3314" y="2008453"/>
            <a:ext cx="8280400" cy="3586804"/>
          </a:xfrm>
          <a:prstGeom prst="rect">
            <a:avLst/>
          </a:prstGeom>
          <a:noFill/>
          <a:ln>
            <a:noFill/>
          </a:ln>
        </p:spPr>
      </p:pic>
      <p:sp>
        <p:nvSpPr>
          <p:cNvPr id="5" name="TextBox 4">
            <a:extLst>
              <a:ext uri="{FF2B5EF4-FFF2-40B4-BE49-F238E27FC236}">
                <a16:creationId xmlns:a16="http://schemas.microsoft.com/office/drawing/2014/main" id="{DD4C93F6-39CB-7FD5-8B33-2F5F92C5341C}"/>
              </a:ext>
            </a:extLst>
          </p:cNvPr>
          <p:cNvSpPr txBox="1"/>
          <p:nvPr/>
        </p:nvSpPr>
        <p:spPr>
          <a:xfrm>
            <a:off x="1320800" y="1306286"/>
            <a:ext cx="2590800" cy="369332"/>
          </a:xfrm>
          <a:prstGeom prst="rect">
            <a:avLst/>
          </a:prstGeom>
          <a:noFill/>
        </p:spPr>
        <p:txBody>
          <a:bodyPr wrap="square" rtlCol="0">
            <a:spAutoFit/>
          </a:bodyPr>
          <a:lstStyle/>
          <a:p>
            <a:r>
              <a:rPr lang="en-GB" dirty="0"/>
              <a:t>HAPROXY</a:t>
            </a:r>
            <a:endParaRPr lang="en-IN" dirty="0"/>
          </a:p>
        </p:txBody>
      </p:sp>
    </p:spTree>
    <p:extLst>
      <p:ext uri="{BB962C8B-B14F-4D97-AF65-F5344CB8AC3E}">
        <p14:creationId xmlns:p14="http://schemas.microsoft.com/office/powerpoint/2010/main" val="243508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3EE41-DAAE-2322-D941-B70E059DAD7C}"/>
              </a:ext>
            </a:extLst>
          </p:cNvPr>
          <p:cNvSpPr txBox="1"/>
          <p:nvPr/>
        </p:nvSpPr>
        <p:spPr>
          <a:xfrm>
            <a:off x="1161143" y="1240971"/>
            <a:ext cx="2365828" cy="369332"/>
          </a:xfrm>
          <a:prstGeom prst="rect">
            <a:avLst/>
          </a:prstGeom>
          <a:noFill/>
        </p:spPr>
        <p:txBody>
          <a:bodyPr wrap="square" rtlCol="0">
            <a:spAutoFit/>
          </a:bodyPr>
          <a:lstStyle/>
          <a:p>
            <a:r>
              <a:rPr lang="en-GB" dirty="0"/>
              <a:t>SSHGUARD</a:t>
            </a:r>
            <a:endParaRPr lang="en-IN" dirty="0"/>
          </a:p>
        </p:txBody>
      </p:sp>
      <p:pic>
        <p:nvPicPr>
          <p:cNvPr id="5" name="Picture 4">
            <a:extLst>
              <a:ext uri="{FF2B5EF4-FFF2-40B4-BE49-F238E27FC236}">
                <a16:creationId xmlns:a16="http://schemas.microsoft.com/office/drawing/2014/main" id="{ADA04232-A3F6-E72D-5540-957D83A78C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673" y="2184400"/>
            <a:ext cx="7655470" cy="3839029"/>
          </a:xfrm>
          <a:prstGeom prst="rect">
            <a:avLst/>
          </a:prstGeom>
          <a:noFill/>
          <a:ln>
            <a:noFill/>
          </a:ln>
        </p:spPr>
      </p:pic>
    </p:spTree>
    <p:extLst>
      <p:ext uri="{BB962C8B-B14F-4D97-AF65-F5344CB8AC3E}">
        <p14:creationId xmlns:p14="http://schemas.microsoft.com/office/powerpoint/2010/main" val="195060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A211E-AFDB-8509-350A-2E771C42C7B6}"/>
              </a:ext>
            </a:extLst>
          </p:cNvPr>
          <p:cNvSpPr txBox="1"/>
          <p:nvPr/>
        </p:nvSpPr>
        <p:spPr>
          <a:xfrm>
            <a:off x="1415142" y="1248228"/>
            <a:ext cx="2953657" cy="369332"/>
          </a:xfrm>
          <a:prstGeom prst="rect">
            <a:avLst/>
          </a:prstGeom>
          <a:noFill/>
        </p:spPr>
        <p:txBody>
          <a:bodyPr wrap="square" rtlCol="0">
            <a:spAutoFit/>
          </a:bodyPr>
          <a:lstStyle/>
          <a:p>
            <a:r>
              <a:rPr lang="en-GB" dirty="0"/>
              <a:t>WEB-CERTIFICATE</a:t>
            </a:r>
            <a:endParaRPr lang="en-IN" dirty="0"/>
          </a:p>
        </p:txBody>
      </p:sp>
      <p:pic>
        <p:nvPicPr>
          <p:cNvPr id="6" name="Picture 5">
            <a:extLst>
              <a:ext uri="{FF2B5EF4-FFF2-40B4-BE49-F238E27FC236}">
                <a16:creationId xmlns:a16="http://schemas.microsoft.com/office/drawing/2014/main" id="{B7D21928-C217-BE3C-6C32-641204214D10}"/>
              </a:ext>
            </a:extLst>
          </p:cNvPr>
          <p:cNvPicPr>
            <a:picLocks noChangeAspect="1"/>
          </p:cNvPicPr>
          <p:nvPr/>
        </p:nvPicPr>
        <p:blipFill>
          <a:blip r:embed="rId2"/>
          <a:stretch>
            <a:fillRect/>
          </a:stretch>
        </p:blipFill>
        <p:spPr>
          <a:xfrm>
            <a:off x="2720522" y="1842533"/>
            <a:ext cx="8462736" cy="4238953"/>
          </a:xfrm>
          <a:prstGeom prst="rect">
            <a:avLst/>
          </a:prstGeom>
        </p:spPr>
      </p:pic>
    </p:spTree>
    <p:extLst>
      <p:ext uri="{BB962C8B-B14F-4D97-AF65-F5344CB8AC3E}">
        <p14:creationId xmlns:p14="http://schemas.microsoft.com/office/powerpoint/2010/main" val="294166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D744FD-713E-35EB-9B3B-E630207B3F4E}"/>
              </a:ext>
            </a:extLst>
          </p:cNvPr>
          <p:cNvSpPr txBox="1"/>
          <p:nvPr/>
        </p:nvSpPr>
        <p:spPr>
          <a:xfrm>
            <a:off x="1182915" y="1367581"/>
            <a:ext cx="1981200" cy="369332"/>
          </a:xfrm>
          <a:prstGeom prst="rect">
            <a:avLst/>
          </a:prstGeom>
          <a:noFill/>
        </p:spPr>
        <p:txBody>
          <a:bodyPr wrap="square" rtlCol="0">
            <a:spAutoFit/>
          </a:bodyPr>
          <a:lstStyle/>
          <a:p>
            <a:r>
              <a:rPr lang="en-GB" dirty="0"/>
              <a:t>WEB PAGES</a:t>
            </a:r>
            <a:endParaRPr lang="en-IN" dirty="0"/>
          </a:p>
        </p:txBody>
      </p:sp>
      <p:pic>
        <p:nvPicPr>
          <p:cNvPr id="5" name="Picture 4">
            <a:extLst>
              <a:ext uri="{FF2B5EF4-FFF2-40B4-BE49-F238E27FC236}">
                <a16:creationId xmlns:a16="http://schemas.microsoft.com/office/drawing/2014/main" id="{BD0F1905-2440-F2FC-5F4E-3C97C229C4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840" y="2313147"/>
            <a:ext cx="10409019" cy="2662799"/>
          </a:xfrm>
          <a:prstGeom prst="rect">
            <a:avLst/>
          </a:prstGeom>
          <a:noFill/>
          <a:ln>
            <a:noFill/>
          </a:ln>
        </p:spPr>
      </p:pic>
    </p:spTree>
    <p:extLst>
      <p:ext uri="{BB962C8B-B14F-4D97-AF65-F5344CB8AC3E}">
        <p14:creationId xmlns:p14="http://schemas.microsoft.com/office/powerpoint/2010/main" val="284314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14FDD-B1E9-5D71-C06A-B9C1F89AD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4228" y="1929810"/>
            <a:ext cx="7663543" cy="4006533"/>
          </a:xfrm>
          <a:prstGeom prst="rect">
            <a:avLst/>
          </a:prstGeom>
          <a:noFill/>
          <a:ln>
            <a:noFill/>
          </a:ln>
        </p:spPr>
      </p:pic>
    </p:spTree>
    <p:extLst>
      <p:ext uri="{BB962C8B-B14F-4D97-AF65-F5344CB8AC3E}">
        <p14:creationId xmlns:p14="http://schemas.microsoft.com/office/powerpoint/2010/main" val="8394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369B9D-5B5A-5E5B-ED53-CFC71737E9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46723"/>
            <a:ext cx="7329714" cy="3721106"/>
          </a:xfrm>
          <a:prstGeom prst="rect">
            <a:avLst/>
          </a:prstGeom>
          <a:noFill/>
          <a:ln>
            <a:noFill/>
          </a:ln>
        </p:spPr>
      </p:pic>
    </p:spTree>
    <p:extLst>
      <p:ext uri="{BB962C8B-B14F-4D97-AF65-F5344CB8AC3E}">
        <p14:creationId xmlns:p14="http://schemas.microsoft.com/office/powerpoint/2010/main" val="67851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5AE2E8-6C09-7F8D-C8A3-5B905C9FD986}"/>
              </a:ext>
            </a:extLst>
          </p:cNvPr>
          <p:cNvSpPr txBox="1"/>
          <p:nvPr/>
        </p:nvSpPr>
        <p:spPr>
          <a:xfrm>
            <a:off x="1378857" y="1211943"/>
            <a:ext cx="2017486" cy="369332"/>
          </a:xfrm>
          <a:prstGeom prst="rect">
            <a:avLst/>
          </a:prstGeom>
          <a:noFill/>
        </p:spPr>
        <p:txBody>
          <a:bodyPr wrap="square" rtlCol="0">
            <a:spAutoFit/>
          </a:bodyPr>
          <a:lstStyle/>
          <a:p>
            <a:r>
              <a:rPr lang="en-GB" dirty="0"/>
              <a:t>PHP CODE</a:t>
            </a:r>
            <a:endParaRPr lang="en-IN" dirty="0"/>
          </a:p>
        </p:txBody>
      </p:sp>
      <p:pic>
        <p:nvPicPr>
          <p:cNvPr id="5" name="Picture 4">
            <a:extLst>
              <a:ext uri="{FF2B5EF4-FFF2-40B4-BE49-F238E27FC236}">
                <a16:creationId xmlns:a16="http://schemas.microsoft.com/office/drawing/2014/main" id="{50FD181B-7ED1-DA24-C9FA-78D9AE3B4F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628" y="1982469"/>
            <a:ext cx="7794171" cy="3663587"/>
          </a:xfrm>
          <a:prstGeom prst="rect">
            <a:avLst/>
          </a:prstGeom>
          <a:noFill/>
          <a:ln>
            <a:noFill/>
          </a:ln>
        </p:spPr>
      </p:pic>
    </p:spTree>
    <p:extLst>
      <p:ext uri="{BB962C8B-B14F-4D97-AF65-F5344CB8AC3E}">
        <p14:creationId xmlns:p14="http://schemas.microsoft.com/office/powerpoint/2010/main" val="296959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2ECA3A-6F65-EA8B-3644-682D712B6F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4057" y="1789610"/>
            <a:ext cx="7721600" cy="4153990"/>
          </a:xfrm>
          <a:prstGeom prst="rect">
            <a:avLst/>
          </a:prstGeom>
          <a:noFill/>
          <a:ln>
            <a:noFill/>
          </a:ln>
        </p:spPr>
      </p:pic>
    </p:spTree>
    <p:extLst>
      <p:ext uri="{BB962C8B-B14F-4D97-AF65-F5344CB8AC3E}">
        <p14:creationId xmlns:p14="http://schemas.microsoft.com/office/powerpoint/2010/main" val="157022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81380"/>
          </a:xfrm>
        </p:spPr>
        <p:txBody>
          <a:bodyPr/>
          <a:lstStyle/>
          <a:p>
            <a:r>
              <a:rPr lang="en-IN" dirty="0"/>
              <a:t>INTRODUCTION</a:t>
            </a:r>
          </a:p>
        </p:txBody>
      </p:sp>
      <p:sp>
        <p:nvSpPr>
          <p:cNvPr id="3" name="Content Placeholder 2"/>
          <p:cNvSpPr>
            <a:spLocks noGrp="1"/>
          </p:cNvSpPr>
          <p:nvPr>
            <p:ph idx="1"/>
          </p:nvPr>
        </p:nvSpPr>
        <p:spPr>
          <a:xfrm>
            <a:off x="1097280" y="1320800"/>
            <a:ext cx="10058400" cy="4942840"/>
          </a:xfrm>
        </p:spPr>
        <p:txBody>
          <a:bodyPr>
            <a:normAutofit fontScale="97500"/>
          </a:bodyPr>
          <a:lstStyle/>
          <a:p>
            <a:pPr lvl="0" algn="just"/>
            <a:endParaRPr lang="en-IN" dirty="0"/>
          </a:p>
          <a:p>
            <a:pPr lvl="0" algn="just"/>
            <a:r>
              <a:rPr lang="en-GB" dirty="0">
                <a:latin typeface="Times New Roman" panose="02020603050405020304" pitchFamily="18" charset="0"/>
                <a:cs typeface="Times New Roman" panose="02020603050405020304" pitchFamily="18" charset="0"/>
              </a:rPr>
              <a:t>In today's digital landscape, cybersecurity threats are constantly evolving, making it imperative for organizations to adopt robust defensive measures to protect their assets and data. The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approach offers a comprehensive strategy for bolstering cybersecurity </a:t>
            </a:r>
            <a:r>
              <a:rPr lang="en-GB" dirty="0" err="1">
                <a:latin typeface="Times New Roman" panose="02020603050405020304" pitchFamily="18" charset="0"/>
                <a:cs typeface="Times New Roman" panose="02020603050405020304" pitchFamily="18" charset="0"/>
              </a:rPr>
              <a:t>defenses</a:t>
            </a:r>
            <a:r>
              <a:rPr lang="en-GB" dirty="0">
                <a:latin typeface="Times New Roman" panose="02020603050405020304" pitchFamily="18" charset="0"/>
                <a:cs typeface="Times New Roman" panose="02020603050405020304" pitchFamily="18" charset="0"/>
              </a:rPr>
              <a:t> by implementing multiple layers of security controls. At the forefront of this strategy is the Perimeter Security Layer, where technologies like Snort, an intrusion detection system, help detect and prevent external threats from breaching the network. Moving inward, Network Security focuses on safeguarding the internal network using tools like iptables and </a:t>
            </a:r>
            <a:r>
              <a:rPr lang="en-GB" dirty="0" err="1">
                <a:latin typeface="Times New Roman" panose="02020603050405020304" pitchFamily="18" charset="0"/>
                <a:cs typeface="Times New Roman" panose="02020603050405020304" pitchFamily="18" charset="0"/>
              </a:rPr>
              <a:t>sshguard</a:t>
            </a:r>
            <a:r>
              <a:rPr lang="en-GB" dirty="0">
                <a:latin typeface="Times New Roman" panose="02020603050405020304" pitchFamily="18" charset="0"/>
                <a:cs typeface="Times New Roman" panose="02020603050405020304" pitchFamily="18" charset="0"/>
              </a:rPr>
              <a:t> to enforce strict access controls and detect suspicious activities. Endpoint Security strengthens </a:t>
            </a:r>
            <a:r>
              <a:rPr lang="en-GB" dirty="0" err="1">
                <a:latin typeface="Times New Roman" panose="02020603050405020304" pitchFamily="18" charset="0"/>
                <a:cs typeface="Times New Roman" panose="02020603050405020304" pitchFamily="18" charset="0"/>
              </a:rPr>
              <a:t>defenses</a:t>
            </a:r>
            <a:r>
              <a:rPr lang="en-GB" dirty="0">
                <a:latin typeface="Times New Roman" panose="02020603050405020304" pitchFamily="18" charset="0"/>
                <a:cs typeface="Times New Roman" panose="02020603050405020304" pitchFamily="18" charset="0"/>
              </a:rPr>
              <a:t> by securing individual devices with technologies like Honeypots and </a:t>
            </a:r>
            <a:r>
              <a:rPr lang="en-GB" dirty="0" err="1">
                <a:latin typeface="Times New Roman" panose="02020603050405020304" pitchFamily="18" charset="0"/>
                <a:cs typeface="Times New Roman" panose="02020603050405020304" pitchFamily="18" charset="0"/>
              </a:rPr>
              <a:t>Haproxy</a:t>
            </a:r>
            <a:r>
              <a:rPr lang="en-GB" dirty="0">
                <a:latin typeface="Times New Roman" panose="02020603050405020304" pitchFamily="18" charset="0"/>
                <a:cs typeface="Times New Roman" panose="02020603050405020304" pitchFamily="18" charset="0"/>
              </a:rPr>
              <a:t>, while Data Security ensures the confidentiality and integrity of sensitive information by encrypting data stored in internal databases. Identity and Access Management restricts access to critical resources, limiting administrative privileges to a single </a:t>
            </a:r>
            <a:r>
              <a:rPr lang="en-GB" dirty="0" err="1">
                <a:latin typeface="Times New Roman" panose="02020603050405020304" pitchFamily="18" charset="0"/>
                <a:cs typeface="Times New Roman" panose="02020603050405020304" pitchFamily="18" charset="0"/>
              </a:rPr>
              <a:t>sudo</a:t>
            </a:r>
            <a:r>
              <a:rPr lang="en-GB" dirty="0">
                <a:latin typeface="Times New Roman" panose="02020603050405020304" pitchFamily="18" charset="0"/>
                <a:cs typeface="Times New Roman" panose="02020603050405020304" pitchFamily="18" charset="0"/>
              </a:rPr>
              <a:t> user. Security Monitoring and Incident Response tools like </a:t>
            </a:r>
            <a:r>
              <a:rPr lang="en-GB" dirty="0" err="1">
                <a:latin typeface="Times New Roman" panose="02020603050405020304" pitchFamily="18" charset="0"/>
                <a:cs typeface="Times New Roman" panose="02020603050405020304" pitchFamily="18" charset="0"/>
              </a:rPr>
              <a:t>tcpdump</a:t>
            </a:r>
            <a:r>
              <a:rPr lang="en-GB" dirty="0">
                <a:latin typeface="Times New Roman" panose="02020603050405020304" pitchFamily="18" charset="0"/>
                <a:cs typeface="Times New Roman" panose="02020603050405020304" pitchFamily="18" charset="0"/>
              </a:rPr>
              <a:t> enable real-time detection and response to security incidents, while Application Security protects web-based services with HTTPS encryption on public networks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991235"/>
          </a:xfrm>
        </p:spPr>
        <p:txBody>
          <a:bodyPr/>
          <a:lstStyle/>
          <a:p>
            <a:r>
              <a:rPr lang="en-IN" dirty="0"/>
              <a:t>Features</a:t>
            </a:r>
          </a:p>
        </p:txBody>
      </p:sp>
      <p:sp>
        <p:nvSpPr>
          <p:cNvPr id="3" name="Content Placeholder 2"/>
          <p:cNvSpPr>
            <a:spLocks noGrp="1"/>
          </p:cNvSpPr>
          <p:nvPr>
            <p:ph idx="1"/>
          </p:nvPr>
        </p:nvSpPr>
        <p:spPr>
          <a:xfrm>
            <a:off x="1097280" y="1397000"/>
            <a:ext cx="10058400" cy="4472305"/>
          </a:xfrm>
        </p:spPr>
        <p:txBody>
          <a:bodyPr>
            <a:normAutofit fontScale="70000" lnSpcReduction="20000"/>
          </a:bodyPr>
          <a:lstStyle/>
          <a:p>
            <a:pPr marL="0" indent="0">
              <a:buFont typeface="Wingdings" panose="05000000000000000000" pitchFamily="2" charset="2"/>
              <a:buNone/>
            </a:pPr>
            <a:endParaRPr lang="en-IN" dirty="0"/>
          </a:p>
          <a:p>
            <a:pPr>
              <a:buFont typeface="Wingdings" panose="05000000000000000000" pitchFamily="2" charset="2"/>
              <a:buChar char="Ø"/>
            </a:pPr>
            <a:r>
              <a:rPr lang="en-GB" sz="2400" b="1" dirty="0"/>
              <a:t>Layered Protection: </a:t>
            </a:r>
            <a:r>
              <a:rPr lang="en-GB" sz="2400" b="1" dirty="0" err="1"/>
              <a:t>Defense</a:t>
            </a:r>
            <a:r>
              <a:rPr lang="en-GB" sz="2400" b="1" dirty="0"/>
              <a:t> in depth employs multiple layers of security measures, creating a robust and multi-faceted </a:t>
            </a:r>
            <a:r>
              <a:rPr lang="en-GB" sz="2400" b="1" dirty="0" err="1"/>
              <a:t>defense</a:t>
            </a:r>
            <a:r>
              <a:rPr lang="en-GB" sz="2400" b="1" dirty="0"/>
              <a:t> strategy.</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Network Segmentation: It involves dividing the network into segments to contain and isolate potential breaches, preventing lateral movement by attackers.</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Firewalls and Intrusion Prevention Systems (IPS): Utilizes firewalls and IPS to monitor and control incoming and outgoing network traffic, preventing unauthorized access and detecting malicious activities.</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Encryption: Implements encryption techniques to protect sensitive data both in transit and at rest, ensuring that even if a breach occurs, the data remains secure.</a:t>
            </a:r>
          </a:p>
          <a:p>
            <a:pPr>
              <a:buFont typeface="Wingdings" panose="05000000000000000000" pitchFamily="2" charset="2"/>
              <a:buChar char="Ø"/>
            </a:pPr>
            <a:endParaRPr lang="en-GB" sz="2400" b="1" dirty="0"/>
          </a:p>
          <a:p>
            <a:pPr>
              <a:buFont typeface="Wingdings" panose="05000000000000000000" pitchFamily="2" charset="2"/>
              <a:buChar char="Ø"/>
            </a:pPr>
            <a:r>
              <a:rPr lang="en-GB" sz="2400" b="1" dirty="0"/>
              <a:t>Access Controls: Enforces strict access controls, limiting user privileges to the minimum necessary for their roles, and regularly reviews and updates access permissions.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FEARURES</a:t>
            </a:r>
          </a:p>
        </p:txBody>
      </p:sp>
      <p:sp>
        <p:nvSpPr>
          <p:cNvPr id="3" name="Content Placeholder 2"/>
          <p:cNvSpPr>
            <a:spLocks noGrp="1"/>
          </p:cNvSpPr>
          <p:nvPr>
            <p:ph idx="1"/>
          </p:nvPr>
        </p:nvSpPr>
        <p:spPr/>
        <p:txBody>
          <a:bodyPr>
            <a:normAutofit fontScale="97500"/>
          </a:bodyPr>
          <a:lstStyle/>
          <a:p>
            <a:pPr>
              <a:buFont typeface="Wingdings" panose="05000000000000000000" pitchFamily="2" charset="2"/>
              <a:buChar char="Ø"/>
            </a:pPr>
            <a:endParaRPr lang="en-IN" sz="1000" dirty="0"/>
          </a:p>
          <a:p>
            <a:pPr>
              <a:buFont typeface="Wingdings" panose="05000000000000000000" pitchFamily="2" charset="2"/>
              <a:buChar char="Ø"/>
            </a:pPr>
            <a:r>
              <a:rPr lang="en-GB" sz="1600" b="1" dirty="0">
                <a:sym typeface="+mn-ea"/>
              </a:rPr>
              <a:t>Regular Audits and Assessments: Conducts periodic security audits and assessments to identify vulnerabilities, weaknesses, and areas for improvement in the </a:t>
            </a:r>
            <a:r>
              <a:rPr lang="en-GB" sz="1600" b="1" dirty="0" err="1">
                <a:sym typeface="+mn-ea"/>
              </a:rPr>
              <a:t>defense</a:t>
            </a:r>
            <a:r>
              <a:rPr lang="en-GB" sz="1600" b="1" dirty="0">
                <a:sym typeface="+mn-ea"/>
              </a:rPr>
              <a:t> strategy.</a:t>
            </a:r>
          </a:p>
          <a:p>
            <a:pPr>
              <a:buFont typeface="Wingdings" panose="05000000000000000000" pitchFamily="2" charset="2"/>
              <a:buChar char="Ø"/>
            </a:pPr>
            <a:r>
              <a:rPr lang="en-GB" sz="1600" b="1" dirty="0">
                <a:sym typeface="+mn-ea"/>
              </a:rPr>
              <a:t>User Education and Training: Prioritizes user awareness by providing regular training on security best practices, phishing awareness, and social engineering prevention.</a:t>
            </a:r>
          </a:p>
          <a:p>
            <a:pPr>
              <a:buFont typeface="Wingdings" panose="05000000000000000000" pitchFamily="2" charset="2"/>
              <a:buChar char="Ø"/>
            </a:pPr>
            <a:r>
              <a:rPr lang="en-GB" sz="1600" b="1" dirty="0">
                <a:sym typeface="+mn-ea"/>
              </a:rPr>
              <a:t>Incident Response Plan: Establishes a well-defined incident response plan to efficiently and effectively address and mitigate the impact of security incidents.</a:t>
            </a:r>
          </a:p>
          <a:p>
            <a:pPr>
              <a:buFont typeface="Wingdings" panose="05000000000000000000" pitchFamily="2" charset="2"/>
              <a:buChar char="Ø"/>
            </a:pPr>
            <a:r>
              <a:rPr lang="en-GB" sz="1600" b="1" dirty="0">
                <a:sym typeface="+mn-ea"/>
              </a:rPr>
              <a:t>Patch Management: Ensures timely application of security patches and updates to software, operating systems, and devices to eliminate known vulnerabilities.</a:t>
            </a:r>
          </a:p>
          <a:p>
            <a:pPr>
              <a:buFont typeface="Wingdings" panose="05000000000000000000" pitchFamily="2" charset="2"/>
              <a:buChar char="Ø"/>
            </a:pPr>
            <a:r>
              <a:rPr lang="en-GB" sz="1600" b="1" dirty="0">
                <a:sym typeface="+mn-ea"/>
              </a:rPr>
              <a:t>Endpoint Protection: Implements security measures on individual devices (endpoints), such as antivirus software and endpoint detection and response (EDR) solutions.</a:t>
            </a:r>
          </a:p>
          <a:p>
            <a:pPr>
              <a:buFont typeface="Wingdings" panose="05000000000000000000" pitchFamily="2" charset="2"/>
              <a:buChar char="Ø"/>
            </a:pPr>
            <a:endParaRPr lang="en-GB" sz="1200" b="1"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conclusion, a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project is essential for creating a resilient and comprehensive security posture. By employing multiple layers of protection, including technical, procedural, and physical measures, organizations can mitigate the risk of cyber threats. This strategy acknowledges the dynamic nature of cybersecurity, emphasizing continuous adaptation and vigilance. The layered approach not only reduces the likelihood of successful attacks but also minimizes the impact by containing and isolating potential breaches. Ultimately,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is a proactive and holistic approach crucial for safeguarding sensitive data, ensuring business continuity, and maintaining the integrity of systems and networks.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5781" y="2285999"/>
            <a:ext cx="7237562" cy="1446550"/>
          </a:xfrm>
          <a:prstGeom prst="rect">
            <a:avLst/>
          </a:prstGeom>
          <a:noFill/>
        </p:spPr>
        <p:txBody>
          <a:bodyPr wrap="square" rtlCol="0">
            <a:spAutoFit/>
          </a:bodyPr>
          <a:lstStyle/>
          <a:p>
            <a:r>
              <a:rPr lang="en-IN" sz="8800" b="1" dirty="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a:t>
            </a:r>
          </a:p>
        </p:txBody>
      </p:sp>
      <p:sp>
        <p:nvSpPr>
          <p:cNvPr id="3" name="Content Placeholder 2"/>
          <p:cNvSpPr>
            <a:spLocks noGrp="1"/>
          </p:cNvSpPr>
          <p:nvPr>
            <p:ph idx="1"/>
          </p:nvPr>
        </p:nvSpPr>
        <p:spPr/>
        <p:txBody>
          <a:bodyPr>
            <a:normAutofit fontScale="70000" lnSpcReduction="20000"/>
          </a:bodyPr>
          <a:lstStyle/>
          <a:p>
            <a:pPr algn="just"/>
            <a:endParaRPr lang="en-IN" dirty="0">
              <a:latin typeface="Times New Roman" panose="02020603050405020304" pitchFamily="18" charset="0"/>
              <a:cs typeface="Times New Roman" panose="02020603050405020304" pitchFamily="18" charset="0"/>
            </a:endParaRPr>
          </a:p>
          <a:p>
            <a:pPr algn="just"/>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is a cybersecurity strategy that employs multiple layers of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to protect a system or network.</a:t>
            </a:r>
          </a:p>
          <a:p>
            <a:pPr algn="just"/>
            <a:r>
              <a:rPr lang="en-GB" dirty="0">
                <a:latin typeface="Times New Roman" panose="02020603050405020304" pitchFamily="18" charset="0"/>
                <a:cs typeface="Times New Roman" panose="02020603050405020304" pitchFamily="18" charset="0"/>
              </a:rPr>
              <a:t>The primary purpose is to create redundant and overlapping security measures to mitigate the impact of a single point of failure.</a:t>
            </a:r>
          </a:p>
          <a:p>
            <a:pPr algn="just"/>
            <a:r>
              <a:rPr lang="en-GB" dirty="0">
                <a:latin typeface="Times New Roman" panose="02020603050405020304" pitchFamily="18" charset="0"/>
                <a:cs typeface="Times New Roman" panose="02020603050405020304" pitchFamily="18" charset="0"/>
              </a:rPr>
              <a:t>It involves a combination of technical, procedural, and physical security controls to safeguard against various types of cyber threats.</a:t>
            </a:r>
          </a:p>
          <a:p>
            <a:pPr algn="just"/>
            <a:r>
              <a:rPr lang="en-GB" dirty="0">
                <a:latin typeface="Times New Roman" panose="02020603050405020304" pitchFamily="18" charset="0"/>
                <a:cs typeface="Times New Roman" panose="02020603050405020304" pitchFamily="18" charset="0"/>
              </a:rPr>
              <a:t>The strategy aims to thwart potential attackers at different stages of an attack, making it more challenging for them to compromise the system.</a:t>
            </a:r>
          </a:p>
          <a:p>
            <a:pPr algn="just"/>
            <a:r>
              <a:rPr lang="en-GB" dirty="0">
                <a:latin typeface="Times New Roman" panose="02020603050405020304" pitchFamily="18" charset="0"/>
                <a:cs typeface="Times New Roman" panose="02020603050405020304" pitchFamily="18" charset="0"/>
              </a:rPr>
              <a:t>By implementing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organizations can enhance their resilience and reduce the likelihood of successful cyber attacks.</a:t>
            </a:r>
          </a:p>
          <a:p>
            <a:pPr algn="just"/>
            <a:r>
              <a:rPr lang="en-GB" dirty="0">
                <a:latin typeface="Times New Roman" panose="02020603050405020304" pitchFamily="18" charset="0"/>
                <a:cs typeface="Times New Roman" panose="02020603050405020304" pitchFamily="18" charset="0"/>
              </a:rPr>
              <a:t>It includes measures such as firewalls, intrusion detection systems, encryption, access controls, and regular security training for personnel.</a:t>
            </a:r>
          </a:p>
          <a:p>
            <a:pPr algn="just"/>
            <a:r>
              <a:rPr lang="en-GB" dirty="0">
                <a:latin typeface="Times New Roman" panose="02020603050405020304" pitchFamily="18" charset="0"/>
                <a:cs typeface="Times New Roman" panose="02020603050405020304" pitchFamily="18" charset="0"/>
              </a:rPr>
              <a:t>The strategy acknowledges that no single security measure is foolproof, and a combination of measures provides a more robust </a:t>
            </a:r>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posture.</a:t>
            </a:r>
          </a:p>
          <a:p>
            <a:pPr algn="just"/>
            <a:r>
              <a:rPr lang="en-GB" dirty="0" err="1">
                <a:latin typeface="Times New Roman" panose="02020603050405020304" pitchFamily="18" charset="0"/>
                <a:cs typeface="Times New Roman" panose="02020603050405020304" pitchFamily="18" charset="0"/>
              </a:rPr>
              <a:t>Defense</a:t>
            </a:r>
            <a:r>
              <a:rPr lang="en-GB" dirty="0">
                <a:latin typeface="Times New Roman" panose="02020603050405020304" pitchFamily="18" charset="0"/>
                <a:cs typeface="Times New Roman" panose="02020603050405020304" pitchFamily="18" charset="0"/>
              </a:rPr>
              <a:t> in depth helps organizations stay ahead of evolving cyber threats by continuously adapting and updating their security measures.</a:t>
            </a:r>
          </a:p>
          <a:p>
            <a:pPr algn="just"/>
            <a:r>
              <a:rPr lang="en-GB" dirty="0">
                <a:latin typeface="Times New Roman" panose="02020603050405020304" pitchFamily="18" charset="0"/>
                <a:cs typeface="Times New Roman" panose="02020603050405020304" pitchFamily="18" charset="0"/>
              </a:rPr>
              <a:t>It is a proactive approach that anticipates potential vulnerabilities and addresses them before they can be exploited.</a:t>
            </a:r>
          </a:p>
          <a:p>
            <a:pPr algn="just"/>
            <a:r>
              <a:rPr lang="en-GB" dirty="0">
                <a:latin typeface="Times New Roman" panose="02020603050405020304" pitchFamily="18" charset="0"/>
                <a:cs typeface="Times New Roman" panose="02020603050405020304" pitchFamily="18" charset="0"/>
              </a:rPr>
              <a:t>The strategy is crucial for protecting sensitive data, maintaining business continuity, and safeguarding the integrity of systems and networks.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REQUREMENTS</a:t>
            </a:r>
          </a:p>
        </p:txBody>
      </p:sp>
      <p:sp>
        <p:nvSpPr>
          <p:cNvPr id="3" name="Content Placeholder 2"/>
          <p:cNvSpPr>
            <a:spLocks noGrp="1"/>
          </p:cNvSpPr>
          <p:nvPr>
            <p:ph idx="1"/>
          </p:nvPr>
        </p:nvSpPr>
        <p:spPr/>
        <p:txBody>
          <a:bodyPr/>
          <a:lstStyle/>
          <a:p>
            <a:pPr marL="201295" lvl="1" indent="0">
              <a:buNone/>
            </a:pPr>
            <a:endParaRPr lang="en-US" b="1" dirty="0"/>
          </a:p>
          <a:p>
            <a:pPr marL="201295" lvl="1" indent="0">
              <a:buNone/>
            </a:pPr>
            <a:r>
              <a:rPr lang="en-US" b="1" dirty="0">
                <a:latin typeface="Times New Roman" panose="02020603050405020304" pitchFamily="18" charset="0"/>
                <a:cs typeface="Times New Roman" panose="02020603050405020304" pitchFamily="18" charset="0"/>
              </a:rPr>
              <a:t>Hardware Requirement :</a:t>
            </a:r>
            <a:endParaRPr lang="en-IN" sz="1200" dirty="0">
              <a:latin typeface="Times New Roman" panose="02020603050405020304" pitchFamily="18" charset="0"/>
              <a:cs typeface="Times New Roman" panose="02020603050405020304" pitchFamily="18" charset="0"/>
            </a:endParaRPr>
          </a:p>
          <a:p>
            <a:pPr marL="384175" lvl="2" indent="0">
              <a:buNone/>
            </a:pPr>
            <a:r>
              <a:rPr lang="en-US" sz="1600" dirty="0">
                <a:latin typeface="Times New Roman" panose="02020603050405020304" pitchFamily="18" charset="0"/>
                <a:cs typeface="Times New Roman" panose="02020603050405020304" pitchFamily="18" charset="0"/>
              </a:rPr>
              <a:t>	RAM: </a:t>
            </a:r>
            <a:r>
              <a:rPr lang="en-IN" sz="1600" dirty="0">
                <a:latin typeface="Times New Roman" panose="02020603050405020304" pitchFamily="18" charset="0"/>
                <a:cs typeface="Times New Roman" panose="02020603050405020304" pitchFamily="18" charset="0"/>
              </a:rPr>
              <a:t>08</a:t>
            </a:r>
            <a:r>
              <a:rPr lang="en-US" sz="1600" dirty="0">
                <a:latin typeface="Times New Roman" panose="02020603050405020304" pitchFamily="18" charset="0"/>
                <a:cs typeface="Times New Roman" panose="02020603050405020304" pitchFamily="18" charset="0"/>
              </a:rPr>
              <a:t> GB</a:t>
            </a:r>
            <a:r>
              <a:rPr lang="en-IN" altLang="en-US" sz="1600" dirty="0">
                <a:latin typeface="Times New Roman" panose="02020603050405020304" pitchFamily="18" charset="0"/>
                <a:cs typeface="Times New Roman" panose="02020603050405020304" pitchFamily="18" charset="0"/>
              </a:rPr>
              <a:t> minimum , 16 GB Recommended</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HDD: </a:t>
            </a:r>
            <a:r>
              <a:rPr lang="en-IN" altLang="en-US" sz="1600" dirty="0">
                <a:latin typeface="Times New Roman" panose="02020603050405020304" pitchFamily="18" charset="0"/>
                <a:cs typeface="Times New Roman" panose="02020603050405020304" pitchFamily="18" charset="0"/>
              </a:rPr>
              <a:t>100</a:t>
            </a:r>
            <a:r>
              <a:rPr lang="en-US" sz="1600" dirty="0">
                <a:latin typeface="Times New Roman" panose="02020603050405020304" pitchFamily="18" charset="0"/>
                <a:cs typeface="Times New Roman" panose="02020603050405020304" pitchFamily="18" charset="0"/>
              </a:rPr>
              <a:t>GB</a:t>
            </a:r>
            <a:r>
              <a:rPr lang="en-IN" altLang="en-US" sz="1600" dirty="0">
                <a:latin typeface="Times New Roman" panose="02020603050405020304" pitchFamily="18" charset="0"/>
                <a:cs typeface="Times New Roman" panose="02020603050405020304" pitchFamily="18" charset="0"/>
              </a:rPr>
              <a:t> free space for virtual machines</a:t>
            </a:r>
            <a:endParaRPr lang="en-IN" sz="1600" dirty="0">
              <a:latin typeface="Times New Roman" panose="02020603050405020304" pitchFamily="18" charset="0"/>
              <a:cs typeface="Times New Roman" panose="02020603050405020304" pitchFamily="18" charset="0"/>
            </a:endParaRPr>
          </a:p>
          <a:p>
            <a:pPr marL="201295" lvl="1" indent="0">
              <a:buNone/>
            </a:pPr>
            <a:endParaRPr lang="en-US" b="1" dirty="0">
              <a:latin typeface="Times New Roman" panose="02020603050405020304" pitchFamily="18" charset="0"/>
              <a:cs typeface="Times New Roman" panose="02020603050405020304" pitchFamily="18" charset="0"/>
            </a:endParaRPr>
          </a:p>
          <a:p>
            <a:pPr marL="201295" lvl="1" indent="0">
              <a:buNone/>
            </a:pPr>
            <a:r>
              <a:rPr lang="en-US" b="1" dirty="0">
                <a:latin typeface="Times New Roman" panose="02020603050405020304" pitchFamily="18" charset="0"/>
                <a:cs typeface="Times New Roman" panose="02020603050405020304" pitchFamily="18" charset="0"/>
              </a:rPr>
              <a:t>Software Requirement :</a:t>
            </a:r>
            <a:endParaRPr lang="en-IN" b="1" dirty="0">
              <a:latin typeface="Times New Roman" panose="02020603050405020304" pitchFamily="18" charset="0"/>
              <a:cs typeface="Times New Roman" panose="02020603050405020304" pitchFamily="18" charset="0"/>
            </a:endParaRPr>
          </a:p>
          <a:p>
            <a:pPr marL="201295" lvl="1" indent="0">
              <a:buNone/>
            </a:pPr>
            <a:r>
              <a:rPr lang="en-US" dirty="0">
                <a:latin typeface="Times New Roman" panose="02020603050405020304" pitchFamily="18" charset="0"/>
                <a:cs typeface="Times New Roman" panose="02020603050405020304" pitchFamily="18" charset="0"/>
              </a:rPr>
              <a:t>	Operating System:</a:t>
            </a:r>
            <a:r>
              <a:rPr lang="en-IN" altLang="en-US" dirty="0">
                <a:latin typeface="Times New Roman" panose="02020603050405020304" pitchFamily="18" charset="0"/>
                <a:cs typeface="Times New Roman" panose="02020603050405020304" pitchFamily="18" charset="0"/>
              </a:rPr>
              <a:t> Debian 12 for virtual machines</a:t>
            </a:r>
            <a:endParaRPr lang="en-IN"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Tool: Virtual Box</a:t>
            </a:r>
            <a:endParaRPr lang="en-IN"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dirty="0"/>
              <a:t> </a:t>
            </a:r>
            <a:endParaRPr lang="en-IN" sz="16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n/>
                <a:solidFill>
                  <a:schemeClr val="accent1"/>
                </a:solidFill>
                <a:effectLst>
                  <a:outerShdw blurRad="38100" dist="25400" dir="5400000" algn="ctr" rotWithShape="0">
                    <a:srgbClr val="6E747A">
                      <a:alpha val="43000"/>
                    </a:srgbClr>
                  </a:outerShdw>
                </a:effectLst>
              </a:rPr>
              <a:t>Project Execution</a:t>
            </a:r>
          </a:p>
        </p:txBody>
      </p:sp>
      <p:sp>
        <p:nvSpPr>
          <p:cNvPr id="6" name="TextBox 5">
            <a:extLst>
              <a:ext uri="{FF2B5EF4-FFF2-40B4-BE49-F238E27FC236}">
                <a16:creationId xmlns:a16="http://schemas.microsoft.com/office/drawing/2014/main" id="{C506620C-2238-EE1A-45DB-6632C81F0A46}"/>
              </a:ext>
            </a:extLst>
          </p:cNvPr>
          <p:cNvSpPr txBox="1"/>
          <p:nvPr/>
        </p:nvSpPr>
        <p:spPr>
          <a:xfrm>
            <a:off x="1197428" y="1831503"/>
            <a:ext cx="2757714" cy="369332"/>
          </a:xfrm>
          <a:prstGeom prst="rect">
            <a:avLst/>
          </a:prstGeom>
          <a:noFill/>
        </p:spPr>
        <p:txBody>
          <a:bodyPr wrap="square" rtlCol="0">
            <a:spAutoFit/>
          </a:bodyPr>
          <a:lstStyle/>
          <a:p>
            <a:r>
              <a:rPr lang="en-GB" dirty="0"/>
              <a:t>INTERNAL NETWORK</a:t>
            </a:r>
            <a:endParaRPr lang="en-IN" dirty="0"/>
          </a:p>
        </p:txBody>
      </p:sp>
      <p:pic>
        <p:nvPicPr>
          <p:cNvPr id="9" name="Content Placeholder 8">
            <a:extLst>
              <a:ext uri="{FF2B5EF4-FFF2-40B4-BE49-F238E27FC236}">
                <a16:creationId xmlns:a16="http://schemas.microsoft.com/office/drawing/2014/main" id="{26C11DCD-21B8-1DC7-BDB4-0447138EF2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4346" y="2294978"/>
            <a:ext cx="8915633" cy="33909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ARIADB ENCRYPTION</a:t>
            </a:r>
          </a:p>
        </p:txBody>
      </p:sp>
      <p:sp>
        <p:nvSpPr>
          <p:cNvPr id="7" name="Content Placeholder 6">
            <a:extLst>
              <a:ext uri="{FF2B5EF4-FFF2-40B4-BE49-F238E27FC236}">
                <a16:creationId xmlns:a16="http://schemas.microsoft.com/office/drawing/2014/main" id="{0BAB0D7A-FB62-947D-674F-B1BA4202CB5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7245001-C00A-00F6-1F45-FE21B595C4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1737360"/>
            <a:ext cx="9715863" cy="46153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b="1" dirty="0">
                <a:latin typeface="Times New Roman" panose="02020603050405020304" pitchFamily="18" charset="0"/>
                <a:cs typeface="Times New Roman" panose="02020603050405020304" pitchFamily="18" charset="0"/>
              </a:rPr>
              <a:t>T</a:t>
            </a:r>
            <a:r>
              <a:rPr lang="en-IN" sz="1800" b="1" dirty="0">
                <a:latin typeface="Times New Roman" panose="02020603050405020304" pitchFamily="18" charset="0"/>
                <a:cs typeface="Times New Roman" panose="02020603050405020304" pitchFamily="18" charset="0"/>
              </a:rPr>
              <a:t>CPDUMP </a:t>
            </a:r>
          </a:p>
        </p:txBody>
      </p:sp>
      <p:pic>
        <p:nvPicPr>
          <p:cNvPr id="5" name="Content Placeholder 4">
            <a:extLst>
              <a:ext uri="{FF2B5EF4-FFF2-40B4-BE49-F238E27FC236}">
                <a16:creationId xmlns:a16="http://schemas.microsoft.com/office/drawing/2014/main" id="{F7E72B04-49F8-4A15-6B3B-9A86012BCC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7886" y="1846263"/>
            <a:ext cx="8759371" cy="402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33467" y="806269"/>
            <a:ext cx="9651365" cy="369332"/>
          </a:xfrm>
          <a:prstGeom prst="rect">
            <a:avLst/>
          </a:prstGeom>
          <a:noFill/>
        </p:spPr>
        <p:txBody>
          <a:bodyPr wrap="square" rtlCol="0">
            <a:spAutoFit/>
          </a:bodyPr>
          <a:lstStyle/>
          <a:p>
            <a:r>
              <a:rPr lang="en-GB" altLang="en-US" b="1" dirty="0">
                <a:latin typeface="Times New Roman" panose="02020603050405020304" pitchFamily="18" charset="0"/>
                <a:cs typeface="Times New Roman" panose="02020603050405020304" pitchFamily="18" charset="0"/>
              </a:rPr>
              <a:t>I</a:t>
            </a:r>
            <a:r>
              <a:rPr lang="en-IN" altLang="en-US" b="1" dirty="0">
                <a:latin typeface="Times New Roman" panose="02020603050405020304" pitchFamily="18" charset="0"/>
                <a:cs typeface="Times New Roman" panose="02020603050405020304" pitchFamily="18" charset="0"/>
              </a:rPr>
              <a:t>PTABLES</a:t>
            </a:r>
          </a:p>
        </p:txBody>
      </p:sp>
      <p:pic>
        <p:nvPicPr>
          <p:cNvPr id="4" name="Picture 3">
            <a:extLst>
              <a:ext uri="{FF2B5EF4-FFF2-40B4-BE49-F238E27FC236}">
                <a16:creationId xmlns:a16="http://schemas.microsoft.com/office/drawing/2014/main" id="{DF0407A3-64F1-996E-D61A-549564BB0B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0286" y="1518934"/>
            <a:ext cx="8697506" cy="3662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HONEYPOT</a:t>
            </a:r>
          </a:p>
        </p:txBody>
      </p:sp>
      <p:pic>
        <p:nvPicPr>
          <p:cNvPr id="6" name="Picture 5">
            <a:extLst>
              <a:ext uri="{FF2B5EF4-FFF2-40B4-BE49-F238E27FC236}">
                <a16:creationId xmlns:a16="http://schemas.microsoft.com/office/drawing/2014/main" id="{6571359E-258B-826E-6EE2-AEB1D07CC3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485" y="1903533"/>
            <a:ext cx="7329715" cy="415855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TotalTime>
  <Words>891</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Black</vt:lpstr>
      <vt:lpstr>Calibri</vt:lpstr>
      <vt:lpstr>Calibri Light</vt:lpstr>
      <vt:lpstr>Times New Roman</vt:lpstr>
      <vt:lpstr>Wingdings</vt:lpstr>
      <vt:lpstr>Retrospect</vt:lpstr>
      <vt:lpstr>INSTITUTE FOR ADVANCED COMPUTING  AND   SOFTWARE DEVELOPMENT   AKURDI, PUNE  </vt:lpstr>
      <vt:lpstr>INTRODUCTION</vt:lpstr>
      <vt:lpstr>PURPOSE</vt:lpstr>
      <vt:lpstr>REQUREMENTS</vt:lpstr>
      <vt:lpstr>Project Execution</vt:lpstr>
      <vt:lpstr>MARIADB ENCRYPTION</vt:lpstr>
      <vt:lpstr>TCPDUMP </vt:lpstr>
      <vt:lpstr>PowerPoint Presentation</vt:lpstr>
      <vt:lpstr>HONEYPOT</vt:lpstr>
      <vt:lpstr>SNORT</vt:lpstr>
      <vt:lpstr>APACHE2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vt:lpstr>
      <vt:lpstr>FEARURES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A</dc:title>
  <dc:creator>Prateek Solanki</dc:creator>
  <cp:lastModifiedBy>PRATIK X</cp:lastModifiedBy>
  <cp:revision>18</cp:revision>
  <dcterms:created xsi:type="dcterms:W3CDTF">2023-08-30T01:17:00Z</dcterms:created>
  <dcterms:modified xsi:type="dcterms:W3CDTF">2024-03-05T19:14:43Z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E10308E067854D09900F5E700869361F_12</vt:lpwstr>
  </property>
  <property fmtid="{D5CDD505-2E9C-101B-9397-08002B2CF9AE}" pid="3" name="KSOProductBuildVer">
    <vt:lpwstr>1033-12.2.0.13431</vt:lpwstr>
  </property>
</Properties>
</file>