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9"/>
  </p:notesMasterIdLst>
  <p:sldIdLst>
    <p:sldId id="256" r:id="rId2"/>
    <p:sldId id="257" r:id="rId3"/>
    <p:sldId id="258" r:id="rId4"/>
    <p:sldId id="264" r:id="rId5"/>
    <p:sldId id="261" r:id="rId6"/>
    <p:sldId id="262" r:id="rId7"/>
    <p:sldId id="263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A66FA-4DC2-4392-BD4F-F21EDE2AAB6C}" type="datetimeFigureOut">
              <a:rPr lang="ko-KR" altLang="en-US" smtClean="0"/>
              <a:t>2025-02-11(Tuesday)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82425-BC60-486D-B472-87AB7E484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21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82425-BC60-486D-B472-87AB7E484CD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57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82425-BC60-486D-B472-87AB7E484CD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4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6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65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6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8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14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1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04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221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35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9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9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나무 테이블 위에 있는 연필 홀더 안에 색연필">
            <a:extLst>
              <a:ext uri="{FF2B5EF4-FFF2-40B4-BE49-F238E27FC236}">
                <a16:creationId xmlns:a16="http://schemas.microsoft.com/office/drawing/2014/main" id="{01F96D9F-D0B0-ADFC-096B-196DCFC3E5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051" r="3676" b="1"/>
          <a:stretch/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CCADFF-593C-5235-217E-ED01738D9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4611" y="1899613"/>
            <a:ext cx="6232310" cy="8164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ko-KR" altLang="en-US" sz="4400" dirty="0"/>
              <a:t>정렬</a:t>
            </a:r>
            <a:r>
              <a:rPr lang="en-US" altLang="ko-KR" sz="4400" dirty="0"/>
              <a:t>.sort()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3BDF98-57F7-F586-EBA9-E41BFB575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8762" y="3160369"/>
            <a:ext cx="6232310" cy="2803703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2000" dirty="0"/>
              <a:t>SSAFY_STUDY</a:t>
            </a:r>
          </a:p>
          <a:p>
            <a:pPr algn="ctr">
              <a:lnSpc>
                <a:spcPct val="110000"/>
              </a:lnSpc>
            </a:pPr>
            <a:endParaRPr lang="en-US" altLang="ko-KR" sz="2000" dirty="0"/>
          </a:p>
          <a:p>
            <a:pPr algn="ctr">
              <a:lnSpc>
                <a:spcPct val="110000"/>
              </a:lnSpc>
            </a:pPr>
            <a:r>
              <a:rPr lang="ko-KR" altLang="en-US" sz="2000" dirty="0"/>
              <a:t>발표자</a:t>
            </a:r>
            <a:r>
              <a:rPr lang="en-US" altLang="ko-KR" sz="2000" dirty="0"/>
              <a:t>: </a:t>
            </a:r>
            <a:r>
              <a:rPr lang="ko-KR" altLang="en-US" sz="2000" dirty="0"/>
              <a:t>손병하</a:t>
            </a:r>
            <a:endParaRPr lang="en-US" altLang="ko-KR" sz="2000" dirty="0"/>
          </a:p>
          <a:p>
            <a:pPr algn="ctr">
              <a:lnSpc>
                <a:spcPct val="110000"/>
              </a:lnSpc>
            </a:pPr>
            <a:endParaRPr lang="en-US" altLang="ko-KR" sz="2000" dirty="0"/>
          </a:p>
          <a:p>
            <a:pPr algn="ctr">
              <a:lnSpc>
                <a:spcPct val="110000"/>
              </a:lnSpc>
            </a:pPr>
            <a:r>
              <a:rPr lang="ko-KR" altLang="en-US" sz="2000" dirty="0"/>
              <a:t>참석자</a:t>
            </a:r>
            <a:r>
              <a:rPr lang="en-US" altLang="ko-KR" sz="2000" dirty="0"/>
              <a:t>:  </a:t>
            </a:r>
            <a:r>
              <a:rPr lang="ko-KR" altLang="en-US" sz="2000" dirty="0" err="1"/>
              <a:t>공연경</a:t>
            </a:r>
            <a:r>
              <a:rPr lang="en-US" altLang="ko-KR" sz="2000" dirty="0"/>
              <a:t>,  </a:t>
            </a:r>
            <a:r>
              <a:rPr lang="ko-KR" altLang="en-US" sz="2000" dirty="0" err="1"/>
              <a:t>박혜은</a:t>
            </a:r>
            <a:r>
              <a:rPr lang="en-US" altLang="ko-KR" sz="2000" dirty="0"/>
              <a:t>,  </a:t>
            </a:r>
            <a:r>
              <a:rPr lang="ko-KR" altLang="en-US" sz="2000" dirty="0" err="1"/>
              <a:t>정보균</a:t>
            </a:r>
            <a:r>
              <a:rPr lang="en-US" altLang="ko-KR" sz="2000" dirty="0"/>
              <a:t>,  </a:t>
            </a:r>
            <a:r>
              <a:rPr lang="ko-KR" altLang="en-US" sz="2000" dirty="0" err="1"/>
              <a:t>정승재</a:t>
            </a:r>
            <a:r>
              <a:rPr lang="en-US" altLang="ko-KR" sz="2000" dirty="0"/>
              <a:t>,  </a:t>
            </a:r>
            <a:r>
              <a:rPr lang="ko-KR" altLang="en-US" sz="2000" dirty="0" err="1"/>
              <a:t>조경호</a:t>
            </a:r>
            <a:endParaRPr lang="en-US" altLang="ko-KR" sz="2000" dirty="0"/>
          </a:p>
          <a:p>
            <a:pPr>
              <a:lnSpc>
                <a:spcPct val="110000"/>
              </a:lnSpc>
            </a:pPr>
            <a:endParaRPr lang="en-US" altLang="ko-KR" sz="180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26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963DC6-338E-AF16-94FA-E7FA176DC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037FDD-9E70-7A8A-3BDD-7C936033D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그림 3" descr="텍스트, 폰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BDCEA89-E26A-C614-FB4A-90162C529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54" y="0"/>
            <a:ext cx="3759554" cy="2720562"/>
          </a:xfrm>
          <a:prstGeom prst="rect">
            <a:avLst/>
          </a:prstGeom>
        </p:spPr>
      </p:pic>
      <p:pic>
        <p:nvPicPr>
          <p:cNvPr id="7" name="그림 6" descr="텍스트, 폰트, 타이포그래피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02FB767-E540-2389-D899-7754F14AA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3" y="2907797"/>
            <a:ext cx="3966857" cy="1839180"/>
          </a:xfrm>
          <a:prstGeom prst="rect">
            <a:avLst/>
          </a:prstGeom>
        </p:spPr>
      </p:pic>
      <p:pic>
        <p:nvPicPr>
          <p:cNvPr id="9" name="그림 8" descr="폰트, 텍스트, 번호, 타이포그래피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3925DB4-A11D-F6DB-21AE-FB4DCBD62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54" y="4882896"/>
            <a:ext cx="4071808" cy="17510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F15C8CB-C47C-DDE3-34C4-06605491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1062" y="657369"/>
            <a:ext cx="6198908" cy="8459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병합 정렬</a:t>
            </a:r>
            <a:r>
              <a:rPr lang="en-US" altLang="ko-KR" dirty="0"/>
              <a:t> </a:t>
            </a:r>
            <a:r>
              <a:rPr lang="en-US" altLang="ko-KR" sz="2000" dirty="0"/>
              <a:t>(</a:t>
            </a:r>
            <a:r>
              <a:rPr lang="ko-KR" altLang="en-US" sz="2000" dirty="0"/>
              <a:t>재귀를 배울 때 등장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endParaRPr lang="ko-KR" alt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54F253-5DBF-49D7-6DEE-FAFA63392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337" y="1617272"/>
            <a:ext cx="6198909" cy="47326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‘</a:t>
            </a:r>
            <a:r>
              <a:rPr lang="ko-KR" altLang="en-US" dirty="0">
                <a:solidFill>
                  <a:srgbClr val="FF0000"/>
                </a:solidFill>
              </a:rPr>
              <a:t>분할 정복 알고리즘</a:t>
            </a:r>
            <a:r>
              <a:rPr lang="en-US" altLang="ko-KR" dirty="0">
                <a:solidFill>
                  <a:srgbClr val="FF0000"/>
                </a:solidFill>
              </a:rPr>
              <a:t>’ : </a:t>
            </a:r>
            <a:r>
              <a:rPr lang="ko-KR" altLang="en-US" dirty="0">
                <a:solidFill>
                  <a:schemeClr val="tx2"/>
                </a:solidFill>
              </a:rPr>
              <a:t>재귀를 통해 </a:t>
            </a:r>
            <a:r>
              <a:rPr lang="en-US" altLang="ko-KR" dirty="0">
                <a:solidFill>
                  <a:schemeClr val="tx2"/>
                </a:solidFill>
              </a:rPr>
              <a:t>2</a:t>
            </a:r>
            <a:r>
              <a:rPr lang="ko-KR" altLang="en-US" dirty="0">
                <a:solidFill>
                  <a:schemeClr val="tx2"/>
                </a:solidFill>
              </a:rPr>
              <a:t>개 이상의 작은</a:t>
            </a:r>
            <a:endParaRPr lang="en-US" altLang="ko-KR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chemeClr val="tx2"/>
                </a:solidFill>
              </a:rPr>
              <a:t>문제로 분할하여 해결될 때 까지 나누기를 반복</a:t>
            </a:r>
            <a:r>
              <a:rPr lang="en-US" altLang="ko-KR" dirty="0">
                <a:solidFill>
                  <a:schemeClr val="tx2"/>
                </a:solidFill>
              </a:rPr>
              <a:t>.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요소가 하나 뿐인 리스트로 만들어서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이것들을 다시 올바른 순서로 합칩니다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ko-KR" altLang="en-US" dirty="0"/>
              <a:t>다시 병합하는 과정에서 비교를 하며 정렬</a:t>
            </a:r>
            <a:r>
              <a:rPr lang="en-US" altLang="ko-KR" dirty="0"/>
              <a:t>.</a:t>
            </a:r>
          </a:p>
          <a:p>
            <a:pPr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시간 복잡도 </a:t>
            </a:r>
            <a:r>
              <a:rPr lang="en-US" altLang="ko-KR" dirty="0">
                <a:solidFill>
                  <a:srgbClr val="0070C0"/>
                </a:solidFill>
              </a:rPr>
              <a:t>O(n log n)</a:t>
            </a:r>
          </a:p>
          <a:p>
            <a:pPr>
              <a:lnSpc>
                <a:spcPct val="11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-&gt; </a:t>
            </a:r>
            <a:r>
              <a:rPr lang="ko-KR" altLang="en-US" dirty="0">
                <a:solidFill>
                  <a:srgbClr val="0070C0"/>
                </a:solidFill>
              </a:rPr>
              <a:t>리스트를 나눌 때</a:t>
            </a:r>
            <a:r>
              <a:rPr lang="en-US" altLang="ko-KR" dirty="0">
                <a:solidFill>
                  <a:srgbClr val="0070C0"/>
                </a:solidFill>
              </a:rPr>
              <a:t>: log n  /  </a:t>
            </a:r>
            <a:r>
              <a:rPr lang="ko-KR" altLang="en-US" dirty="0">
                <a:solidFill>
                  <a:srgbClr val="0070C0"/>
                </a:solidFill>
              </a:rPr>
              <a:t>리스트의 병합</a:t>
            </a:r>
            <a:r>
              <a:rPr lang="en-US" altLang="ko-KR" dirty="0">
                <a:solidFill>
                  <a:srgbClr val="0070C0"/>
                </a:solidFill>
              </a:rPr>
              <a:t>: n</a:t>
            </a:r>
            <a:endParaRPr lang="en-US" altLang="ko-KR" dirty="0"/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6141AC-8EB0-E9A2-C2F4-DC6B0DCC9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322" y="508090"/>
            <a:ext cx="7091771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8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EECE71A-2FDE-8597-DF5E-570EBAAF2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48032"/>
            <a:ext cx="5883043" cy="5128052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C134002-9060-8040-CCFB-717F7EDD0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43" y="1248032"/>
            <a:ext cx="6308957" cy="51280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4C1CAD-E2D2-8040-D7ED-3E36BB5A2D01}"/>
              </a:ext>
            </a:extLst>
          </p:cNvPr>
          <p:cNvSpPr txBox="1"/>
          <p:nvPr/>
        </p:nvSpPr>
        <p:spPr>
          <a:xfrm>
            <a:off x="5623550" y="158749"/>
            <a:ext cx="643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Extend </a:t>
            </a:r>
            <a:r>
              <a:rPr lang="ko-KR" altLang="en-US" dirty="0"/>
              <a:t>부분이 있는 이유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Left = [1,3,5], Right = [2,7,9] </a:t>
            </a:r>
            <a:r>
              <a:rPr lang="ko-KR" altLang="en-US" dirty="0"/>
              <a:t>일 때</a:t>
            </a:r>
            <a:r>
              <a:rPr lang="en-US" altLang="ko-KR" dirty="0"/>
              <a:t>, result=[1,2,3,5,7] </a:t>
            </a:r>
            <a:r>
              <a:rPr lang="ko-KR" altLang="en-US" dirty="0"/>
              <a:t>가 되고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가 아직 </a:t>
            </a:r>
            <a:r>
              <a:rPr lang="en-US" altLang="ko-KR" dirty="0"/>
              <a:t>result</a:t>
            </a:r>
            <a:r>
              <a:rPr lang="ko-KR" altLang="en-US" dirty="0"/>
              <a:t>에 들어가지 않는 경우가  발생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99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31CDA-926C-5240-D5F0-0D17D7232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A0082-5C85-D5C5-F471-1D591DAF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497" y="678056"/>
            <a:ext cx="5513832" cy="8171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5. </a:t>
            </a:r>
            <a:r>
              <a:rPr lang="ko-KR" altLang="en-US" dirty="0" err="1"/>
              <a:t>카운팅</a:t>
            </a:r>
            <a:r>
              <a:rPr lang="ko-KR" altLang="en-US" dirty="0"/>
              <a:t> 정렬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9D4AD6-6FD2-B0F4-6305-9066B793A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03" y="1597152"/>
            <a:ext cx="6414145" cy="490118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/>
              <a:t>특정 범위 내의 정수 값을 정렬하는 데 사용</a:t>
            </a:r>
            <a:r>
              <a:rPr lang="en-US" altLang="ko-KR" sz="2400" dirty="0"/>
              <a:t>.</a:t>
            </a:r>
          </a:p>
          <a:p>
            <a:pPr>
              <a:lnSpc>
                <a:spcPct val="110000"/>
              </a:lnSpc>
            </a:pPr>
            <a:endParaRPr lang="en-US" altLang="ko-KR" sz="24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2400" dirty="0"/>
              <a:t>입력 배열의 각 요소가 나타나는 횟수를 세어서 정렬을 수행하는 방식으로 동작</a:t>
            </a:r>
            <a:endParaRPr lang="en-US" altLang="ko-KR" sz="24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</a:pPr>
            <a:endParaRPr lang="en-US" altLang="ko-KR" sz="2400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</a:pPr>
            <a:r>
              <a:rPr lang="ko-KR" altLang="en-US" sz="2400" dirty="0">
                <a:solidFill>
                  <a:srgbClr val="0070C0"/>
                </a:solidFill>
              </a:rPr>
              <a:t>시간 복잡도 </a:t>
            </a:r>
            <a:r>
              <a:rPr lang="en-US" altLang="ko-KR" sz="2400" dirty="0">
                <a:solidFill>
                  <a:srgbClr val="0070C0"/>
                </a:solidFill>
              </a:rPr>
              <a:t>O (</a:t>
            </a:r>
            <a:r>
              <a:rPr lang="en-US" altLang="ko-KR" sz="2400" dirty="0" err="1">
                <a:solidFill>
                  <a:srgbClr val="0070C0"/>
                </a:solidFill>
              </a:rPr>
              <a:t>n+k</a:t>
            </a:r>
            <a:r>
              <a:rPr lang="en-US" altLang="ko-KR" sz="2400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70C0"/>
                </a:solidFill>
              </a:rPr>
              <a:t> n: </a:t>
            </a:r>
            <a:r>
              <a:rPr lang="ko-KR" altLang="en-US" sz="2400" dirty="0">
                <a:solidFill>
                  <a:srgbClr val="0070C0"/>
                </a:solidFill>
              </a:rPr>
              <a:t>입력한 배열의 크기 </a:t>
            </a:r>
            <a:r>
              <a:rPr lang="en-US" altLang="ko-KR" sz="2400" dirty="0">
                <a:solidFill>
                  <a:srgbClr val="0070C0"/>
                </a:solidFill>
              </a:rPr>
              <a:t> k: </a:t>
            </a:r>
            <a:r>
              <a:rPr lang="ko-KR" altLang="en-US" sz="2400" dirty="0">
                <a:solidFill>
                  <a:srgbClr val="0070C0"/>
                </a:solidFill>
              </a:rPr>
              <a:t>값의 범위</a:t>
            </a:r>
            <a:r>
              <a:rPr lang="en-US" altLang="ko-KR" sz="2400" dirty="0">
                <a:solidFill>
                  <a:srgbClr val="0070C0"/>
                </a:solidFill>
              </a:rPr>
              <a:t>(</a:t>
            </a:r>
            <a:r>
              <a:rPr lang="ko-KR" altLang="en-US" sz="2400" dirty="0">
                <a:solidFill>
                  <a:srgbClr val="0070C0"/>
                </a:solidFill>
              </a:rPr>
              <a:t>최대</a:t>
            </a:r>
            <a:r>
              <a:rPr lang="en-US" altLang="ko-KR" sz="2400" dirty="0">
                <a:solidFill>
                  <a:srgbClr val="0070C0"/>
                </a:solidFill>
              </a:rPr>
              <a:t>-</a:t>
            </a:r>
            <a:r>
              <a:rPr lang="ko-KR" altLang="en-US" sz="2400" dirty="0">
                <a:solidFill>
                  <a:srgbClr val="0070C0"/>
                </a:solidFill>
              </a:rPr>
              <a:t>최소</a:t>
            </a:r>
            <a:r>
              <a:rPr lang="en-US" altLang="ko-KR" sz="2400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ko-KR" sz="2400" dirty="0">
                <a:solidFill>
                  <a:srgbClr val="0070C0"/>
                </a:solidFill>
              </a:rPr>
              <a:t> k </a:t>
            </a:r>
            <a:r>
              <a:rPr lang="ko-KR" altLang="en-US" sz="2400" dirty="0">
                <a:solidFill>
                  <a:srgbClr val="0070C0"/>
                </a:solidFill>
              </a:rPr>
              <a:t>값이 </a:t>
            </a:r>
            <a:r>
              <a:rPr lang="en-US" altLang="ko-KR" sz="2400" dirty="0">
                <a:solidFill>
                  <a:srgbClr val="0070C0"/>
                </a:solidFill>
              </a:rPr>
              <a:t>n</a:t>
            </a:r>
            <a:r>
              <a:rPr lang="ko-KR" altLang="en-US" sz="2400" dirty="0">
                <a:solidFill>
                  <a:srgbClr val="0070C0"/>
                </a:solidFill>
              </a:rPr>
              <a:t>에 비해 작을 때 매우 효율적</a:t>
            </a:r>
            <a:r>
              <a:rPr lang="en-US" altLang="ko-KR" sz="24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791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2A5A036F-9975-4D7C-8141-77791C714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그림 6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D3156C4-E7C0-D944-7B9A-F716EDDB3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08" r="-1" b="2368"/>
          <a:stretch/>
        </p:blipFill>
        <p:spPr>
          <a:xfrm>
            <a:off x="517871" y="839336"/>
            <a:ext cx="11176496" cy="550861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90405AB-F9EB-0014-6489-03A19F0D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88" y="497392"/>
            <a:ext cx="1116624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3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188864"/>
            <a:ext cx="1115625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4050718-40A2-C308-6052-AB998FC27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" r="1" b="1"/>
          <a:stretch/>
        </p:blipFill>
        <p:spPr>
          <a:xfrm>
            <a:off x="517870" y="462839"/>
            <a:ext cx="11156253" cy="561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1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188864"/>
            <a:ext cx="1115625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, 스크린샷, 라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063BB25-96A7-6D0B-E576-542D5F4452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1" r="1" b="1"/>
          <a:stretch/>
        </p:blipFill>
        <p:spPr>
          <a:xfrm>
            <a:off x="517870" y="462839"/>
            <a:ext cx="11156253" cy="561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38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그림 2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2E0EB96-889D-7F87-C540-2CE2704C4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1" r="1" b="1"/>
          <a:stretch/>
        </p:blipFill>
        <p:spPr>
          <a:xfrm>
            <a:off x="517870" y="816457"/>
            <a:ext cx="11156253" cy="55314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4FC6368-7439-814E-1B74-451E98216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0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491408-C79C-8FD0-D623-D76A7C5F8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516" y="145060"/>
            <a:ext cx="9040968" cy="65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62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78012-FC60-FCE4-6810-DDEEA262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498484"/>
            <a:ext cx="5021182" cy="4870457"/>
          </a:xfrm>
        </p:spPr>
        <p:txBody>
          <a:bodyPr/>
          <a:lstStyle/>
          <a:p>
            <a:pPr algn="r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AD26E-B1EB-9E9A-C9F9-B37542A18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128" y="498484"/>
            <a:ext cx="5751004" cy="5857049"/>
          </a:xfrm>
        </p:spPr>
        <p:txBody>
          <a:bodyPr/>
          <a:lstStyle/>
          <a:p>
            <a:r>
              <a:rPr lang="ko-KR" altLang="en-US" sz="2200" dirty="0"/>
              <a:t>서론 </a:t>
            </a:r>
            <a:r>
              <a:rPr lang="en-US" altLang="ko-KR" sz="2200" dirty="0"/>
              <a:t>- </a:t>
            </a:r>
            <a:r>
              <a:rPr lang="ko-KR" altLang="en-US" sz="2200" dirty="0"/>
              <a:t>정렬은 왜 공부해야 하는가</a:t>
            </a:r>
            <a:r>
              <a:rPr lang="en-US" altLang="ko-KR" sz="2200" dirty="0"/>
              <a:t>?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 </a:t>
            </a:r>
            <a:r>
              <a:rPr lang="ko-KR" altLang="en-US" sz="2200" dirty="0"/>
              <a:t>버블 정렬</a:t>
            </a:r>
            <a:r>
              <a:rPr lang="en-US" altLang="ko-KR" sz="2200" dirty="0"/>
              <a:t>(Bubble sort)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en-US" altLang="ko-KR" sz="2200" dirty="0"/>
              <a:t> </a:t>
            </a:r>
            <a:r>
              <a:rPr lang="ko-KR" altLang="en-US" sz="2200" dirty="0"/>
              <a:t>선택 정렬</a:t>
            </a:r>
            <a:r>
              <a:rPr lang="en-US" altLang="ko-KR" sz="2200" dirty="0"/>
              <a:t>(Selection sort)</a:t>
            </a:r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sz="2200" dirty="0"/>
              <a:t> </a:t>
            </a:r>
            <a:r>
              <a:rPr lang="ko-KR" altLang="en-US" sz="2200" dirty="0"/>
              <a:t>삽입 정렬</a:t>
            </a:r>
            <a:r>
              <a:rPr lang="en-US" altLang="ko-KR" sz="2200" dirty="0"/>
              <a:t>(Insertion sort)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22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sz="2200" dirty="0"/>
              <a:t> </a:t>
            </a:r>
            <a:r>
              <a:rPr lang="ko-KR" altLang="en-US" sz="2200" dirty="0"/>
              <a:t>병합 정렬</a:t>
            </a:r>
            <a:r>
              <a:rPr lang="en-US" altLang="ko-KR" sz="2200" dirty="0"/>
              <a:t>(Merge sort)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sz="22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sz="2200" dirty="0"/>
              <a:t> </a:t>
            </a:r>
            <a:r>
              <a:rPr lang="ko-KR" altLang="en-US" sz="2200" dirty="0" err="1"/>
              <a:t>카운팅</a:t>
            </a:r>
            <a:r>
              <a:rPr lang="ko-KR" altLang="en-US" sz="2200" dirty="0"/>
              <a:t> 정렬</a:t>
            </a:r>
            <a:r>
              <a:rPr lang="en-US" altLang="ko-KR" sz="2200" dirty="0"/>
              <a:t>(Counting sort)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673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15E98-F45D-BE4F-403F-D88211F7F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366" y="1187355"/>
            <a:ext cx="3835766" cy="2774726"/>
          </a:xfrm>
        </p:spPr>
        <p:txBody>
          <a:bodyPr/>
          <a:lstStyle/>
          <a:p>
            <a:r>
              <a:rPr lang="ko-KR" altLang="en-US" dirty="0"/>
              <a:t>정렬을</a:t>
            </a:r>
            <a:br>
              <a:rPr lang="en-US" altLang="ko-KR" dirty="0"/>
            </a:br>
            <a:r>
              <a:rPr lang="ko-KR" altLang="en-US" dirty="0"/>
              <a:t>왜 공부해야</a:t>
            </a:r>
            <a:br>
              <a:rPr lang="en-US" altLang="ko-KR" dirty="0"/>
            </a:br>
            <a:r>
              <a:rPr lang="ko-KR" altLang="en-US" dirty="0" err="1"/>
              <a:t>하는건가요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DBF4A-58C0-2D95-5C7D-92BA7B83BACD}"/>
              </a:ext>
            </a:extLst>
          </p:cNvPr>
          <p:cNvSpPr txBox="1"/>
          <p:nvPr/>
        </p:nvSpPr>
        <p:spPr>
          <a:xfrm>
            <a:off x="5090984" y="911147"/>
            <a:ext cx="69444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우리는 데이터를 가지고 다시 재가공 하여</a:t>
            </a:r>
            <a:endParaRPr lang="en-US" altLang="ko-KR" sz="2400" dirty="0"/>
          </a:p>
          <a:p>
            <a:pPr algn="ctr"/>
            <a:r>
              <a:rPr lang="ko-KR" altLang="en-US" sz="2400" dirty="0"/>
              <a:t>의도에 맞게 사용해야 합니다</a:t>
            </a:r>
            <a:r>
              <a:rPr lang="en-US" altLang="ko-KR" sz="2400" dirty="0"/>
              <a:t>.</a:t>
            </a:r>
          </a:p>
          <a:p>
            <a:pPr algn="ctr"/>
            <a:endParaRPr lang="en-US" altLang="ko-KR" sz="2400" dirty="0"/>
          </a:p>
          <a:p>
            <a:r>
              <a:rPr lang="ko-KR" altLang="en-US" sz="2400" dirty="0"/>
              <a:t>예시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-  </a:t>
            </a:r>
            <a:r>
              <a:rPr lang="ko-KR" altLang="en-US" sz="2400" dirty="0"/>
              <a:t>사용자가 가장 많이 접근한 순서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날짜 또는 시간 순서로 정리한 데이터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한글의 </a:t>
            </a:r>
            <a:r>
              <a:rPr lang="en-US" altLang="ko-KR" sz="2400" dirty="0"/>
              <a:t>‘</a:t>
            </a:r>
            <a:r>
              <a:rPr lang="ko-KR" altLang="en-US" sz="2400" dirty="0"/>
              <a:t>가</a:t>
            </a:r>
            <a:r>
              <a:rPr lang="en-US" altLang="ko-KR" sz="2400" dirty="0"/>
              <a:t>,</a:t>
            </a:r>
            <a:r>
              <a:rPr lang="ko-KR" altLang="en-US" sz="2400" dirty="0"/>
              <a:t>나</a:t>
            </a:r>
            <a:r>
              <a:rPr lang="en-US" altLang="ko-KR" sz="2400" dirty="0"/>
              <a:t>,</a:t>
            </a:r>
            <a:r>
              <a:rPr lang="ko-KR" altLang="en-US" sz="2400" dirty="0"/>
              <a:t>다</a:t>
            </a:r>
            <a:r>
              <a:rPr lang="en-US" altLang="ko-KR" sz="2400" dirty="0"/>
              <a:t>’ </a:t>
            </a:r>
            <a:r>
              <a:rPr lang="ko-KR" altLang="en-US" sz="2400" dirty="0"/>
              <a:t>순서 등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algn="ctr"/>
            <a:r>
              <a:rPr lang="ko-KR" altLang="en-US" sz="2400" dirty="0"/>
              <a:t>책에서는 말합니다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실무에서는 내장함수 사용하세요</a:t>
            </a:r>
            <a:r>
              <a:rPr lang="en-US" altLang="ko-KR" sz="2400" dirty="0"/>
              <a:t>.</a:t>
            </a:r>
          </a:p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내장함수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또는 회사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집단의 내부 설정 존재</a:t>
            </a:r>
            <a:r>
              <a:rPr lang="en-US" altLang="ko-KR" sz="2400" dirty="0">
                <a:solidFill>
                  <a:srgbClr val="FF0000"/>
                </a:solidFill>
              </a:rPr>
              <a:t>.</a:t>
            </a:r>
          </a:p>
          <a:p>
            <a:pPr algn="ctr"/>
            <a:r>
              <a:rPr lang="en-US" altLang="ko-KR" sz="2400" dirty="0">
                <a:solidFill>
                  <a:srgbClr val="FF0000"/>
                </a:solidFill>
              </a:rPr>
              <a:t>BUT!</a:t>
            </a:r>
            <a:r>
              <a:rPr lang="ko-KR" altLang="en-US" sz="2400" dirty="0">
                <a:solidFill>
                  <a:srgbClr val="FF0000"/>
                </a:solidFill>
              </a:rPr>
              <a:t> 최소한 어떻게 동작하고 시간이 걸리는지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algn="ctr"/>
            <a:r>
              <a:rPr lang="ko-KR" altLang="en-US" sz="2400" dirty="0">
                <a:solidFill>
                  <a:srgbClr val="FF0000"/>
                </a:solidFill>
              </a:rPr>
              <a:t>알고 있어야 한다</a:t>
            </a:r>
            <a:r>
              <a:rPr lang="en-US" altLang="ko-KR" sz="2400" dirty="0">
                <a:solidFill>
                  <a:srgbClr val="FF0000"/>
                </a:solidFill>
              </a:rPr>
              <a:t>!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20965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07FD7-6B8A-CD2F-5153-39013F236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B8F8E-6EBA-B41A-8032-47015ADBF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76" y="727483"/>
            <a:ext cx="5513832" cy="8574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버블 정렬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00F63E5-10B8-06A8-0396-962A8A19D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5624" y="1736630"/>
                <a:ext cx="5513832" cy="4042103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정렬하는 모습이 </a:t>
                </a:r>
                <a:r>
                  <a:rPr lang="en-US" altLang="ko-KR" sz="2400" dirty="0">
                    <a:solidFill>
                      <a:srgbClr val="C00000"/>
                    </a:solidFill>
                  </a:rPr>
                  <a:t>‘</a:t>
                </a:r>
                <a:r>
                  <a:rPr lang="ko-KR" altLang="en-US" sz="2400" dirty="0">
                    <a:solidFill>
                      <a:srgbClr val="C00000"/>
                    </a:solidFill>
                  </a:rPr>
                  <a:t>거품</a:t>
                </a:r>
                <a:r>
                  <a:rPr lang="en-US" altLang="ko-KR" sz="2400" dirty="0">
                    <a:solidFill>
                      <a:srgbClr val="C00000"/>
                    </a:solidFill>
                  </a:rPr>
                  <a:t>’</a:t>
                </a:r>
                <a:r>
                  <a:rPr lang="ko-KR" alt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ko-KR" altLang="en-US" sz="2400" dirty="0"/>
                  <a:t>이 올라오는 모습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sz="2400" dirty="0"/>
              </a:p>
              <a:p>
                <a:pPr>
                  <a:lnSpc>
                    <a:spcPct val="110000"/>
                  </a:lnSpc>
                </a:pPr>
                <a:r>
                  <a:rPr lang="en-US" sz="2400" dirty="0"/>
                  <a:t>2</a:t>
                </a:r>
                <a:r>
                  <a:rPr lang="ko-KR" altLang="en-US" sz="2400" dirty="0"/>
                  <a:t>개의 요소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정렬대상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을 비교해서</a:t>
                </a:r>
                <a:endParaRPr lang="en-US" altLang="ko-KR" sz="2400" dirty="0"/>
              </a:p>
              <a:p>
                <a:pPr>
                  <a:lnSpc>
                    <a:spcPct val="110000"/>
                  </a:lnSpc>
                </a:pPr>
                <a:endParaRPr lang="en-US" sz="2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순서가 올바르지 않으면 위치를 바꾸는</a:t>
                </a:r>
                <a:endParaRPr lang="en-US" altLang="ko-KR" sz="2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정렬 알고리즘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sz="2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>
                    <a:solidFill>
                      <a:srgbClr val="0070C0"/>
                    </a:solidFill>
                  </a:rPr>
                  <a:t>시간 복잡도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 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00F63E5-10B8-06A8-0396-962A8A19D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5624" y="1736630"/>
                <a:ext cx="5513832" cy="4042103"/>
              </a:xfrm>
              <a:blipFill>
                <a:blip r:embed="rId2"/>
                <a:stretch>
                  <a:fillRect l="-1770" t="-1207" r="-1217" b="-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 descr="스크린샷, 키보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AB695E3-50C1-DDBD-BF7F-6A4923E67B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7" y="976160"/>
            <a:ext cx="5513832" cy="485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7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6188864"/>
            <a:ext cx="1115625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그림 10" descr="텍스트, 스크린샷, 멀티미디어 소프트웨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25DBB17-DB8F-4DB6-C333-6657329CB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7" b="-1"/>
          <a:stretch/>
        </p:blipFill>
        <p:spPr>
          <a:xfrm>
            <a:off x="517870" y="462839"/>
            <a:ext cx="11156253" cy="56137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3A3C7C-0FE9-A642-84C8-10A386B2670B}"/>
              </a:ext>
            </a:extLst>
          </p:cNvPr>
          <p:cNvSpPr txBox="1"/>
          <p:nvPr/>
        </p:nvSpPr>
        <p:spPr>
          <a:xfrm>
            <a:off x="7091120" y="2443190"/>
            <a:ext cx="4388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 # </a:t>
            </a:r>
            <a:r>
              <a:rPr lang="en-US" altLang="ko-KR" dirty="0" err="1">
                <a:solidFill>
                  <a:schemeClr val="bg1"/>
                </a:solidFill>
              </a:rPr>
              <a:t>i</a:t>
            </a:r>
            <a:r>
              <a:rPr lang="ko-KR" altLang="en-US" dirty="0">
                <a:solidFill>
                  <a:schemeClr val="bg1"/>
                </a:solidFill>
              </a:rPr>
              <a:t>는 코드 최적화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이미 비교한 것들을 생략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9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0E6F1-F271-FB11-5757-DC89CA3A8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1F68D-563D-E83C-9B79-91B580A8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45808"/>
            <a:ext cx="5513832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선택 정렬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BA30663-5ABD-9457-6611-091ADF1369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5435" y="1515326"/>
                <a:ext cx="5989613" cy="420272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가장 작은 값을 </a:t>
                </a:r>
                <a:r>
                  <a:rPr lang="en-US" altLang="ko-KR" sz="2400" dirty="0"/>
                  <a:t>‘</a:t>
                </a:r>
                <a:r>
                  <a:rPr lang="ko-KR" altLang="en-US" sz="2400" dirty="0">
                    <a:solidFill>
                      <a:srgbClr val="C00000"/>
                    </a:solidFill>
                  </a:rPr>
                  <a:t>선택</a:t>
                </a:r>
                <a:r>
                  <a:rPr lang="en-US" altLang="ko-KR" sz="2400" dirty="0"/>
                  <a:t>’ </a:t>
                </a:r>
                <a:r>
                  <a:rPr lang="ko-KR" altLang="en-US" sz="2400" dirty="0"/>
                  <a:t>해서 위치를 교환</a:t>
                </a:r>
                <a:endParaRPr lang="en-US" altLang="ko-KR" sz="2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해서 정렬하는 방식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sz="2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최소값을 찾는다 </a:t>
                </a:r>
                <a:r>
                  <a:rPr lang="en-US" altLang="ko-KR" sz="2400" dirty="0"/>
                  <a:t>-&gt; </a:t>
                </a:r>
                <a:r>
                  <a:rPr lang="ko-KR" altLang="en-US" sz="2400" dirty="0"/>
                  <a:t>맨 앞으로 위치한다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다음 최솟값을 찾는다 </a:t>
                </a:r>
                <a:r>
                  <a:rPr lang="en-US" altLang="ko-KR" sz="2400" dirty="0"/>
                  <a:t>-&gt; </a:t>
                </a:r>
                <a:r>
                  <a:rPr lang="ko-KR" altLang="en-US" sz="2400" dirty="0"/>
                  <a:t>맨 앞 제외로 반복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sz="2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버블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삽입 정렬에 비해 교환 횟수는 적다</a:t>
                </a:r>
                <a:r>
                  <a:rPr lang="en-US" altLang="ko-KR" sz="2400" dirty="0"/>
                  <a:t>.</a:t>
                </a:r>
                <a:endParaRPr lang="en-US" sz="2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>
                    <a:solidFill>
                      <a:srgbClr val="0070C0"/>
                    </a:solidFill>
                  </a:rPr>
                  <a:t>시간 복잡도 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b="0" dirty="0">
                    <a:solidFill>
                      <a:srgbClr val="0070C0"/>
                    </a:solidFill>
                  </a:rPr>
                  <a:t> -&gt; </a:t>
                </a:r>
                <a:r>
                  <a:rPr lang="ko-KR" altLang="en-US" sz="2400" b="0" dirty="0">
                    <a:solidFill>
                      <a:srgbClr val="0070C0"/>
                    </a:solidFill>
                  </a:rPr>
                  <a:t>값을 찾아야 하니까</a:t>
                </a:r>
                <a:r>
                  <a:rPr lang="en-US" altLang="ko-KR" sz="2400" b="0" dirty="0">
                    <a:solidFill>
                      <a:srgbClr val="0070C0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BA30663-5ABD-9457-6611-091ADF136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5435" y="1515326"/>
                <a:ext cx="5989613" cy="4202722"/>
              </a:xfrm>
              <a:blipFill>
                <a:blip r:embed="rId2"/>
                <a:stretch>
                  <a:fillRect l="-1526" t="-871" b="-2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D556834-397F-DCD6-EE8C-8C1F4E2B6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130" y="976160"/>
            <a:ext cx="5401305" cy="48521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98D425A-2D1D-F359-1E6F-F8CFB4764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그림 4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D022978-63D3-43E2-F9E6-CEFD83450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276"/>
          <a:stretch/>
        </p:blipFill>
        <p:spPr>
          <a:xfrm>
            <a:off x="517870" y="816457"/>
            <a:ext cx="11156253" cy="55314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4FC6368-7439-814E-1B74-451E98216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EF1CA-0FFB-ACEB-36A0-D0D9E154E1BA}"/>
              </a:ext>
            </a:extLst>
          </p:cNvPr>
          <p:cNvSpPr txBox="1"/>
          <p:nvPr/>
        </p:nvSpPr>
        <p:spPr>
          <a:xfrm>
            <a:off x="7821827" y="2247380"/>
            <a:ext cx="3509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5, 1</a:t>
            </a:r>
            <a:r>
              <a:rPr lang="ko-KR" altLang="en-US" dirty="0">
                <a:solidFill>
                  <a:schemeClr val="bg1"/>
                </a:solidFill>
              </a:rPr>
              <a:t> 만 놓고 보면 이해가 쉽다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는 </a:t>
            </a:r>
            <a:r>
              <a:rPr lang="en-US" altLang="ko-KR" dirty="0">
                <a:solidFill>
                  <a:schemeClr val="bg1"/>
                </a:solidFill>
              </a:rPr>
              <a:t>0</a:t>
            </a:r>
            <a:r>
              <a:rPr lang="ko-KR" altLang="en-US" dirty="0">
                <a:solidFill>
                  <a:schemeClr val="bg1"/>
                </a:solidFill>
              </a:rPr>
              <a:t>번 인덱스</a:t>
            </a:r>
            <a:r>
              <a:rPr lang="en-US" altLang="ko-KR" dirty="0">
                <a:solidFill>
                  <a:schemeClr val="bg1"/>
                </a:solidFill>
              </a:rPr>
              <a:t>, 1</a:t>
            </a:r>
            <a:r>
              <a:rPr lang="ko-KR" altLang="en-US" dirty="0">
                <a:solidFill>
                  <a:schemeClr val="bg1"/>
                </a:solidFill>
              </a:rPr>
              <a:t>은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번 인덱스</a:t>
            </a:r>
          </a:p>
        </p:txBody>
      </p:sp>
    </p:spTree>
    <p:extLst>
      <p:ext uri="{BB962C8B-B14F-4D97-AF65-F5344CB8AC3E}">
        <p14:creationId xmlns:p14="http://schemas.microsoft.com/office/powerpoint/2010/main" val="217655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2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18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172BA1-4CD9-3D12-F835-F0C1F63EE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76" y="727483"/>
            <a:ext cx="5513832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삽입 정렬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6E670F0D-CC03-ABE4-C21C-A6DCEC5D0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1699" y="1597152"/>
                <a:ext cx="5782349" cy="4901184"/>
              </a:xfrm>
            </p:spPr>
            <p:txBody>
              <a:bodyPr vert="horz" lIns="91440" tIns="45720" rIns="91440" bIns="45720" rtlCol="0"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정렬되어 있는 부분과 안된 부분이 있다고 가정</a:t>
                </a:r>
                <a:r>
                  <a:rPr lang="en-US" altLang="ko-KR" sz="2400" dirty="0"/>
                  <a:t>.</a:t>
                </a:r>
                <a:r>
                  <a:rPr lang="ko-KR" altLang="en-US" sz="2400" dirty="0"/>
                  <a:t> 정렬된 부분에 새로운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요소를 </a:t>
                </a:r>
                <a:r>
                  <a:rPr lang="ko-KR" altLang="en-US" sz="2400" dirty="0">
                    <a:solidFill>
                      <a:srgbClr val="FF0000"/>
                    </a:solidFill>
                  </a:rPr>
                  <a:t>삽입</a:t>
                </a:r>
                <a:r>
                  <a:rPr lang="ko-KR" altLang="en-US" sz="2400" dirty="0"/>
                  <a:t>하는 방식</a:t>
                </a:r>
                <a:r>
                  <a:rPr lang="en-US" altLang="ko-KR" sz="2400" dirty="0"/>
                  <a:t>. </a:t>
                </a:r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삽입하려는 요소를 </a:t>
                </a:r>
                <a:r>
                  <a:rPr lang="en-US" altLang="ko-KR" sz="2400" dirty="0">
                    <a:solidFill>
                      <a:srgbClr val="FF0000"/>
                    </a:solidFill>
                  </a:rPr>
                  <a:t>key </a:t>
                </a:r>
                <a:r>
                  <a:rPr lang="ko-KR" altLang="en-US" sz="2400" dirty="0">
                    <a:solidFill>
                      <a:srgbClr val="FF0000"/>
                    </a:solidFill>
                  </a:rPr>
                  <a:t>값</a:t>
                </a:r>
                <a:r>
                  <a:rPr lang="ko-KR" altLang="en-US" sz="2400" dirty="0"/>
                  <a:t>으로 정하고</a:t>
                </a:r>
                <a:endParaRPr lang="en-US" altLang="ko-KR" sz="2400" dirty="0"/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이걸 정렬된 부분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앞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과 비교해서 자리를 찾음</a:t>
                </a:r>
                <a:r>
                  <a:rPr lang="en-US" altLang="ko-KR" sz="2400" dirty="0"/>
                  <a:t>.</a:t>
                </a:r>
              </a:p>
              <a:p>
                <a:pPr>
                  <a:lnSpc>
                    <a:spcPct val="110000"/>
                  </a:lnSpc>
                </a:pPr>
                <a:endParaRPr lang="en-US" altLang="ko-KR" sz="24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>
                    <a:solidFill>
                      <a:srgbClr val="0070C0"/>
                    </a:solidFill>
                  </a:rPr>
                  <a:t>시간 복잡도 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(</a:t>
                </a:r>
                <a:r>
                  <a:rPr lang="ko-KR" altLang="en-US" sz="2400" dirty="0">
                    <a:solidFill>
                      <a:srgbClr val="0070C0"/>
                    </a:solidFill>
                  </a:rPr>
                  <a:t>평균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>
                    <a:solidFill>
                      <a:srgbClr val="0070C0"/>
                    </a:solidFill>
                  </a:rPr>
                  <a:t>최악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 – </a:t>
                </a:r>
                <a:r>
                  <a:rPr lang="ko-KR" altLang="en-US" sz="2400" dirty="0">
                    <a:solidFill>
                      <a:srgbClr val="0070C0"/>
                    </a:solidFill>
                  </a:rPr>
                  <a:t>역순으로 정렬된 배열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. 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)</a:t>
                </a:r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>
                    <a:solidFill>
                      <a:srgbClr val="0070C0"/>
                    </a:solidFill>
                  </a:rPr>
                  <a:t>최선 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– </a:t>
                </a:r>
                <a:r>
                  <a:rPr lang="ko-KR" altLang="en-US" sz="2400" dirty="0">
                    <a:solidFill>
                      <a:srgbClr val="0070C0"/>
                    </a:solidFill>
                  </a:rPr>
                  <a:t>이미 정렬된 배열인 경우 </a:t>
                </a:r>
                <a:r>
                  <a:rPr lang="en-US" altLang="ko-KR" sz="2400" dirty="0">
                    <a:solidFill>
                      <a:srgbClr val="0070C0"/>
                    </a:solidFill>
                  </a:rPr>
                  <a:t>O (n)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ko-KR" altLang="en-US" sz="2400" dirty="0"/>
                  <a:t>최선의 예시 </a:t>
                </a:r>
                <a:r>
                  <a:rPr lang="en-US" altLang="ko-KR" sz="2400" dirty="0"/>
                  <a:t>– [1, 2, 3, 4, 5, 7, 6]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400" dirty="0"/>
                  <a:t>(</a:t>
                </a:r>
                <a:r>
                  <a:rPr lang="ko-KR" altLang="en-US" sz="2400" dirty="0"/>
                  <a:t>뒤의 </a:t>
                </a:r>
                <a:r>
                  <a:rPr lang="en-US" altLang="ko-KR" sz="2400" dirty="0"/>
                  <a:t>while </a:t>
                </a:r>
                <a:r>
                  <a:rPr lang="ko-KR" altLang="en-US" sz="2400" dirty="0"/>
                  <a:t>문에서 </a:t>
                </a:r>
                <a:r>
                  <a:rPr lang="en-US" altLang="ko-KR" sz="2400" dirty="0"/>
                  <a:t>key</a:t>
                </a:r>
                <a:r>
                  <a:rPr lang="ko-KR" altLang="en-US" sz="2400" dirty="0"/>
                  <a:t>값이 큰 </a:t>
                </a:r>
                <a:r>
                  <a:rPr lang="en-US" altLang="ko-KR" sz="2400" dirty="0"/>
                  <a:t>7</a:t>
                </a:r>
                <a:r>
                  <a:rPr lang="ko-KR" altLang="en-US" sz="2400" dirty="0"/>
                  <a:t>일 때만 실행</a:t>
                </a:r>
                <a:r>
                  <a:rPr lang="en-US" altLang="ko-KR" sz="2400" dirty="0"/>
                  <a:t>)</a:t>
                </a:r>
                <a:endParaRPr lang="en-US" sz="2400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6E670F0D-CC03-ABE4-C21C-A6DCEC5D0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1699" y="1597152"/>
                <a:ext cx="5782349" cy="4901184"/>
              </a:xfrm>
              <a:blipFill>
                <a:blip r:embed="rId2"/>
                <a:stretch>
                  <a:fillRect l="-1370" t="-746" r="-16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CE171966-E6D7-6F88-F00F-812A80A52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7867" y="1100222"/>
            <a:ext cx="5513832" cy="4604048"/>
          </a:xfrm>
          <a:prstGeom prst="rect">
            <a:avLst/>
          </a:prstGeom>
        </p:spPr>
      </p:pic>
      <p:sp>
        <p:nvSpPr>
          <p:cNvPr id="29" name="Freeform: Shape 20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8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5A036F-9975-4D7C-8141-77791C714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0405AB-F9EB-0014-6489-03A19F0D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88" y="497392"/>
            <a:ext cx="1116624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D869F90-1C71-938E-180C-91500686D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88" y="1275008"/>
            <a:ext cx="11057395" cy="37477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12848C-9887-0426-E3A7-C8C95A0B8C6F}"/>
              </a:ext>
            </a:extLst>
          </p:cNvPr>
          <p:cNvSpPr txBox="1"/>
          <p:nvPr/>
        </p:nvSpPr>
        <p:spPr>
          <a:xfrm>
            <a:off x="5528472" y="1655806"/>
            <a:ext cx="6054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삽입 정렬은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번째 위치</a:t>
            </a:r>
            <a:r>
              <a:rPr lang="en-US" altLang="ko-KR" dirty="0">
                <a:solidFill>
                  <a:schemeClr val="bg1"/>
                </a:solidFill>
              </a:rPr>
              <a:t>, 1</a:t>
            </a:r>
            <a:r>
              <a:rPr lang="ko-KR" altLang="en-US" dirty="0">
                <a:solidFill>
                  <a:schemeClr val="bg1"/>
                </a:solidFill>
              </a:rPr>
              <a:t>번 인덱스에서 보통 시작한다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물론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다른 인덱스 위치에서 시작해도 상관은 없다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다만</a:t>
            </a:r>
            <a:r>
              <a:rPr lang="en-US" altLang="ko-KR" dirty="0">
                <a:solidFill>
                  <a:schemeClr val="bg1"/>
                </a:solidFill>
              </a:rPr>
              <a:t>, 1</a:t>
            </a:r>
            <a:r>
              <a:rPr lang="ko-KR" altLang="en-US" dirty="0">
                <a:solidFill>
                  <a:schemeClr val="bg1"/>
                </a:solidFill>
              </a:rPr>
              <a:t>번 인덱스에서 시작하는 것이 최적화 된 방식이자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코드 구현이다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18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RegularSeed_2SEEDS">
      <a:dk1>
        <a:srgbClr val="000000"/>
      </a:dk1>
      <a:lt1>
        <a:srgbClr val="FFFFFF"/>
      </a:lt1>
      <a:dk2>
        <a:srgbClr val="1B2F2E"/>
      </a:dk2>
      <a:lt2>
        <a:srgbClr val="F3F1F0"/>
      </a:lt2>
      <a:accent1>
        <a:srgbClr val="3B9EB1"/>
      </a:accent1>
      <a:accent2>
        <a:srgbClr val="46B196"/>
      </a:accent2>
      <a:accent3>
        <a:srgbClr val="4D7EC3"/>
      </a:accent3>
      <a:accent4>
        <a:srgbClr val="B13B3E"/>
      </a:accent4>
      <a:accent5>
        <a:srgbClr val="C37B4D"/>
      </a:accent5>
      <a:accent6>
        <a:srgbClr val="B19A3B"/>
      </a:accent6>
      <a:hlink>
        <a:srgbClr val="C05944"/>
      </a:hlink>
      <a:folHlink>
        <a:srgbClr val="7F7F7F"/>
      </a:folHlink>
    </a:clrScheme>
    <a:fontScheme name="Bierstad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543</Words>
  <Application>Microsoft Office PowerPoint</Application>
  <PresentationFormat>와이드스크린</PresentationFormat>
  <Paragraphs>92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Microsoft GothicNeo</vt:lpstr>
      <vt:lpstr>맑은 고딕</vt:lpstr>
      <vt:lpstr>Arial</vt:lpstr>
      <vt:lpstr>Cambria Math</vt:lpstr>
      <vt:lpstr>GestaltVTI</vt:lpstr>
      <vt:lpstr>정렬.sort()</vt:lpstr>
      <vt:lpstr>목차</vt:lpstr>
      <vt:lpstr>정렬을 왜 공부해야 하는건가요?</vt:lpstr>
      <vt:lpstr>1. 버블 정렬</vt:lpstr>
      <vt:lpstr>PowerPoint 프레젠테이션</vt:lpstr>
      <vt:lpstr>2. 선택 정렬</vt:lpstr>
      <vt:lpstr>PowerPoint 프레젠테이션</vt:lpstr>
      <vt:lpstr>3. 삽입 정렬</vt:lpstr>
      <vt:lpstr>PowerPoint 프레젠테이션</vt:lpstr>
      <vt:lpstr>4. 병합 정렬 (재귀를 배울 때 등장) </vt:lpstr>
      <vt:lpstr>PowerPoint 프레젠테이션</vt:lpstr>
      <vt:lpstr>5. 카운팅 정렬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byungha son</dc:creator>
  <cp:lastModifiedBy>byungha son</cp:lastModifiedBy>
  <cp:revision>66</cp:revision>
  <dcterms:created xsi:type="dcterms:W3CDTF">2025-02-11T11:37:05Z</dcterms:created>
  <dcterms:modified xsi:type="dcterms:W3CDTF">2025-02-11T14:51:25Z</dcterms:modified>
</cp:coreProperties>
</file>