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66FA-4DC2-4392-BD4F-F21EDE2AAB6C}" type="datetimeFigureOut">
              <a:rPr lang="ko-KR" altLang="en-US" smtClean="0"/>
              <a:t>2025-02-11(Tuesday)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82425-BC60-486D-B472-87AB7E48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82425-BC60-486D-B472-87AB7E484C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82425-BC60-486D-B472-87AB7E484C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01F96D9F-D0B0-ADFC-096B-196DCFC3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51" r="3676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CCADFF-593C-5235-217E-ED01738D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4611" y="1899613"/>
            <a:ext cx="6232310" cy="81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400" dirty="0"/>
              <a:t>정렬</a:t>
            </a:r>
            <a:r>
              <a:rPr lang="en-US" altLang="ko-KR" sz="4400" dirty="0"/>
              <a:t>.sort()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BDF98-57F7-F586-EBA9-E41BFB575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762" y="3160369"/>
            <a:ext cx="6232310" cy="280370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/>
              <a:t>SSAFY_STUDY</a:t>
            </a:r>
          </a:p>
          <a:p>
            <a:pPr algn="ctr">
              <a:lnSpc>
                <a:spcPct val="110000"/>
              </a:lnSpc>
            </a:pPr>
            <a:endParaRPr lang="en-US" altLang="ko-KR" sz="2000" dirty="0"/>
          </a:p>
          <a:p>
            <a:pPr algn="ctr">
              <a:lnSpc>
                <a:spcPct val="110000"/>
              </a:lnSpc>
            </a:pPr>
            <a:r>
              <a:rPr lang="ko-KR" altLang="en-US" sz="2000" dirty="0"/>
              <a:t>발표자</a:t>
            </a:r>
            <a:r>
              <a:rPr lang="en-US" altLang="ko-KR" sz="2000" dirty="0"/>
              <a:t>: </a:t>
            </a:r>
            <a:r>
              <a:rPr lang="ko-KR" altLang="en-US" sz="2000" dirty="0"/>
              <a:t>손병하</a:t>
            </a:r>
            <a:endParaRPr lang="en-US" altLang="ko-KR" sz="2000" dirty="0"/>
          </a:p>
          <a:p>
            <a:pPr algn="ctr">
              <a:lnSpc>
                <a:spcPct val="110000"/>
              </a:lnSpc>
            </a:pPr>
            <a:endParaRPr lang="en-US" altLang="ko-KR" sz="2000" dirty="0"/>
          </a:p>
          <a:p>
            <a:pPr algn="ctr">
              <a:lnSpc>
                <a:spcPct val="110000"/>
              </a:lnSpc>
            </a:pPr>
            <a:r>
              <a:rPr lang="ko-KR" altLang="en-US" sz="2000" dirty="0"/>
              <a:t>참석자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공연경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박혜은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정보균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정승재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조경호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endParaRPr lang="en-US" altLang="ko-KR" sz="18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63DC6-338E-AF16-94FA-E7FA176D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DCEA89-E26A-C614-FB4A-90162C52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4" y="0"/>
            <a:ext cx="3759554" cy="2720562"/>
          </a:xfrm>
          <a:prstGeom prst="rect">
            <a:avLst/>
          </a:prstGeom>
        </p:spPr>
      </p:pic>
      <p:pic>
        <p:nvPicPr>
          <p:cNvPr id="7" name="그림 6" descr="텍스트, 폰트, 타이포그래피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02FB767-E540-2389-D899-7754F14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3" y="2907797"/>
            <a:ext cx="3966857" cy="1839180"/>
          </a:xfrm>
          <a:prstGeom prst="rect">
            <a:avLst/>
          </a:prstGeom>
        </p:spPr>
      </p:pic>
      <p:pic>
        <p:nvPicPr>
          <p:cNvPr id="9" name="그림 8" descr="폰트, 텍스트, 번호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925DB4-A11D-F6DB-21AE-FB4DCBD62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4" y="4882896"/>
            <a:ext cx="4071808" cy="1751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15C8CB-C47C-DDE3-34C4-0660549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062" y="657369"/>
            <a:ext cx="6198908" cy="845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병합 정렬</a:t>
            </a:r>
            <a:r>
              <a:rPr lang="en-US" altLang="ko-KR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재귀를 배울 때 등장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54F253-5DBF-49D7-6DEE-FAFA6339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337" y="1617272"/>
            <a:ext cx="6198909" cy="47326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분할 정복 알고리즘</a:t>
            </a:r>
            <a:r>
              <a:rPr lang="en-US" altLang="ko-KR" dirty="0">
                <a:solidFill>
                  <a:srgbClr val="FF0000"/>
                </a:solidFill>
              </a:rPr>
              <a:t>’ : </a:t>
            </a:r>
            <a:r>
              <a:rPr lang="ko-KR" altLang="en-US" dirty="0">
                <a:solidFill>
                  <a:schemeClr val="tx2"/>
                </a:solidFill>
              </a:rPr>
              <a:t>재귀를 통해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개 이상의 작은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2"/>
                </a:solidFill>
              </a:rPr>
              <a:t>문제로 분할하여 해결될 때 까지 나누기를 반복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요소가 하나 뿐인 리스트로 만들어서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이것들을 다시 올바른 순서로 합칩니다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다시 병합하는 과정에서 비교를 하며 정렬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시간 복잡도 </a:t>
            </a:r>
            <a:r>
              <a:rPr lang="en-US" altLang="ko-KR" dirty="0">
                <a:solidFill>
                  <a:srgbClr val="0070C0"/>
                </a:solidFill>
              </a:rPr>
              <a:t>O(n log n)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리스트를 나눌 때</a:t>
            </a:r>
            <a:r>
              <a:rPr lang="en-US" altLang="ko-KR" dirty="0">
                <a:solidFill>
                  <a:srgbClr val="0070C0"/>
                </a:solidFill>
              </a:rPr>
              <a:t>: log n  /  </a:t>
            </a:r>
            <a:r>
              <a:rPr lang="ko-KR" altLang="en-US" dirty="0">
                <a:solidFill>
                  <a:srgbClr val="0070C0"/>
                </a:solidFill>
              </a:rPr>
              <a:t>리스트의 병합</a:t>
            </a:r>
            <a:r>
              <a:rPr lang="en-US" altLang="ko-KR" dirty="0">
                <a:solidFill>
                  <a:srgbClr val="0070C0"/>
                </a:solidFill>
              </a:rPr>
              <a:t>: n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ECE71A-2FDE-8597-DF5E-570EBAAF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8032"/>
            <a:ext cx="5883043" cy="5128052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134002-9060-8040-CCFB-717F7EDD0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3" y="1248032"/>
            <a:ext cx="6308957" cy="5128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C1CAD-E2D2-8040-D7ED-3E36BB5A2D01}"/>
              </a:ext>
            </a:extLst>
          </p:cNvPr>
          <p:cNvSpPr txBox="1"/>
          <p:nvPr/>
        </p:nvSpPr>
        <p:spPr>
          <a:xfrm>
            <a:off x="5623550" y="158749"/>
            <a:ext cx="643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 </a:t>
            </a:r>
            <a:r>
              <a:rPr lang="ko-KR" altLang="en-US" dirty="0"/>
              <a:t>부분이 있는 이유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Left = [1,3,5], Right = [2,7,9] </a:t>
            </a:r>
            <a:r>
              <a:rPr lang="ko-KR" altLang="en-US" dirty="0"/>
              <a:t>일 때</a:t>
            </a:r>
            <a:r>
              <a:rPr lang="en-US" altLang="ko-KR" dirty="0"/>
              <a:t>, result=[1,2,3,5,7] 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가 아직 </a:t>
            </a:r>
            <a:r>
              <a:rPr lang="en-US" altLang="ko-KR" dirty="0"/>
              <a:t>result</a:t>
            </a:r>
            <a:r>
              <a:rPr lang="ko-KR" altLang="en-US" dirty="0"/>
              <a:t>에 들어가지 않는 경우가 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9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1CDA-926C-5240-D5F0-0D17D723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0082-5C85-D5C5-F471-1D591DAF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97" y="678056"/>
            <a:ext cx="5513832" cy="817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카운팅</a:t>
            </a:r>
            <a:r>
              <a:rPr lang="ko-KR" altLang="en-US" dirty="0"/>
              <a:t> 정렬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9D4AD6-6FD2-B0F4-6305-9066B793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03" y="1597152"/>
            <a:ext cx="6414145" cy="49011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특정 범위 내의 정수 값을 정렬하는 데 사용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/>
              <a:t>입력 배열의 각 요소가 나타나는 횟수를 세어서 정렬을 수행하는 방식으로 동작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70C0"/>
                </a:solidFill>
              </a:rPr>
              <a:t>시간 복잡도 </a:t>
            </a:r>
            <a:r>
              <a:rPr lang="en-US" altLang="ko-KR" sz="2400" dirty="0">
                <a:solidFill>
                  <a:srgbClr val="0070C0"/>
                </a:solidFill>
              </a:rPr>
              <a:t>O (</a:t>
            </a:r>
            <a:r>
              <a:rPr lang="en-US" altLang="ko-KR" sz="2400" dirty="0" err="1">
                <a:solidFill>
                  <a:srgbClr val="0070C0"/>
                </a:solidFill>
              </a:rPr>
              <a:t>n+k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70C0"/>
                </a:solidFill>
              </a:rPr>
              <a:t> n: </a:t>
            </a:r>
            <a:r>
              <a:rPr lang="ko-KR" altLang="en-US" sz="2400" dirty="0">
                <a:solidFill>
                  <a:srgbClr val="0070C0"/>
                </a:solidFill>
              </a:rPr>
              <a:t>입력한 배열의 크기 </a:t>
            </a:r>
            <a:r>
              <a:rPr lang="en-US" altLang="ko-KR" sz="2400" dirty="0">
                <a:solidFill>
                  <a:srgbClr val="0070C0"/>
                </a:solidFill>
              </a:rPr>
              <a:t> k: </a:t>
            </a:r>
            <a:r>
              <a:rPr lang="ko-KR" altLang="en-US" sz="2400" dirty="0">
                <a:solidFill>
                  <a:srgbClr val="0070C0"/>
                </a:solidFill>
              </a:rPr>
              <a:t>값의 범위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최대</a:t>
            </a:r>
            <a:r>
              <a:rPr lang="en-US" altLang="ko-KR" sz="2400" dirty="0">
                <a:solidFill>
                  <a:srgbClr val="0070C0"/>
                </a:solidFill>
              </a:rPr>
              <a:t>-</a:t>
            </a:r>
            <a:r>
              <a:rPr lang="ko-KR" altLang="en-US" sz="2400" dirty="0">
                <a:solidFill>
                  <a:srgbClr val="0070C0"/>
                </a:solidFill>
              </a:rPr>
              <a:t>최소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70C0"/>
                </a:solidFill>
              </a:rPr>
              <a:t> k </a:t>
            </a:r>
            <a:r>
              <a:rPr lang="ko-KR" altLang="en-US" sz="2400" dirty="0">
                <a:solidFill>
                  <a:srgbClr val="0070C0"/>
                </a:solidFill>
              </a:rPr>
              <a:t>값이 </a:t>
            </a:r>
            <a:r>
              <a:rPr lang="en-US" altLang="ko-KR" sz="2400" dirty="0">
                <a:solidFill>
                  <a:srgbClr val="0070C0"/>
                </a:solidFill>
              </a:rPr>
              <a:t>n</a:t>
            </a:r>
            <a:r>
              <a:rPr lang="ko-KR" altLang="en-US" sz="2400" dirty="0">
                <a:solidFill>
                  <a:srgbClr val="0070C0"/>
                </a:solidFill>
              </a:rPr>
              <a:t>에 비해 작을 때 매우 효율적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9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3156C4-E7C0-D944-7B9A-F716EDDB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8" r="-1" b="2368"/>
          <a:stretch/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050718-40A2-C308-6052-AB998FC2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" r="1" b="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63BB25-96A7-6D0B-E576-542D5F44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r="1" b="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EB96-889D-7F87-C540-2CE2704C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" r="1" b="1"/>
          <a:stretch/>
        </p:blipFill>
        <p:spPr>
          <a:xfrm>
            <a:off x="517870" y="816457"/>
            <a:ext cx="11156253" cy="55314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FC6368-7439-814E-1B74-451E9821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F2CE30-BF47-A3D1-110C-DCCA9249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1048B-6758-B968-8E17-4EBCBCA037FB}"/>
              </a:ext>
            </a:extLst>
          </p:cNvPr>
          <p:cNvSpPr txBox="1"/>
          <p:nvPr/>
        </p:nvSpPr>
        <p:spPr>
          <a:xfrm>
            <a:off x="1903956" y="1315233"/>
            <a:ext cx="85803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마치기 전 부가 정보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그럼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내장 함수에서 쓰는 정렬은</a:t>
            </a:r>
            <a:r>
              <a:rPr lang="en-US" altLang="ko-KR" sz="2000" dirty="0"/>
              <a:t>???</a:t>
            </a:r>
          </a:p>
          <a:p>
            <a:r>
              <a:rPr lang="en-US" altLang="ko-KR" sz="2000" dirty="0"/>
              <a:t> - </a:t>
            </a:r>
            <a:r>
              <a:rPr lang="ko-KR" altLang="en-US" sz="2000" dirty="0"/>
              <a:t>병합</a:t>
            </a:r>
            <a:r>
              <a:rPr lang="en-US" altLang="ko-KR" sz="2000" dirty="0"/>
              <a:t>(merge)  </a:t>
            </a:r>
            <a:r>
              <a:rPr lang="ko-KR" altLang="en-US" sz="2000" dirty="0"/>
              <a:t>정렬과 삽입</a:t>
            </a:r>
            <a:r>
              <a:rPr lang="en-US" altLang="ko-KR" sz="2000" dirty="0"/>
              <a:t>(insertion)</a:t>
            </a:r>
            <a:r>
              <a:rPr lang="ko-KR" altLang="en-US" sz="2000" dirty="0"/>
              <a:t>을 조합한 </a:t>
            </a:r>
            <a:r>
              <a:rPr lang="en-US" altLang="ko-KR" sz="2000" dirty="0"/>
              <a:t>‘</a:t>
            </a:r>
            <a:r>
              <a:rPr lang="ko-KR" altLang="en-US" sz="2000" dirty="0"/>
              <a:t>팀 정렬</a:t>
            </a:r>
            <a:r>
              <a:rPr lang="en-US" altLang="ko-KR" sz="2000" dirty="0"/>
              <a:t>’ </a:t>
            </a:r>
            <a:r>
              <a:rPr lang="ko-KR" altLang="en-US" sz="2000" dirty="0"/>
              <a:t>하이브리드 정렬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둘 다 </a:t>
            </a:r>
            <a:r>
              <a:rPr lang="en-US" altLang="ko-KR" sz="2000" dirty="0"/>
              <a:t>‘</a:t>
            </a:r>
            <a:r>
              <a:rPr lang="ko-KR" altLang="en-US" sz="2000" dirty="0"/>
              <a:t>팀 정렬</a:t>
            </a:r>
            <a:r>
              <a:rPr lang="en-US" altLang="ko-KR" sz="2000" dirty="0"/>
              <a:t>’ </a:t>
            </a:r>
            <a:r>
              <a:rPr lang="ko-KR" altLang="en-US" sz="2000" dirty="0"/>
              <a:t>사용</a:t>
            </a:r>
            <a:r>
              <a:rPr lang="en-US" altLang="ko-KR" sz="2000" dirty="0"/>
              <a:t>. </a:t>
            </a:r>
            <a:r>
              <a:rPr lang="ko-KR" altLang="en-US" sz="2000" dirty="0"/>
              <a:t>안정성을 가지고 있음</a:t>
            </a:r>
            <a:r>
              <a:rPr lang="en-US" altLang="ko-KR" sz="2000" dirty="0"/>
              <a:t>(</a:t>
            </a:r>
            <a:r>
              <a:rPr lang="ko-KR" altLang="en-US" sz="2000" dirty="0"/>
              <a:t>동일한 값 순서 변경 </a:t>
            </a:r>
            <a:r>
              <a:rPr lang="en-US" altLang="ko-KR" sz="2000" dirty="0"/>
              <a:t>X)</a:t>
            </a:r>
          </a:p>
          <a:p>
            <a:r>
              <a:rPr lang="ko-KR" altLang="en-US" sz="2000" dirty="0"/>
              <a:t>이미 정렬 된 경우 성능이 뛰어남</a:t>
            </a:r>
            <a:r>
              <a:rPr lang="en-US" altLang="ko-KR" sz="2000" dirty="0"/>
              <a:t> (</a:t>
            </a:r>
            <a:r>
              <a:rPr lang="ko-KR" altLang="en-US" sz="2000" dirty="0"/>
              <a:t>삽입 정렬의 특징을 가짐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Sorted () : </a:t>
            </a:r>
            <a:r>
              <a:rPr lang="ko-KR" altLang="en-US" sz="2000" dirty="0"/>
              <a:t>새로운 정렬된 리스트를 반환</a:t>
            </a:r>
            <a:r>
              <a:rPr lang="en-US" altLang="ko-KR" sz="2000" dirty="0"/>
              <a:t>. </a:t>
            </a:r>
            <a:r>
              <a:rPr lang="ko-KR" altLang="en-US" sz="2000" dirty="0"/>
              <a:t>원래의 리스트는 변경 </a:t>
            </a:r>
            <a:r>
              <a:rPr lang="en-US" altLang="ko-KR" sz="2000" dirty="0"/>
              <a:t>X</a:t>
            </a:r>
          </a:p>
          <a:p>
            <a:endParaRPr lang="en-US" altLang="ko-KR" sz="2000" dirty="0"/>
          </a:p>
          <a:p>
            <a:r>
              <a:rPr lang="en-US" altLang="ko-KR" sz="2000" dirty="0"/>
              <a:t>Sort() : </a:t>
            </a:r>
            <a:r>
              <a:rPr lang="ko-KR" altLang="en-US" sz="2000" dirty="0"/>
              <a:t>리스트에서만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리스트 자체를 정렬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</a:p>
          <a:p>
            <a:endParaRPr lang="en-US" altLang="ko-KR" sz="2000" dirty="0"/>
          </a:p>
          <a:p>
            <a:r>
              <a:rPr lang="ko-KR" altLang="en-US" sz="2000">
                <a:solidFill>
                  <a:srgbClr val="0070C0"/>
                </a:solidFill>
              </a:rPr>
              <a:t>시간 </a:t>
            </a:r>
            <a:r>
              <a:rPr lang="ko-KR" altLang="en-US" sz="2000" dirty="0">
                <a:solidFill>
                  <a:srgbClr val="0070C0"/>
                </a:solidFill>
              </a:rPr>
              <a:t>복잡도 </a:t>
            </a:r>
            <a:r>
              <a:rPr lang="en-US" altLang="ko-KR" sz="2000" dirty="0">
                <a:solidFill>
                  <a:srgbClr val="0070C0"/>
                </a:solidFill>
              </a:rPr>
              <a:t>O(n log n) </a:t>
            </a:r>
          </a:p>
        </p:txBody>
      </p:sp>
    </p:spTree>
    <p:extLst>
      <p:ext uri="{BB962C8B-B14F-4D97-AF65-F5344CB8AC3E}">
        <p14:creationId xmlns:p14="http://schemas.microsoft.com/office/powerpoint/2010/main" val="33926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78012-FC60-FCE4-6810-DDEEA262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498484"/>
            <a:ext cx="5021182" cy="4870457"/>
          </a:xfrm>
        </p:spPr>
        <p:txBody>
          <a:bodyPr/>
          <a:lstStyle/>
          <a:p>
            <a:pPr algn="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AD26E-B1EB-9E9A-C9F9-B37542A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28" y="498484"/>
            <a:ext cx="5751004" cy="5857049"/>
          </a:xfrm>
        </p:spPr>
        <p:txBody>
          <a:bodyPr/>
          <a:lstStyle/>
          <a:p>
            <a:r>
              <a:rPr lang="ko-KR" altLang="en-US" sz="2200" dirty="0"/>
              <a:t>서론 </a:t>
            </a:r>
            <a:r>
              <a:rPr lang="en-US" altLang="ko-KR" sz="2200" dirty="0"/>
              <a:t>- </a:t>
            </a:r>
            <a:r>
              <a:rPr lang="ko-KR" altLang="en-US" sz="2200" dirty="0"/>
              <a:t>정렬은 왜 공부해야 하는가</a:t>
            </a:r>
            <a:r>
              <a:rPr lang="en-US" altLang="ko-KR" sz="2200" dirty="0"/>
              <a:t>?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버블 정렬</a:t>
            </a:r>
            <a:r>
              <a:rPr lang="en-US" altLang="ko-KR" sz="2200" dirty="0"/>
              <a:t>(Bubble sort)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선택 정렬</a:t>
            </a:r>
            <a:r>
              <a:rPr lang="en-US" altLang="ko-KR" sz="2200" dirty="0"/>
              <a:t>(Selection sort)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삽입 정렬</a:t>
            </a:r>
            <a:r>
              <a:rPr lang="en-US" altLang="ko-KR" sz="2200" dirty="0"/>
              <a:t>(Insertion sort)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병합 정렬</a:t>
            </a:r>
            <a:r>
              <a:rPr lang="en-US" altLang="ko-KR" sz="2200" dirty="0"/>
              <a:t>(Merge sort)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 err="1"/>
              <a:t>카운팅</a:t>
            </a:r>
            <a:r>
              <a:rPr lang="ko-KR" altLang="en-US" sz="2200" dirty="0"/>
              <a:t> 정렬</a:t>
            </a:r>
            <a:r>
              <a:rPr lang="en-US" altLang="ko-KR" sz="2200" dirty="0"/>
              <a:t>(Counting sort)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73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5E98-F45D-BE4F-403F-D88211F7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66" y="1187355"/>
            <a:ext cx="3835766" cy="2774726"/>
          </a:xfrm>
        </p:spPr>
        <p:txBody>
          <a:bodyPr/>
          <a:lstStyle/>
          <a:p>
            <a:r>
              <a:rPr lang="ko-KR" altLang="en-US" dirty="0"/>
              <a:t>정렬을</a:t>
            </a:r>
            <a:br>
              <a:rPr lang="en-US" altLang="ko-KR" dirty="0"/>
            </a:br>
            <a:r>
              <a:rPr lang="ko-KR" altLang="en-US" dirty="0"/>
              <a:t>왜 공부해야</a:t>
            </a:r>
            <a:br>
              <a:rPr lang="en-US" altLang="ko-KR" dirty="0"/>
            </a:br>
            <a:r>
              <a:rPr lang="ko-KR" altLang="en-US" dirty="0" err="1"/>
              <a:t>하는건가요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DBF4A-58C0-2D95-5C7D-92BA7B83BACD}"/>
              </a:ext>
            </a:extLst>
          </p:cNvPr>
          <p:cNvSpPr txBox="1"/>
          <p:nvPr/>
        </p:nvSpPr>
        <p:spPr>
          <a:xfrm>
            <a:off x="5090984" y="911147"/>
            <a:ext cx="6944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우리는 데이터를 가지고 다시 재가공 하여</a:t>
            </a:r>
            <a:endParaRPr lang="en-US" altLang="ko-KR" sz="2400" dirty="0"/>
          </a:p>
          <a:p>
            <a:pPr algn="ctr"/>
            <a:r>
              <a:rPr lang="ko-KR" altLang="en-US" sz="2400" dirty="0"/>
              <a:t>의도에 맞게 사용해야 합니다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r>
              <a:rPr lang="ko-KR" altLang="en-US" sz="2400" dirty="0"/>
              <a:t>예시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-  </a:t>
            </a:r>
            <a:r>
              <a:rPr lang="ko-KR" altLang="en-US" sz="2400" dirty="0"/>
              <a:t>사용자가 가장 많이 접근한 순서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날짜 또는 시간 순서로 정리한 데이터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한글의 </a:t>
            </a:r>
            <a:r>
              <a:rPr lang="en-US" altLang="ko-KR" sz="2400" dirty="0"/>
              <a:t>‘</a:t>
            </a:r>
            <a:r>
              <a:rPr lang="ko-KR" altLang="en-US" sz="2400" dirty="0"/>
              <a:t>가</a:t>
            </a:r>
            <a:r>
              <a:rPr lang="en-US" altLang="ko-KR" sz="2400" dirty="0"/>
              <a:t>,</a:t>
            </a:r>
            <a:r>
              <a:rPr lang="ko-KR" altLang="en-US" sz="2400" dirty="0"/>
              <a:t>나</a:t>
            </a:r>
            <a:r>
              <a:rPr lang="en-US" altLang="ko-KR" sz="2400" dirty="0"/>
              <a:t>,</a:t>
            </a:r>
            <a:r>
              <a:rPr lang="ko-KR" altLang="en-US" sz="2400" dirty="0"/>
              <a:t>다</a:t>
            </a:r>
            <a:r>
              <a:rPr lang="en-US" altLang="ko-KR" sz="2400" dirty="0"/>
              <a:t>’ </a:t>
            </a:r>
            <a:r>
              <a:rPr lang="ko-KR" altLang="en-US" sz="2400" dirty="0"/>
              <a:t>순서 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algn="ctr"/>
            <a:r>
              <a:rPr lang="ko-KR" altLang="en-US" sz="2400" dirty="0"/>
              <a:t>책에서는 말합니다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실무에서는 내장함수 사용하세요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내장함수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또는 회사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집단의 내부 설정 존재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BUT!</a:t>
            </a:r>
            <a:r>
              <a:rPr lang="ko-KR" altLang="en-US" sz="2400" dirty="0">
                <a:solidFill>
                  <a:srgbClr val="FF0000"/>
                </a:solidFill>
              </a:rPr>
              <a:t> 최소한 어떻게 동작하고 시간이 걸리는지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알고 있어야 한다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96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7FD7-6B8A-CD2F-5153-39013F23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B8F8E-6EBA-B41A-8032-47015AD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727483"/>
            <a:ext cx="5513832" cy="857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버블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00F63E5-10B8-06A8-0396-962A8A19D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5624" y="1736630"/>
                <a:ext cx="5513832" cy="4042103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정렬하는 모습이 </a:t>
                </a:r>
                <a:r>
                  <a:rPr lang="en-US" altLang="ko-KR" sz="2400" dirty="0">
                    <a:solidFill>
                      <a:srgbClr val="C00000"/>
                    </a:solidFill>
                  </a:rPr>
                  <a:t>‘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거품</a:t>
                </a:r>
                <a:r>
                  <a:rPr lang="en-US" altLang="ko-KR" sz="2400" dirty="0">
                    <a:solidFill>
                      <a:srgbClr val="C00000"/>
                    </a:solidFill>
                  </a:rPr>
                  <a:t>’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sz="2400" dirty="0"/>
                  <a:t>이 올라오는 모습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2</a:t>
                </a:r>
                <a:r>
                  <a:rPr lang="ko-KR" altLang="en-US" sz="2400" dirty="0"/>
                  <a:t>개의 요소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정렬대상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을 비교해서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순서가 올바르지 않으면 위치를 바꾸는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 알고리즘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00F63E5-10B8-06A8-0396-962A8A19D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5624" y="1736630"/>
                <a:ext cx="5513832" cy="4042103"/>
              </a:xfrm>
              <a:blipFill>
                <a:blip r:embed="rId2"/>
                <a:stretch>
                  <a:fillRect l="-1770" t="-1207" r="-1217" b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 descr="스크린샷, 키보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B695E3-50C1-DDBD-BF7F-6A4923E67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976160"/>
            <a:ext cx="5513832" cy="4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5DBB17-DB8F-4DB6-C333-6657329C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" b="-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3A3C7C-0FE9-A642-84C8-10A386B2670B}"/>
              </a:ext>
            </a:extLst>
          </p:cNvPr>
          <p:cNvSpPr txBox="1"/>
          <p:nvPr/>
        </p:nvSpPr>
        <p:spPr>
          <a:xfrm>
            <a:off x="7091120" y="2443190"/>
            <a:ext cx="43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#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는 코드 최적화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이미 비교한 것들을 생략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0E6F1-F271-FB11-5757-DC89CA3A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F68D-563D-E83C-9B79-91B580A8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5808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선택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A30663-5ABD-9457-6611-091ADF136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5435" y="1515326"/>
                <a:ext cx="5989613" cy="42027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가장 작은 값을 </a:t>
                </a:r>
                <a:r>
                  <a:rPr lang="en-US" altLang="ko-KR" sz="2400" dirty="0"/>
                  <a:t>‘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선택</a:t>
                </a:r>
                <a:r>
                  <a:rPr lang="en-US" altLang="ko-KR" sz="2400" dirty="0"/>
                  <a:t>’ </a:t>
                </a:r>
                <a:r>
                  <a:rPr lang="ko-KR" altLang="en-US" sz="2400" dirty="0"/>
                  <a:t>해서 위치를 교환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해서 정렬하는 방식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최소값을 찾는다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맨 앞으로 위치한다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다음 최솟값을 찾는다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맨 앞 제외로 반복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버블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삽입 정렬에 비해 교환 횟수는 적다</a:t>
                </a:r>
                <a:r>
                  <a:rPr lang="en-US" altLang="ko-KR" sz="2400" dirty="0"/>
                  <a:t>.</a:t>
                </a: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>
                    <a:solidFill>
                      <a:srgbClr val="0070C0"/>
                    </a:solidFill>
                  </a:rPr>
                  <a:t> -&gt; </a:t>
                </a:r>
                <a:r>
                  <a:rPr lang="ko-KR" altLang="en-US" sz="2400" b="0" dirty="0">
                    <a:solidFill>
                      <a:srgbClr val="0070C0"/>
                    </a:solidFill>
                  </a:rPr>
                  <a:t>값을 찾아야 하니까</a:t>
                </a:r>
                <a:r>
                  <a:rPr lang="en-US" altLang="ko-KR" sz="2400" b="0" dirty="0">
                    <a:solidFill>
                      <a:srgbClr val="0070C0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A30663-5ABD-9457-6611-091ADF136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5435" y="1515326"/>
                <a:ext cx="5989613" cy="4202722"/>
              </a:xfrm>
              <a:blipFill>
                <a:blip r:embed="rId2"/>
                <a:stretch>
                  <a:fillRect l="-1526" t="-871" b="-2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556834-397F-DCD6-EE8C-8C1F4E2B6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130" y="976160"/>
            <a:ext cx="5401305" cy="48521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D425A-2D1D-F359-1E6F-F8CFB476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022978-63D3-43E2-F9E6-CEFD8345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76"/>
          <a:stretch/>
        </p:blipFill>
        <p:spPr>
          <a:xfrm>
            <a:off x="517870" y="816457"/>
            <a:ext cx="11156253" cy="55314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FC6368-7439-814E-1B74-451E9821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F1CA-0FFB-ACEB-36A0-D0D9E154E1BA}"/>
              </a:ext>
            </a:extLst>
          </p:cNvPr>
          <p:cNvSpPr txBox="1"/>
          <p:nvPr/>
        </p:nvSpPr>
        <p:spPr>
          <a:xfrm>
            <a:off x="7821827" y="2247380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5, 1</a:t>
            </a:r>
            <a:r>
              <a:rPr lang="ko-KR" altLang="en-US" dirty="0">
                <a:solidFill>
                  <a:schemeClr val="bg1"/>
                </a:solidFill>
              </a:rPr>
              <a:t> 만 놓고 보면 이해가 쉽다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번 인덱스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 인덱스</a:t>
            </a:r>
          </a:p>
        </p:txBody>
      </p:sp>
    </p:spTree>
    <p:extLst>
      <p:ext uri="{BB962C8B-B14F-4D97-AF65-F5344CB8AC3E}">
        <p14:creationId xmlns:p14="http://schemas.microsoft.com/office/powerpoint/2010/main" val="21765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172BA1-4CD9-3D12-F835-F0C1F63E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727483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삽입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E670F0D-CC03-ABE4-C21C-A6DCEC5D0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1699" y="1597152"/>
                <a:ext cx="5782349" cy="490118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정렬되어 있는 부분과 안된 부분이 있다고 가정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정렬된 부분에 새로운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요소를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삽입</a:t>
                </a:r>
                <a:r>
                  <a:rPr lang="ko-KR" altLang="en-US" sz="2400" dirty="0"/>
                  <a:t>하는 방식</a:t>
                </a:r>
                <a:r>
                  <a:rPr lang="en-US" altLang="ko-KR" sz="2400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삽입하려는 요소를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key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값</a:t>
                </a:r>
                <a:r>
                  <a:rPr lang="ko-KR" altLang="en-US" sz="2400" dirty="0"/>
                  <a:t>으로 정하고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이걸 정렬된 부분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앞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과 비교해서 자리를 찾음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(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평균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최악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 – 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역순으로 정렬된 배열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.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최선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이미 정렬된 배열인 경우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(n)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최선의 예시 </a:t>
                </a:r>
                <a:r>
                  <a:rPr lang="en-US" altLang="ko-KR" sz="2400" dirty="0"/>
                  <a:t>– [1, 2, 3, 4, 5, 7, 6]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(</a:t>
                </a:r>
                <a:r>
                  <a:rPr lang="ko-KR" altLang="en-US" sz="2400" dirty="0"/>
                  <a:t>뒤의 </a:t>
                </a:r>
                <a:r>
                  <a:rPr lang="en-US" altLang="ko-KR" sz="2400" dirty="0"/>
                  <a:t>while </a:t>
                </a:r>
                <a:r>
                  <a:rPr lang="ko-KR" altLang="en-US" sz="2400" dirty="0"/>
                  <a:t>문에서 </a:t>
                </a:r>
                <a:r>
                  <a:rPr lang="en-US" altLang="ko-KR" sz="2400" dirty="0"/>
                  <a:t>key</a:t>
                </a:r>
                <a:r>
                  <a:rPr lang="ko-KR" altLang="en-US" sz="2400" dirty="0"/>
                  <a:t>값이 큰 </a:t>
                </a:r>
                <a:r>
                  <a:rPr lang="en-US" altLang="ko-KR" sz="2400" dirty="0"/>
                  <a:t>7</a:t>
                </a:r>
                <a:r>
                  <a:rPr lang="ko-KR" altLang="en-US" sz="2400" dirty="0"/>
                  <a:t>일 때만 실행</a:t>
                </a:r>
                <a:r>
                  <a:rPr lang="en-US" altLang="ko-KR" sz="2400" dirty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E670F0D-CC03-ABE4-C21C-A6DCEC5D0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1699" y="1597152"/>
                <a:ext cx="5782349" cy="4901184"/>
              </a:xfrm>
              <a:blipFill>
                <a:blip r:embed="rId2"/>
                <a:stretch>
                  <a:fillRect l="-1370" t="-746" r="-1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171966-E6D7-6F88-F00F-812A80A5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67" y="1100222"/>
            <a:ext cx="5513832" cy="4604048"/>
          </a:xfrm>
          <a:prstGeom prst="rect">
            <a:avLst/>
          </a:prstGeom>
        </p:spPr>
      </p:pic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D869F90-1C71-938E-180C-91500686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8" y="1275008"/>
            <a:ext cx="11057395" cy="3747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2848C-9887-0426-E3A7-C8C95A0B8C6F}"/>
              </a:ext>
            </a:extLst>
          </p:cNvPr>
          <p:cNvSpPr txBox="1"/>
          <p:nvPr/>
        </p:nvSpPr>
        <p:spPr>
          <a:xfrm>
            <a:off x="5528472" y="1655806"/>
            <a:ext cx="605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삽입 정렬은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번째 위치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번 인덱스에서 보통 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물론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인덱스 위치에서 시작해도 상관은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다만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번 인덱스에서 시작하는 것이 최적화 된 방식이자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코드 구현이다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638</Words>
  <Application>Microsoft Office PowerPoint</Application>
  <PresentationFormat>와이드스크린</PresentationFormat>
  <Paragraphs>106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Microsoft GothicNeo</vt:lpstr>
      <vt:lpstr>맑은 고딕</vt:lpstr>
      <vt:lpstr>Arial</vt:lpstr>
      <vt:lpstr>Cambria Math</vt:lpstr>
      <vt:lpstr>GestaltVTI</vt:lpstr>
      <vt:lpstr>정렬.sort()</vt:lpstr>
      <vt:lpstr>목차</vt:lpstr>
      <vt:lpstr>정렬을 왜 공부해야 하는건가요?</vt:lpstr>
      <vt:lpstr>1. 버블 정렬</vt:lpstr>
      <vt:lpstr>PowerPoint 프레젠테이션</vt:lpstr>
      <vt:lpstr>2. 선택 정렬</vt:lpstr>
      <vt:lpstr>PowerPoint 프레젠테이션</vt:lpstr>
      <vt:lpstr>3. 삽입 정렬</vt:lpstr>
      <vt:lpstr>PowerPoint 프레젠테이션</vt:lpstr>
      <vt:lpstr>4. 병합 정렬 (재귀를 배울 때 등장) </vt:lpstr>
      <vt:lpstr>PowerPoint 프레젠테이션</vt:lpstr>
      <vt:lpstr>5. 카운팅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byungha son</dc:creator>
  <cp:lastModifiedBy>byungha son</cp:lastModifiedBy>
  <cp:revision>72</cp:revision>
  <dcterms:created xsi:type="dcterms:W3CDTF">2025-02-11T11:37:05Z</dcterms:created>
  <dcterms:modified xsi:type="dcterms:W3CDTF">2025-02-11T15:08:15Z</dcterms:modified>
</cp:coreProperties>
</file>