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C679B-722F-47CF-9F41-C623B6E3778A}" type="datetimeFigureOut">
              <a:rPr lang="it-IT" smtClean="0"/>
              <a:pPr/>
              <a:t>02/10/2023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2F40-6A91-4988-8663-4859E2F1EDB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C679B-722F-47CF-9F41-C623B6E3778A}" type="datetimeFigureOut">
              <a:rPr lang="it-IT" smtClean="0"/>
              <a:pPr/>
              <a:t>02/10/2023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2F40-6A91-4988-8663-4859E2F1EDB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C679B-722F-47CF-9F41-C623B6E3778A}" type="datetimeFigureOut">
              <a:rPr lang="it-IT" smtClean="0"/>
              <a:pPr/>
              <a:t>02/10/2023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2F40-6A91-4988-8663-4859E2F1EDB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C679B-722F-47CF-9F41-C623B6E3778A}" type="datetimeFigureOut">
              <a:rPr lang="it-IT" smtClean="0"/>
              <a:pPr/>
              <a:t>02/10/2023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2F40-6A91-4988-8663-4859E2F1EDB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C679B-722F-47CF-9F41-C623B6E3778A}" type="datetimeFigureOut">
              <a:rPr lang="it-IT" smtClean="0"/>
              <a:pPr/>
              <a:t>02/10/2023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2F40-6A91-4988-8663-4859E2F1EDB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C679B-722F-47CF-9F41-C623B6E3778A}" type="datetimeFigureOut">
              <a:rPr lang="it-IT" smtClean="0"/>
              <a:pPr/>
              <a:t>02/10/2023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2F40-6A91-4988-8663-4859E2F1EDB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C679B-722F-47CF-9F41-C623B6E3778A}" type="datetimeFigureOut">
              <a:rPr lang="it-IT" smtClean="0"/>
              <a:pPr/>
              <a:t>02/10/2023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2F40-6A91-4988-8663-4859E2F1EDB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C679B-722F-47CF-9F41-C623B6E3778A}" type="datetimeFigureOut">
              <a:rPr lang="it-IT" smtClean="0"/>
              <a:pPr/>
              <a:t>02/10/2023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2F40-6A91-4988-8663-4859E2F1EDB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C679B-722F-47CF-9F41-C623B6E3778A}" type="datetimeFigureOut">
              <a:rPr lang="it-IT" smtClean="0"/>
              <a:pPr/>
              <a:t>02/10/2023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2F40-6A91-4988-8663-4859E2F1EDB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C679B-722F-47CF-9F41-C623B6E3778A}" type="datetimeFigureOut">
              <a:rPr lang="it-IT" smtClean="0"/>
              <a:pPr/>
              <a:t>02/10/2023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2F40-6A91-4988-8663-4859E2F1EDB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C679B-722F-47CF-9F41-C623B6E3778A}" type="datetimeFigureOut">
              <a:rPr lang="it-IT" smtClean="0"/>
              <a:pPr/>
              <a:t>02/10/2023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2F40-6A91-4988-8663-4859E2F1EDB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C679B-722F-47CF-9F41-C623B6E3778A}" type="datetimeFigureOut">
              <a:rPr lang="it-IT" smtClean="0"/>
              <a:pPr/>
              <a:t>02/10/2023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B2F40-6A91-4988-8663-4859E2F1EDB2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/>
          <a:p>
            <a:r>
              <a:rPr lang="it-IT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Reti e Sistemi 3AI</a:t>
            </a:r>
            <a:endParaRPr lang="it-IT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0" y="3571876"/>
            <a:ext cx="9144000" cy="542932"/>
          </a:xfrm>
        </p:spPr>
        <p:txBody>
          <a:bodyPr>
            <a:normAutofit/>
          </a:bodyPr>
          <a:lstStyle/>
          <a:p>
            <a:r>
              <a:rPr lang="it-IT" sz="1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Riccardo </a:t>
            </a:r>
            <a:r>
              <a:rPr lang="it-IT" sz="1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Rossato</a:t>
            </a:r>
            <a:r>
              <a:rPr lang="it-IT" sz="1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 Elia </a:t>
            </a:r>
            <a:r>
              <a:rPr lang="it-IT" sz="1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Morari</a:t>
            </a:r>
            <a:endParaRPr lang="it-IT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3714776" cy="55098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 Automi</a:t>
            </a:r>
          </a:p>
        </p:txBody>
      </p:sp>
      <p:sp>
        <p:nvSpPr>
          <p:cNvPr id="7" name="Rettangolo 6"/>
          <p:cNvSpPr/>
          <p:nvPr/>
        </p:nvSpPr>
        <p:spPr>
          <a:xfrm>
            <a:off x="323528" y="1484784"/>
            <a:ext cx="410445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 automa, nella teoria dei sistemi è un sistema </a:t>
            </a:r>
            <a:r>
              <a:rPr lang="it-IT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dinamico</a:t>
            </a:r>
            <a:r>
              <a:rPr lang="it-IT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i="1" dirty="0">
                <a:solidFill>
                  <a:schemeClr val="bg1">
                    <a:lumMod val="8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(quando varia nel tempo)</a:t>
            </a:r>
            <a:r>
              <a:rPr lang="it-IT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it-IT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discreto</a:t>
            </a:r>
            <a:r>
              <a:rPr lang="it-IT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i="1" dirty="0">
                <a:solidFill>
                  <a:schemeClr val="bg1">
                    <a:lumMod val="8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(quando non per tutti i tempi T c’è un valore) </a:t>
            </a:r>
            <a:r>
              <a:rPr lang="it-IT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 </a:t>
            </a:r>
            <a:r>
              <a:rPr lang="it-IT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invariante</a:t>
            </a:r>
            <a:r>
              <a:rPr lang="it-IT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i="1" dirty="0">
                <a:solidFill>
                  <a:schemeClr val="bg1">
                    <a:lumMod val="8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(quando i parametri del sistema non cambiano di valore)</a:t>
            </a:r>
            <a:r>
              <a:rPr lang="it-IT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it-IT" i="1" dirty="0">
                <a:solidFill>
                  <a:schemeClr val="bg1">
                    <a:lumMod val="8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 genere gli automi sono </a:t>
            </a:r>
            <a:r>
              <a:rPr lang="it-IT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deterministici</a:t>
            </a:r>
            <a:r>
              <a:rPr lang="it-IT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i="1" dirty="0">
                <a:solidFill>
                  <a:schemeClr val="bg1">
                    <a:lumMod val="8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(quando dando gli stessi input il sistema produrrà gli stessi output) </a:t>
            </a:r>
            <a:r>
              <a:rPr lang="it-IT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 esistono anche degli automi </a:t>
            </a:r>
            <a:r>
              <a:rPr lang="it-IT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stocastici</a:t>
            </a:r>
            <a:r>
              <a:rPr lang="it-IT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i="1" dirty="0">
                <a:solidFill>
                  <a:schemeClr val="bg1">
                    <a:lumMod val="8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(quando dando gli stessi input il sistema non produrrà gli stessi output, quindi produrrà degli output randomici)</a:t>
            </a:r>
            <a:r>
              <a:rPr lang="it-IT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it-IT" i="1" dirty="0">
              <a:solidFill>
                <a:schemeClr val="bg1">
                  <a:lumMod val="8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4342" name="Picture 6" descr="Solitari: automi e qualità - Giochi sul Nostro Tavol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2060848"/>
            <a:ext cx="3780000" cy="2250272"/>
          </a:xfrm>
          <a:prstGeom prst="rect">
            <a:avLst/>
          </a:prstGeom>
          <a:noFill/>
          <a:effectLst>
            <a:innerShdw blurRad="381000" dist="76200" dir="10800000">
              <a:schemeClr val="bg1">
                <a:alpha val="50000"/>
              </a:schemeClr>
            </a:innerShdw>
            <a:softEdge rad="508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 automi esistono?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xmlns="" id="{D0117D49-C79F-FE0E-F926-18FCDD328673}"/>
              </a:ext>
            </a:extLst>
          </p:cNvPr>
          <p:cNvGrpSpPr/>
          <p:nvPr/>
        </p:nvGrpSpPr>
        <p:grpSpPr>
          <a:xfrm>
            <a:off x="6948264" y="1556792"/>
            <a:ext cx="4320360" cy="4320480"/>
            <a:chOff x="6948264" y="1556792"/>
            <a:chExt cx="4320360" cy="4320480"/>
          </a:xfrm>
        </p:grpSpPr>
        <p:sp>
          <p:nvSpPr>
            <p:cNvPr id="3" name="Ovale 2">
              <a:extLst>
                <a:ext uri="{FF2B5EF4-FFF2-40B4-BE49-F238E27FC236}">
                  <a16:creationId xmlns:a16="http://schemas.microsoft.com/office/drawing/2014/main" xmlns="" id="{409F8F74-3A71-9527-C6FA-7C25B32B4B59}"/>
                </a:ext>
              </a:extLst>
            </p:cNvPr>
            <p:cNvSpPr/>
            <p:nvPr/>
          </p:nvSpPr>
          <p:spPr>
            <a:xfrm>
              <a:off x="7380312" y="1988840"/>
              <a:ext cx="3430800" cy="3430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xmlns="" id="{0227732B-7F0B-674A-FD38-63F820B0EAE5}"/>
                </a:ext>
              </a:extLst>
            </p:cNvPr>
            <p:cNvSpPr/>
            <p:nvPr/>
          </p:nvSpPr>
          <p:spPr>
            <a:xfrm>
              <a:off x="6948264" y="3068960"/>
              <a:ext cx="1080000" cy="10801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Automi Finiti</a:t>
              </a:r>
            </a:p>
          </p:txBody>
        </p:sp>
        <p:sp>
          <p:nvSpPr>
            <p:cNvPr id="20" name="Ovale 19">
              <a:extLst>
                <a:ext uri="{FF2B5EF4-FFF2-40B4-BE49-F238E27FC236}">
                  <a16:creationId xmlns:a16="http://schemas.microsoft.com/office/drawing/2014/main" xmlns="" id="{A82A2D00-906A-F26D-65D8-FF6979977089}"/>
                </a:ext>
              </a:extLst>
            </p:cNvPr>
            <p:cNvSpPr/>
            <p:nvPr/>
          </p:nvSpPr>
          <p:spPr>
            <a:xfrm>
              <a:off x="8604448" y="4797152"/>
              <a:ext cx="1080000" cy="10801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300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Automa a Pila</a:t>
              </a:r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xmlns="" id="{74E77461-192B-EB47-3813-72BA87C39E05}"/>
                </a:ext>
              </a:extLst>
            </p:cNvPr>
            <p:cNvSpPr/>
            <p:nvPr/>
          </p:nvSpPr>
          <p:spPr>
            <a:xfrm>
              <a:off x="8604000" y="1556792"/>
              <a:ext cx="1080000" cy="10801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Robot</a:t>
              </a:r>
            </a:p>
          </p:txBody>
        </p:sp>
        <p:sp>
          <p:nvSpPr>
            <p:cNvPr id="22" name="Ovale 21">
              <a:extLst>
                <a:ext uri="{FF2B5EF4-FFF2-40B4-BE49-F238E27FC236}">
                  <a16:creationId xmlns:a16="http://schemas.microsoft.com/office/drawing/2014/main" xmlns="" id="{B3EA36D1-097C-01E8-1EDF-0B9277EF6AD2}"/>
                </a:ext>
              </a:extLst>
            </p:cNvPr>
            <p:cNvSpPr/>
            <p:nvPr/>
          </p:nvSpPr>
          <p:spPr>
            <a:xfrm>
              <a:off x="10188624" y="3068960"/>
              <a:ext cx="1080000" cy="10801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50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Macchina di Turing</a:t>
              </a:r>
            </a:p>
          </p:txBody>
        </p:sp>
      </p:grpSp>
      <p:sp>
        <p:nvSpPr>
          <p:cNvPr id="34" name="CasellaDiTesto 33">
            <a:extLst>
              <a:ext uri="{FF2B5EF4-FFF2-40B4-BE49-F238E27FC236}">
                <a16:creationId xmlns:a16="http://schemas.microsoft.com/office/drawing/2014/main" xmlns="" id="{EF7A190E-4605-9B2B-78D5-367F042925A7}"/>
              </a:ext>
            </a:extLst>
          </p:cNvPr>
          <p:cNvSpPr txBox="1"/>
          <p:nvPr/>
        </p:nvSpPr>
        <p:spPr>
          <a:xfrm>
            <a:off x="539552" y="2276872"/>
            <a:ext cx="6120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0" i="0" dirty="0">
                <a:solidFill>
                  <a:srgbClr val="DBDEE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Un automa finito si dice finito perché </a:t>
            </a:r>
            <a:r>
              <a:rPr lang="it-IT" dirty="0">
                <a:solidFill>
                  <a:srgbClr val="DBDEE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è</a:t>
            </a:r>
            <a:r>
              <a:rPr lang="it-IT" b="0" i="0" dirty="0">
                <a:solidFill>
                  <a:srgbClr val="DBDEE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composto da stati finiti. Grazie alla sua semplicità e chiarezza è un "modello" molto diffuso nel campo dell' informatica e della ricerca.</a:t>
            </a:r>
            <a:br>
              <a:rPr lang="it-IT" b="0" i="0" dirty="0">
                <a:solidFill>
                  <a:srgbClr val="DBDEE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it-IT" b="0" i="0" dirty="0">
                <a:solidFill>
                  <a:srgbClr val="DBDEE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it-IT" b="0" i="0" dirty="0">
                <a:solidFill>
                  <a:srgbClr val="DBDEE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it-IT" dirty="0">
                <a:solidFill>
                  <a:srgbClr val="DBDEE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Permette anche di descrivere con molta precisione il comportamento di molti sistemi ed e in grado di modellare un sistema esistente che un nuovo sistema in grado di risolvere alcuni problemi esistenti ad esempio i traduttori.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/>
          <a:lstStyle/>
          <a:p>
            <a:r>
              <a:rPr lang="it-IT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 automi esistono?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827584" y="2492896"/>
            <a:ext cx="5040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solidFill>
                  <a:srgbClr val="DBDEE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 automa a pila è un tipo di macchina astratta la cui crea un modello computazionale che combina un automa a stati finiti con una pila. Questo tipo di automa viene utilizzato per riconoscere linguaggi più complessi, gestendo strutture ricorsive e annidate. L'uso della pila consente all'automa a pila di memorizzare temporaneamente informazioni.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xmlns="" id="{8380BDA9-A1DD-8106-199E-F25BE19BE0E4}"/>
              </a:ext>
            </a:extLst>
          </p:cNvPr>
          <p:cNvGrpSpPr/>
          <p:nvPr/>
        </p:nvGrpSpPr>
        <p:grpSpPr>
          <a:xfrm rot="5400000">
            <a:off x="6948204" y="1556852"/>
            <a:ext cx="4320480" cy="4320360"/>
            <a:chOff x="6948204" y="1556852"/>
            <a:chExt cx="4320480" cy="4320360"/>
          </a:xfrm>
        </p:grpSpPr>
        <p:sp>
          <p:nvSpPr>
            <p:cNvPr id="14" name="Ovale 13">
              <a:extLst>
                <a:ext uri="{FF2B5EF4-FFF2-40B4-BE49-F238E27FC236}">
                  <a16:creationId xmlns:a16="http://schemas.microsoft.com/office/drawing/2014/main" xmlns="" id="{055740E0-AEA7-EEA7-B476-A630B63BD43D}"/>
                </a:ext>
              </a:extLst>
            </p:cNvPr>
            <p:cNvSpPr/>
            <p:nvPr/>
          </p:nvSpPr>
          <p:spPr>
            <a:xfrm>
              <a:off x="7380312" y="1988840"/>
              <a:ext cx="3430800" cy="3430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xmlns="" id="{5CF87A7B-8FAD-C446-E5D6-4C6D74F9810A}"/>
                </a:ext>
              </a:extLst>
            </p:cNvPr>
            <p:cNvSpPr/>
            <p:nvPr/>
          </p:nvSpPr>
          <p:spPr>
            <a:xfrm rot="16043941">
              <a:off x="6948264" y="3068960"/>
              <a:ext cx="1080000" cy="10801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Automi Finiti</a:t>
              </a:r>
            </a:p>
          </p:txBody>
        </p: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xmlns="" id="{1E299607-E959-392D-37D0-A48F93014DC1}"/>
                </a:ext>
              </a:extLst>
            </p:cNvPr>
            <p:cNvSpPr/>
            <p:nvPr/>
          </p:nvSpPr>
          <p:spPr>
            <a:xfrm rot="16200000">
              <a:off x="8604448" y="4797152"/>
              <a:ext cx="1080000" cy="10801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300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Automa a Pila</a:t>
              </a:r>
            </a:p>
          </p:txBody>
        </p:sp>
        <p:sp>
          <p:nvSpPr>
            <p:cNvPr id="17" name="Ovale 16">
              <a:extLst>
                <a:ext uri="{FF2B5EF4-FFF2-40B4-BE49-F238E27FC236}">
                  <a16:creationId xmlns:a16="http://schemas.microsoft.com/office/drawing/2014/main" xmlns="" id="{712C634E-F699-18FA-2E8B-EA9E5E12FFD6}"/>
                </a:ext>
              </a:extLst>
            </p:cNvPr>
            <p:cNvSpPr/>
            <p:nvPr/>
          </p:nvSpPr>
          <p:spPr>
            <a:xfrm rot="16200000">
              <a:off x="8604000" y="1556792"/>
              <a:ext cx="1080000" cy="10801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Robot</a:t>
              </a:r>
            </a:p>
          </p:txBody>
        </p:sp>
        <p:sp>
          <p:nvSpPr>
            <p:cNvPr id="18" name="Ovale 17">
              <a:extLst>
                <a:ext uri="{FF2B5EF4-FFF2-40B4-BE49-F238E27FC236}">
                  <a16:creationId xmlns:a16="http://schemas.microsoft.com/office/drawing/2014/main" xmlns="" id="{25C745DF-CC49-88A6-CB26-A80678447855}"/>
                </a:ext>
              </a:extLst>
            </p:cNvPr>
            <p:cNvSpPr/>
            <p:nvPr/>
          </p:nvSpPr>
          <p:spPr>
            <a:xfrm rot="16200000">
              <a:off x="10188624" y="3068960"/>
              <a:ext cx="1080000" cy="10801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50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Macchina di Turing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0489138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 automi esistono?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xmlns="" id="{D0117D49-C79F-FE0E-F926-18FCDD328673}"/>
              </a:ext>
            </a:extLst>
          </p:cNvPr>
          <p:cNvGrpSpPr/>
          <p:nvPr/>
        </p:nvGrpSpPr>
        <p:grpSpPr>
          <a:xfrm rot="10800000">
            <a:off x="6948264" y="1556792"/>
            <a:ext cx="4320360" cy="4320480"/>
            <a:chOff x="6948264" y="1556792"/>
            <a:chExt cx="4320360" cy="4320480"/>
          </a:xfrm>
        </p:grpSpPr>
        <p:sp>
          <p:nvSpPr>
            <p:cNvPr id="3" name="Ovale 2">
              <a:extLst>
                <a:ext uri="{FF2B5EF4-FFF2-40B4-BE49-F238E27FC236}">
                  <a16:creationId xmlns:a16="http://schemas.microsoft.com/office/drawing/2014/main" xmlns="" id="{409F8F74-3A71-9527-C6FA-7C25B32B4B59}"/>
                </a:ext>
              </a:extLst>
            </p:cNvPr>
            <p:cNvSpPr/>
            <p:nvPr/>
          </p:nvSpPr>
          <p:spPr>
            <a:xfrm>
              <a:off x="7380312" y="1988840"/>
              <a:ext cx="3430800" cy="3430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xmlns="" id="{0227732B-7F0B-674A-FD38-63F820B0EAE5}"/>
                </a:ext>
              </a:extLst>
            </p:cNvPr>
            <p:cNvSpPr/>
            <p:nvPr/>
          </p:nvSpPr>
          <p:spPr>
            <a:xfrm rot="10800000">
              <a:off x="6948264" y="3068960"/>
              <a:ext cx="1080000" cy="10801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Automi Finiti</a:t>
              </a:r>
            </a:p>
          </p:txBody>
        </p:sp>
        <p:sp>
          <p:nvSpPr>
            <p:cNvPr id="20" name="Ovale 19">
              <a:extLst>
                <a:ext uri="{FF2B5EF4-FFF2-40B4-BE49-F238E27FC236}">
                  <a16:creationId xmlns:a16="http://schemas.microsoft.com/office/drawing/2014/main" xmlns="" id="{A82A2D00-906A-F26D-65D8-FF6979977089}"/>
                </a:ext>
              </a:extLst>
            </p:cNvPr>
            <p:cNvSpPr/>
            <p:nvPr/>
          </p:nvSpPr>
          <p:spPr>
            <a:xfrm rot="10800000">
              <a:off x="8604448" y="4797152"/>
              <a:ext cx="1080000" cy="10801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300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Automa a Pila</a:t>
              </a:r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xmlns="" id="{74E77461-192B-EB47-3813-72BA87C39E05}"/>
                </a:ext>
              </a:extLst>
            </p:cNvPr>
            <p:cNvSpPr/>
            <p:nvPr/>
          </p:nvSpPr>
          <p:spPr>
            <a:xfrm rot="10800000">
              <a:off x="8604000" y="1556792"/>
              <a:ext cx="1080000" cy="10801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Robot</a:t>
              </a:r>
            </a:p>
          </p:txBody>
        </p:sp>
        <p:sp>
          <p:nvSpPr>
            <p:cNvPr id="22" name="Ovale 21">
              <a:extLst>
                <a:ext uri="{FF2B5EF4-FFF2-40B4-BE49-F238E27FC236}">
                  <a16:creationId xmlns:a16="http://schemas.microsoft.com/office/drawing/2014/main" xmlns="" id="{B3EA36D1-097C-01E8-1EDF-0B9277EF6AD2}"/>
                </a:ext>
              </a:extLst>
            </p:cNvPr>
            <p:cNvSpPr/>
            <p:nvPr/>
          </p:nvSpPr>
          <p:spPr>
            <a:xfrm rot="10800000">
              <a:off x="10188624" y="3068960"/>
              <a:ext cx="1080000" cy="10801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50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Macchina di Turing</a:t>
              </a:r>
            </a:p>
          </p:txBody>
        </p: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405AFFE6-C188-E2EB-7AF5-801E8CE13105}"/>
              </a:ext>
            </a:extLst>
          </p:cNvPr>
          <p:cNvSpPr txBox="1"/>
          <p:nvPr/>
        </p:nvSpPr>
        <p:spPr>
          <a:xfrm>
            <a:off x="323528" y="1700808"/>
            <a:ext cx="655272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dirty="0">
                <a:solidFill>
                  <a:srgbClr val="DBDEE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 Macchina di Turing è un modello teorico di calcolatore ideato da Alan Turing nel 1936.</a:t>
            </a:r>
          </a:p>
          <a:p>
            <a:pPr algn="just"/>
            <a:r>
              <a:rPr lang="it-IT" dirty="0">
                <a:solidFill>
                  <a:srgbClr val="DBDEE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it-IT" dirty="0">
                <a:solidFill>
                  <a:srgbClr val="DBDEE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it-IT" dirty="0">
                <a:solidFill>
                  <a:srgbClr val="DBDEE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È stata utilizzata dagli Alleati per decodificare i messaggi dei nazisti, cifrati con una macchina chiamata Enigma, e per rendere il tutto più complicato le ‘impostazioni’ di decodifica cambiavano ogni 24 ore.</a:t>
            </a:r>
          </a:p>
          <a:p>
            <a:pPr algn="just"/>
            <a:endParaRPr lang="it-IT" u="sng" dirty="0">
              <a:solidFill>
                <a:srgbClr val="DBDEE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it-IT" dirty="0">
                <a:solidFill>
                  <a:srgbClr val="DBDEE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 Macchina di Turing è composta da un nastro possibilmente infinito diviso in celle, una testina di lettura/scrittura per manipolare i simboli sul nastro e un'unità di controllo che segue un insieme di regole per eseguire calcoli matematici e computazioni. Questo modello astratto è stato utilizzato da Turing per dimostrare la non risolubilità di alcuni problemi matematici e per formulare il concetto di calcolabilità, influenzando profondamente la teoria dell'automazione e della computazione e la progettazione dei computer moderni.</a:t>
            </a:r>
          </a:p>
        </p:txBody>
      </p:sp>
    </p:spTree>
    <p:extLst>
      <p:ext uri="{BB962C8B-B14F-4D97-AF65-F5344CB8AC3E}">
        <p14:creationId xmlns:p14="http://schemas.microsoft.com/office/powerpoint/2010/main" xmlns="" val="21191801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 automi esistono?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xmlns="" id="{D0117D49-C79F-FE0E-F926-18FCDD328673}"/>
              </a:ext>
            </a:extLst>
          </p:cNvPr>
          <p:cNvGrpSpPr/>
          <p:nvPr/>
        </p:nvGrpSpPr>
        <p:grpSpPr>
          <a:xfrm rot="16200000">
            <a:off x="6948204" y="1556852"/>
            <a:ext cx="4320480" cy="4320360"/>
            <a:chOff x="6948204" y="1556852"/>
            <a:chExt cx="4320480" cy="4320360"/>
          </a:xfrm>
        </p:grpSpPr>
        <p:sp>
          <p:nvSpPr>
            <p:cNvPr id="3" name="Ovale 2">
              <a:extLst>
                <a:ext uri="{FF2B5EF4-FFF2-40B4-BE49-F238E27FC236}">
                  <a16:creationId xmlns:a16="http://schemas.microsoft.com/office/drawing/2014/main" xmlns="" id="{409F8F74-3A71-9527-C6FA-7C25B32B4B59}"/>
                </a:ext>
              </a:extLst>
            </p:cNvPr>
            <p:cNvSpPr/>
            <p:nvPr/>
          </p:nvSpPr>
          <p:spPr>
            <a:xfrm>
              <a:off x="7380312" y="1988840"/>
              <a:ext cx="3430800" cy="3430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xmlns="" id="{0227732B-7F0B-674A-FD38-63F820B0EAE5}"/>
                </a:ext>
              </a:extLst>
            </p:cNvPr>
            <p:cNvSpPr/>
            <p:nvPr/>
          </p:nvSpPr>
          <p:spPr>
            <a:xfrm rot="5400000">
              <a:off x="6948264" y="3068960"/>
              <a:ext cx="1080000" cy="10801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Automi Finiti</a:t>
              </a:r>
            </a:p>
          </p:txBody>
        </p:sp>
        <p:sp>
          <p:nvSpPr>
            <p:cNvPr id="20" name="Ovale 19">
              <a:extLst>
                <a:ext uri="{FF2B5EF4-FFF2-40B4-BE49-F238E27FC236}">
                  <a16:creationId xmlns:a16="http://schemas.microsoft.com/office/drawing/2014/main" xmlns="" id="{A82A2D00-906A-F26D-65D8-FF6979977089}"/>
                </a:ext>
              </a:extLst>
            </p:cNvPr>
            <p:cNvSpPr/>
            <p:nvPr/>
          </p:nvSpPr>
          <p:spPr>
            <a:xfrm rot="5400000">
              <a:off x="8604448" y="4797152"/>
              <a:ext cx="1080000" cy="10801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300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Automa a Pila</a:t>
              </a:r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xmlns="" id="{74E77461-192B-EB47-3813-72BA87C39E05}"/>
                </a:ext>
              </a:extLst>
            </p:cNvPr>
            <p:cNvSpPr/>
            <p:nvPr/>
          </p:nvSpPr>
          <p:spPr>
            <a:xfrm rot="5400000">
              <a:off x="8604000" y="1556792"/>
              <a:ext cx="1080000" cy="10801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Robot</a:t>
              </a:r>
            </a:p>
          </p:txBody>
        </p:sp>
        <p:sp>
          <p:nvSpPr>
            <p:cNvPr id="22" name="Ovale 21">
              <a:extLst>
                <a:ext uri="{FF2B5EF4-FFF2-40B4-BE49-F238E27FC236}">
                  <a16:creationId xmlns:a16="http://schemas.microsoft.com/office/drawing/2014/main" xmlns="" id="{B3EA36D1-097C-01E8-1EDF-0B9277EF6AD2}"/>
                </a:ext>
              </a:extLst>
            </p:cNvPr>
            <p:cNvSpPr/>
            <p:nvPr/>
          </p:nvSpPr>
          <p:spPr>
            <a:xfrm rot="5185742">
              <a:off x="10188624" y="3068960"/>
              <a:ext cx="1080000" cy="10801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50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Macchina di Turing</a:t>
              </a:r>
            </a:p>
          </p:txBody>
        </p:sp>
      </p:grp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C9DC5AE1-E1CC-1804-B149-B7BC0F054ABF}"/>
              </a:ext>
            </a:extLst>
          </p:cNvPr>
          <p:cNvSpPr txBox="1"/>
          <p:nvPr/>
        </p:nvSpPr>
        <p:spPr>
          <a:xfrm>
            <a:off x="323528" y="1412776"/>
            <a:ext cx="65527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just">
              <a:buNone/>
            </a:pPr>
            <a:r>
              <a:rPr lang="it-IT" dirty="0">
                <a:solidFill>
                  <a:srgbClr val="DBDEE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 robot è un dispositivo manipolatore multifunzionale riprogrammabile progettato per muovere materiali e elementi diversi, attraverso movimenti variabili programmati per lo svolgimento del compito ad esso assegnato.</a:t>
            </a:r>
          </a:p>
          <a:p>
            <a:pPr indent="0" algn="just">
              <a:buNone/>
            </a:pPr>
            <a:endParaRPr lang="it-IT" dirty="0">
              <a:solidFill>
                <a:srgbClr val="DBDEE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it-IT" dirty="0">
                <a:solidFill>
                  <a:srgbClr val="DBDEE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 giorno d’oggi i Settori di applicazione dei Robot sono molti, per esempio possono essere trovati nelle Lavorazioni meccaniche, nel campo della medicina e nell’industria automobilistica.</a:t>
            </a:r>
          </a:p>
          <a:p>
            <a:pPr indent="0">
              <a:buNone/>
            </a:pPr>
            <a:endParaRPr lang="it-IT" dirty="0">
              <a:solidFill>
                <a:srgbClr val="DBDEE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xmlns="" id="{402BC88D-520A-FE35-8455-FE6182412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4509120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Robot industriali, cosa sono, come sceglierli e applicazioni - AI4Business">
            <a:extLst>
              <a:ext uri="{FF2B5EF4-FFF2-40B4-BE49-F238E27FC236}">
                <a16:creationId xmlns:a16="http://schemas.microsoft.com/office/drawing/2014/main" xmlns="" id="{94F0723B-C1F3-A6CF-C5A2-CA1F4A785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077072"/>
            <a:ext cx="2700300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Gli impieghi del Robot Da Vinci | Top Doctors">
            <a:extLst>
              <a:ext uri="{FF2B5EF4-FFF2-40B4-BE49-F238E27FC236}">
                <a16:creationId xmlns:a16="http://schemas.microsoft.com/office/drawing/2014/main" xmlns="" id="{69C0119F-8C34-7ACF-5322-4692835A0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085184"/>
            <a:ext cx="2031093" cy="162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961333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297</Words>
  <Application>Microsoft Office PowerPoint</Application>
  <PresentationFormat>Presentazione su schermo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Tema di Office</vt:lpstr>
      <vt:lpstr>Reti e Sistemi 3AI</vt:lpstr>
      <vt:lpstr>Gli Automi</vt:lpstr>
      <vt:lpstr>Quali automi esistono?</vt:lpstr>
      <vt:lpstr>Quali automi esistono?</vt:lpstr>
      <vt:lpstr>Quali automi esistono?</vt:lpstr>
      <vt:lpstr>Quali automi esistono?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Automi</dc:title>
  <dc:creator>Studente</dc:creator>
  <cp:lastModifiedBy>Studente</cp:lastModifiedBy>
  <cp:revision>8</cp:revision>
  <dcterms:created xsi:type="dcterms:W3CDTF">2023-09-28T10:32:29Z</dcterms:created>
  <dcterms:modified xsi:type="dcterms:W3CDTF">2023-10-02T10:55:58Z</dcterms:modified>
</cp:coreProperties>
</file>