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87" r:id="rId4"/>
    <p:sldId id="257" r:id="rId5"/>
    <p:sldId id="260" r:id="rId6"/>
    <p:sldId id="261" r:id="rId7"/>
    <p:sldId id="262" r:id="rId8"/>
    <p:sldId id="264" r:id="rId9"/>
    <p:sldId id="258" r:id="rId10"/>
    <p:sldId id="265" r:id="rId11"/>
    <p:sldId id="259" r:id="rId12"/>
    <p:sldId id="263"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investopedia.com/terms/k/kurtosis.asp" TargetMode="External"/><Relationship Id="rId2" Type="http://schemas.openxmlformats.org/officeDocument/2006/relationships/hyperlink" Target="https://www.investopedia.com/terms/s/skewness.asp" TargetMode="External"/><Relationship Id="rId1" Type="http://schemas.openxmlformats.org/officeDocument/2006/relationships/slideLayout" Target="../slideLayouts/slideLayout2.xml"/><Relationship Id="rId6" Type="http://schemas.openxmlformats.org/officeDocument/2006/relationships/hyperlink" Target="https://www.investopedia.com/terms/h/hypothesistesting.asp" TargetMode="External"/><Relationship Id="rId5" Type="http://schemas.openxmlformats.org/officeDocument/2006/relationships/hyperlink" Target="https://www.investopedia.com/terms/a/anova.asp" TargetMode="External"/><Relationship Id="rId4" Type="http://schemas.openxmlformats.org/officeDocument/2006/relationships/hyperlink" Target="https://www.investopedia.com/video/play/regressi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investopedia.com/terms/s/skewness.asp" TargetMode="External"/><Relationship Id="rId2" Type="http://schemas.openxmlformats.org/officeDocument/2006/relationships/hyperlink" Target="https://www.investopedia.com/terms/k/kurtosis.as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investopedia.com/terms/c/correlationcoefficient.asp" TargetMode="External"/><Relationship Id="rId2" Type="http://schemas.openxmlformats.org/officeDocument/2006/relationships/hyperlink" Target="https://www.investopedia.com/terms/r/regression.asp" TargetMode="External"/><Relationship Id="rId1" Type="http://schemas.openxmlformats.org/officeDocument/2006/relationships/slideLayout" Target="../slideLayouts/slideLayout2.xml"/><Relationship Id="rId4" Type="http://schemas.openxmlformats.org/officeDocument/2006/relationships/hyperlink" Target="https://www.investopedia.com/terms/s/statistical-significance.as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Observation" TargetMode="External"/><Relationship Id="rId7" Type="http://schemas.openxmlformats.org/officeDocument/2006/relationships/hyperlink" Target="https://en.wikipedia.org/wiki/Data" TargetMode="External"/><Relationship Id="rId2" Type="http://schemas.openxmlformats.org/officeDocument/2006/relationships/hyperlink" Target="https://en.wikipedia.org/wiki/Information" TargetMode="External"/><Relationship Id="rId1" Type="http://schemas.openxmlformats.org/officeDocument/2006/relationships/slideLayout" Target="../slideLayouts/slideLayout2.xml"/><Relationship Id="rId6" Type="http://schemas.openxmlformats.org/officeDocument/2006/relationships/hyperlink" Target="https://en.wikipedia.org/wiki/Variable_(research)" TargetMode="External"/><Relationship Id="rId5" Type="http://schemas.openxmlformats.org/officeDocument/2006/relationships/hyperlink" Target="https://en.wikipedia.org/wiki/Quantity" TargetMode="External"/><Relationship Id="rId4" Type="http://schemas.openxmlformats.org/officeDocument/2006/relationships/hyperlink" Target="https://en.wikipedia.org/wiki/Qualitative_property"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Statistics and Data</a:t>
            </a:r>
            <a:endParaRPr lang="en-US" dirty="0"/>
          </a:p>
        </p:txBody>
      </p:sp>
      <p:sp>
        <p:nvSpPr>
          <p:cNvPr id="3" name="Subtitle 2"/>
          <p:cNvSpPr>
            <a:spLocks noGrp="1"/>
          </p:cNvSpPr>
          <p:nvPr>
            <p:ph type="subTitle" idx="1"/>
          </p:nvPr>
        </p:nvSpPr>
        <p:spPr/>
        <p:txBody>
          <a:bodyPr/>
          <a:lstStyle/>
          <a:p>
            <a:r>
              <a:rPr lang="en-US" dirty="0" err="1" smtClean="0"/>
              <a:t>Ayan</a:t>
            </a:r>
            <a:r>
              <a:rPr lang="en-US" dirty="0" smtClean="0"/>
              <a:t> Seal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614362" y="1910556"/>
            <a:ext cx="7915275" cy="39052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 statistical tools and procedures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Some common statistical tools and procedures include the following:</a:t>
            </a:r>
          </a:p>
          <a:p>
            <a:pPr lvl="1">
              <a:buNone/>
            </a:pPr>
            <a:r>
              <a:rPr lang="en-US" i="1" dirty="0" smtClean="0"/>
              <a:t>Descriptive</a:t>
            </a:r>
            <a:endParaRPr lang="en-US" dirty="0" smtClean="0"/>
          </a:p>
          <a:p>
            <a:pPr lvl="1"/>
            <a:r>
              <a:rPr lang="en-US" dirty="0" smtClean="0"/>
              <a:t>Mean (average)</a:t>
            </a:r>
          </a:p>
          <a:p>
            <a:pPr lvl="1"/>
            <a:r>
              <a:rPr lang="en-US" dirty="0" smtClean="0"/>
              <a:t>Variance</a:t>
            </a:r>
          </a:p>
          <a:p>
            <a:pPr lvl="1"/>
            <a:r>
              <a:rPr lang="en-US" u="sng" dirty="0" err="1" smtClean="0">
                <a:hlinkClick r:id="rId2"/>
              </a:rPr>
              <a:t>Skewness</a:t>
            </a:r>
            <a:endParaRPr lang="en-US" dirty="0" smtClean="0"/>
          </a:p>
          <a:p>
            <a:pPr lvl="1"/>
            <a:r>
              <a:rPr lang="en-US" u="sng" dirty="0" smtClean="0">
                <a:hlinkClick r:id="rId3"/>
              </a:rPr>
              <a:t>Kurtosis</a:t>
            </a:r>
            <a:endParaRPr lang="en-US" dirty="0" smtClean="0"/>
          </a:p>
          <a:p>
            <a:pPr lvl="1">
              <a:buNone/>
            </a:pPr>
            <a:r>
              <a:rPr lang="en-US" i="1" dirty="0" smtClean="0"/>
              <a:t>Inferential</a:t>
            </a:r>
            <a:endParaRPr lang="en-US" dirty="0" smtClean="0"/>
          </a:p>
          <a:p>
            <a:pPr lvl="1"/>
            <a:r>
              <a:rPr lang="en-US" dirty="0" smtClean="0"/>
              <a:t>Liner </a:t>
            </a:r>
            <a:r>
              <a:rPr lang="en-US" u="sng" dirty="0" smtClean="0">
                <a:hlinkClick r:id="rId4"/>
              </a:rPr>
              <a:t>regression analysis</a:t>
            </a:r>
            <a:endParaRPr lang="en-US" dirty="0" smtClean="0"/>
          </a:p>
          <a:p>
            <a:pPr lvl="1"/>
            <a:r>
              <a:rPr lang="en-US" dirty="0" smtClean="0"/>
              <a:t>Analysis of variance (</a:t>
            </a:r>
            <a:r>
              <a:rPr lang="en-US" u="sng" dirty="0" smtClean="0">
                <a:hlinkClick r:id="rId5"/>
              </a:rPr>
              <a:t>ANOVA</a:t>
            </a:r>
            <a:r>
              <a:rPr lang="en-US" dirty="0" smtClean="0"/>
              <a:t>)</a:t>
            </a:r>
          </a:p>
          <a:p>
            <a:pPr lvl="1"/>
            <a:r>
              <a:rPr lang="en-US" dirty="0" err="1" smtClean="0"/>
              <a:t>Logit</a:t>
            </a:r>
            <a:r>
              <a:rPr lang="en-US" dirty="0" smtClean="0"/>
              <a:t>/</a:t>
            </a:r>
            <a:r>
              <a:rPr lang="en-US" dirty="0" err="1" smtClean="0"/>
              <a:t>Probit</a:t>
            </a:r>
            <a:r>
              <a:rPr lang="en-US" dirty="0" smtClean="0"/>
              <a:t> models</a:t>
            </a:r>
          </a:p>
          <a:p>
            <a:pPr lvl="1"/>
            <a:r>
              <a:rPr lang="en-US" u="sng" dirty="0" smtClean="0">
                <a:hlinkClick r:id="rId6"/>
              </a:rPr>
              <a:t>Null hypothesis testing</a:t>
            </a: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If you were to take three exams in your math classes and obtain scores of 86, 75, and 92, you would calculate your mean score by adding the three exam scores and dividing by three (your mean score would be 84.3 to one decimal place). If, in your math class, there are 40 students and 22 are men and 18 are women, then the proportion of men students is 22/40 and the proportion of women students is 18/40. Mean and proportion are discussed in more detail in later chapters.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Descriptive Statistics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Descriptive statistics are brief informational coefficients that summarize a given data set, which can be either a representation of the entire population or a sample of a population. Descriptive statistics are broken down into measures of central tendency and measures of variability (spread). Measures of central tendency include the mean, median, and mode, while measures of variability include standard deviation, variance, minimum and maximum variables, </a:t>
            </a:r>
            <a:r>
              <a:rPr lang="en-US" u="sng" dirty="0" smtClean="0">
                <a:hlinkClick r:id="rId2"/>
              </a:rPr>
              <a:t>kurtosis</a:t>
            </a:r>
            <a:r>
              <a:rPr lang="en-US" dirty="0" smtClean="0"/>
              <a:t>, and </a:t>
            </a:r>
            <a:r>
              <a:rPr lang="en-US" u="sng" dirty="0" err="1" smtClean="0">
                <a:hlinkClick r:id="rId3"/>
              </a:rPr>
              <a:t>skewness</a:t>
            </a:r>
            <a:r>
              <a:rPr lang="en-US" dirty="0" smtClean="0"/>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Descriptive statistics summarizes or describes the characteristics of a data set.</a:t>
            </a:r>
          </a:p>
          <a:p>
            <a:r>
              <a:rPr lang="en-US" dirty="0" smtClean="0"/>
              <a:t>Descriptive statistics consists of three basic categories of measures: measures of central tendency, measures of variability (or spread), and frequency distribution.</a:t>
            </a:r>
          </a:p>
          <a:p>
            <a:r>
              <a:rPr lang="en-US" dirty="0" smtClean="0"/>
              <a:t>Measures of central tendency describe the center of the data set (mean, median, mode).</a:t>
            </a:r>
          </a:p>
          <a:p>
            <a:r>
              <a:rPr lang="en-US" dirty="0" smtClean="0"/>
              <a:t>Measures of variability describe the dispersion of the data set (variance, standard deviation).</a:t>
            </a:r>
          </a:p>
          <a:p>
            <a:r>
              <a:rPr lang="en-US" dirty="0" smtClean="0"/>
              <a:t>Measures of frequency distribution describe the occurrence of data within the data set (count).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Inferential Statistics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Inferential statistics are tools that statisticians use to draw conclusions about the characteristics of a population from the characteristics of a sample and to decide how certain they can be of the reliability of those conclusions. </a:t>
            </a:r>
          </a:p>
          <a:p>
            <a:pPr>
              <a:buNone/>
            </a:pPr>
            <a:r>
              <a:rPr lang="en-US" dirty="0" smtClean="0"/>
              <a:t>Based on the sample size and distribution of the sample data statisticians can calculate the probability that statistics, which measure the central tendency, variability, distribution, and relationships between characteristics within a data sample, provide an accurate picture of the corresponding parameters of the whole population from which the sample is drawn.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a:buNone/>
            </a:pPr>
            <a:r>
              <a:rPr lang="en-US" dirty="0" smtClean="0"/>
              <a:t>Inferential statistics are used to make generalizations about large groups, such as estimating average demand for a product by surveying a sample of consumers' buying habits, or to attempt to predict future events, such as projecting the future return of a security or asset class based on returns in a sample period.</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u="sng" dirty="0" smtClean="0">
                <a:hlinkClick r:id="rId2"/>
              </a:rPr>
              <a:t>Regression</a:t>
            </a:r>
            <a:r>
              <a:rPr lang="en-US" dirty="0" smtClean="0"/>
              <a:t> analysis is a common method of statistical inference that attempts to determine the strength and character of the relationship (or </a:t>
            </a:r>
            <a:r>
              <a:rPr lang="en-US" u="sng" dirty="0" smtClean="0">
                <a:hlinkClick r:id="rId3"/>
              </a:rPr>
              <a:t>correlation</a:t>
            </a:r>
            <a:r>
              <a:rPr lang="en-US" dirty="0" smtClean="0"/>
              <a:t>) between one dependent variable (usually denoted by Y) and a series of other variables (known as independent variables). </a:t>
            </a:r>
          </a:p>
          <a:p>
            <a:pPr>
              <a:buNone/>
            </a:pPr>
            <a:r>
              <a:rPr lang="en-US" dirty="0" smtClean="0"/>
              <a:t>The output of a regression model can be analyzed for </a:t>
            </a:r>
            <a:r>
              <a:rPr lang="en-US" u="sng" dirty="0" smtClean="0">
                <a:hlinkClick r:id="rId4"/>
              </a:rPr>
              <a:t>statistical significance</a:t>
            </a:r>
            <a:r>
              <a:rPr lang="en-US" dirty="0" smtClean="0"/>
              <a:t>, which refers to the claim that a result from findings generated by testing or experimentation is not likely to have occurred randomly or by chance but are instead likely to be attributable to a specific cause elucidated by the data. Having statistical significance is important for academic disciplines or practitioners that rely heavily on analyzing data and research.</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 difference between descriptive and inferential statistics?</a:t>
            </a:r>
            <a:br>
              <a:rPr lang="en-US" dirty="0" smtClean="0"/>
            </a:b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Descriptive statistics are used to describe or summarize the characteristics of a sample or data set, such as a variable's mean, standard deviation, or frequency.</a:t>
            </a:r>
            <a:endParaRPr lang="en-US" smtClean="0"/>
          </a:p>
          <a:p>
            <a:pPr>
              <a:buNone/>
            </a:pPr>
            <a:r>
              <a:rPr lang="en-US" smtClean="0"/>
              <a:t>Inferential </a:t>
            </a:r>
            <a:r>
              <a:rPr lang="en-US" dirty="0" smtClean="0"/>
              <a:t>statistics, in contrast, employs any number of techniques to relate variables in a data set to one another, for example using correlation or regression analysis. These can then be used to estimate forecasts or infer causality.</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Who uses statistics?</a:t>
            </a:r>
            <a:endParaRPr lang="en-US" dirty="0"/>
          </a:p>
        </p:txBody>
      </p:sp>
      <p:sp>
        <p:nvSpPr>
          <p:cNvPr id="3" name="Content Placeholder 2"/>
          <p:cNvSpPr>
            <a:spLocks noGrp="1"/>
          </p:cNvSpPr>
          <p:nvPr>
            <p:ph idx="1"/>
          </p:nvPr>
        </p:nvSpPr>
        <p:spPr/>
        <p:txBody>
          <a:bodyPr/>
          <a:lstStyle/>
          <a:p>
            <a:pPr>
              <a:buNone/>
            </a:pPr>
            <a:r>
              <a:rPr lang="en-US" dirty="0" smtClean="0"/>
              <a:t>Statistics are used widely across an array of applications and professions. Any time data are collected and analyzed, statistics are being done. This can range from government agencies to academic research to analyzing investments.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a:bodyPr>
          <a:lstStyle/>
          <a:p>
            <a:r>
              <a:rPr lang="en-US" dirty="0" smtClean="0"/>
              <a:t>Course Name: Introduction to Data Science</a:t>
            </a:r>
          </a:p>
          <a:p>
            <a:r>
              <a:rPr lang="en-US" dirty="0" smtClean="0"/>
              <a:t>Course Code: CS2004</a:t>
            </a:r>
          </a:p>
          <a:p>
            <a:r>
              <a:rPr lang="en-US" dirty="0" smtClean="0"/>
              <a:t>Books:</a:t>
            </a:r>
          </a:p>
          <a:p>
            <a:r>
              <a:rPr lang="en-US" dirty="0" smtClean="0"/>
              <a:t>Marks (100)</a:t>
            </a:r>
          </a:p>
          <a:p>
            <a:pPr lvl="1"/>
            <a:r>
              <a:rPr lang="en-US" dirty="0" smtClean="0"/>
              <a:t>Quiz 1: 10</a:t>
            </a:r>
          </a:p>
          <a:p>
            <a:pPr lvl="1"/>
            <a:r>
              <a:rPr lang="en-US" dirty="0" smtClean="0"/>
              <a:t>Mid-Semester: 25</a:t>
            </a:r>
          </a:p>
          <a:p>
            <a:pPr lvl="1"/>
            <a:r>
              <a:rPr lang="en-US" dirty="0" smtClean="0"/>
              <a:t>Quiz 2: 10</a:t>
            </a:r>
          </a:p>
          <a:p>
            <a:pPr lvl="1"/>
            <a:r>
              <a:rPr lang="en-US" dirty="0" smtClean="0"/>
              <a:t>End-Semester:35</a:t>
            </a:r>
          </a:p>
          <a:p>
            <a:pPr lvl="1"/>
            <a:r>
              <a:rPr lang="en-US" dirty="0" smtClean="0"/>
              <a:t>Lab: 20</a:t>
            </a:r>
          </a:p>
          <a:p>
            <a:endParaRPr lang="en-US" dirty="0"/>
          </a:p>
        </p:txBody>
      </p:sp>
      <p:pic>
        <p:nvPicPr>
          <p:cNvPr id="4" name="Picture 3" descr="DS-Book-1-229x300.jpg"/>
          <p:cNvPicPr>
            <a:picLocks noChangeAspect="1"/>
          </p:cNvPicPr>
          <p:nvPr/>
        </p:nvPicPr>
        <p:blipFill>
          <a:blip r:embed="rId2" cstate="print"/>
          <a:stretch>
            <a:fillRect/>
          </a:stretch>
        </p:blipFill>
        <p:spPr>
          <a:xfrm>
            <a:off x="6781800" y="914400"/>
            <a:ext cx="2181225" cy="2857500"/>
          </a:xfrm>
          <a:prstGeom prst="rect">
            <a:avLst/>
          </a:prstGeom>
        </p:spPr>
      </p:pic>
      <p:pic>
        <p:nvPicPr>
          <p:cNvPr id="5" name="Picture 4" descr="DS-Book-3-1-229x300.jpg"/>
          <p:cNvPicPr>
            <a:picLocks noChangeAspect="1"/>
          </p:cNvPicPr>
          <p:nvPr/>
        </p:nvPicPr>
        <p:blipFill>
          <a:blip r:embed="rId3" cstate="print"/>
          <a:stretch>
            <a:fillRect/>
          </a:stretch>
        </p:blipFill>
        <p:spPr>
          <a:xfrm>
            <a:off x="4600575" y="952500"/>
            <a:ext cx="2181225" cy="2857500"/>
          </a:xfrm>
          <a:prstGeom prst="rect">
            <a:avLst/>
          </a:prstGeom>
        </p:spPr>
      </p:pic>
      <p:pic>
        <p:nvPicPr>
          <p:cNvPr id="6" name="Picture 5" descr="DS-Book-4-229x300.jpg"/>
          <p:cNvPicPr>
            <a:picLocks noChangeAspect="1"/>
          </p:cNvPicPr>
          <p:nvPr/>
        </p:nvPicPr>
        <p:blipFill>
          <a:blip r:embed="rId4" cstate="print"/>
          <a:stretch>
            <a:fillRect/>
          </a:stretch>
        </p:blipFill>
        <p:spPr>
          <a:xfrm>
            <a:off x="4648200" y="3848100"/>
            <a:ext cx="2181225" cy="2857500"/>
          </a:xfrm>
          <a:prstGeom prst="rect">
            <a:avLst/>
          </a:prstGeom>
        </p:spPr>
      </p:pic>
      <p:pic>
        <p:nvPicPr>
          <p:cNvPr id="7" name="Picture 6" descr="DS-Books-2-1-203x300.jpg"/>
          <p:cNvPicPr>
            <a:picLocks noChangeAspect="1"/>
          </p:cNvPicPr>
          <p:nvPr/>
        </p:nvPicPr>
        <p:blipFill>
          <a:blip r:embed="rId5" cstate="print"/>
          <a:stretch>
            <a:fillRect/>
          </a:stretch>
        </p:blipFill>
        <p:spPr>
          <a:xfrm>
            <a:off x="6934200" y="3848100"/>
            <a:ext cx="1933575" cy="28575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smtClean="0"/>
              <a:t>Glossary</a:t>
            </a:r>
            <a:endParaRPr lang="en-US" b="1" dirty="0"/>
          </a:p>
        </p:txBody>
      </p:sp>
      <p:sp>
        <p:nvSpPr>
          <p:cNvPr id="3" name="Content Placeholder 2"/>
          <p:cNvSpPr>
            <a:spLocks noGrp="1"/>
          </p:cNvSpPr>
          <p:nvPr>
            <p:ph idx="1"/>
          </p:nvPr>
        </p:nvSpPr>
        <p:spPr/>
        <p:txBody>
          <a:bodyPr>
            <a:normAutofit fontScale="62500" lnSpcReduction="20000"/>
          </a:bodyPr>
          <a:lstStyle/>
          <a:p>
            <a:r>
              <a:rPr lang="en-US" b="1" dirty="0" smtClean="0"/>
              <a:t>Average: </a:t>
            </a:r>
            <a:r>
              <a:rPr lang="en-US" dirty="0" smtClean="0"/>
              <a:t>also called mean; a number that describes the central tendency of the data</a:t>
            </a:r>
          </a:p>
          <a:p>
            <a:r>
              <a:rPr lang="en-US" b="1" dirty="0" smtClean="0"/>
              <a:t>Categorical Variable: </a:t>
            </a:r>
            <a:r>
              <a:rPr lang="en-US" dirty="0" smtClean="0"/>
              <a:t>variables that take on values that are names or labels</a:t>
            </a:r>
          </a:p>
          <a:p>
            <a:r>
              <a:rPr lang="en-US" b="1" dirty="0" smtClean="0"/>
              <a:t>Data: </a:t>
            </a:r>
            <a:r>
              <a:rPr lang="en-US" dirty="0" smtClean="0"/>
              <a:t>a set of observations (a set of possible outcomes); most data can be put into two groups: </a:t>
            </a:r>
            <a:r>
              <a:rPr lang="en-US" b="1" dirty="0" smtClean="0"/>
              <a:t>qualitative</a:t>
            </a:r>
            <a:r>
              <a:rPr lang="en-US" dirty="0" smtClean="0"/>
              <a:t> (an attribute whose value is indicated by a label) or </a:t>
            </a:r>
            <a:r>
              <a:rPr lang="en-US" b="1" dirty="0" smtClean="0"/>
              <a:t>quantitative</a:t>
            </a:r>
            <a:r>
              <a:rPr lang="en-US" dirty="0" smtClean="0"/>
              <a:t> (an attribute whose value is indicated by a number). Quantitative data can be separated into </a:t>
            </a:r>
            <a:r>
              <a:rPr lang="en-US" dirty="0" smtClean="0"/>
              <a:t>two subgroups</a:t>
            </a:r>
            <a:r>
              <a:rPr lang="en-US" dirty="0" smtClean="0"/>
              <a:t>: </a:t>
            </a:r>
            <a:r>
              <a:rPr lang="en-US" b="1" dirty="0" smtClean="0"/>
              <a:t>discrete</a:t>
            </a:r>
            <a:r>
              <a:rPr lang="en-US" dirty="0" smtClean="0"/>
              <a:t> and </a:t>
            </a:r>
            <a:r>
              <a:rPr lang="en-US" b="1" dirty="0" smtClean="0"/>
              <a:t>continuous</a:t>
            </a:r>
            <a:r>
              <a:rPr lang="en-US" dirty="0" smtClean="0"/>
              <a:t>. Data is discrete if it is the result of counting (such as the number of students of a given ethnic group in a class or the number of books on a shelf). Data is continuous if it is the result of measuring (such as distance traveled or weight of luggage)</a:t>
            </a:r>
          </a:p>
          <a:p>
            <a:r>
              <a:rPr lang="en-US" b="1" dirty="0" smtClean="0"/>
              <a:t>Numerical Variable: </a:t>
            </a:r>
            <a:r>
              <a:rPr lang="en-US" dirty="0" smtClean="0"/>
              <a:t>variables that take on values that are indicated by numbers</a:t>
            </a:r>
          </a:p>
          <a:p>
            <a:r>
              <a:rPr lang="en-US" b="1" dirty="0" smtClean="0"/>
              <a:t>Parameter: </a:t>
            </a:r>
            <a:r>
              <a:rPr lang="en-US" dirty="0" smtClean="0"/>
              <a:t>a number that is used to represent a population characteristic and that generally cannot be determined easily</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Population: </a:t>
            </a:r>
            <a:r>
              <a:rPr lang="en-US" dirty="0" smtClean="0"/>
              <a:t>all individuals, objects, or measurements whose properties are being studied</a:t>
            </a:r>
          </a:p>
          <a:p>
            <a:r>
              <a:rPr lang="en-US" b="1" dirty="0" smtClean="0"/>
              <a:t>Probability: </a:t>
            </a:r>
            <a:r>
              <a:rPr lang="en-US" dirty="0" smtClean="0"/>
              <a:t>a number between zero and one, inclusive, that gives the likelihood that a specific event will occur</a:t>
            </a:r>
          </a:p>
          <a:p>
            <a:r>
              <a:rPr lang="en-US" b="1" dirty="0" smtClean="0"/>
              <a:t>Proportion: </a:t>
            </a:r>
            <a:r>
              <a:rPr lang="en-US" dirty="0" smtClean="0"/>
              <a:t>the number of successes divided by the total number in the sample</a:t>
            </a:r>
          </a:p>
          <a:p>
            <a:r>
              <a:rPr lang="en-US" b="1" dirty="0" smtClean="0"/>
              <a:t>Representative Sample: </a:t>
            </a:r>
            <a:r>
              <a:rPr lang="en-US" dirty="0" smtClean="0"/>
              <a:t>a subset of the population that has the same characteristics as the population</a:t>
            </a:r>
          </a:p>
          <a:p>
            <a:r>
              <a:rPr lang="en-US" b="1" dirty="0" smtClean="0"/>
              <a:t>Sample: </a:t>
            </a:r>
            <a:r>
              <a:rPr lang="en-US" dirty="0" smtClean="0"/>
              <a:t>a subset of the population studied</a:t>
            </a:r>
          </a:p>
          <a:p>
            <a:r>
              <a:rPr lang="en-US" b="1" dirty="0" smtClean="0"/>
              <a:t>Statistic: </a:t>
            </a:r>
            <a:r>
              <a:rPr lang="en-US" dirty="0" smtClean="0"/>
              <a:t>a numerical characteristic of the sample; a statistic estimates the corresponding population parameter.</a:t>
            </a:r>
          </a:p>
          <a:p>
            <a:r>
              <a:rPr lang="en-US" b="1" smtClean="0"/>
              <a:t>Variable: </a:t>
            </a:r>
            <a:r>
              <a:rPr lang="en-US" smtClean="0"/>
              <a:t>a </a:t>
            </a:r>
            <a:r>
              <a:rPr lang="en-US" dirty="0" smtClean="0"/>
              <a:t>characteristic of interest for each person or object in a population</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a:xfrm>
            <a:off x="457200" y="1371600"/>
            <a:ext cx="8229600" cy="5334000"/>
          </a:xfrm>
        </p:spPr>
        <p:txBody>
          <a:bodyPr>
            <a:normAutofit fontScale="70000" lnSpcReduction="20000"/>
          </a:bodyPr>
          <a:lstStyle/>
          <a:p>
            <a:r>
              <a:rPr lang="en-US" b="1" dirty="0" smtClean="0"/>
              <a:t>Data</a:t>
            </a:r>
            <a:r>
              <a:rPr lang="en-US" dirty="0" smtClean="0"/>
              <a:t> are units of </a:t>
            </a:r>
            <a:r>
              <a:rPr lang="en-US" dirty="0" smtClean="0">
                <a:hlinkClick r:id="rId2" tooltip="Information"/>
              </a:rPr>
              <a:t>information</a:t>
            </a:r>
            <a:r>
              <a:rPr lang="en-US" dirty="0" smtClean="0"/>
              <a:t>, often numeric, that are collected through </a:t>
            </a:r>
            <a:r>
              <a:rPr lang="en-US" dirty="0" smtClean="0">
                <a:hlinkClick r:id="rId3" tooltip="Observation"/>
              </a:rPr>
              <a:t>observation</a:t>
            </a:r>
            <a:r>
              <a:rPr lang="en-US" dirty="0" smtClean="0"/>
              <a:t>.</a:t>
            </a:r>
            <a:r>
              <a:rPr lang="en-US" baseline="30000" dirty="0" smtClean="0"/>
              <a:t> </a:t>
            </a:r>
            <a:r>
              <a:rPr lang="en-US" dirty="0" smtClean="0"/>
              <a:t>In a more technical sense, data are a set of values of </a:t>
            </a:r>
            <a:r>
              <a:rPr lang="en-US" dirty="0" smtClean="0">
                <a:hlinkClick r:id="rId4" tooltip="Qualitative property"/>
              </a:rPr>
              <a:t>qualitative</a:t>
            </a:r>
            <a:r>
              <a:rPr lang="en-US" dirty="0" smtClean="0"/>
              <a:t> or </a:t>
            </a:r>
            <a:r>
              <a:rPr lang="en-US" dirty="0" smtClean="0">
                <a:hlinkClick r:id="rId5" tooltip="Quantity"/>
              </a:rPr>
              <a:t>quantitative</a:t>
            </a:r>
            <a:r>
              <a:rPr lang="en-US" dirty="0" smtClean="0"/>
              <a:t> </a:t>
            </a:r>
            <a:r>
              <a:rPr lang="en-US" dirty="0" smtClean="0">
                <a:hlinkClick r:id="rId6" tooltip="Variable (research)"/>
              </a:rPr>
              <a:t>variables</a:t>
            </a:r>
            <a:r>
              <a:rPr lang="en-US" dirty="0" smtClean="0"/>
              <a:t> about one or more persons or objects,</a:t>
            </a:r>
            <a:r>
              <a:rPr lang="en-US" baseline="30000" dirty="0" smtClean="0">
                <a:hlinkClick r:id="rId7"/>
              </a:rPr>
              <a:t>[1]</a:t>
            </a:r>
            <a:r>
              <a:rPr lang="en-US" dirty="0" smtClean="0"/>
              <a:t> while a </a:t>
            </a:r>
            <a:r>
              <a:rPr lang="en-US" b="1" dirty="0" smtClean="0"/>
              <a:t>datum</a:t>
            </a:r>
            <a:r>
              <a:rPr lang="en-US" dirty="0" smtClean="0"/>
              <a:t> (singular of </a:t>
            </a:r>
            <a:r>
              <a:rPr lang="en-US" i="1" dirty="0" smtClean="0"/>
              <a:t>data</a:t>
            </a:r>
            <a:r>
              <a:rPr lang="en-US" dirty="0" smtClean="0"/>
              <a:t>) is a single value of a single variable</a:t>
            </a:r>
          </a:p>
          <a:p>
            <a:r>
              <a:rPr lang="en-US" b="1" dirty="0" smtClean="0"/>
              <a:t>Data Types are an important concept of statistics, which needs to be understood, to correctly apply statistical measurements to your data and therefore to correctly conclude certain assumptions about it. </a:t>
            </a:r>
          </a:p>
          <a:p>
            <a:r>
              <a:rPr lang="en-US" dirty="0" smtClean="0"/>
              <a:t>Having a good understanding of the different data types, also called measurement scales, is a crucial prerequisite for doing Exploratory Data Analysis (EDA), since you can use certain statistical measurements only for specific data types.</a:t>
            </a:r>
          </a:p>
          <a:p>
            <a:r>
              <a:rPr lang="en-US" dirty="0" smtClean="0"/>
              <a:t>Data science is all about experimenting with raw or structured data. Data is the fuel that can drive a business to the right path or at least provide actionable insights that can help strategize current campaigns, easily organize the launch of new products, or try out different experiments.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Data Types in Statistics</a:t>
            </a:r>
            <a:endParaRPr lang="en-US" dirty="0"/>
          </a:p>
        </p:txBody>
      </p:sp>
      <p:pic>
        <p:nvPicPr>
          <p:cNvPr id="1026" name="Picture 2" descr="C:\Users\Ayan Seal\Desktop\1_dvvxoZTdewLFs3RyZTJreA.png"/>
          <p:cNvPicPr>
            <a:picLocks noGrp="1" noChangeAspect="1" noChangeArrowheads="1"/>
          </p:cNvPicPr>
          <p:nvPr>
            <p:ph idx="1"/>
          </p:nvPr>
        </p:nvPicPr>
        <p:blipFill>
          <a:blip r:embed="rId2" cstate="print"/>
          <a:srcRect/>
          <a:stretch>
            <a:fillRect/>
          </a:stretch>
        </p:blipFill>
        <p:spPr bwMode="auto">
          <a:xfrm>
            <a:off x="457200" y="1926286"/>
            <a:ext cx="8229600" cy="387379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Categorical Data</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Qualitative or Categorical data describes the object under consideration using a finite set of discrete classes. It means that this type of data can’t be counted or measured easily using numbers and therefore divided into categories. The gender of a person (male, female, or others) is a good example of this data type.</a:t>
            </a:r>
          </a:p>
          <a:p>
            <a:r>
              <a:rPr lang="en-US" dirty="0" smtClean="0"/>
              <a:t>These are usually extracted from audio, images, or text medium. Another example can be of a </a:t>
            </a:r>
            <a:r>
              <a:rPr lang="en-US" dirty="0" err="1" smtClean="0"/>
              <a:t>smartphone</a:t>
            </a:r>
            <a:r>
              <a:rPr lang="en-US" dirty="0" smtClean="0"/>
              <a:t> brand that provides information about the current rating, the color of the phone, category of the phone, and so on. All this information can be categorized as Qualitative data.</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Nominal Data</a:t>
            </a:r>
            <a:endParaRPr lang="en-US" dirty="0"/>
          </a:p>
        </p:txBody>
      </p:sp>
      <p:sp>
        <p:nvSpPr>
          <p:cNvPr id="3" name="Content Placeholder 2"/>
          <p:cNvSpPr>
            <a:spLocks noGrp="1"/>
          </p:cNvSpPr>
          <p:nvPr>
            <p:ph idx="1"/>
          </p:nvPr>
        </p:nvSpPr>
        <p:spPr/>
        <p:txBody>
          <a:bodyPr/>
          <a:lstStyle/>
          <a:p>
            <a:r>
              <a:rPr lang="en-US" sz="1800" dirty="0" smtClean="0"/>
              <a:t>Nominal values represent discrete units and are used to label variables, that have no quantitative value. Just think of them as “labels”. Note that nominal data that has no order. Therefore if you would change the order of its values, the meaning would not change. You can see two examples of nominal features below:</a:t>
            </a:r>
          </a:p>
          <a:p>
            <a:endParaRPr lang="en-US"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smtClean="0"/>
              <a:t>The left feature that describes if a person is married would be called “dichotomous”, which is a type of nominal scales that contains only two categories.</a:t>
            </a:r>
          </a:p>
        </p:txBody>
      </p:sp>
      <p:pic>
        <p:nvPicPr>
          <p:cNvPr id="7" name="Picture 6" descr="1_q-QcF_TpSWzSSPptGIn3ZA.png"/>
          <p:cNvPicPr>
            <a:picLocks noChangeAspect="1"/>
          </p:cNvPicPr>
          <p:nvPr/>
        </p:nvPicPr>
        <p:blipFill>
          <a:blip r:embed="rId2" cstate="print"/>
          <a:stretch>
            <a:fillRect/>
          </a:stretch>
        </p:blipFill>
        <p:spPr>
          <a:xfrm>
            <a:off x="2286000" y="2819400"/>
            <a:ext cx="4495800" cy="202632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These are the set of values that don’t possess a natural ordering. Let’s understand this with some examples. The color of a </a:t>
            </a:r>
            <a:r>
              <a:rPr lang="en-US" dirty="0" err="1" smtClean="0"/>
              <a:t>smartphone</a:t>
            </a:r>
            <a:r>
              <a:rPr lang="en-US" dirty="0" smtClean="0"/>
              <a:t> can be considered as a nominal data type as we can’t compare one color with others.</a:t>
            </a:r>
          </a:p>
          <a:p>
            <a:r>
              <a:rPr lang="en-US" dirty="0" smtClean="0"/>
              <a:t>It is not possible to state that ‘Red’ is greater than ‘Blue’. The gender of a person is another one where we can’t differentiate between male, female, or others. Mobile phone categories whether it is midrange, budget segment, or premium </a:t>
            </a:r>
            <a:r>
              <a:rPr lang="en-US" dirty="0" err="1" smtClean="0"/>
              <a:t>smartphone</a:t>
            </a:r>
            <a:r>
              <a:rPr lang="en-US" dirty="0" smtClean="0"/>
              <a:t> is also nominal data type.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Ordinal Data</a:t>
            </a:r>
            <a:endParaRPr lang="en-US" dirty="0"/>
          </a:p>
        </p:txBody>
      </p:sp>
      <p:sp>
        <p:nvSpPr>
          <p:cNvPr id="3" name="Content Placeholder 2"/>
          <p:cNvSpPr>
            <a:spLocks noGrp="1"/>
          </p:cNvSpPr>
          <p:nvPr>
            <p:ph idx="1"/>
          </p:nvPr>
        </p:nvSpPr>
        <p:spPr/>
        <p:txBody>
          <a:bodyPr>
            <a:normAutofit/>
          </a:bodyPr>
          <a:lstStyle/>
          <a:p>
            <a:r>
              <a:rPr lang="en-US" sz="1800" dirty="0" smtClean="0"/>
              <a:t>Ordinal values represent discrete and ordered units. It is therefore nearly the same as nominal data, except that it’s ordering matters. You can see an example below:</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smtClean="0"/>
              <a:t>Note that the difference between Elementary and High School is different than the difference between High School and College. This is the main limitation of ordinal data, the differences between the values is not really known. Because of that, ordinal scales are usually used to measure non-numeric features like happiness, customer satisfaction and so on.</a:t>
            </a:r>
            <a:endParaRPr lang="en-US" sz="1800" dirty="0"/>
          </a:p>
        </p:txBody>
      </p:sp>
      <p:pic>
        <p:nvPicPr>
          <p:cNvPr id="4" name="Picture 3" descr="0_JaiYvZgwhxiaAXRK.png"/>
          <p:cNvPicPr>
            <a:picLocks noChangeAspect="1"/>
          </p:cNvPicPr>
          <p:nvPr/>
        </p:nvPicPr>
        <p:blipFill>
          <a:blip r:embed="rId2" cstate="print"/>
          <a:stretch>
            <a:fillRect/>
          </a:stretch>
        </p:blipFill>
        <p:spPr>
          <a:xfrm>
            <a:off x="2107076" y="2133600"/>
            <a:ext cx="4293724" cy="235149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These types of values have a natural ordering while maintaining their class of values. If we consider the size of a clothing brand then we can easily sort them according to their name tag in the order of small &lt; medium &lt; large. The grading system while marking candidates in a test can also be considered as an ordinal data type where A+ is definitely better than B grade. </a:t>
            </a:r>
          </a:p>
          <a:p>
            <a:r>
              <a:rPr lang="en-US" dirty="0" smtClean="0"/>
              <a:t>These categories help us deciding which encoding strategy can be applied to which type of data. Data encoding for Qualitative data is important because machine learning models can’t handle these values directly and needed to be converted to numerical types as the models are mathematical in nature.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Numerical Data</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This data type tries to quantify things and it does by considering numerical values that make it countable in nature. The price of a </a:t>
            </a:r>
            <a:r>
              <a:rPr lang="en-US" dirty="0" err="1" smtClean="0"/>
              <a:t>smartphone</a:t>
            </a:r>
            <a:r>
              <a:rPr lang="en-US" dirty="0" smtClean="0"/>
              <a:t>, discount offered, number of ratings on a product, the frequency of processor of a </a:t>
            </a:r>
            <a:r>
              <a:rPr lang="en-US" dirty="0" err="1" smtClean="0"/>
              <a:t>smartphone</a:t>
            </a:r>
            <a:r>
              <a:rPr lang="en-US" dirty="0" smtClean="0"/>
              <a:t>, or ram of that particular phone, all these things fall under the category of Quantitative data types.</a:t>
            </a:r>
          </a:p>
          <a:p>
            <a:r>
              <a:rPr lang="en-US" dirty="0" smtClean="0"/>
              <a:t>The key thing is that there can be an infinite number of values a feature can take. For instance, the price of a </a:t>
            </a:r>
            <a:r>
              <a:rPr lang="en-US" dirty="0" err="1" smtClean="0"/>
              <a:t>smartphone</a:t>
            </a:r>
            <a:r>
              <a:rPr lang="en-US" dirty="0" smtClean="0"/>
              <a:t> can vary from x amount to any value and it can be further broken down based on fractional values.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Timetable</a:t>
            </a:r>
            <a:endParaRPr lang="en-US" dirty="0"/>
          </a:p>
        </p:txBody>
      </p:sp>
      <p:sp>
        <p:nvSpPr>
          <p:cNvPr id="3" name="Content Placeholder 2"/>
          <p:cNvSpPr>
            <a:spLocks noGrp="1"/>
          </p:cNvSpPr>
          <p:nvPr>
            <p:ph idx="1"/>
          </p:nvPr>
        </p:nvSpPr>
        <p:spPr/>
        <p:txBody>
          <a:bodyPr/>
          <a:lstStyle/>
          <a:p>
            <a:r>
              <a:rPr lang="en-US" dirty="0" smtClean="0"/>
              <a:t>Monday (class): 12 pm to 1 pm</a:t>
            </a:r>
          </a:p>
          <a:p>
            <a:r>
              <a:rPr lang="en-US" dirty="0" smtClean="0"/>
              <a:t>Tuesday (class): 9 am to 10 am</a:t>
            </a:r>
          </a:p>
          <a:p>
            <a:r>
              <a:rPr lang="en-US" dirty="0" smtClean="0"/>
              <a:t>Wednesday (lab): 4 pm to 6 pm</a:t>
            </a:r>
          </a:p>
          <a:p>
            <a:r>
              <a:rPr lang="en-US" dirty="0" smtClean="0"/>
              <a:t>Thursday </a:t>
            </a:r>
            <a:r>
              <a:rPr lang="en-US" smtClean="0"/>
              <a:t>(class): </a:t>
            </a:r>
            <a:r>
              <a:rPr lang="en-US" dirty="0" smtClean="0"/>
              <a:t>10 am to 11 am</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Discrete vs. Continuous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Discrete</a:t>
            </a:r>
          </a:p>
          <a:p>
            <a:pPr lvl="1"/>
            <a:r>
              <a:rPr lang="en-US" dirty="0" smtClean="0"/>
              <a:t>The numerical values which fall under are integers or whole numbers are placed under this category. The number of speakers in the phone, cameras, cores in the processor, the number of </a:t>
            </a:r>
            <a:r>
              <a:rPr lang="en-US" dirty="0" err="1" smtClean="0"/>
              <a:t>sims</a:t>
            </a:r>
            <a:r>
              <a:rPr lang="en-US" dirty="0" smtClean="0"/>
              <a:t> supported all these are some of the examples of the discrete data type.</a:t>
            </a:r>
          </a:p>
          <a:p>
            <a:r>
              <a:rPr lang="en-US" b="1" dirty="0" smtClean="0"/>
              <a:t>Continuous</a:t>
            </a:r>
          </a:p>
          <a:p>
            <a:pPr lvl="1"/>
            <a:r>
              <a:rPr lang="en-US" dirty="0" smtClean="0"/>
              <a:t>The fractional numbers are considered as continuous values. These can take the form of the operating frequency of the processors, the android version of the phone, </a:t>
            </a:r>
            <a:r>
              <a:rPr lang="en-US" dirty="0" err="1" smtClean="0"/>
              <a:t>wifi</a:t>
            </a:r>
            <a:r>
              <a:rPr lang="en-US" dirty="0" smtClean="0"/>
              <a:t> frequency, temperature of the cores, and so on. </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Interval Data</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sz="1800" dirty="0" smtClean="0"/>
              <a:t>Interval values represent </a:t>
            </a:r>
            <a:r>
              <a:rPr lang="en-US" sz="1800" b="1" dirty="0" smtClean="0"/>
              <a:t>ordered units that have the same difference</a:t>
            </a:r>
            <a:r>
              <a:rPr lang="en-US" sz="1800" dirty="0" smtClean="0"/>
              <a:t>. Therefore we speak of interval data when we have a variable that contains numeric values that are ordered and where we know the exact differences between the values. An example would be a feature that contains temperature of a given place like you can see below:</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smtClean="0"/>
              <a:t>The problem with interval values data is that they </a:t>
            </a:r>
            <a:r>
              <a:rPr lang="en-US" sz="1800" b="1" dirty="0" smtClean="0"/>
              <a:t>don’t have a „true zero“</a:t>
            </a:r>
            <a:r>
              <a:rPr lang="en-US" sz="1800" dirty="0" smtClean="0"/>
              <a:t>. That means in regards to our example, that there is no such thing as no temperature. With interval data, we can add and subtract, but we cannot multiply, divide or calculate ratios. Because there is no true zero, a lot of descriptive and inferential statistics can’t be applied.</a:t>
            </a:r>
            <a:endParaRPr lang="en-US" sz="1800" dirty="0"/>
          </a:p>
        </p:txBody>
      </p:sp>
      <p:pic>
        <p:nvPicPr>
          <p:cNvPr id="4" name="Picture 3" descr="0_HfJxbqNmzoe2L05_.png"/>
          <p:cNvPicPr>
            <a:picLocks noChangeAspect="1"/>
          </p:cNvPicPr>
          <p:nvPr/>
        </p:nvPicPr>
        <p:blipFill>
          <a:blip r:embed="rId2" cstate="print"/>
          <a:stretch>
            <a:fillRect/>
          </a:stretch>
        </p:blipFill>
        <p:spPr>
          <a:xfrm>
            <a:off x="3863060" y="2743200"/>
            <a:ext cx="4899940" cy="2277089"/>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Ratio Data</a:t>
            </a:r>
            <a:endParaRPr lang="en-US" dirty="0"/>
          </a:p>
        </p:txBody>
      </p:sp>
      <p:sp>
        <p:nvSpPr>
          <p:cNvPr id="3" name="Content Placeholder 2"/>
          <p:cNvSpPr>
            <a:spLocks noGrp="1"/>
          </p:cNvSpPr>
          <p:nvPr>
            <p:ph idx="1"/>
          </p:nvPr>
        </p:nvSpPr>
        <p:spPr/>
        <p:txBody>
          <a:bodyPr/>
          <a:lstStyle/>
          <a:p>
            <a:r>
              <a:rPr lang="en-US" dirty="0" smtClean="0"/>
              <a:t>Ratio values are also ordered units that have the same difference. Ratio values are</a:t>
            </a:r>
            <a:r>
              <a:rPr lang="en-US" b="1" dirty="0" smtClean="0"/>
              <a:t> the same as interval values, with the difference that they do have an absolute zero</a:t>
            </a:r>
            <a:r>
              <a:rPr lang="en-US" dirty="0" smtClean="0"/>
              <a:t>. Good examples are height, weight, length etc.</a:t>
            </a:r>
          </a:p>
          <a:p>
            <a:endParaRPr lang="en-US" dirty="0"/>
          </a:p>
        </p:txBody>
      </p:sp>
      <p:pic>
        <p:nvPicPr>
          <p:cNvPr id="4" name="Picture 3" descr="0_148a5xL5-Hr-g4ip.png"/>
          <p:cNvPicPr>
            <a:picLocks noChangeAspect="1"/>
          </p:cNvPicPr>
          <p:nvPr/>
        </p:nvPicPr>
        <p:blipFill>
          <a:blip r:embed="rId2" cstate="print"/>
          <a:stretch>
            <a:fillRect/>
          </a:stretch>
        </p:blipFill>
        <p:spPr>
          <a:xfrm>
            <a:off x="2045346" y="4267200"/>
            <a:ext cx="5193654" cy="190985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are Statistics?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Statistics is a branch of applied mathematics that involves the collection, description, analysis, and inference of conclusions from quantitative data. The mathematical theories behind statistics rely heavily on differential and integral calculus, linear algebra, and probability theory. </a:t>
            </a:r>
          </a:p>
          <a:p>
            <a:pPr>
              <a:buNone/>
            </a:pPr>
            <a:r>
              <a:rPr lang="en-US" dirty="0" smtClean="0"/>
              <a:t>Statisticians, people who do statistics, are particularly concerned with determining how to draw reliable conclusions about large groups and general phenomena from the observable characteristics of small samples that represent only a small portion of the large group or a limited number of instances of a general phenomenon.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lnSpcReduction="10000"/>
          </a:bodyPr>
          <a:lstStyle/>
          <a:p>
            <a:r>
              <a:rPr lang="en-US" dirty="0" smtClean="0"/>
              <a:t>In statistics, we generally want to study a </a:t>
            </a:r>
            <a:r>
              <a:rPr lang="en-US" b="1" dirty="0" smtClean="0"/>
              <a:t>population</a:t>
            </a:r>
            <a:r>
              <a:rPr lang="en-US" dirty="0" smtClean="0"/>
              <a:t>. You can think of a population as a collection of persons, things, or objects under study. To study the population, we select a </a:t>
            </a:r>
            <a:r>
              <a:rPr lang="en-US" b="1" dirty="0" smtClean="0"/>
              <a:t>sample</a:t>
            </a:r>
            <a:r>
              <a:rPr lang="en-US" dirty="0" smtClean="0"/>
              <a:t>. The idea of sampling is to select a portion (or subset) of the larger population and study that portion (the sample) to gain information about the population. Data are the result of sampling from a population.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From the sample data, we can calculate a statistic. A statistic is a number that represents a property of the sample. For example, if we consider one math class to be a sample of the population of all math classes, then the average number of points earned by students in that one math class at the end of the term is an example of a statistic. The statistic is an estimate of a population parameter. A parameter is a number that is a property of the population. Since we considered all math classes to be the population, then the average number of points earned per student over all the math classes is an example of a parameter.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b="1" dirty="0" smtClean="0"/>
              <a:t>Population</a:t>
            </a:r>
            <a:r>
              <a:rPr lang="en-US" dirty="0" smtClean="0"/>
              <a:t>: all math classes</a:t>
            </a:r>
          </a:p>
          <a:p>
            <a:pPr fontAlgn="base"/>
            <a:r>
              <a:rPr lang="en-US" b="1" dirty="0" smtClean="0"/>
              <a:t>Sample</a:t>
            </a:r>
            <a:r>
              <a:rPr lang="en-US" dirty="0" smtClean="0"/>
              <a:t>: One of the math classes</a:t>
            </a:r>
          </a:p>
          <a:p>
            <a:pPr fontAlgn="base"/>
            <a:r>
              <a:rPr lang="en-US" b="1" dirty="0" smtClean="0"/>
              <a:t>Parameter</a:t>
            </a:r>
            <a:r>
              <a:rPr lang="en-US" dirty="0" smtClean="0"/>
              <a:t>: Average number of points earned per student over all math classes</a:t>
            </a:r>
          </a:p>
          <a:p>
            <a:pPr fontAlgn="base">
              <a:buNone/>
            </a:pPr>
            <a:r>
              <a:rPr lang="en-US" dirty="0" smtClean="0"/>
              <a:t>One of the main concerns in the field of statistics is how accurately a statistic estimates a parameter. The accuracy really depends on how well the sample represents the population. The sample must contain the characteristics of the population in order to be a </a:t>
            </a:r>
            <a:r>
              <a:rPr lang="en-US" b="1" dirty="0" smtClean="0"/>
              <a:t>representative sample</a:t>
            </a:r>
            <a:r>
              <a:rPr lang="en-US" dirty="0" smtClean="0"/>
              <a:t>. We are interested in both the sample statistic and the population parameter in inferential statistics.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600200"/>
            <a:ext cx="8229600" cy="4724400"/>
          </a:xfrm>
        </p:spPr>
        <p:txBody>
          <a:bodyPr>
            <a:normAutofit fontScale="62500" lnSpcReduction="20000"/>
          </a:bodyPr>
          <a:lstStyle/>
          <a:p>
            <a:pPr fontAlgn="base"/>
            <a:r>
              <a:rPr lang="en-US" dirty="0" smtClean="0"/>
              <a:t>Determine what the key terms refer to in the following study. We want to know the average (mean) amount of money first year college students spend at ABC College on school supplies that do not include books. We randomly survey 100 first year students at the college. Three of those students spent $150, $200, and $225, respectively.</a:t>
            </a:r>
          </a:p>
          <a:p>
            <a:pPr fontAlgn="base"/>
            <a:endParaRPr lang="en-US" b="1" u="sng" smtClean="0"/>
          </a:p>
          <a:p>
            <a:pPr fontAlgn="base"/>
            <a:r>
              <a:rPr lang="en-US" b="1" u="sng" smtClean="0"/>
              <a:t>Answer</a:t>
            </a:r>
            <a:r>
              <a:rPr lang="en-US" b="1" u="sng" dirty="0" smtClean="0"/>
              <a:t>:</a:t>
            </a:r>
            <a:endParaRPr lang="en-US" dirty="0" smtClean="0"/>
          </a:p>
          <a:p>
            <a:pPr lvl="1" fontAlgn="base"/>
            <a:r>
              <a:rPr lang="en-US" dirty="0" smtClean="0"/>
              <a:t>Population: All the first year college students at ABC College</a:t>
            </a:r>
          </a:p>
          <a:p>
            <a:pPr lvl="1" fontAlgn="base"/>
            <a:r>
              <a:rPr lang="en-US" dirty="0" smtClean="0"/>
              <a:t>Sample: 100 first year students who are surveyed at the college.</a:t>
            </a:r>
          </a:p>
          <a:p>
            <a:pPr lvl="1" fontAlgn="base"/>
            <a:r>
              <a:rPr lang="en-US" dirty="0" smtClean="0"/>
              <a:t>Parameter: Average amount of money a first year college student spent on school supplies that do not include books.</a:t>
            </a:r>
          </a:p>
          <a:p>
            <a:pPr lvl="1" fontAlgn="base"/>
            <a:r>
              <a:rPr lang="en-US" dirty="0" smtClean="0"/>
              <a:t>Statistics: Average amount of money these 100 first year college student spent on school supplies that do not include books.</a:t>
            </a:r>
          </a:p>
          <a:p>
            <a:pPr lvl="1" fontAlgn="base"/>
            <a:r>
              <a:rPr lang="en-US" dirty="0" smtClean="0"/>
              <a:t>Variable: The amount of money a first year ABC College student spend on school supplies that do not include books.</a:t>
            </a:r>
          </a:p>
          <a:p>
            <a:pPr lvl="1" fontAlgn="base"/>
            <a:r>
              <a:rPr lang="en-US" dirty="0" smtClean="0"/>
              <a:t>Data: The amount that we collected from these 100 students, like $150, $200, and $225.</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major areas of statistics</a:t>
            </a:r>
            <a:endParaRPr lang="en-US" dirty="0"/>
          </a:p>
        </p:txBody>
      </p:sp>
      <p:sp>
        <p:nvSpPr>
          <p:cNvPr id="3" name="Content Placeholder 2"/>
          <p:cNvSpPr>
            <a:spLocks noGrp="1"/>
          </p:cNvSpPr>
          <p:nvPr>
            <p:ph idx="1"/>
          </p:nvPr>
        </p:nvSpPr>
        <p:spPr/>
        <p:txBody>
          <a:bodyPr/>
          <a:lstStyle/>
          <a:p>
            <a:r>
              <a:rPr lang="en-US" dirty="0" smtClean="0"/>
              <a:t>The two major areas of statistics are known as descriptive statistics, which describes the properties of sample and population data, and inferential statistics, which uses those properties to test hypotheses and draw conclusions.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840</TotalTime>
  <Words>2040</Words>
  <Application>Microsoft Office PowerPoint</Application>
  <PresentationFormat>On-screen Show (4:3)</PresentationFormat>
  <Paragraphs>143</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Introduction to Statistics and Data</vt:lpstr>
      <vt:lpstr>Slide 2</vt:lpstr>
      <vt:lpstr>Timetable</vt:lpstr>
      <vt:lpstr>What are Statistics?</vt:lpstr>
      <vt:lpstr>Cont’d…</vt:lpstr>
      <vt:lpstr>Cont’d…</vt:lpstr>
      <vt:lpstr>Cont’d…</vt:lpstr>
      <vt:lpstr>Example</vt:lpstr>
      <vt:lpstr>Two major areas of statistics</vt:lpstr>
      <vt:lpstr>Cont’d…</vt:lpstr>
      <vt:lpstr>Common statistical tools and procedures</vt:lpstr>
      <vt:lpstr>Example</vt:lpstr>
      <vt:lpstr>Descriptive Statistics</vt:lpstr>
      <vt:lpstr>Cont’d…</vt:lpstr>
      <vt:lpstr>Inferential Statistics</vt:lpstr>
      <vt:lpstr>Cont’d…</vt:lpstr>
      <vt:lpstr>Cont’d…</vt:lpstr>
      <vt:lpstr>What is the difference between descriptive and inferential statistics? </vt:lpstr>
      <vt:lpstr>Who uses statistics?</vt:lpstr>
      <vt:lpstr>Glossary</vt:lpstr>
      <vt:lpstr>Cont’d…</vt:lpstr>
      <vt:lpstr>Data</vt:lpstr>
      <vt:lpstr>Data Types in Statistics</vt:lpstr>
      <vt:lpstr>Categorical Data</vt:lpstr>
      <vt:lpstr>Nominal Data</vt:lpstr>
      <vt:lpstr>Cont’d…</vt:lpstr>
      <vt:lpstr>Ordinal Data</vt:lpstr>
      <vt:lpstr>Cont’d…</vt:lpstr>
      <vt:lpstr>Numerical Data</vt:lpstr>
      <vt:lpstr>Discrete vs. Continuous</vt:lpstr>
      <vt:lpstr>Interval Data</vt:lpstr>
      <vt:lpstr>Ratio Data</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Statistics and Data</dc:title>
  <dc:creator>Ayan Seal</dc:creator>
  <cp:lastModifiedBy>Windows User</cp:lastModifiedBy>
  <cp:revision>50</cp:revision>
  <dcterms:created xsi:type="dcterms:W3CDTF">2006-08-16T00:00:00Z</dcterms:created>
  <dcterms:modified xsi:type="dcterms:W3CDTF">2022-08-02T07:37:09Z</dcterms:modified>
</cp:coreProperties>
</file>