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5"/>
  </p:notesMasterIdLst>
  <p:sldIdLst>
    <p:sldId id="330" r:id="rId2"/>
    <p:sldId id="508" r:id="rId3"/>
    <p:sldId id="331" r:id="rId4"/>
    <p:sldId id="332" r:id="rId5"/>
    <p:sldId id="333" r:id="rId6"/>
    <p:sldId id="336" r:id="rId7"/>
    <p:sldId id="334" r:id="rId8"/>
    <p:sldId id="385" r:id="rId9"/>
    <p:sldId id="387" r:id="rId10"/>
    <p:sldId id="388" r:id="rId11"/>
    <p:sldId id="389" r:id="rId12"/>
    <p:sldId id="390" r:id="rId13"/>
    <p:sldId id="391" r:id="rId14"/>
    <p:sldId id="392" r:id="rId15"/>
    <p:sldId id="393" r:id="rId16"/>
    <p:sldId id="394" r:id="rId17"/>
    <p:sldId id="395" r:id="rId18"/>
    <p:sldId id="396" r:id="rId19"/>
    <p:sldId id="397" r:id="rId20"/>
    <p:sldId id="398" r:id="rId21"/>
    <p:sldId id="403" r:id="rId22"/>
    <p:sldId id="323" r:id="rId23"/>
    <p:sldId id="324" r:id="rId24"/>
    <p:sldId id="257" r:id="rId25"/>
    <p:sldId id="259" r:id="rId26"/>
    <p:sldId id="260" r:id="rId27"/>
    <p:sldId id="262" r:id="rId28"/>
    <p:sldId id="267" r:id="rId29"/>
    <p:sldId id="269" r:id="rId30"/>
    <p:sldId id="261" r:id="rId31"/>
    <p:sldId id="326" r:id="rId32"/>
    <p:sldId id="263" r:id="rId33"/>
    <p:sldId id="264" r:id="rId34"/>
    <p:sldId id="265" r:id="rId35"/>
    <p:sldId id="266" r:id="rId36"/>
    <p:sldId id="268" r:id="rId37"/>
    <p:sldId id="270" r:id="rId38"/>
    <p:sldId id="299" r:id="rId39"/>
    <p:sldId id="327" r:id="rId40"/>
    <p:sldId id="300" r:id="rId41"/>
    <p:sldId id="272" r:id="rId42"/>
    <p:sldId id="301" r:id="rId43"/>
    <p:sldId id="298" r:id="rId44"/>
    <p:sldId id="278" r:id="rId45"/>
    <p:sldId id="277" r:id="rId46"/>
    <p:sldId id="379" r:id="rId47"/>
    <p:sldId id="340" r:id="rId48"/>
    <p:sldId id="341" r:id="rId49"/>
    <p:sldId id="343" r:id="rId50"/>
    <p:sldId id="344" r:id="rId51"/>
    <p:sldId id="345" r:id="rId52"/>
    <p:sldId id="346" r:id="rId53"/>
    <p:sldId id="347" r:id="rId54"/>
    <p:sldId id="348" r:id="rId55"/>
    <p:sldId id="349" r:id="rId56"/>
    <p:sldId id="350" r:id="rId57"/>
    <p:sldId id="351" r:id="rId58"/>
    <p:sldId id="352" r:id="rId59"/>
    <p:sldId id="353" r:id="rId60"/>
    <p:sldId id="354" r:id="rId61"/>
    <p:sldId id="377" r:id="rId62"/>
    <p:sldId id="356" r:id="rId63"/>
    <p:sldId id="426" r:id="rId64"/>
    <p:sldId id="441" r:id="rId65"/>
    <p:sldId id="429" r:id="rId66"/>
    <p:sldId id="433" r:id="rId67"/>
    <p:sldId id="434" r:id="rId68"/>
    <p:sldId id="435" r:id="rId69"/>
    <p:sldId id="437" r:id="rId70"/>
    <p:sldId id="438" r:id="rId71"/>
    <p:sldId id="358" r:id="rId72"/>
    <p:sldId id="359" r:id="rId73"/>
    <p:sldId id="360" r:id="rId74"/>
    <p:sldId id="361" r:id="rId75"/>
    <p:sldId id="362" r:id="rId76"/>
    <p:sldId id="378" r:id="rId77"/>
    <p:sldId id="355" r:id="rId78"/>
    <p:sldId id="302" r:id="rId79"/>
    <p:sldId id="405" r:id="rId80"/>
    <p:sldId id="406" r:id="rId81"/>
    <p:sldId id="407" r:id="rId82"/>
    <p:sldId id="408" r:id="rId83"/>
    <p:sldId id="409" r:id="rId84"/>
    <p:sldId id="410" r:id="rId85"/>
    <p:sldId id="411" r:id="rId86"/>
    <p:sldId id="412" r:id="rId87"/>
    <p:sldId id="413" r:id="rId88"/>
    <p:sldId id="414" r:id="rId89"/>
    <p:sldId id="415" r:id="rId90"/>
    <p:sldId id="416" r:id="rId91"/>
    <p:sldId id="417" r:id="rId92"/>
    <p:sldId id="418" r:id="rId93"/>
    <p:sldId id="419" r:id="rId94"/>
    <p:sldId id="420" r:id="rId95"/>
    <p:sldId id="421" r:id="rId96"/>
    <p:sldId id="422" r:id="rId97"/>
    <p:sldId id="423" r:id="rId98"/>
    <p:sldId id="424" r:id="rId99"/>
    <p:sldId id="425" r:id="rId100"/>
    <p:sldId id="328" r:id="rId101"/>
    <p:sldId id="303" r:id="rId102"/>
    <p:sldId id="304" r:id="rId103"/>
    <p:sldId id="306" r:id="rId104"/>
    <p:sldId id="307" r:id="rId105"/>
    <p:sldId id="308" r:id="rId106"/>
    <p:sldId id="305" r:id="rId107"/>
    <p:sldId id="280" r:id="rId108"/>
    <p:sldId id="384" r:id="rId109"/>
    <p:sldId id="329" r:id="rId110"/>
    <p:sldId id="474" r:id="rId111"/>
    <p:sldId id="475" r:id="rId112"/>
    <p:sldId id="486" r:id="rId113"/>
    <p:sldId id="477" r:id="rId114"/>
    <p:sldId id="478" r:id="rId115"/>
    <p:sldId id="479" r:id="rId116"/>
    <p:sldId id="480" r:id="rId117"/>
    <p:sldId id="481" r:id="rId118"/>
    <p:sldId id="482" r:id="rId119"/>
    <p:sldId id="484" r:id="rId120"/>
    <p:sldId id="483" r:id="rId121"/>
    <p:sldId id="488" r:id="rId122"/>
    <p:sldId id="490" r:id="rId123"/>
    <p:sldId id="491" r:id="rId1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50021"/>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1756" autoAdjust="0"/>
  </p:normalViewPr>
  <p:slideViewPr>
    <p:cSldViewPr>
      <p:cViewPr>
        <p:scale>
          <a:sx n="66" d="100"/>
          <a:sy n="66" d="100"/>
        </p:scale>
        <p:origin x="-1530" y="-2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87C480-2294-4F79-9D29-46F7F0259B9C}" type="datetimeFigureOut">
              <a:rPr lang="en-US" smtClean="0"/>
              <a:pPr/>
              <a:t>10/19/2022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5B2035-8398-498E-9A62-9A5BE672E339}" type="slidenum">
              <a:rPr lang="en-US" smtClean="0"/>
              <a:pPr/>
              <a:t>‹#›</a:t>
            </a:fld>
            <a:endParaRPr lang="en-US"/>
          </a:p>
        </p:txBody>
      </p:sp>
    </p:spTree>
    <p:extLst>
      <p:ext uri="{BB962C8B-B14F-4D97-AF65-F5344CB8AC3E}">
        <p14:creationId xmlns:p14="http://schemas.microsoft.com/office/powerpoint/2010/main" xmlns="" val="1700282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BC885E-5052-4A0E-B222-A28F68081CEF}" type="slidenum">
              <a:rPr lang="zh-CN" altLang="en-US"/>
              <a:pPr/>
              <a:t>8</a:t>
            </a:fld>
            <a:endParaRPr lang="en-US" altLang="zh-CN"/>
          </a:p>
        </p:txBody>
      </p:sp>
      <p:sp>
        <p:nvSpPr>
          <p:cNvPr id="1542146" name="Rectangle 2"/>
          <p:cNvSpPr>
            <a:spLocks noGrp="1" noRot="1" noChangeAspect="1" noChangeArrowheads="1" noTextEdit="1"/>
          </p:cNvSpPr>
          <p:nvPr>
            <p:ph type="sldImg"/>
          </p:nvPr>
        </p:nvSpPr>
        <p:spPr>
          <a:ln/>
        </p:spPr>
      </p:sp>
      <p:sp>
        <p:nvSpPr>
          <p:cNvPr id="1542147" name="Rectangle 3"/>
          <p:cNvSpPr>
            <a:spLocks noGrp="1" noChangeArrowheads="1"/>
          </p:cNvSpPr>
          <p:nvPr>
            <p:ph type="body" idx="1"/>
          </p:nvPr>
        </p:nvSpPr>
        <p:spPr>
          <a:xfrm>
            <a:off x="685163" y="4343400"/>
            <a:ext cx="5487675" cy="4114800"/>
          </a:xfrm>
        </p:spPr>
        <p:txBody>
          <a:bodyPr/>
          <a:lstStyle/>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CF1AC-2FD6-4CB9-97C1-6C14CD5A405A}" type="slidenum">
              <a:rPr lang="zh-CN" altLang="en-US"/>
              <a:pPr/>
              <a:t>19</a:t>
            </a:fld>
            <a:endParaRPr lang="en-US" altLang="zh-CN"/>
          </a:p>
        </p:txBody>
      </p:sp>
      <p:sp>
        <p:nvSpPr>
          <p:cNvPr id="1564674" name="Rectangle 2"/>
          <p:cNvSpPr>
            <a:spLocks noGrp="1" noRot="1" noChangeAspect="1" noChangeArrowheads="1" noTextEdit="1"/>
          </p:cNvSpPr>
          <p:nvPr>
            <p:ph type="sldImg"/>
          </p:nvPr>
        </p:nvSpPr>
        <p:spPr>
          <a:ln/>
        </p:spPr>
      </p:sp>
      <p:sp>
        <p:nvSpPr>
          <p:cNvPr id="1564675" name="Rectangle 3"/>
          <p:cNvSpPr>
            <a:spLocks noGrp="1" noChangeArrowheads="1"/>
          </p:cNvSpPr>
          <p:nvPr>
            <p:ph type="body" idx="1"/>
          </p:nvPr>
        </p:nvSpPr>
        <p:spPr>
          <a:xfrm>
            <a:off x="685163" y="4343400"/>
            <a:ext cx="5487675" cy="4114800"/>
          </a:xfrm>
        </p:spPr>
        <p:txBody>
          <a:bodyPr/>
          <a:lstStyle/>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F9D471-0271-4D91-8CB8-AC24B8FB5F81}" type="slidenum">
              <a:rPr lang="zh-CN" altLang="en-US"/>
              <a:pPr/>
              <a:t>20</a:t>
            </a:fld>
            <a:endParaRPr lang="en-US" altLang="zh-CN"/>
          </a:p>
        </p:txBody>
      </p:sp>
      <p:sp>
        <p:nvSpPr>
          <p:cNvPr id="1566722" name="Rectangle 2"/>
          <p:cNvSpPr>
            <a:spLocks noGrp="1" noRot="1" noChangeAspect="1" noChangeArrowheads="1" noTextEdit="1"/>
          </p:cNvSpPr>
          <p:nvPr>
            <p:ph type="sldImg"/>
          </p:nvPr>
        </p:nvSpPr>
        <p:spPr>
          <a:ln/>
        </p:spPr>
      </p:sp>
      <p:sp>
        <p:nvSpPr>
          <p:cNvPr id="1566723" name="Rectangle 3"/>
          <p:cNvSpPr>
            <a:spLocks noGrp="1" noChangeArrowheads="1"/>
          </p:cNvSpPr>
          <p:nvPr>
            <p:ph type="body" idx="1"/>
          </p:nvPr>
        </p:nvSpPr>
        <p:spPr>
          <a:xfrm>
            <a:off x="685163" y="4343400"/>
            <a:ext cx="5487675" cy="4114800"/>
          </a:xfrm>
        </p:spPr>
        <p:txBody>
          <a:bodyPr/>
          <a:lstStyle/>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1DC56C-D80B-45E3-8998-2DC2497CFF65}" type="slidenum">
              <a:rPr lang="zh-CN" altLang="en-US"/>
              <a:pPr/>
              <a:t>21</a:t>
            </a:fld>
            <a:endParaRPr lang="en-US" altLang="zh-CN"/>
          </a:p>
        </p:txBody>
      </p:sp>
      <p:sp>
        <p:nvSpPr>
          <p:cNvPr id="1622018" name="Rectangle 2"/>
          <p:cNvSpPr>
            <a:spLocks noGrp="1" noRot="1" noChangeAspect="1" noChangeArrowheads="1" noTextEdit="1"/>
          </p:cNvSpPr>
          <p:nvPr>
            <p:ph type="sldImg"/>
          </p:nvPr>
        </p:nvSpPr>
        <p:spPr>
          <a:ln/>
        </p:spPr>
      </p:sp>
      <p:sp>
        <p:nvSpPr>
          <p:cNvPr id="1622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5B2035-8398-498E-9A62-9A5BE672E339}" type="slidenum">
              <a:rPr lang="en-US" smtClean="0"/>
              <a:pPr/>
              <a:t>27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70C5D82-7EFA-40CB-AF3C-0AEB3EF07A9C}" type="slidenum">
              <a:rPr lang="en-US" smtClean="0"/>
              <a:pPr/>
              <a:t>64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DF29C166-AB87-41C0-9AEB-445F60D6653A}" type="slidenum">
              <a:rPr lang="en-GB"/>
              <a:pPr/>
              <a:t>68</a:t>
            </a:fld>
            <a:endParaRPr lang="en-GB"/>
          </a:p>
        </p:txBody>
      </p:sp>
      <p:sp>
        <p:nvSpPr>
          <p:cNvPr id="624642" name="Rectangle 2050"/>
          <p:cNvSpPr>
            <a:spLocks noGrp="1" noRot="1" noChangeAspect="1" noChangeArrowheads="1" noTextEdit="1"/>
          </p:cNvSpPr>
          <p:nvPr>
            <p:ph type="sldImg"/>
          </p:nvPr>
        </p:nvSpPr>
        <p:spPr>
          <a:ln/>
        </p:spPr>
      </p:sp>
      <p:sp>
        <p:nvSpPr>
          <p:cNvPr id="624643" name="Rectangle 2051"/>
          <p:cNvSpPr>
            <a:spLocks noGrp="1" noChangeArrowheads="1"/>
          </p:cNvSpPr>
          <p:nvPr>
            <p:ph type="body" idx="1"/>
          </p:nvPr>
        </p:nvSpPr>
        <p:spPr/>
        <p:txBody>
          <a:bodyPr/>
          <a:lstStyle/>
          <a:p>
            <a:r>
              <a:rPr lang="en-GB" sz="1400"/>
              <a:t>OK here is the data.</a:t>
            </a:r>
          </a:p>
          <a:p>
            <a:r>
              <a:rPr lang="en-GB" sz="1400"/>
              <a:t>Now let’s calculate the distance between this example and all the others. </a:t>
            </a:r>
          </a:p>
          <a:p>
            <a:r>
              <a:rPr lang="en-GB" sz="1400" b="1"/>
              <a:t>Do on the overhead projector using pen.</a:t>
            </a:r>
          </a:p>
          <a:p>
            <a:r>
              <a:rPr lang="en-GB" sz="1400" b="1"/>
              <a:t>So distance between 8 and 7 is </a:t>
            </a:r>
          </a:p>
          <a:p>
            <a:r>
              <a:rPr lang="en-GB" sz="1400" b="1"/>
              <a:t>SQRT ( 0 + 1 + 25 + 1) = SQRT(27)= 5.</a:t>
            </a:r>
            <a:r>
              <a:rPr lang="en-GB" sz="1400"/>
              <a:t>2</a:t>
            </a:r>
          </a:p>
          <a:p>
            <a:r>
              <a:rPr lang="en-GB" sz="1400"/>
              <a:t>THINK a moment. DOES this seem sensible to you?</a:t>
            </a:r>
            <a:endParaRPr lang="en-GB"/>
          </a:p>
          <a:p>
            <a:r>
              <a:rPr lang="en-GB" sz="1400"/>
              <a:t>Isn’t the calculation being skewed by the large values of the rectangle data relative to the other data?</a:t>
            </a:r>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FD80264-E193-495D-9C1F-3373464D9B5B}" type="slidenum">
              <a:rPr lang="en-GB"/>
              <a:pPr/>
              <a:t>69</a:t>
            </a:fld>
            <a:endParaRPr lang="en-GB"/>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9E59334-A387-4018-9C8E-C5DB6E1800EA}" type="slidenum">
              <a:rPr lang="en-GB"/>
              <a:pPr/>
              <a:t>70</a:t>
            </a:fld>
            <a:endParaRPr lang="en-GB"/>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r>
              <a:rPr lang="en-GB" sz="1400"/>
              <a:t>Here are the distances</a:t>
            </a:r>
          </a:p>
          <a:p>
            <a:r>
              <a:rPr lang="en-GB" sz="1400"/>
              <a:t>Before clicking to reveal classification table</a:t>
            </a:r>
          </a:p>
          <a:p>
            <a:r>
              <a:rPr lang="en-GB" sz="1400"/>
              <a:t>So what would a 1-nearest neighbour classifier predict for the test instance?</a:t>
            </a:r>
          </a:p>
          <a:p>
            <a:r>
              <a:rPr lang="en-GB" sz="1400"/>
              <a:t>What would a 3-nearest neighbour predict?</a:t>
            </a:r>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5B2035-8398-498E-9A62-9A5BE672E339}" type="slidenum">
              <a:rPr lang="en-US" smtClean="0"/>
              <a:pPr/>
              <a:t>108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p:nvPr>
        </p:nvSpPr>
        <p:spPr>
          <a:noFill/>
          <a:ln>
            <a:round/>
            <a:headEnd/>
            <a:tailEnd/>
          </a:ln>
        </p:spPr>
        <p:txBody>
          <a:bodyPr/>
          <a:lstStyle/>
          <a:p>
            <a:fld id="{4EAF5D16-BC2C-4E7D-BBF8-37BC716991E7}" type="slidenum">
              <a:rPr lang="en-GB" altLang="en-US">
                <a:latin typeface="Arial" pitchFamily="34" charset="0"/>
                <a:ea typeface="DejaVu Sans" charset="0"/>
              </a:rPr>
              <a:pPr/>
              <a:t>110</a:t>
            </a:fld>
            <a:endParaRPr lang="en-GB" altLang="en-US">
              <a:latin typeface="Arial" pitchFamily="34" charset="0"/>
              <a:ea typeface="DejaVu Sans" charset="0"/>
            </a:endParaRPr>
          </a:p>
        </p:txBody>
      </p:sp>
      <p:sp>
        <p:nvSpPr>
          <p:cNvPr id="23555"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23556" name="Rectangle 2"/>
          <p:cNvSpPr txBox="1">
            <a:spLocks noGrp="1" noChangeArrowheads="1"/>
          </p:cNvSpPr>
          <p:nvPr>
            <p:ph type="body" idx="1"/>
          </p:nvPr>
        </p:nvSpPr>
        <p:spPr>
          <a:xfrm>
            <a:off x="685801" y="4344316"/>
            <a:ext cx="5486400" cy="4114434"/>
          </a:xfrm>
          <a:noFill/>
        </p:spPr>
        <p:txBody>
          <a:bodyPr wrap="none" anchor="ct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F7A997-2688-40A1-9658-5D9CD055608D}" type="slidenum">
              <a:rPr lang="zh-CN" altLang="en-US"/>
              <a:pPr/>
              <a:t>9</a:t>
            </a:fld>
            <a:endParaRPr lang="en-US" altLang="zh-CN"/>
          </a:p>
        </p:txBody>
      </p:sp>
      <p:sp>
        <p:nvSpPr>
          <p:cNvPr id="1585154" name="Rectangle 2"/>
          <p:cNvSpPr>
            <a:spLocks noGrp="1" noRot="1" noChangeAspect="1" noChangeArrowheads="1" noTextEdit="1"/>
          </p:cNvSpPr>
          <p:nvPr>
            <p:ph type="sldImg"/>
          </p:nvPr>
        </p:nvSpPr>
        <p:spPr>
          <a:ln/>
        </p:spPr>
      </p:sp>
      <p:sp>
        <p:nvSpPr>
          <p:cNvPr id="158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p:cNvSpPr>
            <a:spLocks noGrp="1" noChangeArrowheads="1"/>
          </p:cNvSpPr>
          <p:nvPr>
            <p:ph type="sldNum" sz="quarter"/>
          </p:nvPr>
        </p:nvSpPr>
        <p:spPr>
          <a:noFill/>
          <a:ln>
            <a:round/>
            <a:headEnd/>
            <a:tailEnd/>
          </a:ln>
        </p:spPr>
        <p:txBody>
          <a:bodyPr/>
          <a:lstStyle/>
          <a:p>
            <a:fld id="{6AEC8553-5F86-4B11-A22F-9ECC24642DEF}" type="slidenum">
              <a:rPr lang="en-GB" altLang="en-US">
                <a:latin typeface="Arial" pitchFamily="34" charset="0"/>
                <a:ea typeface="DejaVu Sans" charset="0"/>
              </a:rPr>
              <a:pPr/>
              <a:t>111</a:t>
            </a:fld>
            <a:endParaRPr lang="en-GB" altLang="en-US">
              <a:latin typeface="Arial" pitchFamily="34" charset="0"/>
              <a:ea typeface="DejaVu Sans" charset="0"/>
            </a:endParaRPr>
          </a:p>
        </p:txBody>
      </p:sp>
      <p:sp>
        <p:nvSpPr>
          <p:cNvPr id="24579"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24580" name="Rectangle 2"/>
          <p:cNvSpPr txBox="1">
            <a:spLocks noGrp="1" noChangeArrowheads="1"/>
          </p:cNvSpPr>
          <p:nvPr>
            <p:ph type="body" idx="1"/>
          </p:nvPr>
        </p:nvSpPr>
        <p:spPr>
          <a:xfrm>
            <a:off x="685801" y="4344316"/>
            <a:ext cx="5486400" cy="4114434"/>
          </a:xfrm>
          <a:noFill/>
        </p:spPr>
        <p:txBody>
          <a:bodyPr wrap="none" anchor="ctr"/>
          <a:lstStyle/>
          <a:p>
            <a:endParaRPr lang="en-US"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7"/>
          <p:cNvSpPr>
            <a:spLocks noGrp="1" noChangeArrowheads="1"/>
          </p:cNvSpPr>
          <p:nvPr>
            <p:ph type="sldNum" sz="quarter"/>
          </p:nvPr>
        </p:nvSpPr>
        <p:spPr>
          <a:noFill/>
          <a:ln>
            <a:round/>
            <a:headEnd/>
            <a:tailEnd/>
          </a:ln>
        </p:spPr>
        <p:txBody>
          <a:bodyPr/>
          <a:lstStyle/>
          <a:p>
            <a:fld id="{FF2E0F58-D4F7-4B33-9C86-69C4B9839F54}" type="slidenum">
              <a:rPr lang="en-GB" altLang="en-US">
                <a:latin typeface="Arial" pitchFamily="34" charset="0"/>
                <a:ea typeface="DejaVu Sans" charset="0"/>
              </a:rPr>
              <a:pPr/>
              <a:t>113</a:t>
            </a:fld>
            <a:endParaRPr lang="en-GB" altLang="en-US">
              <a:latin typeface="Arial" pitchFamily="34" charset="0"/>
              <a:ea typeface="DejaVu Sans" charset="0"/>
            </a:endParaRPr>
          </a:p>
        </p:txBody>
      </p:sp>
      <p:sp>
        <p:nvSpPr>
          <p:cNvPr id="26627"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26628" name="Rectangle 2"/>
          <p:cNvSpPr txBox="1">
            <a:spLocks noGrp="1" noChangeArrowheads="1"/>
          </p:cNvSpPr>
          <p:nvPr>
            <p:ph type="body" idx="1"/>
          </p:nvPr>
        </p:nvSpPr>
        <p:spPr>
          <a:xfrm>
            <a:off x="685801" y="4344316"/>
            <a:ext cx="5486400" cy="4114434"/>
          </a:xfrm>
          <a:noFill/>
        </p:spPr>
        <p:txBody>
          <a:bodyPr wrap="none" anchor="ctr"/>
          <a:lstStyle/>
          <a:p>
            <a:endParaRPr lang="en-US"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p:cNvSpPr>
            <a:spLocks noGrp="1" noChangeArrowheads="1"/>
          </p:cNvSpPr>
          <p:nvPr>
            <p:ph type="sldNum" sz="quarter"/>
          </p:nvPr>
        </p:nvSpPr>
        <p:spPr>
          <a:noFill/>
          <a:ln>
            <a:round/>
            <a:headEnd/>
            <a:tailEnd/>
          </a:ln>
        </p:spPr>
        <p:txBody>
          <a:bodyPr/>
          <a:lstStyle/>
          <a:p>
            <a:fld id="{8DE03374-4C75-462F-94EE-618565267F5B}" type="slidenum">
              <a:rPr lang="en-GB" altLang="en-US">
                <a:latin typeface="Arial" pitchFamily="34" charset="0"/>
                <a:ea typeface="DejaVu Sans" charset="0"/>
              </a:rPr>
              <a:pPr/>
              <a:t>114</a:t>
            </a:fld>
            <a:endParaRPr lang="en-GB" altLang="en-US">
              <a:latin typeface="Arial" pitchFamily="34" charset="0"/>
              <a:ea typeface="DejaVu Sans" charset="0"/>
            </a:endParaRPr>
          </a:p>
        </p:txBody>
      </p:sp>
      <p:sp>
        <p:nvSpPr>
          <p:cNvPr id="27651"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27652" name="Rectangle 2"/>
          <p:cNvSpPr txBox="1">
            <a:spLocks noGrp="1" noChangeArrowheads="1"/>
          </p:cNvSpPr>
          <p:nvPr>
            <p:ph type="body" idx="1"/>
          </p:nvPr>
        </p:nvSpPr>
        <p:spPr>
          <a:xfrm>
            <a:off x="685801" y="4344316"/>
            <a:ext cx="5486400" cy="4114434"/>
          </a:xfrm>
          <a:noFill/>
        </p:spPr>
        <p:txBody>
          <a:bodyPr wrap="none" anchor="ctr"/>
          <a:lstStyle/>
          <a:p>
            <a:endParaRPr lang="en-US" alt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p:cNvSpPr>
            <a:spLocks noGrp="1" noChangeArrowheads="1"/>
          </p:cNvSpPr>
          <p:nvPr>
            <p:ph type="sldNum" sz="quarter"/>
          </p:nvPr>
        </p:nvSpPr>
        <p:spPr>
          <a:noFill/>
          <a:ln>
            <a:round/>
            <a:headEnd/>
            <a:tailEnd/>
          </a:ln>
        </p:spPr>
        <p:txBody>
          <a:bodyPr/>
          <a:lstStyle/>
          <a:p>
            <a:fld id="{BF501A00-4B06-4BFE-9D5B-621FD9348863}" type="slidenum">
              <a:rPr lang="en-GB" altLang="en-US">
                <a:latin typeface="Arial" pitchFamily="34" charset="0"/>
                <a:ea typeface="DejaVu Sans" charset="0"/>
              </a:rPr>
              <a:pPr/>
              <a:t>115</a:t>
            </a:fld>
            <a:endParaRPr lang="en-GB" altLang="en-US">
              <a:latin typeface="Arial" pitchFamily="34" charset="0"/>
              <a:ea typeface="DejaVu Sans" charset="0"/>
            </a:endParaRPr>
          </a:p>
        </p:txBody>
      </p:sp>
      <p:sp>
        <p:nvSpPr>
          <p:cNvPr id="28675"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28676" name="Rectangle 2"/>
          <p:cNvSpPr txBox="1">
            <a:spLocks noGrp="1" noChangeArrowheads="1"/>
          </p:cNvSpPr>
          <p:nvPr>
            <p:ph type="body" idx="1"/>
          </p:nvPr>
        </p:nvSpPr>
        <p:spPr>
          <a:xfrm>
            <a:off x="685801" y="4344316"/>
            <a:ext cx="5486400" cy="4114434"/>
          </a:xfrm>
          <a:noFill/>
        </p:spPr>
        <p:txBody>
          <a:bodyPr wrap="none" anchor="ctr"/>
          <a:lstStyle/>
          <a:p>
            <a:endParaRPr lang="en-US" alt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p:nvPr>
        </p:nvSpPr>
        <p:spPr>
          <a:noFill/>
          <a:ln>
            <a:round/>
            <a:headEnd/>
            <a:tailEnd/>
          </a:ln>
        </p:spPr>
        <p:txBody>
          <a:bodyPr/>
          <a:lstStyle/>
          <a:p>
            <a:fld id="{4D731743-DDB8-49CB-9499-F83C41DD4139}" type="slidenum">
              <a:rPr lang="en-GB" altLang="en-US">
                <a:latin typeface="Arial" pitchFamily="34" charset="0"/>
                <a:ea typeface="DejaVu Sans" charset="0"/>
              </a:rPr>
              <a:pPr/>
              <a:t>116</a:t>
            </a:fld>
            <a:endParaRPr lang="en-GB" altLang="en-US">
              <a:latin typeface="Arial" pitchFamily="34" charset="0"/>
              <a:ea typeface="DejaVu Sans" charset="0"/>
            </a:endParaRPr>
          </a:p>
        </p:txBody>
      </p:sp>
      <p:sp>
        <p:nvSpPr>
          <p:cNvPr id="29699"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29700" name="Rectangle 2"/>
          <p:cNvSpPr txBox="1">
            <a:spLocks noGrp="1" noChangeArrowheads="1"/>
          </p:cNvSpPr>
          <p:nvPr>
            <p:ph type="body" idx="1"/>
          </p:nvPr>
        </p:nvSpPr>
        <p:spPr>
          <a:xfrm>
            <a:off x="685801" y="4344316"/>
            <a:ext cx="5486400" cy="4114434"/>
          </a:xfrm>
          <a:noFill/>
        </p:spPr>
        <p:txBody>
          <a:bodyPr wrap="none" anchor="ctr"/>
          <a:lstStyle/>
          <a:p>
            <a:endParaRPr lang="en-US" alt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p:nvPr>
        </p:nvSpPr>
        <p:spPr>
          <a:noFill/>
          <a:ln>
            <a:round/>
            <a:headEnd/>
            <a:tailEnd/>
          </a:ln>
        </p:spPr>
        <p:txBody>
          <a:bodyPr/>
          <a:lstStyle/>
          <a:p>
            <a:fld id="{3FFA9C46-9271-4E37-B23F-FDC3E69767A5}" type="slidenum">
              <a:rPr lang="en-GB" altLang="en-US">
                <a:latin typeface="Arial" pitchFamily="34" charset="0"/>
                <a:ea typeface="DejaVu Sans" charset="0"/>
              </a:rPr>
              <a:pPr/>
              <a:t>117</a:t>
            </a:fld>
            <a:endParaRPr lang="en-GB" altLang="en-US">
              <a:latin typeface="Arial" pitchFamily="34" charset="0"/>
              <a:ea typeface="DejaVu Sans" charset="0"/>
            </a:endParaRPr>
          </a:p>
        </p:txBody>
      </p:sp>
      <p:sp>
        <p:nvSpPr>
          <p:cNvPr id="30723"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30724" name="Rectangle 2"/>
          <p:cNvSpPr txBox="1">
            <a:spLocks noGrp="1" noChangeArrowheads="1"/>
          </p:cNvSpPr>
          <p:nvPr>
            <p:ph type="body" idx="1"/>
          </p:nvPr>
        </p:nvSpPr>
        <p:spPr>
          <a:xfrm>
            <a:off x="685801" y="4344316"/>
            <a:ext cx="5486400" cy="4114434"/>
          </a:xfrm>
          <a:noFill/>
        </p:spPr>
        <p:txBody>
          <a:bodyPr wrap="none" anchor="ctr"/>
          <a:lstStyle/>
          <a:p>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ln>
            <a:round/>
            <a:headEnd/>
            <a:tailEnd/>
          </a:ln>
        </p:spPr>
        <p:txBody>
          <a:bodyPr/>
          <a:lstStyle/>
          <a:p>
            <a:fld id="{FA650E9B-8855-4BCD-B60C-AA227138BD09}" type="slidenum">
              <a:rPr lang="en-GB" altLang="en-US">
                <a:latin typeface="Arial" pitchFamily="34" charset="0"/>
                <a:ea typeface="DejaVu Sans" charset="0"/>
              </a:rPr>
              <a:pPr/>
              <a:t>118</a:t>
            </a:fld>
            <a:endParaRPr lang="en-GB" altLang="en-US">
              <a:latin typeface="Arial" pitchFamily="34" charset="0"/>
              <a:ea typeface="DejaVu Sans" charset="0"/>
            </a:endParaRPr>
          </a:p>
        </p:txBody>
      </p:sp>
      <p:sp>
        <p:nvSpPr>
          <p:cNvPr id="31747"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31748" name="Rectangle 2"/>
          <p:cNvSpPr txBox="1">
            <a:spLocks noGrp="1" noChangeArrowheads="1"/>
          </p:cNvSpPr>
          <p:nvPr>
            <p:ph type="body" idx="1"/>
          </p:nvPr>
        </p:nvSpPr>
        <p:spPr>
          <a:xfrm>
            <a:off x="685801" y="4344316"/>
            <a:ext cx="5486400" cy="4114434"/>
          </a:xfrm>
          <a:noFill/>
        </p:spPr>
        <p:txBody>
          <a:bodyPr wrap="none" anchor="ctr"/>
          <a:lstStyle/>
          <a:p>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p:nvPr>
        </p:nvSpPr>
        <p:spPr>
          <a:noFill/>
          <a:ln>
            <a:round/>
            <a:headEnd/>
            <a:tailEnd/>
          </a:ln>
        </p:spPr>
        <p:txBody>
          <a:bodyPr/>
          <a:lstStyle/>
          <a:p>
            <a:fld id="{5D48EB89-86E1-4DB2-9A2A-377753F51795}" type="slidenum">
              <a:rPr lang="en-GB" altLang="en-US">
                <a:latin typeface="Arial" pitchFamily="34" charset="0"/>
                <a:ea typeface="DejaVu Sans" charset="0"/>
              </a:rPr>
              <a:pPr/>
              <a:t>119</a:t>
            </a:fld>
            <a:endParaRPr lang="en-GB" altLang="en-US">
              <a:latin typeface="Arial" pitchFamily="34" charset="0"/>
              <a:ea typeface="DejaVu Sans" charset="0"/>
            </a:endParaRPr>
          </a:p>
        </p:txBody>
      </p:sp>
      <p:sp>
        <p:nvSpPr>
          <p:cNvPr id="33795"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33796" name="Rectangle 2"/>
          <p:cNvSpPr txBox="1">
            <a:spLocks noGrp="1" noChangeArrowheads="1"/>
          </p:cNvSpPr>
          <p:nvPr>
            <p:ph type="body" idx="1"/>
          </p:nvPr>
        </p:nvSpPr>
        <p:spPr>
          <a:xfrm>
            <a:off x="685801" y="4344316"/>
            <a:ext cx="5486400" cy="4114434"/>
          </a:xfrm>
          <a:noFill/>
        </p:spPr>
        <p:txBody>
          <a:bodyPr wrap="none" anchor="ctr"/>
          <a:lstStyle/>
          <a:p>
            <a:endParaRPr lang="en-US"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p:nvPr>
        </p:nvSpPr>
        <p:spPr>
          <a:noFill/>
          <a:ln>
            <a:round/>
            <a:headEnd/>
            <a:tailEnd/>
          </a:ln>
        </p:spPr>
        <p:txBody>
          <a:bodyPr/>
          <a:lstStyle/>
          <a:p>
            <a:fld id="{6586C7AD-595F-4C2F-8EEF-CBDE12F5E6D2}" type="slidenum">
              <a:rPr lang="en-GB" altLang="en-US">
                <a:latin typeface="Arial" pitchFamily="34" charset="0"/>
                <a:ea typeface="DejaVu Sans" charset="0"/>
              </a:rPr>
              <a:pPr/>
              <a:t>120</a:t>
            </a:fld>
            <a:endParaRPr lang="en-GB" altLang="en-US">
              <a:latin typeface="Arial" pitchFamily="34" charset="0"/>
              <a:ea typeface="DejaVu Sans" charset="0"/>
            </a:endParaRPr>
          </a:p>
        </p:txBody>
      </p:sp>
      <p:sp>
        <p:nvSpPr>
          <p:cNvPr id="32771" name="Text Box 1"/>
          <p:cNvSpPr txBox="1">
            <a:spLocks noChangeArrowheads="1"/>
          </p:cNvSpPr>
          <p:nvPr/>
        </p:nvSpPr>
        <p:spPr bwMode="auto">
          <a:xfrm>
            <a:off x="3885662" y="8684238"/>
            <a:ext cx="2970725" cy="458298"/>
          </a:xfrm>
          <a:prstGeom prst="rect">
            <a:avLst/>
          </a:prstGeom>
          <a:noFill/>
          <a:ln w="9525">
            <a:noFill/>
            <a:round/>
            <a:headEnd/>
            <a:tailEnd/>
          </a:ln>
          <a:effectLst/>
        </p:spPr>
        <p:txBody>
          <a:bodyPr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611EEC5-59C1-4833-9450-33C9916A0EE3}" type="slidenum">
              <a:rPr lang="en-GB" altLang="en-US" sz="1200">
                <a:solidFill>
                  <a:srgbClr val="000000"/>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120</a:t>
            </a:fld>
            <a:endParaRPr lang="en-GB" altLang="en-US" sz="1200">
              <a:solidFill>
                <a:srgbClr val="000000"/>
              </a:solidFill>
            </a:endParaRPr>
          </a:p>
        </p:txBody>
      </p:sp>
      <p:sp>
        <p:nvSpPr>
          <p:cNvPr id="32772" name="Rectangle 2"/>
          <p:cNvSpPr txBox="1">
            <a:spLocks noGrp="1" noRot="1" noChangeAspect="1" noChangeArrowheads="1" noTextEdit="1"/>
          </p:cNvSpPr>
          <p:nvPr>
            <p:ph type="sldImg"/>
          </p:nvPr>
        </p:nvSpPr>
        <p:spPr>
          <a:xfrm>
            <a:off x="1143000" y="685800"/>
            <a:ext cx="4572000" cy="3429000"/>
          </a:xfrm>
          <a:solidFill>
            <a:srgbClr val="FFFFFF"/>
          </a:solidFill>
          <a:ln/>
        </p:spPr>
      </p:sp>
      <p:sp>
        <p:nvSpPr>
          <p:cNvPr id="32773" name="Rectangle 3"/>
          <p:cNvSpPr txBox="1">
            <a:spLocks noGrp="1" noChangeArrowheads="1"/>
          </p:cNvSpPr>
          <p:nvPr>
            <p:ph type="body" idx="1"/>
          </p:nvPr>
        </p:nvSpPr>
        <p:spPr>
          <a:xfrm>
            <a:off x="913325" y="4342851"/>
            <a:ext cx="5031352" cy="4115898"/>
          </a:xfrm>
          <a:noFill/>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itchFamily="34" charset="0"/>
              <a:ea typeface="AR PL UMing HK" charset="0"/>
              <a:cs typeface="AR PL UMing HK"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p:nvPr>
        </p:nvSpPr>
        <p:spPr>
          <a:noFill/>
          <a:ln>
            <a:round/>
            <a:headEnd/>
            <a:tailEnd/>
          </a:ln>
        </p:spPr>
        <p:txBody>
          <a:bodyPr/>
          <a:lstStyle/>
          <a:p>
            <a:fld id="{44B8A8BE-18A6-4846-9A68-A055A82BB3AD}" type="slidenum">
              <a:rPr lang="en-GB" altLang="en-US">
                <a:latin typeface="Arial" pitchFamily="34" charset="0"/>
                <a:ea typeface="DejaVu Sans" charset="0"/>
              </a:rPr>
              <a:pPr/>
              <a:t>123</a:t>
            </a:fld>
            <a:endParaRPr lang="en-GB" altLang="en-US">
              <a:latin typeface="Arial" pitchFamily="34" charset="0"/>
              <a:ea typeface="DejaVu Sans" charset="0"/>
            </a:endParaRPr>
          </a:p>
        </p:txBody>
      </p:sp>
      <p:sp>
        <p:nvSpPr>
          <p:cNvPr id="34819"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34820" name="Rectangle 2"/>
          <p:cNvSpPr txBox="1">
            <a:spLocks noGrp="1" noChangeArrowheads="1"/>
          </p:cNvSpPr>
          <p:nvPr>
            <p:ph type="body" idx="1"/>
          </p:nvPr>
        </p:nvSpPr>
        <p:spPr>
          <a:xfrm>
            <a:off x="685801" y="4344316"/>
            <a:ext cx="5486400" cy="4114434"/>
          </a:xfrm>
          <a:noFill/>
        </p:spPr>
        <p:txBody>
          <a:bodyPr wrap="none" anchor="ct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2D0492-05BD-436A-ADA0-21C3356B9799}" type="slidenum">
              <a:rPr lang="zh-CN" altLang="en-US"/>
              <a:pPr/>
              <a:t>10</a:t>
            </a:fld>
            <a:endParaRPr lang="en-US" altLang="zh-CN"/>
          </a:p>
        </p:txBody>
      </p:sp>
      <p:sp>
        <p:nvSpPr>
          <p:cNvPr id="1586178" name="Rectangle 2"/>
          <p:cNvSpPr>
            <a:spLocks noGrp="1" noRot="1" noChangeAspect="1" noChangeArrowheads="1" noTextEdit="1"/>
          </p:cNvSpPr>
          <p:nvPr>
            <p:ph type="sldImg"/>
          </p:nvPr>
        </p:nvSpPr>
        <p:spPr>
          <a:ln/>
        </p:spPr>
      </p:sp>
      <p:sp>
        <p:nvSpPr>
          <p:cNvPr id="1586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07C8CB-C091-4435-B932-A6E271D4E2C7}" type="slidenum">
              <a:rPr lang="zh-CN" altLang="en-US"/>
              <a:pPr/>
              <a:t>11</a:t>
            </a:fld>
            <a:endParaRPr lang="en-US" altLang="zh-CN"/>
          </a:p>
        </p:txBody>
      </p:sp>
      <p:sp>
        <p:nvSpPr>
          <p:cNvPr id="1587202" name="Rectangle 2"/>
          <p:cNvSpPr>
            <a:spLocks noGrp="1" noRot="1" noChangeAspect="1" noChangeArrowheads="1" noTextEdit="1"/>
          </p:cNvSpPr>
          <p:nvPr>
            <p:ph type="sldImg"/>
          </p:nvPr>
        </p:nvSpPr>
        <p:spPr>
          <a:ln/>
        </p:spPr>
      </p:sp>
      <p:sp>
        <p:nvSpPr>
          <p:cNvPr id="1587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1BBAD3-4BFD-4239-A7D8-AD1EC22EBB92}" type="slidenum">
              <a:rPr lang="zh-CN" altLang="en-US"/>
              <a:pPr/>
              <a:t>12</a:t>
            </a:fld>
            <a:endParaRPr lang="en-US" altLang="zh-CN"/>
          </a:p>
        </p:txBody>
      </p:sp>
      <p:sp>
        <p:nvSpPr>
          <p:cNvPr id="1588226" name="Rectangle 2"/>
          <p:cNvSpPr>
            <a:spLocks noGrp="1" noRot="1" noChangeAspect="1" noChangeArrowheads="1" noTextEdit="1"/>
          </p:cNvSpPr>
          <p:nvPr>
            <p:ph type="sldImg"/>
          </p:nvPr>
        </p:nvSpPr>
        <p:spPr>
          <a:ln/>
        </p:spPr>
      </p:sp>
      <p:sp>
        <p:nvSpPr>
          <p:cNvPr id="1588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8C8282-70B1-43B8-A8BF-67FC8A7D39D9}" type="slidenum">
              <a:rPr lang="zh-CN" altLang="en-US"/>
              <a:pPr/>
              <a:t>13</a:t>
            </a:fld>
            <a:endParaRPr lang="en-US" altLang="zh-CN"/>
          </a:p>
        </p:txBody>
      </p:sp>
      <p:sp>
        <p:nvSpPr>
          <p:cNvPr id="1554434" name="Rectangle 2"/>
          <p:cNvSpPr>
            <a:spLocks noGrp="1" noRot="1" noChangeAspect="1" noChangeArrowheads="1" noTextEdit="1"/>
          </p:cNvSpPr>
          <p:nvPr>
            <p:ph type="sldImg"/>
          </p:nvPr>
        </p:nvSpPr>
        <p:spPr>
          <a:ln/>
        </p:spPr>
      </p:sp>
      <p:sp>
        <p:nvSpPr>
          <p:cNvPr id="1554435" name="Rectangle 3"/>
          <p:cNvSpPr>
            <a:spLocks noGrp="1" noChangeArrowheads="1"/>
          </p:cNvSpPr>
          <p:nvPr>
            <p:ph type="body" idx="1"/>
          </p:nvPr>
        </p:nvSpPr>
        <p:spPr>
          <a:xfrm>
            <a:off x="685163" y="4343400"/>
            <a:ext cx="5487675" cy="4114800"/>
          </a:xfrm>
        </p:spPr>
        <p:txBody>
          <a:bodyPr/>
          <a:lstStyle/>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BA587D-7DAB-4233-B3BA-793D8C6227DA}" type="slidenum">
              <a:rPr lang="zh-CN" altLang="en-US"/>
              <a:pPr/>
              <a:t>14</a:t>
            </a:fld>
            <a:endParaRPr lang="en-US" altLang="zh-CN"/>
          </a:p>
        </p:txBody>
      </p:sp>
      <p:sp>
        <p:nvSpPr>
          <p:cNvPr id="1556482" name="Rectangle 2"/>
          <p:cNvSpPr>
            <a:spLocks noGrp="1" noRot="1" noChangeAspect="1" noChangeArrowheads="1" noTextEdit="1"/>
          </p:cNvSpPr>
          <p:nvPr>
            <p:ph type="sldImg"/>
          </p:nvPr>
        </p:nvSpPr>
        <p:spPr>
          <a:ln/>
        </p:spPr>
      </p:sp>
      <p:sp>
        <p:nvSpPr>
          <p:cNvPr id="1556483" name="Rectangle 3"/>
          <p:cNvSpPr>
            <a:spLocks noGrp="1" noChangeArrowheads="1"/>
          </p:cNvSpPr>
          <p:nvPr>
            <p:ph type="body" idx="1"/>
          </p:nvPr>
        </p:nvSpPr>
        <p:spPr>
          <a:xfrm>
            <a:off x="685163" y="4343400"/>
            <a:ext cx="5487675" cy="4114800"/>
          </a:xfrm>
        </p:spPr>
        <p:txBody>
          <a:bodyPr/>
          <a:lstStyle/>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C95B87-8CCB-488B-82F9-AB28A9662902}" type="slidenum">
              <a:rPr lang="zh-CN" altLang="en-US"/>
              <a:pPr/>
              <a:t>15</a:t>
            </a:fld>
            <a:endParaRPr lang="en-US" altLang="zh-CN"/>
          </a:p>
        </p:txBody>
      </p:sp>
      <p:sp>
        <p:nvSpPr>
          <p:cNvPr id="1558530" name="Rectangle 2"/>
          <p:cNvSpPr>
            <a:spLocks noGrp="1" noRot="1" noChangeAspect="1" noChangeArrowheads="1" noTextEdit="1"/>
          </p:cNvSpPr>
          <p:nvPr>
            <p:ph type="sldImg"/>
          </p:nvPr>
        </p:nvSpPr>
        <p:spPr>
          <a:ln/>
        </p:spPr>
      </p:sp>
      <p:sp>
        <p:nvSpPr>
          <p:cNvPr id="1558531" name="Rectangle 3"/>
          <p:cNvSpPr>
            <a:spLocks noGrp="1" noChangeArrowheads="1"/>
          </p:cNvSpPr>
          <p:nvPr>
            <p:ph type="body" idx="1"/>
          </p:nvPr>
        </p:nvSpPr>
        <p:spPr>
          <a:xfrm>
            <a:off x="685163" y="4343400"/>
            <a:ext cx="5487675" cy="4114800"/>
          </a:xfrm>
        </p:spPr>
        <p:txBody>
          <a:bodyPr/>
          <a:lstStyle/>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F45813-D510-46B3-8829-C06ED41C5F05}" type="slidenum">
              <a:rPr lang="zh-CN" altLang="en-US"/>
              <a:pPr/>
              <a:t>16</a:t>
            </a:fld>
            <a:endParaRPr lang="en-US" altLang="zh-CN"/>
          </a:p>
        </p:txBody>
      </p:sp>
      <p:sp>
        <p:nvSpPr>
          <p:cNvPr id="1560578" name="Rectangle 2"/>
          <p:cNvSpPr>
            <a:spLocks noGrp="1" noRot="1" noChangeAspect="1" noChangeArrowheads="1" noTextEdit="1"/>
          </p:cNvSpPr>
          <p:nvPr>
            <p:ph type="sldImg"/>
          </p:nvPr>
        </p:nvSpPr>
        <p:spPr>
          <a:ln/>
        </p:spPr>
      </p:sp>
      <p:sp>
        <p:nvSpPr>
          <p:cNvPr id="1560579" name="Rectangle 3"/>
          <p:cNvSpPr>
            <a:spLocks noGrp="1" noChangeArrowheads="1"/>
          </p:cNvSpPr>
          <p:nvPr>
            <p:ph type="body" idx="1"/>
          </p:nvPr>
        </p:nvSpPr>
        <p:spPr>
          <a:xfrm>
            <a:off x="685163" y="4343400"/>
            <a:ext cx="5487675" cy="4114800"/>
          </a:xfrm>
        </p:spPr>
        <p:txBody>
          <a:bodyPr/>
          <a:lstStyle/>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550A98-B69C-4A7F-8E92-6D6B8A5F9C9D}" type="datetime1">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DD2B8-9052-4EBD-A268-910EE01048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91CC0E-FE0B-4842-8CDF-5B9F28DB99C4}" type="datetime1">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DD2B8-9052-4EBD-A268-910EE01048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CB50BE-DF42-4CFA-BBEE-E651D524A036}" type="datetime1">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DD2B8-9052-4EBD-A268-910EE010488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Rectangle 5"/>
          <p:cNvSpPr>
            <a:spLocks noGrp="1" noChangeArrowheads="1"/>
          </p:cNvSpPr>
          <p:nvPr>
            <p:ph type="dt" sz="half" idx="10"/>
          </p:nvPr>
        </p:nvSpPr>
        <p:spPr>
          <a:ln/>
        </p:spPr>
        <p:txBody>
          <a:bodyPr/>
          <a:lstStyle>
            <a:lvl1pPr>
              <a:defRPr/>
            </a:lvl1pPr>
          </a:lstStyle>
          <a:p>
            <a:pPr>
              <a:defRPr/>
            </a:pPr>
            <a:fld id="{F5F1CD74-BEEE-4B81-A84A-F61A1835A0C7}" type="datetime1">
              <a:rPr lang="en-US" altLang="en-US" smtClean="0"/>
              <a:pPr>
                <a:defRPr/>
              </a:pPr>
              <a:t>10/19/2022</a:t>
            </a:fld>
            <a:endParaRPr lang="en-US" altLang="en-US"/>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p:cNvSpPr>
            <a:spLocks noGrp="1" noChangeArrowheads="1"/>
          </p:cNvSpPr>
          <p:nvPr>
            <p:ph type="sldNum" sz="quarter" idx="12"/>
          </p:nvPr>
        </p:nvSpPr>
        <p:spPr>
          <a:ln/>
        </p:spPr>
        <p:txBody>
          <a:bodyPr/>
          <a:lstStyle>
            <a:lvl1pPr>
              <a:defRPr/>
            </a:lvl1pPr>
          </a:lstStyle>
          <a:p>
            <a:pPr>
              <a:defRPr/>
            </a:pPr>
            <a:fld id="{99362EF5-5822-4499-AA53-FCA192AE9E1B}" type="slidenum">
              <a:rPr lang="en-US" altLang="en-US"/>
              <a:pPr>
                <a:defRPr/>
              </a:pPr>
              <a:t>‹#›</a:t>
            </a:fld>
            <a:endParaRPr lang="en-US" altLang="en-US"/>
          </a:p>
        </p:txBody>
      </p:sp>
    </p:spTree>
    <p:extLst>
      <p:ext uri="{BB962C8B-B14F-4D97-AF65-F5344CB8AC3E}">
        <p14:creationId xmlns:p14="http://schemas.microsoft.com/office/powerpoint/2010/main" xmlns="" val="3575915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5"/>
          <p:cNvSpPr>
            <a:spLocks noGrp="1" noChangeArrowheads="1"/>
          </p:cNvSpPr>
          <p:nvPr>
            <p:ph type="dt" sz="half" idx="10"/>
          </p:nvPr>
        </p:nvSpPr>
        <p:spPr>
          <a:ln/>
        </p:spPr>
        <p:txBody>
          <a:bodyPr/>
          <a:lstStyle>
            <a:lvl1pPr>
              <a:defRPr/>
            </a:lvl1pPr>
          </a:lstStyle>
          <a:p>
            <a:pPr>
              <a:defRPr/>
            </a:pPr>
            <a:fld id="{4A1CFDD9-8473-4D93-A7CA-1088054DAB4A}" type="datetime1">
              <a:rPr lang="en-US" altLang="en-US" smtClean="0"/>
              <a:pPr>
                <a:defRPr/>
              </a:pPr>
              <a:t>10/19/2022</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B0D2D4D7-6047-4BA7-828E-205F166FD1FD}" type="slidenum">
              <a:rPr lang="en-US" altLang="en-US"/>
              <a:pPr>
                <a:defRPr/>
              </a:pPr>
              <a:t>‹#›</a:t>
            </a:fld>
            <a:endParaRPr lang="en-US" altLang="en-US"/>
          </a:p>
        </p:txBody>
      </p:sp>
    </p:spTree>
    <p:extLst>
      <p:ext uri="{BB962C8B-B14F-4D97-AF65-F5344CB8AC3E}">
        <p14:creationId xmlns:p14="http://schemas.microsoft.com/office/powerpoint/2010/main" xmlns="" val="2087158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701253-D12A-449A-9737-BA3383089696}" type="datetime1">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DD2B8-9052-4EBD-A268-910EE01048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E30425-E48D-4DEA-8F5C-C8FB551A616B}" type="datetime1">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DD2B8-9052-4EBD-A268-910EE01048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2D7E2A-D7A8-4C0A-961F-2B589446A0DF}" type="datetime1">
              <a:rPr lang="en-US" smtClean="0"/>
              <a:pPr/>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DD2B8-9052-4EBD-A268-910EE01048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F1B7BE-F407-4298-B815-A61C51304DF5}" type="datetime1">
              <a:rPr lang="en-US" smtClean="0"/>
              <a:pPr/>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4DD2B8-9052-4EBD-A268-910EE01048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379FAC-21A1-4CC7-8CDC-2947AA052B83}" type="datetime1">
              <a:rPr lang="en-US" smtClean="0"/>
              <a:pPr/>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4DD2B8-9052-4EBD-A268-910EE01048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5C470-6AB9-4D51-BAAA-C7CDD3880717}" type="datetime1">
              <a:rPr lang="en-US" smtClean="0"/>
              <a:pPr/>
              <a:t>10/19/2022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4DD2B8-9052-4EBD-A268-910EE01048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94891D-D526-4436-ADB4-CE088C84F56E}" type="datetime1">
              <a:rPr lang="en-US" smtClean="0"/>
              <a:pPr/>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DD2B8-9052-4EBD-A268-910EE01048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8FCD0F-A6CD-4BE3-83B1-C25FAB727935}" type="datetime1">
              <a:rPr lang="en-US" smtClean="0"/>
              <a:pPr/>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DD2B8-9052-4EBD-A268-910EE01048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5DA65B-6F09-46EA-96D3-6A0C9AB882C9}" type="datetime1">
              <a:rPr lang="en-US" smtClean="0"/>
              <a:pPr/>
              <a:t>10/19/2022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DD2B8-9052-4EBD-A268-910EE01048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68.png"/><Relationship Id="rId4" Type="http://schemas.openxmlformats.org/officeDocument/2006/relationships/image" Target="../media/image67.png"/></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13.bin"/></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oleObject" Target="../embeddings/oleObject16.bin"/></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oleObject" Target="../embeddings/Microsoft_Office_Word_97_-_2003_Document6.doc"/></Relationships>
</file>

<file path=ppt/slides/_rels/slide121.xml.rels><?xml version="1.0" encoding="UTF-8" standalone="yes"?>
<Relationships xmlns="http://schemas.openxmlformats.org/package/2006/relationships"><Relationship Id="rId3" Type="http://schemas.openxmlformats.org/officeDocument/2006/relationships/oleObject" Target="../embeddings/Microsoft_Office_Excel_97-2003_Worksheet7.xls"/><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Microsoft_Office_Excel_97-2003_Worksheet8.xls"/><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Microsoft_Office_Word_97_-_2003_Document2.doc"/><Relationship Id="rId4" Type="http://schemas.openxmlformats.org/officeDocument/2006/relationships/oleObject" Target="../embeddings/Microsoft_Office_Word_97_-_2003_Document1.doc"/></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Microsoft_Office_Word_97_-_2003_Document4.doc"/><Relationship Id="rId4" Type="http://schemas.openxmlformats.org/officeDocument/2006/relationships/oleObject" Target="../embeddings/Microsoft_Office_Word_97_-_2003_Document3.doc"/></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Microsoft_Office_Word_97_-_2003_Document5.doc"/></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Clustering, Classification and Regression</a:t>
            </a:r>
            <a:endParaRPr lang="en-IN" dirty="0"/>
          </a:p>
        </p:txBody>
      </p:sp>
      <p:sp>
        <p:nvSpPr>
          <p:cNvPr id="4" name="Slide Number Placeholder 3"/>
          <p:cNvSpPr>
            <a:spLocks noGrp="1"/>
          </p:cNvSpPr>
          <p:nvPr>
            <p:ph type="sldNum" sz="quarter" idx="12"/>
          </p:nvPr>
        </p:nvSpPr>
        <p:spPr/>
        <p:txBody>
          <a:bodyPr/>
          <a:lstStyle/>
          <a:p>
            <a:fld id="{5A4DD2B8-9052-4EBD-A268-910EE0104888}" type="slidenum">
              <a:rPr lang="en-US" smtClean="0"/>
              <a:pPr/>
              <a:t>1</a:t>
            </a:fld>
            <a:endParaRPr lang="en-US"/>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2097453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6"/>
          <p:cNvSpPr>
            <a:spLocks noGrp="1"/>
          </p:cNvSpPr>
          <p:nvPr>
            <p:ph type="sldNum" sz="quarter" idx="12"/>
          </p:nvPr>
        </p:nvSpPr>
        <p:spPr/>
        <p:txBody>
          <a:bodyPr/>
          <a:lstStyle/>
          <a:p>
            <a:fld id="{ED2931E9-845B-4E96-8E85-4F08B177DE4A}" type="slidenum">
              <a:rPr lang="zh-CN" altLang="en-US"/>
              <a:pPr/>
              <a:t>10</a:t>
            </a:fld>
            <a:endParaRPr lang="en-US" altLang="zh-CN"/>
          </a:p>
        </p:txBody>
      </p:sp>
      <p:sp>
        <p:nvSpPr>
          <p:cNvPr id="1579010" name="Rectangle 2"/>
          <p:cNvSpPr>
            <a:spLocks noGrp="1" noChangeArrowheads="1"/>
          </p:cNvSpPr>
          <p:nvPr>
            <p:ph type="title"/>
          </p:nvPr>
        </p:nvSpPr>
        <p:spPr>
          <a:xfrm>
            <a:off x="827584" y="122238"/>
            <a:ext cx="7543800" cy="1295400"/>
          </a:xfrm>
        </p:spPr>
        <p:txBody>
          <a:bodyPr>
            <a:normAutofit/>
          </a:bodyPr>
          <a:lstStyle/>
          <a:p>
            <a:r>
              <a:rPr lang="en-US" altLang="zh-CN" sz="4000" dirty="0">
                <a:ea typeface="SimSun" pitchFamily="2" charset="-122"/>
              </a:rPr>
              <a:t>Dendrogram</a:t>
            </a:r>
            <a:endParaRPr lang="zh-CN" altLang="en-US" sz="4000" dirty="0">
              <a:ea typeface="SimSun" pitchFamily="2" charset="-122"/>
            </a:endParaRPr>
          </a:p>
        </p:txBody>
      </p:sp>
      <p:sp>
        <p:nvSpPr>
          <p:cNvPr id="1579011" name="Rectangle 3"/>
          <p:cNvSpPr>
            <a:spLocks noGrp="1" noChangeArrowheads="1"/>
          </p:cNvSpPr>
          <p:nvPr>
            <p:ph type="body" sz="half" idx="1"/>
          </p:nvPr>
        </p:nvSpPr>
        <p:spPr>
          <a:xfrm>
            <a:off x="323528" y="1379984"/>
            <a:ext cx="8486775" cy="1905000"/>
          </a:xfrm>
        </p:spPr>
        <p:txBody>
          <a:bodyPr>
            <a:normAutofit/>
          </a:bodyPr>
          <a:lstStyle/>
          <a:p>
            <a:r>
              <a:rPr lang="en-US" altLang="zh-CN" sz="2400" dirty="0">
                <a:ea typeface="SimSun" pitchFamily="2" charset="-122"/>
              </a:rPr>
              <a:t>A clustering of the data objects is obtained by cutting the </a:t>
            </a:r>
            <a:r>
              <a:rPr lang="en-US" altLang="zh-CN" sz="2400" i="1" dirty="0">
                <a:ea typeface="SimSun" pitchFamily="2" charset="-122"/>
              </a:rPr>
              <a:t>dendrogram</a:t>
            </a:r>
            <a:r>
              <a:rPr lang="en-US" altLang="zh-CN" sz="2400" dirty="0">
                <a:ea typeface="SimSun" pitchFamily="2" charset="-122"/>
              </a:rPr>
              <a:t> at the desired level, then each connected component forms a cluster</a:t>
            </a:r>
            <a:endParaRPr lang="zh-CN" altLang="en-US" sz="2400" dirty="0">
              <a:ea typeface="SimSun" pitchFamily="2" charset="-122"/>
            </a:endParaRPr>
          </a:p>
        </p:txBody>
      </p:sp>
      <p:sp>
        <p:nvSpPr>
          <p:cNvPr id="1579013" name="Line 5"/>
          <p:cNvSpPr>
            <a:spLocks noChangeShapeType="1"/>
          </p:cNvSpPr>
          <p:nvPr/>
        </p:nvSpPr>
        <p:spPr bwMode="auto">
          <a:xfrm>
            <a:off x="1508125" y="5522913"/>
            <a:ext cx="720725"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14" name="Line 6"/>
          <p:cNvSpPr>
            <a:spLocks noChangeShapeType="1"/>
          </p:cNvSpPr>
          <p:nvPr/>
        </p:nvSpPr>
        <p:spPr bwMode="auto">
          <a:xfrm>
            <a:off x="2228850" y="5522913"/>
            <a:ext cx="0" cy="600075"/>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15" name="Line 7"/>
          <p:cNvSpPr>
            <a:spLocks noChangeShapeType="1"/>
          </p:cNvSpPr>
          <p:nvPr/>
        </p:nvSpPr>
        <p:spPr bwMode="auto">
          <a:xfrm>
            <a:off x="3730625" y="5522913"/>
            <a:ext cx="0" cy="600075"/>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16" name="Line 8"/>
          <p:cNvSpPr>
            <a:spLocks noChangeShapeType="1"/>
          </p:cNvSpPr>
          <p:nvPr/>
        </p:nvSpPr>
        <p:spPr bwMode="auto">
          <a:xfrm>
            <a:off x="3730625" y="5522913"/>
            <a:ext cx="781050"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17" name="Line 9"/>
          <p:cNvSpPr>
            <a:spLocks noChangeShapeType="1"/>
          </p:cNvSpPr>
          <p:nvPr/>
        </p:nvSpPr>
        <p:spPr bwMode="auto">
          <a:xfrm>
            <a:off x="4511675" y="5522913"/>
            <a:ext cx="0" cy="600075"/>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18" name="Line 10"/>
          <p:cNvSpPr>
            <a:spLocks noChangeShapeType="1"/>
          </p:cNvSpPr>
          <p:nvPr/>
        </p:nvSpPr>
        <p:spPr bwMode="auto">
          <a:xfrm>
            <a:off x="6794500" y="5572125"/>
            <a:ext cx="0" cy="550863"/>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19" name="Line 11"/>
          <p:cNvSpPr>
            <a:spLocks noChangeShapeType="1"/>
          </p:cNvSpPr>
          <p:nvPr/>
        </p:nvSpPr>
        <p:spPr bwMode="auto">
          <a:xfrm>
            <a:off x="6794500" y="5572125"/>
            <a:ext cx="841375"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20" name="Line 12"/>
          <p:cNvSpPr>
            <a:spLocks noChangeShapeType="1"/>
          </p:cNvSpPr>
          <p:nvPr/>
        </p:nvSpPr>
        <p:spPr bwMode="auto">
          <a:xfrm>
            <a:off x="7635875" y="5572125"/>
            <a:ext cx="0" cy="550863"/>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21" name="Line 13"/>
          <p:cNvSpPr>
            <a:spLocks noChangeShapeType="1"/>
          </p:cNvSpPr>
          <p:nvPr/>
        </p:nvSpPr>
        <p:spPr bwMode="auto">
          <a:xfrm>
            <a:off x="1868488" y="5022850"/>
            <a:ext cx="0" cy="500063"/>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22" name="Line 14"/>
          <p:cNvSpPr>
            <a:spLocks noChangeShapeType="1"/>
          </p:cNvSpPr>
          <p:nvPr/>
        </p:nvSpPr>
        <p:spPr bwMode="auto">
          <a:xfrm>
            <a:off x="1868488" y="5022850"/>
            <a:ext cx="1141412"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23" name="Line 15"/>
          <p:cNvSpPr>
            <a:spLocks noChangeShapeType="1"/>
          </p:cNvSpPr>
          <p:nvPr/>
        </p:nvSpPr>
        <p:spPr bwMode="auto">
          <a:xfrm>
            <a:off x="3009900" y="5022850"/>
            <a:ext cx="0" cy="1100138"/>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24" name="Line 16"/>
          <p:cNvSpPr>
            <a:spLocks noChangeShapeType="1"/>
          </p:cNvSpPr>
          <p:nvPr/>
        </p:nvSpPr>
        <p:spPr bwMode="auto">
          <a:xfrm>
            <a:off x="4030663" y="5022850"/>
            <a:ext cx="0"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25" name="Line 17"/>
          <p:cNvSpPr>
            <a:spLocks noChangeShapeType="1"/>
          </p:cNvSpPr>
          <p:nvPr/>
        </p:nvSpPr>
        <p:spPr bwMode="auto">
          <a:xfrm>
            <a:off x="4090988" y="5022850"/>
            <a:ext cx="0" cy="500063"/>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26" name="Line 18"/>
          <p:cNvSpPr>
            <a:spLocks noChangeShapeType="1"/>
          </p:cNvSpPr>
          <p:nvPr/>
        </p:nvSpPr>
        <p:spPr bwMode="auto">
          <a:xfrm>
            <a:off x="4151313" y="5022850"/>
            <a:ext cx="1141412"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27" name="Line 19"/>
          <p:cNvSpPr>
            <a:spLocks noChangeShapeType="1"/>
          </p:cNvSpPr>
          <p:nvPr/>
        </p:nvSpPr>
        <p:spPr bwMode="auto">
          <a:xfrm>
            <a:off x="5292725" y="5022850"/>
            <a:ext cx="0" cy="1100138"/>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28" name="Line 20"/>
          <p:cNvSpPr>
            <a:spLocks noChangeShapeType="1"/>
          </p:cNvSpPr>
          <p:nvPr/>
        </p:nvSpPr>
        <p:spPr bwMode="auto">
          <a:xfrm>
            <a:off x="4090988" y="5022850"/>
            <a:ext cx="120650"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29" name="Line 21"/>
          <p:cNvSpPr>
            <a:spLocks noChangeShapeType="1"/>
          </p:cNvSpPr>
          <p:nvPr/>
        </p:nvSpPr>
        <p:spPr bwMode="auto">
          <a:xfrm>
            <a:off x="4692650" y="4471988"/>
            <a:ext cx="0" cy="550862"/>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30" name="Line 22"/>
          <p:cNvSpPr>
            <a:spLocks noChangeShapeType="1"/>
          </p:cNvSpPr>
          <p:nvPr/>
        </p:nvSpPr>
        <p:spPr bwMode="auto">
          <a:xfrm flipV="1">
            <a:off x="6013450" y="4471988"/>
            <a:ext cx="0" cy="165100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31" name="Line 23"/>
          <p:cNvSpPr>
            <a:spLocks noChangeShapeType="1"/>
          </p:cNvSpPr>
          <p:nvPr/>
        </p:nvSpPr>
        <p:spPr bwMode="auto">
          <a:xfrm>
            <a:off x="4692650" y="4471988"/>
            <a:ext cx="1320800"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32" name="Line 24"/>
          <p:cNvSpPr>
            <a:spLocks noChangeShapeType="1"/>
          </p:cNvSpPr>
          <p:nvPr/>
        </p:nvSpPr>
        <p:spPr bwMode="auto">
          <a:xfrm>
            <a:off x="5353050" y="3922713"/>
            <a:ext cx="0" cy="549275"/>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33" name="Line 25"/>
          <p:cNvSpPr>
            <a:spLocks noChangeShapeType="1"/>
          </p:cNvSpPr>
          <p:nvPr/>
        </p:nvSpPr>
        <p:spPr bwMode="auto">
          <a:xfrm flipV="1">
            <a:off x="7215188" y="3871913"/>
            <a:ext cx="0" cy="1700212"/>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34" name="Line 26"/>
          <p:cNvSpPr>
            <a:spLocks noChangeShapeType="1"/>
          </p:cNvSpPr>
          <p:nvPr/>
        </p:nvSpPr>
        <p:spPr bwMode="auto">
          <a:xfrm flipH="1">
            <a:off x="5353050" y="3871913"/>
            <a:ext cx="1862138"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35" name="Line 27"/>
          <p:cNvSpPr>
            <a:spLocks noChangeShapeType="1"/>
          </p:cNvSpPr>
          <p:nvPr/>
        </p:nvSpPr>
        <p:spPr bwMode="auto">
          <a:xfrm flipV="1">
            <a:off x="5353050" y="3871913"/>
            <a:ext cx="0" cy="150812"/>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39" name="Line 31"/>
          <p:cNvSpPr>
            <a:spLocks noChangeShapeType="1"/>
          </p:cNvSpPr>
          <p:nvPr/>
        </p:nvSpPr>
        <p:spPr bwMode="auto">
          <a:xfrm>
            <a:off x="2828925" y="3271838"/>
            <a:ext cx="0"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41" name="Line 33"/>
          <p:cNvSpPr>
            <a:spLocks noChangeShapeType="1"/>
          </p:cNvSpPr>
          <p:nvPr/>
        </p:nvSpPr>
        <p:spPr bwMode="auto">
          <a:xfrm>
            <a:off x="1508125" y="5522913"/>
            <a:ext cx="0" cy="600075"/>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42" name="Oval 34"/>
          <p:cNvSpPr>
            <a:spLocks noChangeArrowheads="1"/>
          </p:cNvSpPr>
          <p:nvPr/>
        </p:nvSpPr>
        <p:spPr bwMode="auto">
          <a:xfrm>
            <a:off x="7575550" y="6072188"/>
            <a:ext cx="120650" cy="100012"/>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79043" name="Oval 35"/>
          <p:cNvSpPr>
            <a:spLocks noChangeArrowheads="1"/>
          </p:cNvSpPr>
          <p:nvPr/>
        </p:nvSpPr>
        <p:spPr bwMode="auto">
          <a:xfrm>
            <a:off x="6734175" y="6072188"/>
            <a:ext cx="120650" cy="100012"/>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79044" name="Oval 36"/>
          <p:cNvSpPr>
            <a:spLocks noChangeArrowheads="1"/>
          </p:cNvSpPr>
          <p:nvPr/>
        </p:nvSpPr>
        <p:spPr bwMode="auto">
          <a:xfrm>
            <a:off x="5953125" y="6072188"/>
            <a:ext cx="120650" cy="100012"/>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79045" name="Oval 37"/>
          <p:cNvSpPr>
            <a:spLocks noChangeArrowheads="1"/>
          </p:cNvSpPr>
          <p:nvPr/>
        </p:nvSpPr>
        <p:spPr bwMode="auto">
          <a:xfrm>
            <a:off x="5232400" y="6072188"/>
            <a:ext cx="120650" cy="100012"/>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79046" name="Oval 38"/>
          <p:cNvSpPr>
            <a:spLocks noChangeArrowheads="1"/>
          </p:cNvSpPr>
          <p:nvPr/>
        </p:nvSpPr>
        <p:spPr bwMode="auto">
          <a:xfrm>
            <a:off x="4451350" y="6072188"/>
            <a:ext cx="120650" cy="100012"/>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79047" name="Oval 39"/>
          <p:cNvSpPr>
            <a:spLocks noChangeArrowheads="1"/>
          </p:cNvSpPr>
          <p:nvPr/>
        </p:nvSpPr>
        <p:spPr bwMode="auto">
          <a:xfrm>
            <a:off x="3670300" y="6072188"/>
            <a:ext cx="120650" cy="100012"/>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79048" name="Oval 40"/>
          <p:cNvSpPr>
            <a:spLocks noChangeArrowheads="1"/>
          </p:cNvSpPr>
          <p:nvPr/>
        </p:nvSpPr>
        <p:spPr bwMode="auto">
          <a:xfrm>
            <a:off x="2949575" y="6072188"/>
            <a:ext cx="120650" cy="100012"/>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79049" name="Oval 41"/>
          <p:cNvSpPr>
            <a:spLocks noChangeArrowheads="1"/>
          </p:cNvSpPr>
          <p:nvPr/>
        </p:nvSpPr>
        <p:spPr bwMode="auto">
          <a:xfrm>
            <a:off x="2168525" y="6072188"/>
            <a:ext cx="120650" cy="100012"/>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79050" name="Oval 42"/>
          <p:cNvSpPr>
            <a:spLocks noChangeArrowheads="1"/>
          </p:cNvSpPr>
          <p:nvPr/>
        </p:nvSpPr>
        <p:spPr bwMode="auto">
          <a:xfrm>
            <a:off x="1447800" y="6072188"/>
            <a:ext cx="120650" cy="100012"/>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79051" name="Rectangle 43"/>
          <p:cNvSpPr>
            <a:spLocks noChangeArrowheads="1"/>
          </p:cNvSpPr>
          <p:nvPr/>
        </p:nvSpPr>
        <p:spPr bwMode="auto">
          <a:xfrm>
            <a:off x="1711325" y="5395913"/>
            <a:ext cx="304800" cy="152400"/>
          </a:xfrm>
          <a:prstGeom prst="rect">
            <a:avLst/>
          </a:prstGeom>
          <a:solidFill>
            <a:srgbClr val="003366"/>
          </a:solidFill>
          <a:ln w="9525">
            <a:solidFill>
              <a:schemeClr val="tx1"/>
            </a:solidFill>
            <a:miter lim="800000"/>
            <a:headEnd/>
            <a:tailEnd/>
          </a:ln>
          <a:effectLst/>
        </p:spPr>
        <p:txBody>
          <a:bodyPr wrap="none" anchor="ctr"/>
          <a:lstStyle/>
          <a:p>
            <a:endParaRPr lang="en-US"/>
          </a:p>
        </p:txBody>
      </p:sp>
      <p:sp>
        <p:nvSpPr>
          <p:cNvPr id="1579052" name="Rectangle 44"/>
          <p:cNvSpPr>
            <a:spLocks noChangeArrowheads="1"/>
          </p:cNvSpPr>
          <p:nvPr/>
        </p:nvSpPr>
        <p:spPr bwMode="auto">
          <a:xfrm>
            <a:off x="2265363" y="4903788"/>
            <a:ext cx="304800" cy="152400"/>
          </a:xfrm>
          <a:prstGeom prst="rect">
            <a:avLst/>
          </a:prstGeom>
          <a:solidFill>
            <a:srgbClr val="003366"/>
          </a:solidFill>
          <a:ln w="9525">
            <a:solidFill>
              <a:schemeClr val="tx1"/>
            </a:solidFill>
            <a:miter lim="800000"/>
            <a:headEnd/>
            <a:tailEnd/>
          </a:ln>
          <a:effectLst/>
        </p:spPr>
        <p:txBody>
          <a:bodyPr wrap="none" anchor="ctr"/>
          <a:lstStyle/>
          <a:p>
            <a:endParaRPr lang="en-US"/>
          </a:p>
        </p:txBody>
      </p:sp>
      <p:grpSp>
        <p:nvGrpSpPr>
          <p:cNvPr id="2" name="Group 55"/>
          <p:cNvGrpSpPr>
            <a:grpSpLocks/>
          </p:cNvGrpSpPr>
          <p:nvPr/>
        </p:nvGrpSpPr>
        <p:grpSpPr bwMode="auto">
          <a:xfrm>
            <a:off x="2438400" y="3179763"/>
            <a:ext cx="3844925" cy="1843087"/>
            <a:chOff x="1536" y="2003"/>
            <a:chExt cx="2422" cy="1161"/>
          </a:xfrm>
        </p:grpSpPr>
        <p:sp>
          <p:nvSpPr>
            <p:cNvPr id="1579036" name="Line 28"/>
            <p:cNvSpPr>
              <a:spLocks noChangeShapeType="1"/>
            </p:cNvSpPr>
            <p:nvPr/>
          </p:nvSpPr>
          <p:spPr bwMode="auto">
            <a:xfrm>
              <a:off x="3958" y="2061"/>
              <a:ext cx="0" cy="378"/>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37" name="Line 29"/>
            <p:cNvSpPr>
              <a:spLocks noChangeShapeType="1"/>
            </p:cNvSpPr>
            <p:nvPr/>
          </p:nvSpPr>
          <p:spPr bwMode="auto">
            <a:xfrm flipH="1">
              <a:off x="1536" y="2061"/>
              <a:ext cx="2422" cy="3"/>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38" name="Line 30"/>
            <p:cNvSpPr>
              <a:spLocks noChangeShapeType="1"/>
            </p:cNvSpPr>
            <p:nvPr/>
          </p:nvSpPr>
          <p:spPr bwMode="auto">
            <a:xfrm flipV="1">
              <a:off x="1536" y="2061"/>
              <a:ext cx="0" cy="1103"/>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9053" name="Rectangle 45"/>
            <p:cNvSpPr>
              <a:spLocks noChangeArrowheads="1"/>
            </p:cNvSpPr>
            <p:nvPr/>
          </p:nvSpPr>
          <p:spPr bwMode="auto">
            <a:xfrm>
              <a:off x="2722" y="2003"/>
              <a:ext cx="192" cy="96"/>
            </a:xfrm>
            <a:prstGeom prst="rect">
              <a:avLst/>
            </a:prstGeom>
            <a:solidFill>
              <a:srgbClr val="003366"/>
            </a:solidFill>
            <a:ln w="9525">
              <a:solidFill>
                <a:schemeClr val="tx1"/>
              </a:solidFill>
              <a:miter lim="800000"/>
              <a:headEnd/>
              <a:tailEnd/>
            </a:ln>
            <a:effectLst/>
          </p:spPr>
          <p:txBody>
            <a:bodyPr wrap="none" anchor="ctr"/>
            <a:lstStyle/>
            <a:p>
              <a:endParaRPr lang="en-US"/>
            </a:p>
          </p:txBody>
        </p:sp>
      </p:grpSp>
      <p:sp>
        <p:nvSpPr>
          <p:cNvPr id="1579054" name="Rectangle 46"/>
          <p:cNvSpPr>
            <a:spLocks noChangeArrowheads="1"/>
          </p:cNvSpPr>
          <p:nvPr/>
        </p:nvSpPr>
        <p:spPr bwMode="auto">
          <a:xfrm>
            <a:off x="3968750" y="5395913"/>
            <a:ext cx="304800" cy="152400"/>
          </a:xfrm>
          <a:prstGeom prst="rect">
            <a:avLst/>
          </a:prstGeom>
          <a:solidFill>
            <a:srgbClr val="003366"/>
          </a:solidFill>
          <a:ln w="9525">
            <a:solidFill>
              <a:schemeClr val="tx1"/>
            </a:solidFill>
            <a:miter lim="800000"/>
            <a:headEnd/>
            <a:tailEnd/>
          </a:ln>
          <a:effectLst/>
        </p:spPr>
        <p:txBody>
          <a:bodyPr wrap="none" anchor="ctr"/>
          <a:lstStyle/>
          <a:p>
            <a:endParaRPr lang="en-US"/>
          </a:p>
        </p:txBody>
      </p:sp>
      <p:sp>
        <p:nvSpPr>
          <p:cNvPr id="1579055" name="Rectangle 47"/>
          <p:cNvSpPr>
            <a:spLocks noChangeArrowheads="1"/>
          </p:cNvSpPr>
          <p:nvPr/>
        </p:nvSpPr>
        <p:spPr bwMode="auto">
          <a:xfrm>
            <a:off x="4535488" y="4897438"/>
            <a:ext cx="304800" cy="152400"/>
          </a:xfrm>
          <a:prstGeom prst="rect">
            <a:avLst/>
          </a:prstGeom>
          <a:solidFill>
            <a:srgbClr val="003366"/>
          </a:solidFill>
          <a:ln w="9525">
            <a:solidFill>
              <a:schemeClr val="tx1"/>
            </a:solidFill>
            <a:miter lim="800000"/>
            <a:headEnd/>
            <a:tailEnd/>
          </a:ln>
          <a:effectLst/>
        </p:spPr>
        <p:txBody>
          <a:bodyPr wrap="none" anchor="ctr"/>
          <a:lstStyle/>
          <a:p>
            <a:endParaRPr lang="en-US"/>
          </a:p>
        </p:txBody>
      </p:sp>
      <p:sp>
        <p:nvSpPr>
          <p:cNvPr id="1579056" name="Rectangle 48"/>
          <p:cNvSpPr>
            <a:spLocks noChangeArrowheads="1"/>
          </p:cNvSpPr>
          <p:nvPr/>
        </p:nvSpPr>
        <p:spPr bwMode="auto">
          <a:xfrm>
            <a:off x="5202238" y="4364038"/>
            <a:ext cx="304800" cy="152400"/>
          </a:xfrm>
          <a:prstGeom prst="rect">
            <a:avLst/>
          </a:prstGeom>
          <a:solidFill>
            <a:srgbClr val="003366"/>
          </a:solidFill>
          <a:ln w="9525">
            <a:solidFill>
              <a:schemeClr val="tx1"/>
            </a:solidFill>
            <a:miter lim="800000"/>
            <a:headEnd/>
            <a:tailEnd/>
          </a:ln>
          <a:effectLst/>
        </p:spPr>
        <p:txBody>
          <a:bodyPr wrap="none" anchor="ctr"/>
          <a:lstStyle/>
          <a:p>
            <a:endParaRPr lang="en-US"/>
          </a:p>
        </p:txBody>
      </p:sp>
      <p:sp>
        <p:nvSpPr>
          <p:cNvPr id="1579057" name="Rectangle 49"/>
          <p:cNvSpPr>
            <a:spLocks noChangeArrowheads="1"/>
          </p:cNvSpPr>
          <p:nvPr/>
        </p:nvSpPr>
        <p:spPr bwMode="auto">
          <a:xfrm>
            <a:off x="6096000" y="3733800"/>
            <a:ext cx="304800" cy="152400"/>
          </a:xfrm>
          <a:prstGeom prst="rect">
            <a:avLst/>
          </a:prstGeom>
          <a:solidFill>
            <a:srgbClr val="003366"/>
          </a:solidFill>
          <a:ln w="9525">
            <a:solidFill>
              <a:schemeClr val="tx1"/>
            </a:solidFill>
            <a:miter lim="800000"/>
            <a:headEnd/>
            <a:tailEnd/>
          </a:ln>
          <a:effectLst/>
        </p:spPr>
        <p:txBody>
          <a:bodyPr wrap="none" anchor="ctr"/>
          <a:lstStyle/>
          <a:p>
            <a:endParaRPr lang="en-US"/>
          </a:p>
        </p:txBody>
      </p:sp>
      <p:sp>
        <p:nvSpPr>
          <p:cNvPr id="1579058" name="Rectangle 50"/>
          <p:cNvSpPr>
            <a:spLocks noChangeArrowheads="1"/>
          </p:cNvSpPr>
          <p:nvPr/>
        </p:nvSpPr>
        <p:spPr bwMode="auto">
          <a:xfrm>
            <a:off x="7065963" y="5513388"/>
            <a:ext cx="304800" cy="152400"/>
          </a:xfrm>
          <a:prstGeom prst="rect">
            <a:avLst/>
          </a:prstGeom>
          <a:solidFill>
            <a:srgbClr val="003366"/>
          </a:solidFill>
          <a:ln w="9525">
            <a:solidFill>
              <a:schemeClr val="tx1"/>
            </a:solidFill>
            <a:miter lim="800000"/>
            <a:headEnd/>
            <a:tailEnd/>
          </a:ln>
          <a:effectLst/>
        </p:spPr>
        <p:txBody>
          <a:bodyPr wrap="none" anchor="ctr"/>
          <a:lstStyle/>
          <a:p>
            <a:endParaRPr lang="en-US"/>
          </a:p>
        </p:txBody>
      </p:sp>
      <p:sp>
        <p:nvSpPr>
          <p:cNvPr id="1579059" name="Line 51"/>
          <p:cNvSpPr>
            <a:spLocks noChangeShapeType="1"/>
          </p:cNvSpPr>
          <p:nvPr/>
        </p:nvSpPr>
        <p:spPr bwMode="gray">
          <a:xfrm>
            <a:off x="1143000" y="3505200"/>
            <a:ext cx="7848600" cy="0"/>
          </a:xfrm>
          <a:prstGeom prst="line">
            <a:avLst/>
          </a:prstGeom>
          <a:noFill/>
          <a:ln w="25400">
            <a:solidFill>
              <a:srgbClr val="FF6600"/>
            </a:solidFill>
            <a:round/>
            <a:headEnd/>
            <a:tailEnd type="none" w="lg" len="lg"/>
          </a:ln>
          <a:effectLst/>
        </p:spPr>
        <p:txBody>
          <a:bodyPr lIns="92075" tIns="46038" rIns="92075" bIns="46038"/>
          <a:lstStyle/>
          <a:p>
            <a:endParaRPr lang="en-US"/>
          </a:p>
        </p:txBody>
      </p:sp>
      <p:sp>
        <p:nvSpPr>
          <p:cNvPr id="1579061" name="Oval 53"/>
          <p:cNvSpPr>
            <a:spLocks noChangeArrowheads="1"/>
          </p:cNvSpPr>
          <p:nvPr/>
        </p:nvSpPr>
        <p:spPr bwMode="gray">
          <a:xfrm>
            <a:off x="1219200" y="5881688"/>
            <a:ext cx="2133600" cy="457200"/>
          </a:xfrm>
          <a:prstGeom prst="ellipse">
            <a:avLst/>
          </a:prstGeom>
          <a:noFill/>
          <a:ln w="15875" algn="ctr">
            <a:solidFill>
              <a:srgbClr val="FF6600"/>
            </a:solidFill>
            <a:round/>
            <a:headEnd/>
            <a:tailEnd type="none" w="lg" len="lg"/>
          </a:ln>
          <a:effectLst/>
        </p:spPr>
        <p:txBody>
          <a:bodyPr wrap="none" lIns="92075" tIns="46038" rIns="92075" bIns="46038" anchor="ctr"/>
          <a:lstStyle/>
          <a:p>
            <a:endParaRPr lang="en-US"/>
          </a:p>
        </p:txBody>
      </p:sp>
      <p:sp>
        <p:nvSpPr>
          <p:cNvPr id="1579062" name="Oval 54"/>
          <p:cNvSpPr>
            <a:spLocks noChangeArrowheads="1"/>
          </p:cNvSpPr>
          <p:nvPr/>
        </p:nvSpPr>
        <p:spPr bwMode="gray">
          <a:xfrm>
            <a:off x="3540125" y="5819775"/>
            <a:ext cx="4495800" cy="533400"/>
          </a:xfrm>
          <a:prstGeom prst="ellipse">
            <a:avLst/>
          </a:prstGeom>
          <a:noFill/>
          <a:ln w="15875" algn="ctr">
            <a:solidFill>
              <a:srgbClr val="FF6600"/>
            </a:solidFill>
            <a:round/>
            <a:headEnd/>
            <a:tailEnd type="none" w="lg" len="lg"/>
          </a:ln>
          <a:effectLst/>
        </p:spPr>
        <p:txBody>
          <a:bodyPr wrap="none" lIns="92075" tIns="46038" rIns="92075" bIns="46038"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79059"/>
                                        </p:tgtEl>
                                        <p:attrNameLst>
                                          <p:attrName>style.visibility</p:attrName>
                                        </p:attrNameLst>
                                      </p:cBhvr>
                                      <p:to>
                                        <p:strVal val="visible"/>
                                      </p:to>
                                    </p:set>
                                    <p:animEffect transition="in" filter="box(in)">
                                      <p:cBhvr>
                                        <p:cTn id="7" dur="500"/>
                                        <p:tgtEl>
                                          <p:spTgt spid="157905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1" fill="hold"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0-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79061"/>
                                        </p:tgtEl>
                                        <p:attrNameLst>
                                          <p:attrName>style.visibility</p:attrName>
                                        </p:attrNameLst>
                                      </p:cBhvr>
                                      <p:to>
                                        <p:strVal val="visible"/>
                                      </p:to>
                                    </p:set>
                                    <p:animEffect transition="in" filter="blinds(horizontal)">
                                      <p:cBhvr>
                                        <p:cTn id="18" dur="500"/>
                                        <p:tgtEl>
                                          <p:spTgt spid="157906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579062"/>
                                        </p:tgtEl>
                                        <p:attrNameLst>
                                          <p:attrName>style.visibility</p:attrName>
                                        </p:attrNameLst>
                                      </p:cBhvr>
                                      <p:to>
                                        <p:strVal val="visible"/>
                                      </p:to>
                                    </p:set>
                                    <p:animEffect transition="in" filter="blinds(horizontal)">
                                      <p:cBhvr>
                                        <p:cTn id="21" dur="500"/>
                                        <p:tgtEl>
                                          <p:spTgt spid="1579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9059" grpId="0" animBg="1"/>
      <p:bldP spid="1579061" grpId="0" animBg="1"/>
      <p:bldP spid="157906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4624"/>
            <a:ext cx="9144000" cy="1200329"/>
          </a:xfrm>
          <a:prstGeom prst="rect">
            <a:avLst/>
          </a:prstGeom>
          <a:noFill/>
        </p:spPr>
        <p:txBody>
          <a:bodyPr wrap="square" rtlCol="0">
            <a:spAutoFit/>
          </a:bodyPr>
          <a:lstStyle/>
          <a:p>
            <a:r>
              <a:rPr lang="hi-IN" sz="2400" b="1" dirty="0" smtClean="0"/>
              <a:t>Question: </a:t>
            </a:r>
            <a:r>
              <a:rPr lang="en-US" sz="2400" dirty="0" smtClean="0"/>
              <a:t>Use the </a:t>
            </a:r>
            <a:r>
              <a:rPr lang="hi-IN" sz="2400" dirty="0" smtClean="0"/>
              <a:t>Spanning tree based classifier </a:t>
            </a:r>
            <a:r>
              <a:rPr lang="en-US" sz="2400" dirty="0" smtClean="0"/>
              <a:t>to cluster the following 8 examples into </a:t>
            </a:r>
            <a:r>
              <a:rPr lang="hi-IN" sz="2400" dirty="0" smtClean="0"/>
              <a:t>‘</a:t>
            </a:r>
            <a:r>
              <a:rPr lang="hi-IN" sz="2400" b="1" dirty="0" smtClean="0"/>
              <a:t>n</a:t>
            </a:r>
            <a:r>
              <a:rPr lang="hi-IN" sz="2400" dirty="0" smtClean="0"/>
              <a:t>’</a:t>
            </a:r>
            <a:r>
              <a:rPr lang="en-US" sz="2400" dirty="0" smtClean="0"/>
              <a:t> clusters</a:t>
            </a:r>
            <a:r>
              <a:rPr lang="hi-IN" sz="2400" dirty="0" smtClean="0"/>
              <a:t> such that 0&lt;n&lt;9</a:t>
            </a:r>
            <a:r>
              <a:rPr lang="en-US" sz="2400" dirty="0" smtClean="0"/>
              <a:t>: A1=(2,10), A2=(2,5), A3=(8,4), A4=(5,8), A5=(7,5), A6=(6,4), A7=(1,2), A8=(4,9).</a:t>
            </a:r>
            <a:endParaRPr lang="en-US" sz="2400" dirty="0"/>
          </a:p>
        </p:txBody>
      </p:sp>
      <p:sp>
        <p:nvSpPr>
          <p:cNvPr id="3" name="TextBox 2"/>
          <p:cNvSpPr txBox="1"/>
          <p:nvPr/>
        </p:nvSpPr>
        <p:spPr>
          <a:xfrm>
            <a:off x="1" y="1268760"/>
            <a:ext cx="9144000" cy="830997"/>
          </a:xfrm>
          <a:prstGeom prst="rect">
            <a:avLst/>
          </a:prstGeom>
          <a:noFill/>
        </p:spPr>
        <p:txBody>
          <a:bodyPr wrap="square" rtlCol="0">
            <a:spAutoFit/>
          </a:bodyPr>
          <a:lstStyle/>
          <a:p>
            <a:r>
              <a:rPr lang="hi-IN" sz="2400" b="1" dirty="0" smtClean="0"/>
              <a:t>Answer: </a:t>
            </a:r>
            <a:r>
              <a:rPr lang="hi-IN" sz="2400" dirty="0" smtClean="0"/>
              <a:t>First compute the distance matrix for the given data, which is shown below:</a:t>
            </a:r>
            <a:endParaRPr lang="en-US" sz="2400" dirty="0"/>
          </a:p>
        </p:txBody>
      </p:sp>
      <p:pic>
        <p:nvPicPr>
          <p:cNvPr id="4" name="Picture 2"/>
          <p:cNvPicPr>
            <a:picLocks noChangeAspect="1" noChangeArrowheads="1"/>
          </p:cNvPicPr>
          <p:nvPr/>
        </p:nvPicPr>
        <p:blipFill>
          <a:blip r:embed="rId2" cstate="print"/>
          <a:srcRect/>
          <a:stretch>
            <a:fillRect/>
          </a:stretch>
        </p:blipFill>
        <p:spPr bwMode="auto">
          <a:xfrm>
            <a:off x="1028700" y="2121743"/>
            <a:ext cx="7086600" cy="46196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A4DD2B8-9052-4EBD-A268-910EE0104888}" type="slidenum">
              <a:rPr lang="en-US" smtClean="0"/>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cstate="print"/>
          <a:srcRect/>
          <a:stretch>
            <a:fillRect/>
          </a:stretch>
        </p:blipFill>
        <p:spPr bwMode="auto">
          <a:xfrm>
            <a:off x="3064743" y="548680"/>
            <a:ext cx="3019425" cy="4714875"/>
          </a:xfrm>
          <a:prstGeom prst="rect">
            <a:avLst/>
          </a:prstGeom>
          <a:noFill/>
          <a:ln w="9525">
            <a:noFill/>
            <a:miter lim="800000"/>
            <a:headEnd/>
            <a:tailEnd/>
          </a:ln>
        </p:spPr>
      </p:pic>
      <p:sp>
        <p:nvSpPr>
          <p:cNvPr id="5" name="TextBox 4"/>
          <p:cNvSpPr txBox="1"/>
          <p:nvPr/>
        </p:nvSpPr>
        <p:spPr>
          <a:xfrm>
            <a:off x="-36512" y="44624"/>
            <a:ext cx="8452442" cy="461665"/>
          </a:xfrm>
          <a:prstGeom prst="rect">
            <a:avLst/>
          </a:prstGeom>
          <a:noFill/>
        </p:spPr>
        <p:txBody>
          <a:bodyPr wrap="none" rtlCol="0">
            <a:spAutoFit/>
          </a:bodyPr>
          <a:lstStyle/>
          <a:p>
            <a:r>
              <a:rPr lang="hi-IN" sz="2400" dirty="0" smtClean="0">
                <a:latin typeface="Calibri" pitchFamily="34" charset="0"/>
              </a:rPr>
              <a:t>Arrange the edges in non-decreasing order, which is shown below:</a:t>
            </a:r>
            <a:endParaRPr lang="en-US" sz="2400" dirty="0">
              <a:latin typeface="Calibri" pitchFamily="34" charset="0"/>
              <a:cs typeface="Calibri" pitchFamily="34" charset="0"/>
            </a:endParaRPr>
          </a:p>
        </p:txBody>
      </p:sp>
      <p:sp>
        <p:nvSpPr>
          <p:cNvPr id="6" name="TextBox 5"/>
          <p:cNvSpPr txBox="1"/>
          <p:nvPr/>
        </p:nvSpPr>
        <p:spPr>
          <a:xfrm>
            <a:off x="0" y="5229200"/>
            <a:ext cx="9144000" cy="1569660"/>
          </a:xfrm>
          <a:prstGeom prst="rect">
            <a:avLst/>
          </a:prstGeom>
          <a:noFill/>
        </p:spPr>
        <p:txBody>
          <a:bodyPr wrap="square" rtlCol="0">
            <a:spAutoFit/>
          </a:bodyPr>
          <a:lstStyle/>
          <a:p>
            <a:r>
              <a:rPr lang="hi-IN" sz="2400" dirty="0" smtClean="0">
                <a:cs typeface="+mj-cs"/>
              </a:rPr>
              <a:t>Inorder to find the minimum spanning tree, consider the edges starting from the least weight and include edges until all the points are added with no cycle. Here, Kruskal’s algorithm is used. Edges corresponds to the distances mark in red are selected for the minimum spanning tree.</a:t>
            </a:r>
            <a:endParaRPr lang="en-US" sz="2400" dirty="0">
              <a:cs typeface="+mj-cs"/>
            </a:endParaRPr>
          </a:p>
        </p:txBody>
      </p:sp>
      <p:sp>
        <p:nvSpPr>
          <p:cNvPr id="7" name="Slide Number Placeholder 6"/>
          <p:cNvSpPr>
            <a:spLocks noGrp="1"/>
          </p:cNvSpPr>
          <p:nvPr>
            <p:ph type="sldNum" sz="quarter" idx="12"/>
          </p:nvPr>
        </p:nvSpPr>
        <p:spPr/>
        <p:txBody>
          <a:bodyPr/>
          <a:lstStyle/>
          <a:p>
            <a:fld id="{5A4DD2B8-9052-4EBD-A268-910EE0104888}" type="slidenum">
              <a:rPr lang="en-US" smtClean="0"/>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170056"/>
            <a:ext cx="7540719" cy="738664"/>
          </a:xfrm>
          <a:prstGeom prst="rect">
            <a:avLst/>
          </a:prstGeom>
          <a:noFill/>
        </p:spPr>
        <p:txBody>
          <a:bodyPr wrap="none" rtlCol="0">
            <a:spAutoFit/>
          </a:bodyPr>
          <a:lstStyle/>
          <a:p>
            <a:r>
              <a:rPr lang="hi-IN" sz="2400" dirty="0" smtClean="0"/>
              <a:t>The minimum spanning tree for the given data is as follows:</a:t>
            </a:r>
          </a:p>
          <a:p>
            <a:endParaRPr lang="en-US" dirty="0"/>
          </a:p>
        </p:txBody>
      </p:sp>
      <p:pic>
        <p:nvPicPr>
          <p:cNvPr id="60418" name="Picture 2"/>
          <p:cNvPicPr>
            <a:picLocks noChangeAspect="1" noChangeArrowheads="1"/>
          </p:cNvPicPr>
          <p:nvPr/>
        </p:nvPicPr>
        <p:blipFill>
          <a:blip r:embed="rId2" cstate="print"/>
          <a:srcRect/>
          <a:stretch>
            <a:fillRect/>
          </a:stretch>
        </p:blipFill>
        <p:spPr bwMode="auto">
          <a:xfrm>
            <a:off x="2100263" y="692696"/>
            <a:ext cx="4943475" cy="5038725"/>
          </a:xfrm>
          <a:prstGeom prst="rect">
            <a:avLst/>
          </a:prstGeom>
          <a:noFill/>
          <a:ln w="9525">
            <a:noFill/>
            <a:miter lim="800000"/>
            <a:headEnd/>
            <a:tailEnd/>
          </a:ln>
        </p:spPr>
      </p:pic>
      <p:sp>
        <p:nvSpPr>
          <p:cNvPr id="5" name="TextBox 4"/>
          <p:cNvSpPr txBox="1"/>
          <p:nvPr/>
        </p:nvSpPr>
        <p:spPr>
          <a:xfrm>
            <a:off x="-36512" y="5714672"/>
            <a:ext cx="9180512" cy="1107996"/>
          </a:xfrm>
          <a:prstGeom prst="rect">
            <a:avLst/>
          </a:prstGeom>
          <a:noFill/>
        </p:spPr>
        <p:txBody>
          <a:bodyPr wrap="square" rtlCol="0">
            <a:spAutoFit/>
          </a:bodyPr>
          <a:lstStyle/>
          <a:p>
            <a:r>
              <a:rPr lang="hi-IN" sz="2400" dirty="0" smtClean="0"/>
              <a:t>The minimum spanning tree for the given data can be interpreted as a single cluster (n=1) containing all the data points.</a:t>
            </a:r>
          </a:p>
          <a:p>
            <a:endParaRPr lang="en-US" dirty="0"/>
          </a:p>
        </p:txBody>
      </p:sp>
      <p:pic>
        <p:nvPicPr>
          <p:cNvPr id="11265" name="Picture 1"/>
          <p:cNvPicPr>
            <a:picLocks noChangeAspect="1" noChangeArrowheads="1"/>
          </p:cNvPicPr>
          <p:nvPr/>
        </p:nvPicPr>
        <p:blipFill>
          <a:blip r:embed="rId3" cstate="print"/>
          <a:srcRect/>
          <a:stretch>
            <a:fillRect/>
          </a:stretch>
        </p:blipFill>
        <p:spPr bwMode="auto">
          <a:xfrm>
            <a:off x="7569646" y="116632"/>
            <a:ext cx="1466850" cy="23717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5A4DD2B8-9052-4EBD-A268-910EE0104888}" type="slidenum">
              <a:rPr lang="en-US" smtClean="0"/>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cstate="print"/>
          <a:srcRect/>
          <a:stretch>
            <a:fillRect/>
          </a:stretch>
        </p:blipFill>
        <p:spPr bwMode="auto">
          <a:xfrm>
            <a:off x="1954113" y="1649685"/>
            <a:ext cx="5210175" cy="5019675"/>
          </a:xfrm>
          <a:prstGeom prst="rect">
            <a:avLst/>
          </a:prstGeom>
          <a:noFill/>
          <a:ln w="9525">
            <a:noFill/>
            <a:miter lim="800000"/>
            <a:headEnd/>
            <a:tailEnd/>
          </a:ln>
        </p:spPr>
      </p:pic>
      <p:pic>
        <p:nvPicPr>
          <p:cNvPr id="61441" name="Picture 1"/>
          <p:cNvPicPr>
            <a:picLocks noChangeAspect="1" noChangeArrowheads="1"/>
          </p:cNvPicPr>
          <p:nvPr/>
        </p:nvPicPr>
        <p:blipFill>
          <a:blip r:embed="rId3" cstate="print"/>
          <a:srcRect/>
          <a:stretch>
            <a:fillRect/>
          </a:stretch>
        </p:blipFill>
        <p:spPr bwMode="auto">
          <a:xfrm>
            <a:off x="7497638" y="164604"/>
            <a:ext cx="1466850" cy="2400300"/>
          </a:xfrm>
          <a:prstGeom prst="rect">
            <a:avLst/>
          </a:prstGeom>
          <a:noFill/>
          <a:ln w="9525">
            <a:noFill/>
            <a:miter lim="800000"/>
            <a:headEnd/>
            <a:tailEnd/>
          </a:ln>
        </p:spPr>
      </p:pic>
      <p:sp>
        <p:nvSpPr>
          <p:cNvPr id="4" name="TextBox 3"/>
          <p:cNvSpPr txBox="1"/>
          <p:nvPr/>
        </p:nvSpPr>
        <p:spPr>
          <a:xfrm>
            <a:off x="35496" y="44624"/>
            <a:ext cx="7488832" cy="1846659"/>
          </a:xfrm>
          <a:prstGeom prst="rect">
            <a:avLst/>
          </a:prstGeom>
          <a:noFill/>
        </p:spPr>
        <p:txBody>
          <a:bodyPr wrap="square" rtlCol="0">
            <a:spAutoFit/>
          </a:bodyPr>
          <a:lstStyle/>
          <a:p>
            <a:r>
              <a:rPr lang="hi-IN" sz="2400" dirty="0" smtClean="0"/>
              <a:t>For n=2, i.e. </a:t>
            </a:r>
            <a:r>
              <a:rPr lang="en-US" sz="2400" dirty="0" smtClean="0"/>
              <a:t>T</a:t>
            </a:r>
            <a:r>
              <a:rPr lang="hi-IN" sz="2400" dirty="0" smtClean="0"/>
              <a:t>o cluster the given data into two clusters, remove the edge from the minimum spanning tree which has maximum weight. In this case, BF is to be removed from the spanning tree. The two clusters are shown below:</a:t>
            </a:r>
          </a:p>
          <a:p>
            <a:endParaRPr lang="en-US" dirty="0"/>
          </a:p>
        </p:txBody>
      </p:sp>
      <p:sp>
        <p:nvSpPr>
          <p:cNvPr id="5" name="Slide Number Placeholder 4"/>
          <p:cNvSpPr>
            <a:spLocks noGrp="1"/>
          </p:cNvSpPr>
          <p:nvPr>
            <p:ph type="sldNum" sz="quarter" idx="12"/>
          </p:nvPr>
        </p:nvSpPr>
        <p:spPr/>
        <p:txBody>
          <a:bodyPr/>
          <a:lstStyle/>
          <a:p>
            <a:fld id="{5A4DD2B8-9052-4EBD-A268-910EE0104888}" type="slidenum">
              <a:rPr lang="en-US" smtClean="0"/>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cstate="print"/>
          <a:srcRect/>
          <a:stretch>
            <a:fillRect/>
          </a:stretch>
        </p:blipFill>
        <p:spPr bwMode="auto">
          <a:xfrm>
            <a:off x="1985963" y="1773510"/>
            <a:ext cx="5172075" cy="4895850"/>
          </a:xfrm>
          <a:prstGeom prst="rect">
            <a:avLst/>
          </a:prstGeom>
          <a:noFill/>
          <a:ln w="9525">
            <a:noFill/>
            <a:miter lim="800000"/>
            <a:headEnd/>
            <a:tailEnd/>
          </a:ln>
        </p:spPr>
      </p:pic>
      <p:pic>
        <p:nvPicPr>
          <p:cNvPr id="9217" name="Picture 1"/>
          <p:cNvPicPr>
            <a:picLocks noChangeAspect="1" noChangeArrowheads="1"/>
          </p:cNvPicPr>
          <p:nvPr/>
        </p:nvPicPr>
        <p:blipFill>
          <a:blip r:embed="rId3" cstate="print"/>
          <a:srcRect/>
          <a:stretch>
            <a:fillRect/>
          </a:stretch>
        </p:blipFill>
        <p:spPr bwMode="auto">
          <a:xfrm>
            <a:off x="7596336" y="83071"/>
            <a:ext cx="1466850" cy="2409825"/>
          </a:xfrm>
          <a:prstGeom prst="rect">
            <a:avLst/>
          </a:prstGeom>
          <a:noFill/>
          <a:ln w="9525">
            <a:noFill/>
            <a:miter lim="800000"/>
            <a:headEnd/>
            <a:tailEnd/>
          </a:ln>
        </p:spPr>
      </p:pic>
      <p:sp>
        <p:nvSpPr>
          <p:cNvPr id="4" name="TextBox 3"/>
          <p:cNvSpPr txBox="1"/>
          <p:nvPr/>
        </p:nvSpPr>
        <p:spPr>
          <a:xfrm>
            <a:off x="35496" y="44624"/>
            <a:ext cx="7488832" cy="2215991"/>
          </a:xfrm>
          <a:prstGeom prst="rect">
            <a:avLst/>
          </a:prstGeom>
          <a:noFill/>
        </p:spPr>
        <p:txBody>
          <a:bodyPr wrap="square" rtlCol="0">
            <a:spAutoFit/>
          </a:bodyPr>
          <a:lstStyle/>
          <a:p>
            <a:r>
              <a:rPr lang="hi-IN" sz="2400" dirty="0" smtClean="0"/>
              <a:t>For n=3, i.e. </a:t>
            </a:r>
            <a:r>
              <a:rPr lang="en-US" sz="2400" dirty="0" smtClean="0"/>
              <a:t>T</a:t>
            </a:r>
            <a:r>
              <a:rPr lang="hi-IN" sz="2400" dirty="0" smtClean="0"/>
              <a:t>o cluster the given data into </a:t>
            </a:r>
            <a:r>
              <a:rPr lang="hi-IN" sz="2400" b="1" dirty="0" smtClean="0"/>
              <a:t>three</a:t>
            </a:r>
            <a:r>
              <a:rPr lang="hi-IN" sz="2400" dirty="0" smtClean="0"/>
              <a:t> clusters, remove the </a:t>
            </a:r>
            <a:r>
              <a:rPr lang="hi-IN" sz="2400" b="1" dirty="0" smtClean="0"/>
              <a:t>two</a:t>
            </a:r>
            <a:r>
              <a:rPr lang="hi-IN" sz="2400" dirty="0" smtClean="0"/>
              <a:t> most weighted edges from the minimum spanning tree. In this case, BF and DE are to be removed from the spanning tree. The three clusters are shown below:</a:t>
            </a:r>
          </a:p>
          <a:p>
            <a:endParaRPr lang="en-US" dirty="0"/>
          </a:p>
        </p:txBody>
      </p:sp>
      <p:sp>
        <p:nvSpPr>
          <p:cNvPr id="5" name="Slide Number Placeholder 4"/>
          <p:cNvSpPr>
            <a:spLocks noGrp="1"/>
          </p:cNvSpPr>
          <p:nvPr>
            <p:ph type="sldNum" sz="quarter" idx="12"/>
          </p:nvPr>
        </p:nvSpPr>
        <p:spPr/>
        <p:txBody>
          <a:bodyPr/>
          <a:lstStyle/>
          <a:p>
            <a:fld id="{5A4DD2B8-9052-4EBD-A268-910EE0104888}" type="slidenum">
              <a:rPr lang="en-US" smtClean="0"/>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cstate="print"/>
          <a:srcRect/>
          <a:stretch>
            <a:fillRect/>
          </a:stretch>
        </p:blipFill>
        <p:spPr bwMode="auto">
          <a:xfrm>
            <a:off x="2081213" y="1841326"/>
            <a:ext cx="4981575" cy="4972050"/>
          </a:xfrm>
          <a:prstGeom prst="rect">
            <a:avLst/>
          </a:prstGeom>
          <a:noFill/>
          <a:ln w="9525">
            <a:noFill/>
            <a:miter lim="800000"/>
            <a:headEnd/>
            <a:tailEnd/>
          </a:ln>
        </p:spPr>
      </p:pic>
      <p:pic>
        <p:nvPicPr>
          <p:cNvPr id="59393" name="Picture 1"/>
          <p:cNvPicPr>
            <a:picLocks noChangeAspect="1" noChangeArrowheads="1"/>
          </p:cNvPicPr>
          <p:nvPr/>
        </p:nvPicPr>
        <p:blipFill>
          <a:blip r:embed="rId3" cstate="print"/>
          <a:srcRect/>
          <a:stretch>
            <a:fillRect/>
          </a:stretch>
        </p:blipFill>
        <p:spPr bwMode="auto">
          <a:xfrm>
            <a:off x="7596336" y="121171"/>
            <a:ext cx="1457325" cy="2371725"/>
          </a:xfrm>
          <a:prstGeom prst="rect">
            <a:avLst/>
          </a:prstGeom>
          <a:noFill/>
          <a:ln w="9525">
            <a:noFill/>
            <a:miter lim="800000"/>
            <a:headEnd/>
            <a:tailEnd/>
          </a:ln>
        </p:spPr>
      </p:pic>
      <p:sp>
        <p:nvSpPr>
          <p:cNvPr id="4" name="TextBox 3"/>
          <p:cNvSpPr txBox="1"/>
          <p:nvPr/>
        </p:nvSpPr>
        <p:spPr>
          <a:xfrm>
            <a:off x="35496" y="44624"/>
            <a:ext cx="7488832" cy="2215991"/>
          </a:xfrm>
          <a:prstGeom prst="rect">
            <a:avLst/>
          </a:prstGeom>
          <a:noFill/>
        </p:spPr>
        <p:txBody>
          <a:bodyPr wrap="square" rtlCol="0">
            <a:spAutoFit/>
          </a:bodyPr>
          <a:lstStyle/>
          <a:p>
            <a:r>
              <a:rPr lang="hi-IN" sz="2400" dirty="0" smtClean="0"/>
              <a:t>For n=4, i.e. </a:t>
            </a:r>
            <a:r>
              <a:rPr lang="en-US" sz="2400" dirty="0" smtClean="0"/>
              <a:t>T</a:t>
            </a:r>
            <a:r>
              <a:rPr lang="hi-IN" sz="2400" dirty="0" smtClean="0"/>
              <a:t>o cluster the given data into </a:t>
            </a:r>
            <a:r>
              <a:rPr lang="hi-IN" sz="2400" b="1" dirty="0" smtClean="0"/>
              <a:t>four</a:t>
            </a:r>
            <a:r>
              <a:rPr lang="hi-IN" sz="2400" dirty="0" smtClean="0"/>
              <a:t> clusters, remove the </a:t>
            </a:r>
            <a:r>
              <a:rPr lang="hi-IN" sz="2400" b="1" dirty="0" smtClean="0"/>
              <a:t>three</a:t>
            </a:r>
            <a:r>
              <a:rPr lang="hi-IN" sz="2400" dirty="0" smtClean="0"/>
              <a:t> most weighted edges from the minimum spanning tree. In this case, BF, DE and BG are to be removed from the spanning tree. The four clusters are shown below:</a:t>
            </a:r>
          </a:p>
          <a:p>
            <a:endParaRPr lang="en-US" dirty="0"/>
          </a:p>
        </p:txBody>
      </p:sp>
      <p:sp>
        <p:nvSpPr>
          <p:cNvPr id="5" name="Slide Number Placeholder 4"/>
          <p:cNvSpPr>
            <a:spLocks noGrp="1"/>
          </p:cNvSpPr>
          <p:nvPr>
            <p:ph type="sldNum" sz="quarter" idx="12"/>
          </p:nvPr>
        </p:nvSpPr>
        <p:spPr/>
        <p:txBody>
          <a:bodyPr/>
          <a:lstStyle/>
          <a:p>
            <a:fld id="{5A4DD2B8-9052-4EBD-A268-910EE0104888}" type="slidenum">
              <a:rPr lang="en-US" smtClean="0"/>
              <a:pPr/>
              <a:t>105</a:t>
            </a:fld>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7" name="Picture 3"/>
          <p:cNvPicPr>
            <a:picLocks noChangeAspect="1" noChangeArrowheads="1"/>
          </p:cNvPicPr>
          <p:nvPr/>
        </p:nvPicPr>
        <p:blipFill>
          <a:blip r:embed="rId2" cstate="print"/>
          <a:srcRect/>
          <a:stretch>
            <a:fillRect/>
          </a:stretch>
        </p:blipFill>
        <p:spPr bwMode="auto">
          <a:xfrm>
            <a:off x="2238375" y="1639019"/>
            <a:ext cx="4667250" cy="4886325"/>
          </a:xfrm>
          <a:prstGeom prst="rect">
            <a:avLst/>
          </a:prstGeom>
          <a:noFill/>
          <a:ln w="9525">
            <a:noFill/>
            <a:miter lim="800000"/>
            <a:headEnd/>
            <a:tailEnd/>
          </a:ln>
        </p:spPr>
      </p:pic>
      <p:pic>
        <p:nvPicPr>
          <p:cNvPr id="62468" name="Picture 4"/>
          <p:cNvPicPr>
            <a:picLocks noChangeAspect="1" noChangeArrowheads="1"/>
          </p:cNvPicPr>
          <p:nvPr/>
        </p:nvPicPr>
        <p:blipFill>
          <a:blip r:embed="rId3" cstate="print"/>
          <a:srcRect/>
          <a:stretch>
            <a:fillRect/>
          </a:stretch>
        </p:blipFill>
        <p:spPr bwMode="auto">
          <a:xfrm>
            <a:off x="7579171" y="92596"/>
            <a:ext cx="1457325" cy="2400300"/>
          </a:xfrm>
          <a:prstGeom prst="rect">
            <a:avLst/>
          </a:prstGeom>
          <a:noFill/>
          <a:ln w="9525">
            <a:noFill/>
            <a:miter lim="800000"/>
            <a:headEnd/>
            <a:tailEnd/>
          </a:ln>
        </p:spPr>
      </p:pic>
      <p:sp>
        <p:nvSpPr>
          <p:cNvPr id="6" name="TextBox 5"/>
          <p:cNvSpPr txBox="1"/>
          <p:nvPr/>
        </p:nvSpPr>
        <p:spPr>
          <a:xfrm>
            <a:off x="35496" y="44624"/>
            <a:ext cx="7488832" cy="2215991"/>
          </a:xfrm>
          <a:prstGeom prst="rect">
            <a:avLst/>
          </a:prstGeom>
          <a:noFill/>
        </p:spPr>
        <p:txBody>
          <a:bodyPr wrap="square" rtlCol="0">
            <a:spAutoFit/>
          </a:bodyPr>
          <a:lstStyle/>
          <a:p>
            <a:r>
              <a:rPr lang="hi-IN" sz="2400" dirty="0" smtClean="0"/>
              <a:t>For n=5, i.e. </a:t>
            </a:r>
            <a:r>
              <a:rPr lang="en-US" sz="2400" dirty="0" smtClean="0"/>
              <a:t>T</a:t>
            </a:r>
            <a:r>
              <a:rPr lang="hi-IN" sz="2400" dirty="0" smtClean="0"/>
              <a:t>o cluster the given data into </a:t>
            </a:r>
            <a:r>
              <a:rPr lang="hi-IN" sz="2400" b="1" dirty="0" smtClean="0"/>
              <a:t>five</a:t>
            </a:r>
            <a:r>
              <a:rPr lang="hi-IN" sz="2400" dirty="0" smtClean="0"/>
              <a:t> clusters, remove the </a:t>
            </a:r>
            <a:r>
              <a:rPr lang="hi-IN" sz="2400" b="1" dirty="0" smtClean="0"/>
              <a:t>four</a:t>
            </a:r>
            <a:r>
              <a:rPr lang="hi-IN" sz="2400" dirty="0" smtClean="0"/>
              <a:t> most weighted edges from the minimum spanning tree. In this case, BF, DE, BG and AH are to be removed from the spanning tree. The five clusters are shown below:</a:t>
            </a:r>
          </a:p>
          <a:p>
            <a:endParaRPr lang="en-US" dirty="0"/>
          </a:p>
        </p:txBody>
      </p:sp>
      <p:sp>
        <p:nvSpPr>
          <p:cNvPr id="5" name="Slide Number Placeholder 4"/>
          <p:cNvSpPr>
            <a:spLocks noGrp="1"/>
          </p:cNvSpPr>
          <p:nvPr>
            <p:ph type="sldNum" sz="quarter" idx="12"/>
          </p:nvPr>
        </p:nvSpPr>
        <p:spPr/>
        <p:txBody>
          <a:bodyPr/>
          <a:lstStyle/>
          <a:p>
            <a:fld id="{5A4DD2B8-9052-4EBD-A268-910EE0104888}" type="slidenum">
              <a:rPr lang="en-US" smtClean="0"/>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4016" y="2056780"/>
            <a:ext cx="7308304" cy="2308324"/>
          </a:xfrm>
          <a:prstGeom prst="rect">
            <a:avLst/>
          </a:prstGeom>
          <a:noFill/>
        </p:spPr>
        <p:txBody>
          <a:bodyPr wrap="square" rtlCol="0">
            <a:spAutoFit/>
          </a:bodyPr>
          <a:lstStyle/>
          <a:p>
            <a:r>
              <a:rPr lang="hi-IN" sz="2400" dirty="0" smtClean="0"/>
              <a:t>Similarly, for obtaining ‘</a:t>
            </a:r>
            <a:r>
              <a:rPr lang="hi-IN" sz="2400" b="1" dirty="0" smtClean="0"/>
              <a:t>n</a:t>
            </a:r>
            <a:r>
              <a:rPr lang="hi-IN" sz="2400" dirty="0" smtClean="0"/>
              <a:t>’ clusters, ‘n-1’ most weighted edges are deleted from the minimum spanning tree. Edges are randomly selected when more than one edge have same weight. For the above example, for ‘n=6’, five edges i.e. along with BF, DE, BG and AH any one from  CE, DH and EF is deleted from the minimum spanning tree. </a:t>
            </a:r>
            <a:endParaRPr lang="en-US" sz="2400" dirty="0"/>
          </a:p>
        </p:txBody>
      </p:sp>
      <p:pic>
        <p:nvPicPr>
          <p:cNvPr id="6" name="Picture 4"/>
          <p:cNvPicPr>
            <a:picLocks noChangeAspect="1" noChangeArrowheads="1"/>
          </p:cNvPicPr>
          <p:nvPr/>
        </p:nvPicPr>
        <p:blipFill>
          <a:blip r:embed="rId2" cstate="print"/>
          <a:srcRect/>
          <a:stretch>
            <a:fillRect/>
          </a:stretch>
        </p:blipFill>
        <p:spPr bwMode="auto">
          <a:xfrm>
            <a:off x="7579171" y="92596"/>
            <a:ext cx="1457325" cy="24003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A4DD2B8-9052-4EBD-A268-910EE0104888}" type="slidenum">
              <a:rPr lang="en-US" smtClean="0"/>
              <a:pPr/>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4625"/>
            <a:ext cx="9071992" cy="830997"/>
          </a:xfrm>
          <a:prstGeom prst="rect">
            <a:avLst/>
          </a:prstGeom>
          <a:noFill/>
        </p:spPr>
        <p:txBody>
          <a:bodyPr wrap="square" rtlCol="0">
            <a:spAutoFit/>
          </a:bodyPr>
          <a:lstStyle/>
          <a:p>
            <a:r>
              <a:rPr lang="hi-IN" sz="2400" dirty="0" smtClean="0"/>
              <a:t>Sample python code for finding minimum spanning tree using Kruskal’s algorithm classifier obtained from </a:t>
            </a:r>
            <a:r>
              <a:rPr lang="en-US" sz="2400" dirty="0" smtClean="0"/>
              <a:t>geeksforgeeks.org </a:t>
            </a:r>
            <a:r>
              <a:rPr lang="hi-IN" sz="2400" dirty="0" smtClean="0"/>
              <a:t>: </a:t>
            </a:r>
            <a:endParaRPr lang="en-US" sz="2400" dirty="0"/>
          </a:p>
        </p:txBody>
      </p:sp>
      <p:pic>
        <p:nvPicPr>
          <p:cNvPr id="76802" name="Picture 2"/>
          <p:cNvPicPr>
            <a:picLocks noChangeAspect="1" noChangeArrowheads="1"/>
          </p:cNvPicPr>
          <p:nvPr/>
        </p:nvPicPr>
        <p:blipFill>
          <a:blip r:embed="rId3" cstate="print"/>
          <a:srcRect/>
          <a:stretch>
            <a:fillRect/>
          </a:stretch>
        </p:blipFill>
        <p:spPr bwMode="auto">
          <a:xfrm>
            <a:off x="2483768" y="836712"/>
            <a:ext cx="4203953" cy="602128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A4DD2B8-9052-4EBD-A268-910EE0104888}" type="slidenum">
              <a:rPr lang="en-US" smtClean="0"/>
              <a:pPr/>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2890971"/>
            <a:ext cx="7354166" cy="769441"/>
          </a:xfrm>
          <a:prstGeom prst="rect">
            <a:avLst/>
          </a:prstGeom>
          <a:noFill/>
        </p:spPr>
        <p:txBody>
          <a:bodyPr wrap="square" rtlCol="0">
            <a:spAutoFit/>
          </a:bodyPr>
          <a:lstStyle/>
          <a:p>
            <a:pPr algn="ctr"/>
            <a:r>
              <a:rPr lang="en-US" altLang="en-US" sz="4400" b="1" dirty="0" smtClean="0"/>
              <a:t>THE BAYES CLASSIFIER</a:t>
            </a:r>
            <a:endParaRPr lang="en-US" sz="4300" b="1" dirty="0">
              <a:cs typeface="Times New Roman" pitchFamily="18" charset="0"/>
            </a:endParaRPr>
          </a:p>
        </p:txBody>
      </p:sp>
      <p:sp>
        <p:nvSpPr>
          <p:cNvPr id="3" name="Slide Number Placeholder 2"/>
          <p:cNvSpPr>
            <a:spLocks noGrp="1"/>
          </p:cNvSpPr>
          <p:nvPr>
            <p:ph type="sldNum" sz="quarter" idx="12"/>
          </p:nvPr>
        </p:nvSpPr>
        <p:spPr/>
        <p:txBody>
          <a:bodyPr/>
          <a:lstStyle/>
          <a:p>
            <a:fld id="{5A4DD2B8-9052-4EBD-A268-910EE0104888}" type="slidenum">
              <a:rPr lang="en-US" smtClean="0"/>
              <a:pPr/>
              <a:t>109</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6"/>
          <p:cNvSpPr>
            <a:spLocks noGrp="1"/>
          </p:cNvSpPr>
          <p:nvPr>
            <p:ph type="sldNum" sz="quarter" idx="12"/>
          </p:nvPr>
        </p:nvSpPr>
        <p:spPr/>
        <p:txBody>
          <a:bodyPr/>
          <a:lstStyle/>
          <a:p>
            <a:fld id="{5399E1C4-A4A9-40BB-8D49-759E6D48DF59}" type="slidenum">
              <a:rPr lang="zh-CN" altLang="en-US"/>
              <a:pPr/>
              <a:t>11</a:t>
            </a:fld>
            <a:endParaRPr lang="en-US" altLang="zh-CN"/>
          </a:p>
        </p:txBody>
      </p:sp>
      <p:sp>
        <p:nvSpPr>
          <p:cNvPr id="1581058" name="Rectangle 2"/>
          <p:cNvSpPr>
            <a:spLocks noGrp="1" noChangeArrowheads="1"/>
          </p:cNvSpPr>
          <p:nvPr>
            <p:ph type="title"/>
          </p:nvPr>
        </p:nvSpPr>
        <p:spPr>
          <a:xfrm>
            <a:off x="772616" y="122238"/>
            <a:ext cx="7543800" cy="1295400"/>
          </a:xfrm>
        </p:spPr>
        <p:txBody>
          <a:bodyPr>
            <a:normAutofit/>
          </a:bodyPr>
          <a:lstStyle/>
          <a:p>
            <a:r>
              <a:rPr lang="en-US" altLang="zh-CN" sz="4000" dirty="0">
                <a:ea typeface="SimSun" pitchFamily="2" charset="-122"/>
              </a:rPr>
              <a:t>Dendrogram</a:t>
            </a:r>
            <a:endParaRPr lang="zh-CN" altLang="en-US" sz="4000" dirty="0">
              <a:ea typeface="SimSun" pitchFamily="2" charset="-122"/>
            </a:endParaRPr>
          </a:p>
        </p:txBody>
      </p:sp>
      <p:sp>
        <p:nvSpPr>
          <p:cNvPr id="1581059" name="Rectangle 3"/>
          <p:cNvSpPr>
            <a:spLocks noGrp="1" noChangeArrowheads="1"/>
          </p:cNvSpPr>
          <p:nvPr>
            <p:ph type="body" sz="half" idx="1"/>
          </p:nvPr>
        </p:nvSpPr>
        <p:spPr>
          <a:xfrm>
            <a:off x="323528" y="1412776"/>
            <a:ext cx="8486775" cy="1905000"/>
          </a:xfrm>
        </p:spPr>
        <p:txBody>
          <a:bodyPr>
            <a:normAutofit/>
          </a:bodyPr>
          <a:lstStyle/>
          <a:p>
            <a:r>
              <a:rPr lang="en-US" altLang="zh-CN" sz="2400" dirty="0">
                <a:ea typeface="SimSun" pitchFamily="2" charset="-122"/>
              </a:rPr>
              <a:t>A clustering of the data objects is obtained by cutting the </a:t>
            </a:r>
            <a:r>
              <a:rPr lang="en-US" altLang="zh-CN" sz="2400" i="1" dirty="0">
                <a:ea typeface="SimSun" pitchFamily="2" charset="-122"/>
              </a:rPr>
              <a:t>dendrogram</a:t>
            </a:r>
            <a:r>
              <a:rPr lang="en-US" altLang="zh-CN" sz="2400" dirty="0">
                <a:ea typeface="SimSun" pitchFamily="2" charset="-122"/>
              </a:rPr>
              <a:t> at the desired level, then each connected component forms a cluster</a:t>
            </a:r>
            <a:endParaRPr lang="zh-CN" altLang="en-US" sz="2400" dirty="0">
              <a:ea typeface="SimSun" pitchFamily="2" charset="-122"/>
            </a:endParaRPr>
          </a:p>
        </p:txBody>
      </p:sp>
      <p:sp>
        <p:nvSpPr>
          <p:cNvPr id="1581060" name="Line 4"/>
          <p:cNvSpPr>
            <a:spLocks noChangeShapeType="1"/>
          </p:cNvSpPr>
          <p:nvPr/>
        </p:nvSpPr>
        <p:spPr bwMode="auto">
          <a:xfrm>
            <a:off x="1508125" y="5522913"/>
            <a:ext cx="720725"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61" name="Line 5"/>
          <p:cNvSpPr>
            <a:spLocks noChangeShapeType="1"/>
          </p:cNvSpPr>
          <p:nvPr/>
        </p:nvSpPr>
        <p:spPr bwMode="auto">
          <a:xfrm>
            <a:off x="2228850" y="5522913"/>
            <a:ext cx="0" cy="600075"/>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62" name="Line 6"/>
          <p:cNvSpPr>
            <a:spLocks noChangeShapeType="1"/>
          </p:cNvSpPr>
          <p:nvPr/>
        </p:nvSpPr>
        <p:spPr bwMode="auto">
          <a:xfrm>
            <a:off x="3730625" y="5522913"/>
            <a:ext cx="0" cy="600075"/>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63" name="Line 7"/>
          <p:cNvSpPr>
            <a:spLocks noChangeShapeType="1"/>
          </p:cNvSpPr>
          <p:nvPr/>
        </p:nvSpPr>
        <p:spPr bwMode="auto">
          <a:xfrm>
            <a:off x="3730625" y="5522913"/>
            <a:ext cx="781050"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64" name="Line 8"/>
          <p:cNvSpPr>
            <a:spLocks noChangeShapeType="1"/>
          </p:cNvSpPr>
          <p:nvPr/>
        </p:nvSpPr>
        <p:spPr bwMode="auto">
          <a:xfrm>
            <a:off x="4511675" y="5522913"/>
            <a:ext cx="0" cy="600075"/>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65" name="Line 9"/>
          <p:cNvSpPr>
            <a:spLocks noChangeShapeType="1"/>
          </p:cNvSpPr>
          <p:nvPr/>
        </p:nvSpPr>
        <p:spPr bwMode="auto">
          <a:xfrm>
            <a:off x="6794500" y="5572125"/>
            <a:ext cx="0" cy="550863"/>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66" name="Line 10"/>
          <p:cNvSpPr>
            <a:spLocks noChangeShapeType="1"/>
          </p:cNvSpPr>
          <p:nvPr/>
        </p:nvSpPr>
        <p:spPr bwMode="auto">
          <a:xfrm>
            <a:off x="6794500" y="5572125"/>
            <a:ext cx="841375"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67" name="Line 11"/>
          <p:cNvSpPr>
            <a:spLocks noChangeShapeType="1"/>
          </p:cNvSpPr>
          <p:nvPr/>
        </p:nvSpPr>
        <p:spPr bwMode="auto">
          <a:xfrm>
            <a:off x="7635875" y="5572125"/>
            <a:ext cx="0" cy="550863"/>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68" name="Line 12"/>
          <p:cNvSpPr>
            <a:spLocks noChangeShapeType="1"/>
          </p:cNvSpPr>
          <p:nvPr/>
        </p:nvSpPr>
        <p:spPr bwMode="auto">
          <a:xfrm>
            <a:off x="1868488" y="5022850"/>
            <a:ext cx="0" cy="500063"/>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69" name="Line 13"/>
          <p:cNvSpPr>
            <a:spLocks noChangeShapeType="1"/>
          </p:cNvSpPr>
          <p:nvPr/>
        </p:nvSpPr>
        <p:spPr bwMode="auto">
          <a:xfrm>
            <a:off x="1868488" y="5022850"/>
            <a:ext cx="1141412"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70" name="Line 14"/>
          <p:cNvSpPr>
            <a:spLocks noChangeShapeType="1"/>
          </p:cNvSpPr>
          <p:nvPr/>
        </p:nvSpPr>
        <p:spPr bwMode="auto">
          <a:xfrm>
            <a:off x="3009900" y="5022850"/>
            <a:ext cx="0" cy="1100138"/>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71" name="Line 15"/>
          <p:cNvSpPr>
            <a:spLocks noChangeShapeType="1"/>
          </p:cNvSpPr>
          <p:nvPr/>
        </p:nvSpPr>
        <p:spPr bwMode="auto">
          <a:xfrm>
            <a:off x="4030663" y="5022850"/>
            <a:ext cx="0"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72" name="Line 16"/>
          <p:cNvSpPr>
            <a:spLocks noChangeShapeType="1"/>
          </p:cNvSpPr>
          <p:nvPr/>
        </p:nvSpPr>
        <p:spPr bwMode="auto">
          <a:xfrm>
            <a:off x="4090988" y="5022850"/>
            <a:ext cx="0" cy="500063"/>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73" name="Line 17"/>
          <p:cNvSpPr>
            <a:spLocks noChangeShapeType="1"/>
          </p:cNvSpPr>
          <p:nvPr/>
        </p:nvSpPr>
        <p:spPr bwMode="auto">
          <a:xfrm>
            <a:off x="4151313" y="5022850"/>
            <a:ext cx="1141412"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74" name="Line 18"/>
          <p:cNvSpPr>
            <a:spLocks noChangeShapeType="1"/>
          </p:cNvSpPr>
          <p:nvPr/>
        </p:nvSpPr>
        <p:spPr bwMode="auto">
          <a:xfrm>
            <a:off x="5292725" y="5022850"/>
            <a:ext cx="0" cy="1100138"/>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75" name="Line 19"/>
          <p:cNvSpPr>
            <a:spLocks noChangeShapeType="1"/>
          </p:cNvSpPr>
          <p:nvPr/>
        </p:nvSpPr>
        <p:spPr bwMode="auto">
          <a:xfrm>
            <a:off x="4090988" y="5022850"/>
            <a:ext cx="120650"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76" name="Line 20"/>
          <p:cNvSpPr>
            <a:spLocks noChangeShapeType="1"/>
          </p:cNvSpPr>
          <p:nvPr/>
        </p:nvSpPr>
        <p:spPr bwMode="auto">
          <a:xfrm>
            <a:off x="4692650" y="4471988"/>
            <a:ext cx="0" cy="550862"/>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77" name="Line 21"/>
          <p:cNvSpPr>
            <a:spLocks noChangeShapeType="1"/>
          </p:cNvSpPr>
          <p:nvPr/>
        </p:nvSpPr>
        <p:spPr bwMode="auto">
          <a:xfrm flipV="1">
            <a:off x="6013450" y="4471988"/>
            <a:ext cx="0" cy="165100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78" name="Line 22"/>
          <p:cNvSpPr>
            <a:spLocks noChangeShapeType="1"/>
          </p:cNvSpPr>
          <p:nvPr/>
        </p:nvSpPr>
        <p:spPr bwMode="auto">
          <a:xfrm>
            <a:off x="4692650" y="4471988"/>
            <a:ext cx="1320800"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83" name="Line 27"/>
          <p:cNvSpPr>
            <a:spLocks noChangeShapeType="1"/>
          </p:cNvSpPr>
          <p:nvPr/>
        </p:nvSpPr>
        <p:spPr bwMode="auto">
          <a:xfrm>
            <a:off x="2828925" y="3271838"/>
            <a:ext cx="0"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85" name="Line 29"/>
          <p:cNvSpPr>
            <a:spLocks noChangeShapeType="1"/>
          </p:cNvSpPr>
          <p:nvPr/>
        </p:nvSpPr>
        <p:spPr bwMode="auto">
          <a:xfrm>
            <a:off x="1508125" y="5522913"/>
            <a:ext cx="0" cy="600075"/>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86" name="Oval 30"/>
          <p:cNvSpPr>
            <a:spLocks noChangeArrowheads="1"/>
          </p:cNvSpPr>
          <p:nvPr/>
        </p:nvSpPr>
        <p:spPr bwMode="auto">
          <a:xfrm>
            <a:off x="7575550" y="6072188"/>
            <a:ext cx="120650" cy="100012"/>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81087" name="Oval 31"/>
          <p:cNvSpPr>
            <a:spLocks noChangeArrowheads="1"/>
          </p:cNvSpPr>
          <p:nvPr/>
        </p:nvSpPr>
        <p:spPr bwMode="auto">
          <a:xfrm>
            <a:off x="6734175" y="6072188"/>
            <a:ext cx="120650" cy="100012"/>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81088" name="Oval 32"/>
          <p:cNvSpPr>
            <a:spLocks noChangeArrowheads="1"/>
          </p:cNvSpPr>
          <p:nvPr/>
        </p:nvSpPr>
        <p:spPr bwMode="auto">
          <a:xfrm>
            <a:off x="5953125" y="6072188"/>
            <a:ext cx="120650" cy="100012"/>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81089" name="Oval 33"/>
          <p:cNvSpPr>
            <a:spLocks noChangeArrowheads="1"/>
          </p:cNvSpPr>
          <p:nvPr/>
        </p:nvSpPr>
        <p:spPr bwMode="auto">
          <a:xfrm>
            <a:off x="5232400" y="6072188"/>
            <a:ext cx="120650" cy="100012"/>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81090" name="Oval 34"/>
          <p:cNvSpPr>
            <a:spLocks noChangeArrowheads="1"/>
          </p:cNvSpPr>
          <p:nvPr/>
        </p:nvSpPr>
        <p:spPr bwMode="auto">
          <a:xfrm>
            <a:off x="4451350" y="6072188"/>
            <a:ext cx="120650" cy="100012"/>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81091" name="Oval 35"/>
          <p:cNvSpPr>
            <a:spLocks noChangeArrowheads="1"/>
          </p:cNvSpPr>
          <p:nvPr/>
        </p:nvSpPr>
        <p:spPr bwMode="auto">
          <a:xfrm>
            <a:off x="3670300" y="6072188"/>
            <a:ext cx="120650" cy="100012"/>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81092" name="Oval 36"/>
          <p:cNvSpPr>
            <a:spLocks noChangeArrowheads="1"/>
          </p:cNvSpPr>
          <p:nvPr/>
        </p:nvSpPr>
        <p:spPr bwMode="auto">
          <a:xfrm>
            <a:off x="2949575" y="6072188"/>
            <a:ext cx="120650" cy="100012"/>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81093" name="Oval 37"/>
          <p:cNvSpPr>
            <a:spLocks noChangeArrowheads="1"/>
          </p:cNvSpPr>
          <p:nvPr/>
        </p:nvSpPr>
        <p:spPr bwMode="auto">
          <a:xfrm>
            <a:off x="2168525" y="6072188"/>
            <a:ext cx="120650" cy="100012"/>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81094" name="Oval 38"/>
          <p:cNvSpPr>
            <a:spLocks noChangeArrowheads="1"/>
          </p:cNvSpPr>
          <p:nvPr/>
        </p:nvSpPr>
        <p:spPr bwMode="auto">
          <a:xfrm>
            <a:off x="1447800" y="6072188"/>
            <a:ext cx="120650" cy="100012"/>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81095" name="Rectangle 39"/>
          <p:cNvSpPr>
            <a:spLocks noChangeArrowheads="1"/>
          </p:cNvSpPr>
          <p:nvPr/>
        </p:nvSpPr>
        <p:spPr bwMode="auto">
          <a:xfrm>
            <a:off x="1711325" y="5395913"/>
            <a:ext cx="304800" cy="152400"/>
          </a:xfrm>
          <a:prstGeom prst="rect">
            <a:avLst/>
          </a:prstGeom>
          <a:solidFill>
            <a:srgbClr val="003366"/>
          </a:solidFill>
          <a:ln w="9525">
            <a:solidFill>
              <a:schemeClr val="tx1"/>
            </a:solidFill>
            <a:miter lim="800000"/>
            <a:headEnd/>
            <a:tailEnd/>
          </a:ln>
          <a:effectLst/>
        </p:spPr>
        <p:txBody>
          <a:bodyPr wrap="none" anchor="ctr"/>
          <a:lstStyle/>
          <a:p>
            <a:endParaRPr lang="en-US"/>
          </a:p>
        </p:txBody>
      </p:sp>
      <p:sp>
        <p:nvSpPr>
          <p:cNvPr id="1581096" name="Rectangle 40"/>
          <p:cNvSpPr>
            <a:spLocks noChangeArrowheads="1"/>
          </p:cNvSpPr>
          <p:nvPr/>
        </p:nvSpPr>
        <p:spPr bwMode="auto">
          <a:xfrm>
            <a:off x="2265363" y="4903788"/>
            <a:ext cx="304800" cy="152400"/>
          </a:xfrm>
          <a:prstGeom prst="rect">
            <a:avLst/>
          </a:prstGeom>
          <a:solidFill>
            <a:srgbClr val="003366"/>
          </a:solidFill>
          <a:ln w="9525">
            <a:solidFill>
              <a:schemeClr val="tx1"/>
            </a:solidFill>
            <a:miter lim="800000"/>
            <a:headEnd/>
            <a:tailEnd/>
          </a:ln>
          <a:effectLst/>
        </p:spPr>
        <p:txBody>
          <a:bodyPr wrap="none" anchor="ctr"/>
          <a:lstStyle/>
          <a:p>
            <a:endParaRPr lang="en-US"/>
          </a:p>
        </p:txBody>
      </p:sp>
      <p:sp>
        <p:nvSpPr>
          <p:cNvPr id="1581102" name="Rectangle 46"/>
          <p:cNvSpPr>
            <a:spLocks noChangeArrowheads="1"/>
          </p:cNvSpPr>
          <p:nvPr/>
        </p:nvSpPr>
        <p:spPr bwMode="auto">
          <a:xfrm>
            <a:off x="3968750" y="5395913"/>
            <a:ext cx="304800" cy="152400"/>
          </a:xfrm>
          <a:prstGeom prst="rect">
            <a:avLst/>
          </a:prstGeom>
          <a:solidFill>
            <a:srgbClr val="003366"/>
          </a:solidFill>
          <a:ln w="9525">
            <a:solidFill>
              <a:schemeClr val="tx1"/>
            </a:solidFill>
            <a:miter lim="800000"/>
            <a:headEnd/>
            <a:tailEnd/>
          </a:ln>
          <a:effectLst/>
        </p:spPr>
        <p:txBody>
          <a:bodyPr wrap="none" anchor="ctr"/>
          <a:lstStyle/>
          <a:p>
            <a:endParaRPr lang="en-US"/>
          </a:p>
        </p:txBody>
      </p:sp>
      <p:sp>
        <p:nvSpPr>
          <p:cNvPr id="1581103" name="Rectangle 47"/>
          <p:cNvSpPr>
            <a:spLocks noChangeArrowheads="1"/>
          </p:cNvSpPr>
          <p:nvPr/>
        </p:nvSpPr>
        <p:spPr bwMode="auto">
          <a:xfrm>
            <a:off x="4535488" y="4897438"/>
            <a:ext cx="304800" cy="152400"/>
          </a:xfrm>
          <a:prstGeom prst="rect">
            <a:avLst/>
          </a:prstGeom>
          <a:solidFill>
            <a:srgbClr val="003366"/>
          </a:solidFill>
          <a:ln w="9525">
            <a:solidFill>
              <a:schemeClr val="tx1"/>
            </a:solidFill>
            <a:miter lim="800000"/>
            <a:headEnd/>
            <a:tailEnd/>
          </a:ln>
          <a:effectLst/>
        </p:spPr>
        <p:txBody>
          <a:bodyPr wrap="none" anchor="ctr"/>
          <a:lstStyle/>
          <a:p>
            <a:endParaRPr lang="en-US"/>
          </a:p>
        </p:txBody>
      </p:sp>
      <p:sp>
        <p:nvSpPr>
          <p:cNvPr id="1581104" name="Rectangle 48"/>
          <p:cNvSpPr>
            <a:spLocks noChangeArrowheads="1"/>
          </p:cNvSpPr>
          <p:nvPr/>
        </p:nvSpPr>
        <p:spPr bwMode="auto">
          <a:xfrm>
            <a:off x="5202238" y="4364038"/>
            <a:ext cx="304800" cy="152400"/>
          </a:xfrm>
          <a:prstGeom prst="rect">
            <a:avLst/>
          </a:prstGeom>
          <a:solidFill>
            <a:srgbClr val="003366"/>
          </a:solidFill>
          <a:ln w="9525">
            <a:solidFill>
              <a:schemeClr val="tx1"/>
            </a:solidFill>
            <a:miter lim="800000"/>
            <a:headEnd/>
            <a:tailEnd/>
          </a:ln>
          <a:effectLst/>
        </p:spPr>
        <p:txBody>
          <a:bodyPr wrap="none" anchor="ctr"/>
          <a:lstStyle/>
          <a:p>
            <a:endParaRPr lang="en-US"/>
          </a:p>
        </p:txBody>
      </p:sp>
      <p:grpSp>
        <p:nvGrpSpPr>
          <p:cNvPr id="2" name="Group 57"/>
          <p:cNvGrpSpPr>
            <a:grpSpLocks/>
          </p:cNvGrpSpPr>
          <p:nvPr/>
        </p:nvGrpSpPr>
        <p:grpSpPr bwMode="auto">
          <a:xfrm>
            <a:off x="2362200" y="3114675"/>
            <a:ext cx="4811713" cy="2371725"/>
            <a:chOff x="1514" y="2016"/>
            <a:chExt cx="3031" cy="1494"/>
          </a:xfrm>
        </p:grpSpPr>
        <p:sp>
          <p:nvSpPr>
            <p:cNvPr id="1581079" name="Line 23"/>
            <p:cNvSpPr>
              <a:spLocks noChangeShapeType="1"/>
            </p:cNvSpPr>
            <p:nvPr/>
          </p:nvSpPr>
          <p:spPr bwMode="auto">
            <a:xfrm>
              <a:off x="3372" y="2471"/>
              <a:ext cx="0" cy="346"/>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80" name="Line 24"/>
            <p:cNvSpPr>
              <a:spLocks noChangeShapeType="1"/>
            </p:cNvSpPr>
            <p:nvPr/>
          </p:nvSpPr>
          <p:spPr bwMode="auto">
            <a:xfrm flipV="1">
              <a:off x="4545" y="2439"/>
              <a:ext cx="0" cy="1071"/>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81" name="Line 25"/>
            <p:cNvSpPr>
              <a:spLocks noChangeShapeType="1"/>
            </p:cNvSpPr>
            <p:nvPr/>
          </p:nvSpPr>
          <p:spPr bwMode="auto">
            <a:xfrm flipH="1">
              <a:off x="3372" y="2439"/>
              <a:ext cx="1173"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98" name="Line 42"/>
            <p:cNvSpPr>
              <a:spLocks noChangeShapeType="1"/>
            </p:cNvSpPr>
            <p:nvPr/>
          </p:nvSpPr>
          <p:spPr bwMode="auto">
            <a:xfrm>
              <a:off x="3958" y="2074"/>
              <a:ext cx="0" cy="378"/>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099" name="Line 43"/>
            <p:cNvSpPr>
              <a:spLocks noChangeShapeType="1"/>
            </p:cNvSpPr>
            <p:nvPr/>
          </p:nvSpPr>
          <p:spPr bwMode="auto">
            <a:xfrm flipH="1" flipV="1">
              <a:off x="1514" y="2064"/>
              <a:ext cx="2470" cy="1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100" name="Line 44"/>
            <p:cNvSpPr>
              <a:spLocks noChangeShapeType="1"/>
            </p:cNvSpPr>
            <p:nvPr/>
          </p:nvSpPr>
          <p:spPr bwMode="auto">
            <a:xfrm flipV="1">
              <a:off x="1536" y="2074"/>
              <a:ext cx="0" cy="1103"/>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81101" name="Rectangle 45"/>
            <p:cNvSpPr>
              <a:spLocks noChangeArrowheads="1"/>
            </p:cNvSpPr>
            <p:nvPr/>
          </p:nvSpPr>
          <p:spPr bwMode="auto">
            <a:xfrm>
              <a:off x="2722" y="2016"/>
              <a:ext cx="192" cy="96"/>
            </a:xfrm>
            <a:prstGeom prst="rect">
              <a:avLst/>
            </a:prstGeom>
            <a:solidFill>
              <a:srgbClr val="003366"/>
            </a:solidFill>
            <a:ln w="9525">
              <a:solidFill>
                <a:schemeClr val="tx1"/>
              </a:solidFill>
              <a:miter lim="800000"/>
              <a:headEnd/>
              <a:tailEnd/>
            </a:ln>
            <a:effectLst/>
          </p:spPr>
          <p:txBody>
            <a:bodyPr wrap="none" anchor="ctr"/>
            <a:lstStyle/>
            <a:p>
              <a:endParaRPr lang="en-US"/>
            </a:p>
          </p:txBody>
        </p:sp>
        <p:sp>
          <p:nvSpPr>
            <p:cNvPr id="1581105" name="Rectangle 49"/>
            <p:cNvSpPr>
              <a:spLocks noChangeArrowheads="1"/>
            </p:cNvSpPr>
            <p:nvPr/>
          </p:nvSpPr>
          <p:spPr bwMode="auto">
            <a:xfrm>
              <a:off x="3840" y="2352"/>
              <a:ext cx="192" cy="96"/>
            </a:xfrm>
            <a:prstGeom prst="rect">
              <a:avLst/>
            </a:prstGeom>
            <a:solidFill>
              <a:srgbClr val="003366"/>
            </a:solidFill>
            <a:ln w="9525">
              <a:solidFill>
                <a:schemeClr val="tx1"/>
              </a:solidFill>
              <a:miter lim="800000"/>
              <a:headEnd/>
              <a:tailEnd/>
            </a:ln>
            <a:effectLst/>
          </p:spPr>
          <p:txBody>
            <a:bodyPr wrap="none" anchor="ctr"/>
            <a:lstStyle/>
            <a:p>
              <a:endParaRPr lang="en-US"/>
            </a:p>
          </p:txBody>
        </p:sp>
      </p:grpSp>
      <p:sp>
        <p:nvSpPr>
          <p:cNvPr id="1581106" name="Rectangle 50"/>
          <p:cNvSpPr>
            <a:spLocks noChangeArrowheads="1"/>
          </p:cNvSpPr>
          <p:nvPr/>
        </p:nvSpPr>
        <p:spPr bwMode="auto">
          <a:xfrm>
            <a:off x="7065963" y="5513388"/>
            <a:ext cx="304800" cy="152400"/>
          </a:xfrm>
          <a:prstGeom prst="rect">
            <a:avLst/>
          </a:prstGeom>
          <a:solidFill>
            <a:srgbClr val="003366"/>
          </a:solidFill>
          <a:ln w="9525">
            <a:solidFill>
              <a:schemeClr val="tx1"/>
            </a:solidFill>
            <a:miter lim="800000"/>
            <a:headEnd/>
            <a:tailEnd/>
          </a:ln>
          <a:effectLst/>
        </p:spPr>
        <p:txBody>
          <a:bodyPr wrap="none" anchor="ctr"/>
          <a:lstStyle/>
          <a:p>
            <a:endParaRPr lang="en-US"/>
          </a:p>
        </p:txBody>
      </p:sp>
      <p:sp>
        <p:nvSpPr>
          <p:cNvPr id="1581107" name="Line 51"/>
          <p:cNvSpPr>
            <a:spLocks noChangeShapeType="1"/>
          </p:cNvSpPr>
          <p:nvPr/>
        </p:nvSpPr>
        <p:spPr bwMode="gray">
          <a:xfrm>
            <a:off x="899592" y="4114800"/>
            <a:ext cx="7848600" cy="0"/>
          </a:xfrm>
          <a:prstGeom prst="line">
            <a:avLst/>
          </a:prstGeom>
          <a:noFill/>
          <a:ln w="25400">
            <a:solidFill>
              <a:srgbClr val="FF6600"/>
            </a:solidFill>
            <a:round/>
            <a:headEnd/>
            <a:tailEnd type="none" w="lg" len="lg"/>
          </a:ln>
          <a:effectLst/>
        </p:spPr>
        <p:txBody>
          <a:bodyPr lIns="92075" tIns="46038" rIns="92075" bIns="46038"/>
          <a:lstStyle/>
          <a:p>
            <a:endParaRPr lang="en-US"/>
          </a:p>
        </p:txBody>
      </p:sp>
      <p:sp>
        <p:nvSpPr>
          <p:cNvPr id="1581108" name="Oval 52"/>
          <p:cNvSpPr>
            <a:spLocks noChangeArrowheads="1"/>
          </p:cNvSpPr>
          <p:nvPr/>
        </p:nvSpPr>
        <p:spPr bwMode="gray">
          <a:xfrm>
            <a:off x="1219200" y="5881688"/>
            <a:ext cx="2133600" cy="457200"/>
          </a:xfrm>
          <a:prstGeom prst="ellipse">
            <a:avLst/>
          </a:prstGeom>
          <a:noFill/>
          <a:ln w="15875" algn="ctr">
            <a:solidFill>
              <a:srgbClr val="FF6600"/>
            </a:solidFill>
            <a:round/>
            <a:headEnd/>
            <a:tailEnd type="none" w="lg" len="lg"/>
          </a:ln>
          <a:effectLst/>
        </p:spPr>
        <p:txBody>
          <a:bodyPr wrap="none" lIns="92075" tIns="46038" rIns="92075" bIns="46038" anchor="ctr"/>
          <a:lstStyle/>
          <a:p>
            <a:endParaRPr lang="en-US"/>
          </a:p>
        </p:txBody>
      </p:sp>
      <p:sp>
        <p:nvSpPr>
          <p:cNvPr id="1581111" name="Oval 55"/>
          <p:cNvSpPr>
            <a:spLocks noChangeArrowheads="1"/>
          </p:cNvSpPr>
          <p:nvPr/>
        </p:nvSpPr>
        <p:spPr bwMode="gray">
          <a:xfrm>
            <a:off x="3581400" y="5867400"/>
            <a:ext cx="2667000" cy="533400"/>
          </a:xfrm>
          <a:prstGeom prst="ellipse">
            <a:avLst/>
          </a:prstGeom>
          <a:noFill/>
          <a:ln w="15875" algn="ctr">
            <a:solidFill>
              <a:srgbClr val="FF6600"/>
            </a:solidFill>
            <a:round/>
            <a:headEnd/>
            <a:tailEnd type="none" w="lg" len="lg"/>
          </a:ln>
          <a:effectLst/>
        </p:spPr>
        <p:txBody>
          <a:bodyPr wrap="none" lIns="92075" tIns="46038" rIns="92075" bIns="46038" anchor="ctr"/>
          <a:lstStyle/>
          <a:p>
            <a:endParaRPr lang="en-US"/>
          </a:p>
        </p:txBody>
      </p:sp>
      <p:sp>
        <p:nvSpPr>
          <p:cNvPr id="1581112" name="Oval 56"/>
          <p:cNvSpPr>
            <a:spLocks noChangeArrowheads="1"/>
          </p:cNvSpPr>
          <p:nvPr/>
        </p:nvSpPr>
        <p:spPr bwMode="gray">
          <a:xfrm>
            <a:off x="6470650" y="5826125"/>
            <a:ext cx="1676400" cy="533400"/>
          </a:xfrm>
          <a:prstGeom prst="ellipse">
            <a:avLst/>
          </a:prstGeom>
          <a:noFill/>
          <a:ln w="15875" algn="ctr">
            <a:solidFill>
              <a:srgbClr val="FF6600"/>
            </a:solidFill>
            <a:round/>
            <a:headEnd/>
            <a:tailEnd type="none" w="lg" len="lg"/>
          </a:ln>
          <a:effectLst/>
        </p:spPr>
        <p:txBody>
          <a:bodyPr wrap="none" lIns="92075" tIns="46038" rIns="92075" bIns="46038"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81107"/>
                                        </p:tgtEl>
                                        <p:attrNameLst>
                                          <p:attrName>style.visibility</p:attrName>
                                        </p:attrNameLst>
                                      </p:cBhvr>
                                      <p:to>
                                        <p:strVal val="visible"/>
                                      </p:to>
                                    </p:set>
                                    <p:animEffect transition="in" filter="box(in)">
                                      <p:cBhvr>
                                        <p:cTn id="7" dur="500"/>
                                        <p:tgtEl>
                                          <p:spTgt spid="158110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1" fill="hold"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0-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581108"/>
                                        </p:tgtEl>
                                        <p:attrNameLst>
                                          <p:attrName>style.visibility</p:attrName>
                                        </p:attrNameLst>
                                      </p:cBhvr>
                                      <p:to>
                                        <p:strVal val="visible"/>
                                      </p:to>
                                    </p:set>
                                    <p:animEffect transition="in" filter="box(in)">
                                      <p:cBhvr>
                                        <p:cTn id="18" dur="500"/>
                                        <p:tgtEl>
                                          <p:spTgt spid="158110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581111"/>
                                        </p:tgtEl>
                                        <p:attrNameLst>
                                          <p:attrName>style.visibility</p:attrName>
                                        </p:attrNameLst>
                                      </p:cBhvr>
                                      <p:to>
                                        <p:strVal val="visible"/>
                                      </p:to>
                                    </p:set>
                                    <p:animEffect transition="in" filter="box(in)">
                                      <p:cBhvr>
                                        <p:cTn id="21" dur="500"/>
                                        <p:tgtEl>
                                          <p:spTgt spid="158111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581112"/>
                                        </p:tgtEl>
                                        <p:attrNameLst>
                                          <p:attrName>style.visibility</p:attrName>
                                        </p:attrNameLst>
                                      </p:cBhvr>
                                      <p:to>
                                        <p:strVal val="visible"/>
                                      </p:to>
                                    </p:set>
                                    <p:animEffect transition="in" filter="box(in)">
                                      <p:cBhvr>
                                        <p:cTn id="24" dur="500"/>
                                        <p:tgtEl>
                                          <p:spTgt spid="1581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1107" grpId="0" animBg="1"/>
      <p:bldP spid="1581108" grpId="0" animBg="1"/>
      <p:bldP spid="1581111" grpId="0" animBg="1"/>
      <p:bldP spid="1581112"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609600" y="1412776"/>
            <a:ext cx="8229600" cy="4525963"/>
          </a:xfrm>
          <a:prstGeom prst="rect">
            <a:avLst/>
          </a:prstGeom>
          <a:noFill/>
          <a:ln w="9525">
            <a:noFill/>
            <a:round/>
            <a:headEnd/>
            <a:tailEnd/>
          </a:ln>
          <a:effectLst/>
        </p:spPr>
        <p:txBody>
          <a:bodyPr/>
          <a:lstStyle/>
          <a:p>
            <a:pPr marL="341313" indent="-341313">
              <a:spcBef>
                <a:spcPts val="6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u="sng" dirty="0">
                <a:solidFill>
                  <a:srgbClr val="000000"/>
                </a:solidFill>
              </a:rPr>
              <a:t>Training data</a:t>
            </a:r>
            <a:r>
              <a:rPr lang="en-GB" altLang="en-US" sz="2400" dirty="0">
                <a:solidFill>
                  <a:srgbClr val="000000"/>
                </a:solidFill>
              </a:rPr>
              <a:t>: examples of the form (</a:t>
            </a:r>
            <a:r>
              <a:rPr lang="en-GB" altLang="en-US" sz="2400" dirty="0" err="1">
                <a:solidFill>
                  <a:srgbClr val="000000"/>
                </a:solidFill>
              </a:rPr>
              <a:t>d,h</a:t>
            </a:r>
            <a:r>
              <a:rPr lang="en-GB" altLang="en-US" sz="2400" dirty="0">
                <a:solidFill>
                  <a:srgbClr val="000000"/>
                </a:solidFill>
              </a:rPr>
              <a:t>(d))</a:t>
            </a:r>
          </a:p>
          <a:p>
            <a:pPr marL="741363" lvl="1" indent="-284163">
              <a:spcBef>
                <a:spcPts val="6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solidFill>
                  <a:srgbClr val="000000"/>
                </a:solidFill>
              </a:rPr>
              <a:t>where d are the data objects to classify (inputs)</a:t>
            </a:r>
          </a:p>
          <a:p>
            <a:pPr marL="741363" lvl="1" indent="-284163">
              <a:spcBef>
                <a:spcPts val="6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solidFill>
                  <a:srgbClr val="000000"/>
                </a:solidFill>
              </a:rPr>
              <a:t>and h(d) are the correct class info for d, h(d)</a:t>
            </a:r>
            <a:r>
              <a:rPr lang="en-GB" altLang="en-US" sz="2400" dirty="0">
                <a:solidFill>
                  <a:srgbClr val="000000"/>
                </a:solidFill>
                <a:latin typeface="Symbol" pitchFamily="18" charset="2"/>
              </a:rPr>
              <a:t></a:t>
            </a:r>
            <a:r>
              <a:rPr lang="en-GB" altLang="en-US" sz="2400" dirty="0">
                <a:solidFill>
                  <a:srgbClr val="000000"/>
                </a:solidFill>
              </a:rPr>
              <a:t>{1,…K}</a:t>
            </a:r>
          </a:p>
          <a:p>
            <a:pPr marL="341313" indent="-341313">
              <a:spcBef>
                <a:spcPts val="6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u="sng" dirty="0">
                <a:solidFill>
                  <a:srgbClr val="000000"/>
                </a:solidFill>
              </a:rPr>
              <a:t>Goal</a:t>
            </a:r>
            <a:r>
              <a:rPr lang="en-GB" altLang="en-US" sz="2400" dirty="0">
                <a:solidFill>
                  <a:srgbClr val="000000"/>
                </a:solidFill>
              </a:rPr>
              <a:t>: given </a:t>
            </a:r>
            <a:r>
              <a:rPr lang="en-GB" altLang="en-US" sz="2400" dirty="0" err="1">
                <a:solidFill>
                  <a:srgbClr val="000000"/>
                </a:solidFill>
              </a:rPr>
              <a:t>d</a:t>
            </a:r>
            <a:r>
              <a:rPr lang="en-GB" altLang="en-US" sz="2400" baseline="-25000" dirty="0" err="1">
                <a:solidFill>
                  <a:srgbClr val="000000"/>
                </a:solidFill>
              </a:rPr>
              <a:t>new</a:t>
            </a:r>
            <a:r>
              <a:rPr lang="en-GB" altLang="en-US" sz="2400" dirty="0">
                <a:solidFill>
                  <a:srgbClr val="000000"/>
                </a:solidFill>
              </a:rPr>
              <a:t>, provide h(</a:t>
            </a:r>
            <a:r>
              <a:rPr lang="en-GB" altLang="en-US" sz="2400" dirty="0" err="1">
                <a:solidFill>
                  <a:srgbClr val="000000"/>
                </a:solidFill>
              </a:rPr>
              <a:t>d</a:t>
            </a:r>
            <a:r>
              <a:rPr lang="en-GB" altLang="en-US" sz="2400" baseline="-25000" dirty="0" err="1">
                <a:solidFill>
                  <a:srgbClr val="000000"/>
                </a:solidFill>
              </a:rPr>
              <a:t>new</a:t>
            </a:r>
            <a:r>
              <a:rPr lang="en-GB" altLang="en-US" sz="2400" dirty="0">
                <a:solidFill>
                  <a:srgbClr val="000000"/>
                </a:solidFill>
              </a:rPr>
              <a:t>)</a:t>
            </a:r>
          </a:p>
        </p:txBody>
      </p:sp>
      <p:pic>
        <p:nvPicPr>
          <p:cNvPr id="4099" name="Picture 2"/>
          <p:cNvPicPr>
            <a:picLocks noChangeAspect="1" noChangeArrowheads="1"/>
          </p:cNvPicPr>
          <p:nvPr/>
        </p:nvPicPr>
        <p:blipFill>
          <a:blip r:embed="rId3" cstate="print"/>
          <a:srcRect/>
          <a:stretch>
            <a:fillRect/>
          </a:stretch>
        </p:blipFill>
        <p:spPr bwMode="auto">
          <a:xfrm>
            <a:off x="2411760" y="3581400"/>
            <a:ext cx="4191000" cy="2978150"/>
          </a:xfrm>
          <a:prstGeom prst="rect">
            <a:avLst/>
          </a:prstGeom>
          <a:noFill/>
          <a:ln w="9525">
            <a:noFill/>
            <a:round/>
            <a:headEnd/>
            <a:tailEnd/>
          </a:ln>
          <a:effectLst/>
        </p:spPr>
      </p:pic>
      <p:sp>
        <p:nvSpPr>
          <p:cNvPr id="4100" name="Text Box 3"/>
          <p:cNvSpPr txBox="1">
            <a:spLocks noChangeArrowheads="1"/>
          </p:cNvSpPr>
          <p:nvPr/>
        </p:nvSpPr>
        <p:spPr bwMode="auto">
          <a:xfrm>
            <a:off x="446856" y="188640"/>
            <a:ext cx="8229600" cy="1143000"/>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dirty="0">
                <a:solidFill>
                  <a:srgbClr val="000000"/>
                </a:solidFill>
              </a:rPr>
              <a:t>Classification problem</a:t>
            </a:r>
          </a:p>
        </p:txBody>
      </p:sp>
      <p:sp>
        <p:nvSpPr>
          <p:cNvPr id="5" name="Slide Number Placeholder 4"/>
          <p:cNvSpPr>
            <a:spLocks noGrp="1"/>
          </p:cNvSpPr>
          <p:nvPr>
            <p:ph type="sldNum" sz="quarter" idx="12"/>
          </p:nvPr>
        </p:nvSpPr>
        <p:spPr/>
        <p:txBody>
          <a:bodyPr/>
          <a:lstStyle/>
          <a:p>
            <a:fld id="{5A4DD2B8-9052-4EBD-A268-910EE0104888}" type="slidenum">
              <a:rPr lang="en-US" smtClean="0"/>
              <a:pPr/>
              <a:t>110</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457200" y="268883"/>
            <a:ext cx="8229600" cy="1431925"/>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dirty="0">
                <a:solidFill>
                  <a:srgbClr val="000000"/>
                </a:solidFill>
              </a:rPr>
              <a:t>A word about the Bayesian framework</a:t>
            </a:r>
          </a:p>
        </p:txBody>
      </p:sp>
      <p:sp>
        <p:nvSpPr>
          <p:cNvPr id="5123" name="Text Box 2"/>
          <p:cNvSpPr txBox="1">
            <a:spLocks noChangeArrowheads="1"/>
          </p:cNvSpPr>
          <p:nvPr/>
        </p:nvSpPr>
        <p:spPr bwMode="auto">
          <a:xfrm>
            <a:off x="1009600" y="1412776"/>
            <a:ext cx="7162800" cy="4038600"/>
          </a:xfrm>
          <a:prstGeom prst="rect">
            <a:avLst/>
          </a:prstGeom>
          <a:noFill/>
          <a:ln w="9525">
            <a:noFill/>
            <a:round/>
            <a:headEnd/>
            <a:tailEnd/>
          </a:ln>
          <a:effectLst/>
        </p:spPr>
        <p:txBody>
          <a:bodyPr/>
          <a:lstStyle/>
          <a:p>
            <a:pPr>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GB" altLang="en-US" sz="2400" dirty="0">
              <a:solidFill>
                <a:srgbClr val="000000"/>
              </a:solidFill>
            </a:endParaRPr>
          </a:p>
          <a:p>
            <a:pPr>
              <a:spcBef>
                <a:spcPts val="600"/>
              </a:spcBef>
              <a:buFont typeface="Arial" pitchFamily="34" charset="0"/>
              <a:buChar char="•"/>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z="2400" dirty="0">
                <a:solidFill>
                  <a:srgbClr val="000000"/>
                </a:solidFill>
              </a:rPr>
              <a:t>Allows us  to combine </a:t>
            </a:r>
            <a:r>
              <a:rPr lang="en-GB" altLang="en-US" sz="2400" u="sng" dirty="0">
                <a:solidFill>
                  <a:srgbClr val="000000"/>
                </a:solidFill>
              </a:rPr>
              <a:t>observed data</a:t>
            </a:r>
            <a:r>
              <a:rPr lang="en-GB" altLang="en-US" sz="2400" dirty="0">
                <a:solidFill>
                  <a:srgbClr val="000000"/>
                </a:solidFill>
              </a:rPr>
              <a:t> and </a:t>
            </a:r>
            <a:r>
              <a:rPr lang="en-GB" altLang="en-US" sz="2400" u="sng" dirty="0">
                <a:solidFill>
                  <a:srgbClr val="000000"/>
                </a:solidFill>
              </a:rPr>
              <a:t>prior knowledge</a:t>
            </a:r>
          </a:p>
          <a:p>
            <a:pPr>
              <a:spcBef>
                <a:spcPts val="600"/>
              </a:spcBef>
              <a:buFont typeface="Arial" pitchFamily="34" charset="0"/>
              <a:buChar char="•"/>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z="2400" dirty="0">
                <a:solidFill>
                  <a:srgbClr val="000000"/>
                </a:solidFill>
              </a:rPr>
              <a:t>Provides </a:t>
            </a:r>
            <a:r>
              <a:rPr lang="en-GB" altLang="en-US" sz="2400" u="sng" dirty="0">
                <a:solidFill>
                  <a:srgbClr val="000000"/>
                </a:solidFill>
              </a:rPr>
              <a:t>practical learning algorithms</a:t>
            </a:r>
          </a:p>
          <a:p>
            <a:pPr>
              <a:spcBef>
                <a:spcPts val="600"/>
              </a:spcBef>
              <a:buFont typeface="Arial" pitchFamily="34" charset="0"/>
              <a:buChar char="•"/>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z="2400" dirty="0">
                <a:solidFill>
                  <a:srgbClr val="000000"/>
                </a:solidFill>
              </a:rPr>
              <a:t>It is a </a:t>
            </a:r>
            <a:r>
              <a:rPr lang="en-GB" altLang="en-US" sz="2400" u="sng" dirty="0">
                <a:solidFill>
                  <a:srgbClr val="000000"/>
                </a:solidFill>
              </a:rPr>
              <a:t>generative</a:t>
            </a:r>
            <a:r>
              <a:rPr lang="en-GB" altLang="en-US" sz="2400" dirty="0">
                <a:solidFill>
                  <a:srgbClr val="000000"/>
                </a:solidFill>
              </a:rPr>
              <a:t> (model based) approach, which offers a useful conceptual framework</a:t>
            </a:r>
          </a:p>
          <a:p>
            <a:pPr marL="741363" lvl="1" indent="-284163">
              <a:spcBef>
                <a:spcPts val="550"/>
              </a:spcBef>
              <a:buFont typeface="Arial" pitchFamily="34" charset="0"/>
              <a:buChar char="–"/>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z="2400" dirty="0">
                <a:solidFill>
                  <a:srgbClr val="000000"/>
                </a:solidFill>
              </a:rPr>
              <a:t>This means that any kind of objects (e.g. time series, trees, etc.) can be classified, based on a probabilistic model specification</a:t>
            </a:r>
          </a:p>
        </p:txBody>
      </p:sp>
      <p:sp>
        <p:nvSpPr>
          <p:cNvPr id="4" name="Slide Number Placeholder 3"/>
          <p:cNvSpPr>
            <a:spLocks noGrp="1"/>
          </p:cNvSpPr>
          <p:nvPr>
            <p:ph type="sldNum" sz="quarter" idx="12"/>
          </p:nvPr>
        </p:nvSpPr>
        <p:spPr/>
        <p:txBody>
          <a:bodyPr/>
          <a:lstStyle/>
          <a:p>
            <a:fld id="{5A4DD2B8-9052-4EBD-A268-910EE0104888}" type="slidenum">
              <a:rPr lang="en-US" smtClean="0"/>
              <a:pPr/>
              <a:t>111</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6" name="Object 4"/>
          <p:cNvGraphicFramePr>
            <a:graphicFrameLocks noChangeAspect="1"/>
          </p:cNvGraphicFramePr>
          <p:nvPr/>
        </p:nvGraphicFramePr>
        <p:xfrm>
          <a:off x="3087216" y="908720"/>
          <a:ext cx="3140968" cy="878308"/>
        </p:xfrm>
        <a:graphic>
          <a:graphicData uri="http://schemas.openxmlformats.org/presentationml/2006/ole">
            <p:oleObj spid="_x0000_s375815" name="Equation" r:id="rId3" imgW="1498600" imgH="419100" progId="">
              <p:embed/>
            </p:oleObj>
          </a:graphicData>
        </a:graphic>
      </p:graphicFrame>
      <p:sp>
        <p:nvSpPr>
          <p:cNvPr id="3077" name="Rectangle 5"/>
          <p:cNvSpPr>
            <a:spLocks noGrp="1" noChangeArrowheads="1"/>
          </p:cNvSpPr>
          <p:nvPr>
            <p:ph type="body" idx="4294967295"/>
          </p:nvPr>
        </p:nvSpPr>
        <p:spPr>
          <a:xfrm>
            <a:off x="971600" y="1772816"/>
            <a:ext cx="7239000" cy="1981200"/>
          </a:xfrm>
        </p:spPr>
        <p:txBody>
          <a:bodyPr>
            <a:noAutofit/>
          </a:bodyPr>
          <a:lstStyle/>
          <a:p>
            <a:r>
              <a:rPr lang="en-GB" sz="2400" dirty="0"/>
              <a:t>P(h) = prior probability of hypothesis h</a:t>
            </a:r>
          </a:p>
          <a:p>
            <a:r>
              <a:rPr lang="en-GB" sz="2400" dirty="0"/>
              <a:t>P(D) = prior probability of training data D</a:t>
            </a:r>
          </a:p>
          <a:p>
            <a:r>
              <a:rPr lang="en-GB" sz="2400" dirty="0"/>
              <a:t>P(</a:t>
            </a:r>
            <a:r>
              <a:rPr lang="en-GB" sz="2400" dirty="0" err="1"/>
              <a:t>h|D</a:t>
            </a:r>
            <a:r>
              <a:rPr lang="en-GB" sz="2400" dirty="0"/>
              <a:t>) = probability of h given D (posterior density )</a:t>
            </a:r>
          </a:p>
          <a:p>
            <a:r>
              <a:rPr lang="en-GB" sz="2400" dirty="0"/>
              <a:t>P(</a:t>
            </a:r>
            <a:r>
              <a:rPr lang="en-GB" sz="2400" dirty="0" err="1"/>
              <a:t>D|h</a:t>
            </a:r>
            <a:r>
              <a:rPr lang="en-GB" sz="2400" dirty="0"/>
              <a:t>) = probability of D given h (likelihood of D given h)</a:t>
            </a:r>
          </a:p>
          <a:p>
            <a:endParaRPr lang="en-GB" sz="2400" dirty="0"/>
          </a:p>
        </p:txBody>
      </p:sp>
      <p:sp>
        <p:nvSpPr>
          <p:cNvPr id="3078" name="Text Box 6"/>
          <p:cNvSpPr txBox="1">
            <a:spLocks noChangeArrowheads="1"/>
          </p:cNvSpPr>
          <p:nvPr/>
        </p:nvSpPr>
        <p:spPr bwMode="auto">
          <a:xfrm>
            <a:off x="609600" y="3886200"/>
            <a:ext cx="8282880" cy="830997"/>
          </a:xfrm>
          <a:prstGeom prst="rect">
            <a:avLst/>
          </a:prstGeom>
          <a:noFill/>
          <a:ln w="9525">
            <a:noFill/>
            <a:miter lim="800000"/>
            <a:headEnd/>
            <a:tailEnd/>
          </a:ln>
          <a:effectLst/>
        </p:spPr>
        <p:txBody>
          <a:bodyPr wrap="square">
            <a:spAutoFit/>
          </a:bodyPr>
          <a:lstStyle/>
          <a:p>
            <a:r>
              <a:rPr lang="en-GB" sz="2400" dirty="0"/>
              <a:t>The Goal of Bayesian Learning: the most probable hypothesis given the training data (Maximum A </a:t>
            </a:r>
            <a:r>
              <a:rPr lang="en-GB" sz="2400" dirty="0" err="1"/>
              <a:t>Posteriori</a:t>
            </a:r>
            <a:r>
              <a:rPr lang="en-GB" sz="2400" dirty="0"/>
              <a:t> hypothesis  </a:t>
            </a:r>
            <a:r>
              <a:rPr lang="hi-IN" sz="2400" dirty="0" smtClean="0"/>
              <a:t> </a:t>
            </a:r>
            <a:r>
              <a:rPr lang="en-GB" sz="2400" dirty="0" smtClean="0"/>
              <a:t>   </a:t>
            </a:r>
            <a:r>
              <a:rPr lang="hi-IN" sz="2400" dirty="0" smtClean="0"/>
              <a:t> </a:t>
            </a:r>
            <a:r>
              <a:rPr lang="en-GB" sz="2400" dirty="0" smtClean="0"/>
              <a:t>)</a:t>
            </a:r>
            <a:endParaRPr lang="en-GB" sz="2400" dirty="0"/>
          </a:p>
        </p:txBody>
      </p:sp>
      <p:sp>
        <p:nvSpPr>
          <p:cNvPr id="10" name="Text Box 1"/>
          <p:cNvSpPr txBox="1">
            <a:spLocks noChangeArrowheads="1"/>
          </p:cNvSpPr>
          <p:nvPr/>
        </p:nvSpPr>
        <p:spPr bwMode="auto">
          <a:xfrm>
            <a:off x="446856" y="-243408"/>
            <a:ext cx="8229600" cy="1143000"/>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dirty="0" err="1">
                <a:solidFill>
                  <a:srgbClr val="000000"/>
                </a:solidFill>
              </a:rPr>
              <a:t>Bayes</a:t>
            </a:r>
            <a:r>
              <a:rPr lang="en-GB" altLang="en-US" sz="4000" dirty="0">
                <a:solidFill>
                  <a:srgbClr val="000000"/>
                </a:solidFill>
              </a:rPr>
              <a:t>’ Rule</a:t>
            </a:r>
          </a:p>
        </p:txBody>
      </p:sp>
      <p:pic>
        <p:nvPicPr>
          <p:cNvPr id="375813" name="Picture 5"/>
          <p:cNvPicPr>
            <a:picLocks noChangeAspect="1" noChangeArrowheads="1"/>
          </p:cNvPicPr>
          <p:nvPr/>
        </p:nvPicPr>
        <p:blipFill>
          <a:blip r:embed="rId4" cstate="print"/>
          <a:srcRect/>
          <a:stretch>
            <a:fillRect/>
          </a:stretch>
        </p:blipFill>
        <p:spPr bwMode="auto">
          <a:xfrm>
            <a:off x="3059832" y="4773885"/>
            <a:ext cx="3057525" cy="1895475"/>
          </a:xfrm>
          <a:prstGeom prst="rect">
            <a:avLst/>
          </a:prstGeom>
          <a:noFill/>
          <a:ln w="9525">
            <a:noFill/>
            <a:miter lim="800000"/>
            <a:headEnd/>
            <a:tailEnd/>
          </a:ln>
        </p:spPr>
      </p:pic>
      <p:pic>
        <p:nvPicPr>
          <p:cNvPr id="375814" name="Picture 6"/>
          <p:cNvPicPr>
            <a:picLocks noChangeAspect="1" noChangeArrowheads="1"/>
          </p:cNvPicPr>
          <p:nvPr/>
        </p:nvPicPr>
        <p:blipFill>
          <a:blip r:embed="rId5" cstate="print"/>
          <a:srcRect/>
          <a:stretch>
            <a:fillRect/>
          </a:stretch>
        </p:blipFill>
        <p:spPr bwMode="auto">
          <a:xfrm>
            <a:off x="7874074" y="4297660"/>
            <a:ext cx="514350" cy="57150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5A4DD2B8-9052-4EBD-A268-910EE0104888}" type="slidenum">
              <a:rPr lang="en-US" smtClean="0"/>
              <a:pPr/>
              <a:t>112</a:t>
            </a:fld>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457200" y="-27384"/>
            <a:ext cx="8229600" cy="1143000"/>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dirty="0">
                <a:solidFill>
                  <a:srgbClr val="000000"/>
                </a:solidFill>
              </a:rPr>
              <a:t>Probabilities – auxiliary slide </a:t>
            </a:r>
            <a:br>
              <a:rPr lang="en-GB" altLang="en-US" sz="4000" dirty="0">
                <a:solidFill>
                  <a:srgbClr val="000000"/>
                </a:solidFill>
              </a:rPr>
            </a:br>
            <a:r>
              <a:rPr lang="en-GB" altLang="en-US" sz="4000" dirty="0">
                <a:solidFill>
                  <a:srgbClr val="000000"/>
                </a:solidFill>
              </a:rPr>
              <a:t>for memory refreshing</a:t>
            </a:r>
          </a:p>
        </p:txBody>
      </p:sp>
      <p:sp>
        <p:nvSpPr>
          <p:cNvPr id="7171" name="Text Box 2"/>
          <p:cNvSpPr txBox="1">
            <a:spLocks noChangeArrowheads="1"/>
          </p:cNvSpPr>
          <p:nvPr/>
        </p:nvSpPr>
        <p:spPr bwMode="auto">
          <a:xfrm>
            <a:off x="446856" y="1207293"/>
            <a:ext cx="8229600" cy="4525963"/>
          </a:xfrm>
          <a:prstGeom prst="rect">
            <a:avLst/>
          </a:prstGeom>
          <a:noFill/>
          <a:ln w="9525">
            <a:noFill/>
            <a:round/>
            <a:headEnd/>
            <a:tailEnd/>
          </a:ln>
          <a:effectLst/>
        </p:spPr>
        <p:txBody>
          <a:bodyPr/>
          <a:lstStyle/>
          <a:p>
            <a:pPr marL="341313" indent="-341313">
              <a:spcBef>
                <a:spcPts val="600"/>
              </a:spcBef>
              <a:spcAft>
                <a:spcPts val="750"/>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solidFill>
                  <a:srgbClr val="000000"/>
                </a:solidFill>
              </a:rPr>
              <a:t>Have two dice h</a:t>
            </a:r>
            <a:r>
              <a:rPr lang="en-GB" altLang="en-US" sz="2400" baseline="-25000" dirty="0">
                <a:solidFill>
                  <a:srgbClr val="000000"/>
                </a:solidFill>
              </a:rPr>
              <a:t>1</a:t>
            </a:r>
            <a:r>
              <a:rPr lang="en-GB" altLang="en-US" sz="2400" dirty="0">
                <a:solidFill>
                  <a:srgbClr val="000000"/>
                </a:solidFill>
              </a:rPr>
              <a:t> and h</a:t>
            </a:r>
            <a:r>
              <a:rPr lang="en-GB" altLang="en-US" sz="2400" baseline="-25000" dirty="0">
                <a:solidFill>
                  <a:srgbClr val="000000"/>
                </a:solidFill>
              </a:rPr>
              <a:t>2</a:t>
            </a:r>
          </a:p>
          <a:p>
            <a:pPr marL="341313" indent="-341313">
              <a:spcBef>
                <a:spcPts val="600"/>
              </a:spcBef>
              <a:spcAft>
                <a:spcPts val="750"/>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solidFill>
                  <a:srgbClr val="000000"/>
                </a:solidFill>
              </a:rPr>
              <a:t>The probability of rolling an </a:t>
            </a:r>
            <a:r>
              <a:rPr lang="en-GB" altLang="en-US" sz="2400" i="1" dirty="0" err="1">
                <a:solidFill>
                  <a:srgbClr val="000000"/>
                </a:solidFill>
              </a:rPr>
              <a:t>i</a:t>
            </a:r>
            <a:r>
              <a:rPr lang="en-GB" altLang="en-US" sz="2400" dirty="0">
                <a:solidFill>
                  <a:srgbClr val="000000"/>
                </a:solidFill>
              </a:rPr>
              <a:t> given die h</a:t>
            </a:r>
            <a:r>
              <a:rPr lang="en-GB" altLang="en-US" sz="2400" baseline="-25000" dirty="0">
                <a:solidFill>
                  <a:srgbClr val="000000"/>
                </a:solidFill>
              </a:rPr>
              <a:t>1</a:t>
            </a:r>
            <a:r>
              <a:rPr lang="en-GB" altLang="en-US" sz="2400" dirty="0">
                <a:solidFill>
                  <a:srgbClr val="000000"/>
                </a:solidFill>
              </a:rPr>
              <a:t> is denoted </a:t>
            </a:r>
            <a:br>
              <a:rPr lang="en-GB" altLang="en-US" sz="2400" dirty="0">
                <a:solidFill>
                  <a:srgbClr val="000000"/>
                </a:solidFill>
              </a:rPr>
            </a:br>
            <a:r>
              <a:rPr lang="en-GB" altLang="en-US" sz="2400" dirty="0">
                <a:solidFill>
                  <a:srgbClr val="CC3300"/>
                </a:solidFill>
              </a:rPr>
              <a:t>P(i|h</a:t>
            </a:r>
            <a:r>
              <a:rPr lang="en-GB" altLang="en-US" sz="2400" baseline="-25000" dirty="0">
                <a:solidFill>
                  <a:srgbClr val="CC3300"/>
                </a:solidFill>
              </a:rPr>
              <a:t>1</a:t>
            </a:r>
            <a:r>
              <a:rPr lang="en-GB" altLang="en-US" sz="2400" dirty="0">
                <a:solidFill>
                  <a:srgbClr val="CC3300"/>
                </a:solidFill>
              </a:rPr>
              <a:t>)</a:t>
            </a:r>
            <a:r>
              <a:rPr lang="en-GB" altLang="en-US" sz="2400" dirty="0">
                <a:solidFill>
                  <a:srgbClr val="000000"/>
                </a:solidFill>
              </a:rPr>
              <a:t>. This is a </a:t>
            </a:r>
            <a:r>
              <a:rPr lang="en-GB" altLang="en-US" sz="2400" i="1" u="sng" dirty="0">
                <a:solidFill>
                  <a:srgbClr val="000000"/>
                </a:solidFill>
              </a:rPr>
              <a:t>conditional probability</a:t>
            </a:r>
          </a:p>
          <a:p>
            <a:pPr marL="341313" indent="-341313">
              <a:spcBef>
                <a:spcPts val="600"/>
              </a:spcBef>
              <a:spcAft>
                <a:spcPts val="750"/>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solidFill>
                  <a:srgbClr val="000000"/>
                </a:solidFill>
              </a:rPr>
              <a:t>Pick a die at random with probability P(h</a:t>
            </a:r>
            <a:r>
              <a:rPr lang="en-GB" altLang="en-US" sz="2400" baseline="-25000" dirty="0">
                <a:solidFill>
                  <a:srgbClr val="000000"/>
                </a:solidFill>
              </a:rPr>
              <a:t>j</a:t>
            </a:r>
            <a:r>
              <a:rPr lang="en-US" altLang="en-US" sz="2400" dirty="0">
                <a:solidFill>
                  <a:srgbClr val="000000"/>
                </a:solidFill>
              </a:rPr>
              <a:t>), j=1 or 2. The probability for picking die h</a:t>
            </a:r>
            <a:r>
              <a:rPr lang="en-GB" altLang="en-US" sz="2400" baseline="-25000" dirty="0">
                <a:solidFill>
                  <a:srgbClr val="000000"/>
                </a:solidFill>
              </a:rPr>
              <a:t>j</a:t>
            </a:r>
            <a:r>
              <a:rPr lang="en-US" altLang="en-US" sz="2400" dirty="0">
                <a:solidFill>
                  <a:srgbClr val="000000"/>
                </a:solidFill>
              </a:rPr>
              <a:t> </a:t>
            </a:r>
            <a:r>
              <a:rPr lang="en-US" altLang="en-US" sz="2400" i="1" dirty="0">
                <a:solidFill>
                  <a:srgbClr val="000000"/>
                </a:solidFill>
              </a:rPr>
              <a:t>and</a:t>
            </a:r>
            <a:r>
              <a:rPr lang="en-US" altLang="en-US" sz="2400" dirty="0">
                <a:solidFill>
                  <a:srgbClr val="000000"/>
                </a:solidFill>
              </a:rPr>
              <a:t> rolling an </a:t>
            </a:r>
            <a:r>
              <a:rPr lang="en-US" altLang="en-US" sz="2400" dirty="0" err="1">
                <a:solidFill>
                  <a:srgbClr val="000000"/>
                </a:solidFill>
              </a:rPr>
              <a:t>i</a:t>
            </a:r>
            <a:r>
              <a:rPr lang="en-US" altLang="en-US" sz="2400" dirty="0">
                <a:solidFill>
                  <a:srgbClr val="000000"/>
                </a:solidFill>
              </a:rPr>
              <a:t> with it is called </a:t>
            </a:r>
            <a:r>
              <a:rPr lang="en-US" altLang="en-US" sz="2400" i="1" u="sng" dirty="0">
                <a:solidFill>
                  <a:srgbClr val="000000"/>
                </a:solidFill>
              </a:rPr>
              <a:t>joint probability</a:t>
            </a:r>
            <a:r>
              <a:rPr lang="en-US" altLang="en-US" sz="2400" dirty="0">
                <a:solidFill>
                  <a:srgbClr val="000000"/>
                </a:solidFill>
              </a:rPr>
              <a:t> and is </a:t>
            </a:r>
            <a:br>
              <a:rPr lang="en-US" altLang="en-US" sz="2400" dirty="0">
                <a:solidFill>
                  <a:srgbClr val="000000"/>
                </a:solidFill>
              </a:rPr>
            </a:br>
            <a:r>
              <a:rPr lang="en-US" altLang="en-US" sz="2400" dirty="0">
                <a:solidFill>
                  <a:srgbClr val="CC3300"/>
                </a:solidFill>
              </a:rPr>
              <a:t>P(</a:t>
            </a:r>
            <a:r>
              <a:rPr lang="en-US" altLang="en-US" sz="2400" dirty="0" err="1">
                <a:solidFill>
                  <a:srgbClr val="CC3300"/>
                </a:solidFill>
              </a:rPr>
              <a:t>i</a:t>
            </a:r>
            <a:r>
              <a:rPr lang="en-US" altLang="en-US" sz="2400" dirty="0">
                <a:solidFill>
                  <a:srgbClr val="CC3300"/>
                </a:solidFill>
              </a:rPr>
              <a:t>, h</a:t>
            </a:r>
            <a:r>
              <a:rPr lang="en-GB" altLang="en-US" sz="2400" baseline="-25000" dirty="0">
                <a:solidFill>
                  <a:srgbClr val="CC3300"/>
                </a:solidFill>
              </a:rPr>
              <a:t>j</a:t>
            </a:r>
            <a:r>
              <a:rPr lang="en-US" altLang="en-US" sz="2400" dirty="0">
                <a:solidFill>
                  <a:srgbClr val="CC3300"/>
                </a:solidFill>
              </a:rPr>
              <a:t>)</a:t>
            </a:r>
            <a:r>
              <a:rPr lang="en-US" altLang="en-US" sz="2400" dirty="0">
                <a:solidFill>
                  <a:srgbClr val="000000"/>
                </a:solidFill>
              </a:rPr>
              <a:t>=P(h</a:t>
            </a:r>
            <a:r>
              <a:rPr lang="en-GB" altLang="en-US" sz="2400" baseline="-25000" dirty="0">
                <a:solidFill>
                  <a:srgbClr val="000000"/>
                </a:solidFill>
              </a:rPr>
              <a:t>j</a:t>
            </a:r>
            <a:r>
              <a:rPr lang="en-US" altLang="en-US" sz="2400" dirty="0">
                <a:solidFill>
                  <a:srgbClr val="000000"/>
                </a:solidFill>
              </a:rPr>
              <a:t>)P(</a:t>
            </a:r>
            <a:r>
              <a:rPr lang="en-US" altLang="en-US" sz="2400" dirty="0" err="1">
                <a:solidFill>
                  <a:srgbClr val="000000"/>
                </a:solidFill>
              </a:rPr>
              <a:t>i</a:t>
            </a:r>
            <a:r>
              <a:rPr lang="en-US" altLang="en-US" sz="2400" dirty="0">
                <a:solidFill>
                  <a:srgbClr val="000000"/>
                </a:solidFill>
              </a:rPr>
              <a:t>| h</a:t>
            </a:r>
            <a:r>
              <a:rPr lang="en-GB" altLang="en-US" sz="2400" baseline="-25000" dirty="0">
                <a:solidFill>
                  <a:srgbClr val="000000"/>
                </a:solidFill>
              </a:rPr>
              <a:t>j</a:t>
            </a:r>
            <a:r>
              <a:rPr lang="en-US" altLang="en-US" sz="2400" dirty="0">
                <a:solidFill>
                  <a:srgbClr val="000000"/>
                </a:solidFill>
              </a:rPr>
              <a:t>). </a:t>
            </a:r>
          </a:p>
          <a:p>
            <a:pPr marL="341313" indent="-341313">
              <a:spcBef>
                <a:spcPts val="600"/>
              </a:spcBef>
              <a:spcAft>
                <a:spcPts val="750"/>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solidFill>
                  <a:srgbClr val="000000"/>
                </a:solidFill>
              </a:rPr>
              <a:t>For any events X and Y, P(X,Y)=P(X|Y)P(Y)</a:t>
            </a:r>
          </a:p>
          <a:p>
            <a:pPr marL="341313" indent="-341313">
              <a:spcBef>
                <a:spcPts val="700"/>
              </a:spcBef>
              <a:spcAft>
                <a:spcPts val="875"/>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solidFill>
                  <a:srgbClr val="000000"/>
                </a:solidFill>
              </a:rPr>
              <a:t>If we know P(X,Y), then the so-called </a:t>
            </a:r>
            <a:r>
              <a:rPr lang="en-US" altLang="en-US" sz="2400" i="1" u="sng" dirty="0">
                <a:solidFill>
                  <a:srgbClr val="000000"/>
                </a:solidFill>
              </a:rPr>
              <a:t>marginal probability</a:t>
            </a:r>
            <a:r>
              <a:rPr lang="en-US" altLang="en-US" sz="2400" dirty="0">
                <a:solidFill>
                  <a:srgbClr val="000000"/>
                </a:solidFill>
              </a:rPr>
              <a:t> </a:t>
            </a:r>
            <a:r>
              <a:rPr lang="en-US" altLang="en-US" sz="2400" dirty="0">
                <a:solidFill>
                  <a:srgbClr val="CC3300"/>
                </a:solidFill>
              </a:rPr>
              <a:t>P(X)</a:t>
            </a:r>
            <a:r>
              <a:rPr lang="en-US" altLang="en-US" sz="2400" dirty="0">
                <a:solidFill>
                  <a:srgbClr val="000000"/>
                </a:solidFill>
              </a:rPr>
              <a:t> can be computed as</a:t>
            </a:r>
          </a:p>
          <a:p>
            <a:pPr marL="341313" indent="-341313">
              <a:spcBef>
                <a:spcPts val="700"/>
              </a:spcBef>
              <a:spcAft>
                <a:spcPts val="875"/>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solidFill>
                  <a:srgbClr val="000000"/>
                </a:solidFill>
              </a:rPr>
              <a:t> Probabilities sum to 1. Conditional probabilities sum to 1 provided that their conditions are the same.</a:t>
            </a:r>
          </a:p>
          <a:p>
            <a:pPr marL="341313" indent="-341313">
              <a:spcBef>
                <a:spcPts val="700"/>
              </a:spcBef>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solidFill>
                <a:srgbClr val="000000"/>
              </a:solidFill>
            </a:endParaRPr>
          </a:p>
        </p:txBody>
      </p:sp>
      <p:graphicFrame>
        <p:nvGraphicFramePr>
          <p:cNvPr id="7172" name="Object 3"/>
          <p:cNvGraphicFramePr>
            <a:graphicFrameLocks noChangeAspect="1"/>
          </p:cNvGraphicFramePr>
          <p:nvPr/>
        </p:nvGraphicFramePr>
        <p:xfrm>
          <a:off x="3491880" y="5301208"/>
          <a:ext cx="1905000" cy="536575"/>
        </p:xfrm>
        <a:graphic>
          <a:graphicData uri="http://schemas.openxmlformats.org/presentationml/2006/ole">
            <p:oleObj spid="_x0000_s367623" name="Equation" r:id="rId4" imgW="687478" imgH="193353" progId="">
              <p:embed/>
            </p:oleObj>
          </a:graphicData>
        </a:graphic>
      </p:graphicFrame>
      <p:sp>
        <p:nvSpPr>
          <p:cNvPr id="5" name="Slide Number Placeholder 4"/>
          <p:cNvSpPr>
            <a:spLocks noGrp="1"/>
          </p:cNvSpPr>
          <p:nvPr>
            <p:ph type="sldNum" sz="quarter" idx="12"/>
          </p:nvPr>
        </p:nvSpPr>
        <p:spPr/>
        <p:txBody>
          <a:bodyPr/>
          <a:lstStyle/>
          <a:p>
            <a:fld id="{5A4DD2B8-9052-4EBD-A268-910EE0104888}" type="slidenum">
              <a:rPr lang="en-US" smtClean="0"/>
              <a:pPr/>
              <a:t>113</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dirty="0">
                <a:solidFill>
                  <a:srgbClr val="000000"/>
                </a:solidFill>
              </a:rPr>
              <a:t>Does patient have cancer or not?</a:t>
            </a:r>
          </a:p>
        </p:txBody>
      </p:sp>
      <p:sp>
        <p:nvSpPr>
          <p:cNvPr id="8195" name="Text Box 2"/>
          <p:cNvSpPr txBox="1">
            <a:spLocks noChangeArrowheads="1"/>
          </p:cNvSpPr>
          <p:nvPr/>
        </p:nvSpPr>
        <p:spPr bwMode="auto">
          <a:xfrm>
            <a:off x="457200" y="1600200"/>
            <a:ext cx="8077200" cy="2819400"/>
          </a:xfrm>
          <a:prstGeom prst="rect">
            <a:avLst/>
          </a:prstGeom>
          <a:noFill/>
          <a:ln w="9525">
            <a:noFill/>
            <a:round/>
            <a:headEnd/>
            <a:tailEnd/>
          </a:ln>
          <a:effectLst/>
        </p:spPr>
        <p:txBody>
          <a:bodyPr/>
          <a:lstStyle/>
          <a:p>
            <a:pPr marL="341313" indent="-341313">
              <a:lnSpc>
                <a:spcPct val="90000"/>
              </a:lnSpc>
              <a:spcBef>
                <a:spcPts val="6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solidFill>
                  <a:srgbClr val="000000"/>
                </a:solidFill>
              </a:rPr>
              <a:t>A patient takes a lab test and the result comes back positive. It is known that the test returns a correct positive result in only 98% of the cases and a correct negative result in only 97% of the cases. Furthermore, only 0.008 of the entire population has this disease.</a:t>
            </a:r>
          </a:p>
          <a:p>
            <a:pPr lvl="1" indent="-284163">
              <a:lnSpc>
                <a:spcPct val="90000"/>
              </a:lnSpc>
              <a:spcBef>
                <a:spcPts val="5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dirty="0">
              <a:solidFill>
                <a:srgbClr val="000000"/>
              </a:solidFill>
            </a:endParaRPr>
          </a:p>
          <a:p>
            <a:pPr lvl="1" indent="-284163">
              <a:lnSpc>
                <a:spcPct val="90000"/>
              </a:lnSpc>
              <a:spcBef>
                <a:spcPts val="5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solidFill>
                  <a:srgbClr val="000000"/>
                </a:solidFill>
              </a:rPr>
              <a:t>1. What is the probability that this patient has cancer?</a:t>
            </a:r>
          </a:p>
          <a:p>
            <a:pPr lvl="1" indent="-284163">
              <a:lnSpc>
                <a:spcPct val="90000"/>
              </a:lnSpc>
              <a:spcBef>
                <a:spcPts val="5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solidFill>
                  <a:srgbClr val="000000"/>
                </a:solidFill>
              </a:rPr>
              <a:t>2. What is the probability that he does not have cancer?</a:t>
            </a:r>
          </a:p>
          <a:p>
            <a:pPr lvl="1" indent="-284163">
              <a:lnSpc>
                <a:spcPct val="90000"/>
              </a:lnSpc>
              <a:spcBef>
                <a:spcPts val="5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solidFill>
                  <a:srgbClr val="000000"/>
                </a:solidFill>
              </a:rPr>
              <a:t>3. What is the diagnosis?</a:t>
            </a:r>
          </a:p>
          <a:p>
            <a:pPr marL="341313" indent="-341313">
              <a:lnSpc>
                <a:spcPct val="90000"/>
              </a:lnSpc>
              <a:spcBef>
                <a:spcPts val="500"/>
              </a:spcBef>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dirty="0">
              <a:solidFill>
                <a:srgbClr val="000000"/>
              </a:solidFill>
            </a:endParaRPr>
          </a:p>
        </p:txBody>
      </p:sp>
      <p:sp>
        <p:nvSpPr>
          <p:cNvPr id="4" name="Slide Number Placeholder 3"/>
          <p:cNvSpPr>
            <a:spLocks noGrp="1"/>
          </p:cNvSpPr>
          <p:nvPr>
            <p:ph type="sldNum" sz="quarter" idx="12"/>
          </p:nvPr>
        </p:nvSpPr>
        <p:spPr/>
        <p:txBody>
          <a:bodyPr/>
          <a:lstStyle/>
          <a:p>
            <a:fld id="{5A4DD2B8-9052-4EBD-A268-910EE0104888}" type="slidenum">
              <a:rPr lang="en-US" smtClean="0"/>
              <a:pPr/>
              <a:t>114</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cstate="print"/>
          <a:srcRect/>
          <a:stretch>
            <a:fillRect/>
          </a:stretch>
        </p:blipFill>
        <p:spPr bwMode="auto">
          <a:xfrm>
            <a:off x="600372" y="1124744"/>
            <a:ext cx="8004076" cy="4464496"/>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A4DD2B8-9052-4EBD-A268-910EE0104888}" type="slidenum">
              <a:rPr lang="en-US" smtClean="0"/>
              <a:pPr/>
              <a:t>115</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457200" y="44624"/>
            <a:ext cx="8229600" cy="1143000"/>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dirty="0">
                <a:solidFill>
                  <a:srgbClr val="000000"/>
                </a:solidFill>
              </a:rPr>
              <a:t>Choosing Hypotheses</a:t>
            </a:r>
          </a:p>
        </p:txBody>
      </p:sp>
      <p:sp>
        <p:nvSpPr>
          <p:cNvPr id="10243" name="Text Box 2"/>
          <p:cNvSpPr txBox="1">
            <a:spLocks noChangeArrowheads="1"/>
          </p:cNvSpPr>
          <p:nvPr/>
        </p:nvSpPr>
        <p:spPr bwMode="auto">
          <a:xfrm>
            <a:off x="395536" y="1268760"/>
            <a:ext cx="8352928" cy="2952328"/>
          </a:xfrm>
          <a:prstGeom prst="rect">
            <a:avLst/>
          </a:prstGeom>
          <a:noFill/>
          <a:ln w="9525">
            <a:noFill/>
            <a:round/>
            <a:headEnd/>
            <a:tailEnd/>
          </a:ln>
          <a:effectLst/>
        </p:spPr>
        <p:txBody>
          <a:bodyPr/>
          <a:lstStyle/>
          <a:p>
            <a:pPr marL="341313" indent="-341313">
              <a:lnSpc>
                <a:spcPct val="90000"/>
              </a:lnSpc>
              <a:spcBef>
                <a:spcPts val="600"/>
              </a:spcBef>
              <a:buClr>
                <a:srgbClr val="CC3300"/>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i="1" dirty="0">
                <a:solidFill>
                  <a:srgbClr val="CC3300"/>
                </a:solidFill>
              </a:rPr>
              <a:t>Maximum Likelihood</a:t>
            </a:r>
            <a:r>
              <a:rPr lang="en-GB" altLang="en-US" sz="2400" dirty="0">
                <a:solidFill>
                  <a:srgbClr val="000000"/>
                </a:solidFill>
              </a:rPr>
              <a:t> hypothesis:</a:t>
            </a:r>
          </a:p>
          <a:p>
            <a:pPr marL="341313" indent="-341313">
              <a:lnSpc>
                <a:spcPct val="90000"/>
              </a:lnSpc>
              <a:spcBef>
                <a:spcPts val="600"/>
              </a:spcBef>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dirty="0">
              <a:solidFill>
                <a:srgbClr val="000000"/>
              </a:solidFill>
            </a:endParaRPr>
          </a:p>
          <a:p>
            <a:pPr marL="341313" indent="-341313">
              <a:lnSpc>
                <a:spcPct val="90000"/>
              </a:lnSpc>
              <a:spcBef>
                <a:spcPts val="600"/>
              </a:spcBef>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dirty="0">
              <a:solidFill>
                <a:srgbClr val="000000"/>
              </a:solidFill>
            </a:endParaRPr>
          </a:p>
          <a:p>
            <a:pPr marL="341313" indent="-341313">
              <a:lnSpc>
                <a:spcPct val="90000"/>
              </a:lnSpc>
              <a:spcBef>
                <a:spcPts val="6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solidFill>
                  <a:srgbClr val="000000"/>
                </a:solidFill>
              </a:rPr>
              <a:t>Generally we want the most probable hypothesis given training </a:t>
            </a:r>
            <a:r>
              <a:rPr lang="en-GB" altLang="en-US" sz="2400" dirty="0" smtClean="0">
                <a:solidFill>
                  <a:srgbClr val="000000"/>
                </a:solidFill>
              </a:rPr>
              <a:t>data. This </a:t>
            </a:r>
            <a:r>
              <a:rPr lang="en-GB" altLang="en-US" sz="2400" dirty="0">
                <a:solidFill>
                  <a:srgbClr val="000000"/>
                </a:solidFill>
              </a:rPr>
              <a:t>is the </a:t>
            </a:r>
            <a:r>
              <a:rPr lang="en-GB" altLang="en-US" sz="2400" i="1" dirty="0">
                <a:solidFill>
                  <a:srgbClr val="CC3300"/>
                </a:solidFill>
              </a:rPr>
              <a:t>maximum a </a:t>
            </a:r>
            <a:r>
              <a:rPr lang="en-GB" altLang="en-US" sz="2400" i="1" dirty="0" err="1">
                <a:solidFill>
                  <a:srgbClr val="CC3300"/>
                </a:solidFill>
              </a:rPr>
              <a:t>posteriori</a:t>
            </a:r>
            <a:r>
              <a:rPr lang="en-GB" altLang="en-US" sz="2400" dirty="0">
                <a:solidFill>
                  <a:srgbClr val="000000"/>
                </a:solidFill>
              </a:rPr>
              <a:t> hypothesis</a:t>
            </a:r>
            <a:r>
              <a:rPr lang="en-GB" altLang="en-US" sz="2400" dirty="0" smtClean="0">
                <a:solidFill>
                  <a:srgbClr val="000000"/>
                </a:solidFill>
              </a:rPr>
              <a:t>:</a:t>
            </a:r>
            <a:endParaRPr lang="hi-IN" altLang="en-US" sz="2400" dirty="0" smtClean="0">
              <a:solidFill>
                <a:srgbClr val="000000"/>
              </a:solidFill>
            </a:endParaRPr>
          </a:p>
          <a:p>
            <a:pPr marL="341313" indent="-341313">
              <a:lnSpc>
                <a:spcPct val="90000"/>
              </a:lnSpc>
              <a:spcBef>
                <a:spcPts val="6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hi-IN" altLang="en-US" sz="2400" dirty="0" smtClean="0">
              <a:solidFill>
                <a:srgbClr val="000000"/>
              </a:solidFill>
            </a:endParaRPr>
          </a:p>
          <a:p>
            <a:pPr marL="341313" indent="-341313">
              <a:lnSpc>
                <a:spcPct val="90000"/>
              </a:lnSpc>
              <a:spcBef>
                <a:spcPts val="6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dirty="0">
              <a:solidFill>
                <a:srgbClr val="000000"/>
              </a:solidFill>
            </a:endParaRPr>
          </a:p>
          <a:p>
            <a:pPr marL="741363" lvl="1" indent="-284163">
              <a:lnSpc>
                <a:spcPct val="90000"/>
              </a:lnSpc>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solidFill>
                  <a:srgbClr val="000000"/>
                </a:solidFill>
              </a:rPr>
              <a:t>Useful observation: it does not depend on the denominator P(d)</a:t>
            </a:r>
          </a:p>
        </p:txBody>
      </p:sp>
      <p:grpSp>
        <p:nvGrpSpPr>
          <p:cNvPr id="2" name="Group 3"/>
          <p:cNvGrpSpPr>
            <a:grpSpLocks/>
          </p:cNvGrpSpPr>
          <p:nvPr/>
        </p:nvGrpSpPr>
        <p:grpSpPr bwMode="auto">
          <a:xfrm>
            <a:off x="2555776" y="3243064"/>
            <a:ext cx="3594100" cy="762000"/>
            <a:chOff x="3120" y="1872"/>
            <a:chExt cx="2264" cy="480"/>
          </a:xfrm>
        </p:grpSpPr>
        <p:graphicFrame>
          <p:nvGraphicFramePr>
            <p:cNvPr id="10248" name="Object 4"/>
            <p:cNvGraphicFramePr>
              <a:graphicFrameLocks noChangeAspect="1"/>
            </p:cNvGraphicFramePr>
            <p:nvPr/>
          </p:nvGraphicFramePr>
          <p:xfrm>
            <a:off x="3120" y="1872"/>
            <a:ext cx="2264" cy="480"/>
          </p:xfrm>
          <a:graphic>
            <a:graphicData uri="http://schemas.openxmlformats.org/presentationml/2006/ole">
              <p:oleObj spid="_x0000_s369676" name="Equation" r:id="rId4" imgW="659974" imgH="140171" progId="">
                <p:embed/>
              </p:oleObj>
            </a:graphicData>
          </a:graphic>
        </p:graphicFrame>
        <p:sp>
          <p:nvSpPr>
            <p:cNvPr id="10249" name="Text Box 5"/>
            <p:cNvSpPr txBox="1">
              <a:spLocks noChangeArrowheads="1"/>
            </p:cNvSpPr>
            <p:nvPr/>
          </p:nvSpPr>
          <p:spPr bwMode="auto">
            <a:xfrm>
              <a:off x="3120" y="1872"/>
              <a:ext cx="2264" cy="480"/>
            </a:xfrm>
            <a:prstGeom prst="rect">
              <a:avLst/>
            </a:prstGeom>
            <a:noFill/>
            <a:ln w="9525">
              <a:noFill/>
              <a:round/>
              <a:headEnd/>
              <a:tailEnd/>
            </a:ln>
            <a:effectLst/>
          </p:spPr>
          <p:txBody>
            <a:bodyPr wrap="none" anchor="ctr"/>
            <a:lstStyle/>
            <a:p>
              <a:endParaRPr lang="en-US"/>
            </a:p>
          </p:txBody>
        </p:sp>
      </p:grpSp>
      <p:grpSp>
        <p:nvGrpSpPr>
          <p:cNvPr id="3" name="Group 6"/>
          <p:cNvGrpSpPr>
            <a:grpSpLocks/>
          </p:cNvGrpSpPr>
          <p:nvPr/>
        </p:nvGrpSpPr>
        <p:grpSpPr bwMode="auto">
          <a:xfrm>
            <a:off x="2627784" y="1663650"/>
            <a:ext cx="3444875" cy="757238"/>
            <a:chOff x="3120" y="1008"/>
            <a:chExt cx="2170" cy="477"/>
          </a:xfrm>
        </p:grpSpPr>
        <p:graphicFrame>
          <p:nvGraphicFramePr>
            <p:cNvPr id="10246" name="Object 7"/>
            <p:cNvGraphicFramePr>
              <a:graphicFrameLocks noChangeAspect="1"/>
            </p:cNvGraphicFramePr>
            <p:nvPr/>
          </p:nvGraphicFramePr>
          <p:xfrm>
            <a:off x="3120" y="1008"/>
            <a:ext cx="2170" cy="477"/>
          </p:xfrm>
          <a:graphic>
            <a:graphicData uri="http://schemas.openxmlformats.org/presentationml/2006/ole">
              <p:oleObj spid="_x0000_s369677" name="Equation" r:id="rId5" imgW="649049" imgH="142910" progId="">
                <p:embed/>
              </p:oleObj>
            </a:graphicData>
          </a:graphic>
        </p:graphicFrame>
        <p:sp>
          <p:nvSpPr>
            <p:cNvPr id="10247" name="Text Box 8"/>
            <p:cNvSpPr txBox="1">
              <a:spLocks noChangeArrowheads="1"/>
            </p:cNvSpPr>
            <p:nvPr/>
          </p:nvSpPr>
          <p:spPr bwMode="auto">
            <a:xfrm>
              <a:off x="3120" y="1008"/>
              <a:ext cx="2170" cy="477"/>
            </a:xfrm>
            <a:prstGeom prst="rect">
              <a:avLst/>
            </a:prstGeom>
            <a:noFill/>
            <a:ln w="9525">
              <a:noFill/>
              <a:round/>
              <a:headEnd/>
              <a:tailEnd/>
            </a:ln>
            <a:effectLst/>
          </p:spPr>
          <p:txBody>
            <a:bodyPr wrap="none" anchor="ctr"/>
            <a:lstStyle/>
            <a:p>
              <a:endParaRPr lang="en-US"/>
            </a:p>
          </p:txBody>
        </p:sp>
      </p:grpSp>
      <p:sp>
        <p:nvSpPr>
          <p:cNvPr id="10" name="Slide Number Placeholder 9"/>
          <p:cNvSpPr>
            <a:spLocks noGrp="1"/>
          </p:cNvSpPr>
          <p:nvPr>
            <p:ph type="sldNum" sz="quarter" idx="12"/>
          </p:nvPr>
        </p:nvSpPr>
        <p:spPr/>
        <p:txBody>
          <a:bodyPr/>
          <a:lstStyle/>
          <a:p>
            <a:fld id="{5A4DD2B8-9052-4EBD-A268-910EE0104888}" type="slidenum">
              <a:rPr lang="en-US" smtClean="0"/>
              <a:pPr/>
              <a:t>116</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457200" y="-243408"/>
            <a:ext cx="8229600" cy="1143000"/>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dirty="0">
                <a:solidFill>
                  <a:srgbClr val="000000"/>
                </a:solidFill>
              </a:rPr>
              <a:t>Now we compute the diagnosis</a:t>
            </a:r>
          </a:p>
        </p:txBody>
      </p:sp>
      <p:sp>
        <p:nvSpPr>
          <p:cNvPr id="11267" name="Text Box 2"/>
          <p:cNvSpPr txBox="1">
            <a:spLocks noChangeArrowheads="1"/>
          </p:cNvSpPr>
          <p:nvPr/>
        </p:nvSpPr>
        <p:spPr bwMode="auto">
          <a:xfrm>
            <a:off x="457200" y="690661"/>
            <a:ext cx="8229600" cy="4754563"/>
          </a:xfrm>
          <a:prstGeom prst="rect">
            <a:avLst/>
          </a:prstGeom>
          <a:noFill/>
          <a:ln w="9525">
            <a:noFill/>
            <a:round/>
            <a:headEnd/>
            <a:tailEnd/>
          </a:ln>
          <a:effectLst/>
        </p:spPr>
        <p:txBody>
          <a:bodyPr/>
          <a:lstStyle/>
          <a:p>
            <a:pPr marL="741363" lvl="1" indent="-284163">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solidFill>
                  <a:srgbClr val="000000"/>
                </a:solidFill>
              </a:rPr>
              <a:t>To find the Maximum Likelihood hypothesis, we evaluate P(</a:t>
            </a:r>
            <a:r>
              <a:rPr lang="en-GB" altLang="en-US" sz="2400" dirty="0" err="1">
                <a:solidFill>
                  <a:srgbClr val="000000"/>
                </a:solidFill>
              </a:rPr>
              <a:t>d|h</a:t>
            </a:r>
            <a:r>
              <a:rPr lang="en-GB" altLang="en-US" sz="2400" dirty="0">
                <a:solidFill>
                  <a:srgbClr val="000000"/>
                </a:solidFill>
              </a:rPr>
              <a:t>) for the data d, which is the positive lab test and chose the hypothesis (diagnosis) that maximises it:</a:t>
            </a:r>
          </a:p>
          <a:p>
            <a:pPr marL="741363" lvl="1" indent="-284163">
              <a:spcBef>
                <a:spcPts val="500"/>
              </a:spcBef>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dirty="0">
              <a:solidFill>
                <a:srgbClr val="000000"/>
              </a:solidFill>
            </a:endParaRPr>
          </a:p>
          <a:p>
            <a:pPr marL="741363" lvl="1" indent="-284163">
              <a:spcBef>
                <a:spcPts val="500"/>
              </a:spcBef>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dirty="0">
              <a:solidFill>
                <a:srgbClr val="000000"/>
              </a:solidFill>
            </a:endParaRPr>
          </a:p>
          <a:p>
            <a:pPr marL="741363" lvl="1" indent="-284163">
              <a:spcBef>
                <a:spcPts val="5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dirty="0">
              <a:solidFill>
                <a:srgbClr val="000000"/>
              </a:solidFill>
            </a:endParaRPr>
          </a:p>
          <a:p>
            <a:pPr marL="741363" lvl="1" indent="-284163">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solidFill>
                  <a:srgbClr val="000000"/>
                </a:solidFill>
              </a:rPr>
              <a:t>To find the Maximum A </a:t>
            </a:r>
            <a:r>
              <a:rPr lang="en-GB" altLang="en-US" sz="2400" dirty="0" err="1">
                <a:solidFill>
                  <a:srgbClr val="000000"/>
                </a:solidFill>
              </a:rPr>
              <a:t>Posteriori</a:t>
            </a:r>
            <a:r>
              <a:rPr lang="en-GB" altLang="en-US" sz="2400" dirty="0">
                <a:solidFill>
                  <a:srgbClr val="000000"/>
                </a:solidFill>
              </a:rPr>
              <a:t> hypothesis, we evaluate P(</a:t>
            </a:r>
            <a:r>
              <a:rPr lang="en-GB" altLang="en-US" sz="2400" dirty="0" err="1">
                <a:solidFill>
                  <a:srgbClr val="000000"/>
                </a:solidFill>
              </a:rPr>
              <a:t>d|h</a:t>
            </a:r>
            <a:r>
              <a:rPr lang="en-GB" altLang="en-US" sz="2400" dirty="0">
                <a:solidFill>
                  <a:srgbClr val="000000"/>
                </a:solidFill>
              </a:rPr>
              <a:t>)P(h) for the data d, which is the positive lab test and chose the hypothesis (diagnosis) that maximises it. This is the same as choosing the hypotheses gives the higher posterior probability.</a:t>
            </a:r>
          </a:p>
          <a:p>
            <a:pPr marL="341313" indent="-341313">
              <a:spcBef>
                <a:spcPts val="500"/>
              </a:spcBef>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dirty="0">
              <a:solidFill>
                <a:srgbClr val="000000"/>
              </a:solidFill>
            </a:endParaRPr>
          </a:p>
        </p:txBody>
      </p:sp>
      <p:pic>
        <p:nvPicPr>
          <p:cNvPr id="370692" name="Picture 4"/>
          <p:cNvPicPr>
            <a:picLocks noChangeAspect="1" noChangeArrowheads="1"/>
          </p:cNvPicPr>
          <p:nvPr/>
        </p:nvPicPr>
        <p:blipFill>
          <a:blip r:embed="rId3" cstate="print"/>
          <a:srcRect/>
          <a:stretch>
            <a:fillRect/>
          </a:stretch>
        </p:blipFill>
        <p:spPr bwMode="auto">
          <a:xfrm>
            <a:off x="3203848" y="1844824"/>
            <a:ext cx="2819354" cy="1373531"/>
          </a:xfrm>
          <a:prstGeom prst="rect">
            <a:avLst/>
          </a:prstGeom>
          <a:noFill/>
          <a:ln w="9525">
            <a:noFill/>
            <a:miter lim="800000"/>
            <a:headEnd/>
            <a:tailEnd/>
          </a:ln>
        </p:spPr>
      </p:pic>
      <p:pic>
        <p:nvPicPr>
          <p:cNvPr id="370694" name="Picture 6"/>
          <p:cNvPicPr>
            <a:picLocks noChangeAspect="1" noChangeArrowheads="1"/>
          </p:cNvPicPr>
          <p:nvPr/>
        </p:nvPicPr>
        <p:blipFill>
          <a:blip r:embed="rId4" cstate="print"/>
          <a:srcRect/>
          <a:stretch>
            <a:fillRect/>
          </a:stretch>
        </p:blipFill>
        <p:spPr bwMode="auto">
          <a:xfrm>
            <a:off x="2051720" y="5164038"/>
            <a:ext cx="5257471" cy="1289298"/>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5A4DD2B8-9052-4EBD-A268-910EE0104888}" type="slidenum">
              <a:rPr lang="en-US" smtClean="0"/>
              <a:pPr/>
              <a:t>117</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457200" y="-171400"/>
            <a:ext cx="8229600" cy="1143000"/>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dirty="0">
                <a:solidFill>
                  <a:srgbClr val="000000"/>
                </a:solidFill>
              </a:rPr>
              <a:t>The Naïve </a:t>
            </a:r>
            <a:r>
              <a:rPr lang="en-GB" altLang="en-US" sz="4000" dirty="0" err="1">
                <a:solidFill>
                  <a:srgbClr val="000000"/>
                </a:solidFill>
              </a:rPr>
              <a:t>Bayes</a:t>
            </a:r>
            <a:r>
              <a:rPr lang="en-GB" altLang="en-US" sz="4000" dirty="0">
                <a:solidFill>
                  <a:srgbClr val="000000"/>
                </a:solidFill>
              </a:rPr>
              <a:t> Classifier</a:t>
            </a:r>
          </a:p>
        </p:txBody>
      </p:sp>
      <p:sp>
        <p:nvSpPr>
          <p:cNvPr id="12291" name="Text Box 2"/>
          <p:cNvSpPr txBox="1">
            <a:spLocks noChangeArrowheads="1"/>
          </p:cNvSpPr>
          <p:nvPr/>
        </p:nvSpPr>
        <p:spPr bwMode="auto">
          <a:xfrm>
            <a:off x="457200" y="836712"/>
            <a:ext cx="8229600" cy="4525963"/>
          </a:xfrm>
          <a:prstGeom prst="rect">
            <a:avLst/>
          </a:prstGeom>
          <a:noFill/>
          <a:ln w="9525">
            <a:noFill/>
            <a:round/>
            <a:headEnd/>
            <a:tailEnd/>
          </a:ln>
          <a:effectLst/>
        </p:spPr>
        <p:txBody>
          <a:bodyPr/>
          <a:lstStyle/>
          <a:p>
            <a:pPr marL="341313" indent="-341313">
              <a:lnSpc>
                <a:spcPct val="80000"/>
              </a:lnSpc>
              <a:spcBef>
                <a:spcPts val="500"/>
              </a:spcBef>
              <a:spcAft>
                <a:spcPts val="875"/>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solidFill>
                  <a:srgbClr val="000000"/>
                </a:solidFill>
              </a:rPr>
              <a:t>What can we do if our data </a:t>
            </a:r>
            <a:r>
              <a:rPr lang="en-GB" altLang="en-US" sz="2400" i="1" dirty="0">
                <a:solidFill>
                  <a:srgbClr val="000000"/>
                </a:solidFill>
              </a:rPr>
              <a:t>d</a:t>
            </a:r>
            <a:r>
              <a:rPr lang="en-GB" altLang="en-US" sz="2400" dirty="0">
                <a:solidFill>
                  <a:srgbClr val="000000"/>
                </a:solidFill>
              </a:rPr>
              <a:t> has several attributes?</a:t>
            </a:r>
          </a:p>
          <a:p>
            <a:pPr marL="341313" indent="-341313">
              <a:lnSpc>
                <a:spcPct val="80000"/>
              </a:lnSpc>
              <a:spcBef>
                <a:spcPts val="500"/>
              </a:spcBef>
              <a:spcAft>
                <a:spcPts val="875"/>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u="sng" dirty="0">
                <a:solidFill>
                  <a:srgbClr val="000000"/>
                </a:solidFill>
              </a:rPr>
              <a:t>Naïve </a:t>
            </a:r>
            <a:r>
              <a:rPr lang="en-GB" altLang="en-US" sz="2400" u="sng" dirty="0" err="1">
                <a:solidFill>
                  <a:srgbClr val="000000"/>
                </a:solidFill>
              </a:rPr>
              <a:t>Bayes</a:t>
            </a:r>
            <a:r>
              <a:rPr lang="en-GB" altLang="en-US" sz="2400" u="sng" dirty="0">
                <a:solidFill>
                  <a:srgbClr val="000000"/>
                </a:solidFill>
              </a:rPr>
              <a:t> assumption:</a:t>
            </a:r>
            <a:r>
              <a:rPr lang="en-GB" altLang="en-US" sz="2400" dirty="0">
                <a:solidFill>
                  <a:srgbClr val="000000"/>
                </a:solidFill>
              </a:rPr>
              <a:t> Attributes that describe data instances are conditionally independent given the classification hypothesis</a:t>
            </a:r>
          </a:p>
          <a:p>
            <a:pPr marL="741363" lvl="1" indent="-284163">
              <a:lnSpc>
                <a:spcPct val="80000"/>
              </a:lnSpc>
              <a:spcBef>
                <a:spcPts val="450"/>
              </a:spcBef>
              <a:spcAft>
                <a:spcPts val="788"/>
              </a:spcAft>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dirty="0">
              <a:solidFill>
                <a:srgbClr val="000000"/>
              </a:solidFill>
            </a:endParaRPr>
          </a:p>
          <a:p>
            <a:pPr marL="741363" lvl="1" indent="-284163">
              <a:lnSpc>
                <a:spcPct val="80000"/>
              </a:lnSpc>
              <a:spcBef>
                <a:spcPts val="45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solidFill>
                  <a:srgbClr val="000000"/>
                </a:solidFill>
              </a:rPr>
              <a:t>it is a simplifying assumption, obviously it may be violated in reality</a:t>
            </a:r>
          </a:p>
          <a:p>
            <a:pPr marL="741363" lvl="1" indent="-284163">
              <a:lnSpc>
                <a:spcPct val="80000"/>
              </a:lnSpc>
              <a:spcBef>
                <a:spcPts val="450"/>
              </a:spcBef>
              <a:spcAft>
                <a:spcPts val="788"/>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solidFill>
                  <a:srgbClr val="000000"/>
                </a:solidFill>
              </a:rPr>
              <a:t>in spite of that, it works well in practice</a:t>
            </a:r>
          </a:p>
          <a:p>
            <a:pPr marL="341313" indent="-341313">
              <a:lnSpc>
                <a:spcPct val="80000"/>
              </a:lnSpc>
              <a:spcBef>
                <a:spcPts val="500"/>
              </a:spcBef>
              <a:spcAft>
                <a:spcPts val="875"/>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solidFill>
                  <a:srgbClr val="000000"/>
                </a:solidFill>
              </a:rPr>
              <a:t>The Bayesian classifier that uses the Naïve </a:t>
            </a:r>
            <a:r>
              <a:rPr lang="en-GB" altLang="en-US" sz="2400" dirty="0" err="1">
                <a:solidFill>
                  <a:srgbClr val="000000"/>
                </a:solidFill>
              </a:rPr>
              <a:t>Bayes</a:t>
            </a:r>
            <a:r>
              <a:rPr lang="en-GB" altLang="en-US" sz="2400" dirty="0">
                <a:solidFill>
                  <a:srgbClr val="000000"/>
                </a:solidFill>
              </a:rPr>
              <a:t> assumption and computes the MAP hypothesis is called Naïve </a:t>
            </a:r>
            <a:r>
              <a:rPr lang="en-GB" altLang="en-US" sz="2400" dirty="0" err="1">
                <a:solidFill>
                  <a:srgbClr val="000000"/>
                </a:solidFill>
              </a:rPr>
              <a:t>Bayes</a:t>
            </a:r>
            <a:r>
              <a:rPr lang="en-GB" altLang="en-US" sz="2400" dirty="0">
                <a:solidFill>
                  <a:srgbClr val="000000"/>
                </a:solidFill>
              </a:rPr>
              <a:t> classifier  </a:t>
            </a:r>
          </a:p>
          <a:p>
            <a:pPr marL="341313" indent="-341313">
              <a:lnSpc>
                <a:spcPct val="80000"/>
              </a:lnSpc>
              <a:spcBef>
                <a:spcPts val="500"/>
              </a:spcBef>
              <a:spcAft>
                <a:spcPts val="875"/>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solidFill>
                  <a:srgbClr val="000000"/>
                </a:solidFill>
              </a:rPr>
              <a:t>One of the most practical learning methods</a:t>
            </a:r>
          </a:p>
          <a:p>
            <a:pPr marL="341313" indent="-341313">
              <a:lnSpc>
                <a:spcPct val="80000"/>
              </a:lnSpc>
              <a:spcBef>
                <a:spcPts val="500"/>
              </a:spcBef>
              <a:spcAft>
                <a:spcPts val="875"/>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solidFill>
                  <a:srgbClr val="000000"/>
                </a:solidFill>
              </a:rPr>
              <a:t>Successful applications:</a:t>
            </a:r>
          </a:p>
          <a:p>
            <a:pPr marL="741363" lvl="1" indent="-284163">
              <a:lnSpc>
                <a:spcPct val="80000"/>
              </a:lnSpc>
              <a:spcBef>
                <a:spcPts val="500"/>
              </a:spcBef>
              <a:spcAft>
                <a:spcPts val="875"/>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solidFill>
                  <a:srgbClr val="000000"/>
                </a:solidFill>
              </a:rPr>
              <a:t>Medical Diagnosis</a:t>
            </a:r>
          </a:p>
          <a:p>
            <a:pPr marL="741363" lvl="1" indent="-284163">
              <a:lnSpc>
                <a:spcPct val="80000"/>
              </a:lnSpc>
              <a:spcBef>
                <a:spcPts val="500"/>
              </a:spcBef>
              <a:spcAft>
                <a:spcPts val="875"/>
              </a:spcAft>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solidFill>
                  <a:srgbClr val="000000"/>
                </a:solidFill>
              </a:rPr>
              <a:t>Text classification</a:t>
            </a:r>
          </a:p>
          <a:p>
            <a:pPr marL="741363" lvl="1" indent="-284163">
              <a:lnSpc>
                <a:spcPct val="80000"/>
              </a:lnSpc>
              <a:spcBef>
                <a:spcPts val="5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dirty="0">
              <a:solidFill>
                <a:srgbClr val="000000"/>
              </a:solidFill>
            </a:endParaRPr>
          </a:p>
        </p:txBody>
      </p:sp>
      <p:graphicFrame>
        <p:nvGraphicFramePr>
          <p:cNvPr id="12292" name="Object 3"/>
          <p:cNvGraphicFramePr>
            <a:graphicFrameLocks noChangeAspect="1"/>
          </p:cNvGraphicFramePr>
          <p:nvPr/>
        </p:nvGraphicFramePr>
        <p:xfrm>
          <a:off x="2321024" y="2305819"/>
          <a:ext cx="4267200" cy="619125"/>
        </p:xfrm>
        <a:graphic>
          <a:graphicData uri="http://schemas.openxmlformats.org/presentationml/2006/ole">
            <p:oleObj spid="_x0000_s371719" name="Equation" r:id="rId4" imgW="759279" imgH="110218" progId="">
              <p:embed/>
            </p:oleObj>
          </a:graphicData>
        </a:graphic>
      </p:graphicFrame>
      <p:sp>
        <p:nvSpPr>
          <p:cNvPr id="5" name="Slide Number Placeholder 4"/>
          <p:cNvSpPr>
            <a:spLocks noGrp="1"/>
          </p:cNvSpPr>
          <p:nvPr>
            <p:ph type="sldNum" sz="quarter" idx="12"/>
          </p:nvPr>
        </p:nvSpPr>
        <p:spPr/>
        <p:txBody>
          <a:bodyPr/>
          <a:lstStyle/>
          <a:p>
            <a:fld id="{5A4DD2B8-9052-4EBD-A268-910EE0104888}" type="slidenum">
              <a:rPr lang="en-US" smtClean="0"/>
              <a:pPr/>
              <a:t>118</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57200" y="-99392"/>
            <a:ext cx="8229600" cy="1143000"/>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dirty="0">
                <a:solidFill>
                  <a:srgbClr val="000000"/>
                </a:solidFill>
              </a:rPr>
              <a:t>Naïve </a:t>
            </a:r>
            <a:r>
              <a:rPr lang="en-GB" altLang="en-US" sz="4000" dirty="0" err="1">
                <a:solidFill>
                  <a:srgbClr val="000000"/>
                </a:solidFill>
              </a:rPr>
              <a:t>Bayes</a:t>
            </a:r>
            <a:r>
              <a:rPr lang="en-GB" altLang="en-US" sz="4000" dirty="0">
                <a:solidFill>
                  <a:srgbClr val="000000"/>
                </a:solidFill>
              </a:rPr>
              <a:t> solution</a:t>
            </a:r>
          </a:p>
        </p:txBody>
      </p:sp>
      <p:sp>
        <p:nvSpPr>
          <p:cNvPr id="14339" name="Text Box 2"/>
          <p:cNvSpPr txBox="1">
            <a:spLocks noChangeArrowheads="1"/>
          </p:cNvSpPr>
          <p:nvPr/>
        </p:nvSpPr>
        <p:spPr bwMode="auto">
          <a:xfrm>
            <a:off x="527248" y="980728"/>
            <a:ext cx="8077200" cy="4525963"/>
          </a:xfrm>
          <a:prstGeom prst="rect">
            <a:avLst/>
          </a:prstGeom>
          <a:noFill/>
          <a:ln w="9525">
            <a:noFill/>
            <a:round/>
            <a:headEnd/>
            <a:tailEnd/>
          </a:ln>
          <a:effectLst/>
        </p:spPr>
        <p:txBody>
          <a:bodyPr/>
          <a:lstStyle/>
          <a:p>
            <a:pPr marL="342900"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GB" altLang="en-US" sz="2400" i="1" dirty="0">
                <a:solidFill>
                  <a:srgbClr val="000000"/>
                </a:solidFill>
              </a:rPr>
              <a:t>Classify any new datum instance </a:t>
            </a:r>
            <a:r>
              <a:rPr lang="en-GB" altLang="en-US" sz="2400" b="1" i="1" dirty="0">
                <a:solidFill>
                  <a:srgbClr val="000000"/>
                </a:solidFill>
              </a:rPr>
              <a:t>x=</a:t>
            </a:r>
            <a:r>
              <a:rPr lang="en-GB" altLang="en-US" sz="2400" i="1" dirty="0">
                <a:solidFill>
                  <a:srgbClr val="000000"/>
                </a:solidFill>
              </a:rPr>
              <a:t>(a</a:t>
            </a:r>
            <a:r>
              <a:rPr lang="en-GB" altLang="en-US" sz="2400" i="1" baseline="-25000" dirty="0">
                <a:solidFill>
                  <a:srgbClr val="000000"/>
                </a:solidFill>
              </a:rPr>
              <a:t>1</a:t>
            </a:r>
            <a:r>
              <a:rPr lang="en-GB" altLang="en-US" sz="2400" i="1" dirty="0">
                <a:solidFill>
                  <a:srgbClr val="000000"/>
                </a:solidFill>
              </a:rPr>
              <a:t>,…</a:t>
            </a:r>
            <a:r>
              <a:rPr lang="en-GB" altLang="en-US" sz="2400" i="1" dirty="0" err="1">
                <a:solidFill>
                  <a:srgbClr val="000000"/>
                </a:solidFill>
              </a:rPr>
              <a:t>a</a:t>
            </a:r>
            <a:r>
              <a:rPr lang="en-GB" altLang="en-US" sz="2400" i="1" baseline="-25000" dirty="0" err="1">
                <a:solidFill>
                  <a:srgbClr val="000000"/>
                </a:solidFill>
              </a:rPr>
              <a:t>T</a:t>
            </a:r>
            <a:r>
              <a:rPr lang="en-GB" altLang="en-US" sz="2400" i="1" dirty="0">
                <a:solidFill>
                  <a:srgbClr val="000000"/>
                </a:solidFill>
              </a:rPr>
              <a:t>) as:</a:t>
            </a:r>
          </a:p>
          <a:p>
            <a:pPr marL="342900" indent="-341313">
              <a:spcBef>
                <a:spcPts val="500"/>
              </a:spcBef>
              <a:buFont typeface="Arial"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GB" altLang="en-US" sz="2400" dirty="0">
              <a:solidFill>
                <a:srgbClr val="000000"/>
              </a:solidFill>
            </a:endParaRPr>
          </a:p>
          <a:p>
            <a:pPr marL="342900" indent="-341313">
              <a:spcBef>
                <a:spcPts val="500"/>
              </a:spcBef>
              <a:buFont typeface="Arial" pitchFamily="34"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hi-IN" altLang="en-US" sz="2400" dirty="0" smtClean="0">
              <a:solidFill>
                <a:srgbClr val="000000"/>
              </a:solidFill>
            </a:endParaRPr>
          </a:p>
          <a:p>
            <a:pPr marL="342900" indent="-341313">
              <a:spcBef>
                <a:spcPts val="500"/>
              </a:spcBef>
              <a:buFont typeface="Arial" pitchFamily="34"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GB" altLang="en-US" sz="2400" dirty="0" smtClean="0">
                <a:solidFill>
                  <a:srgbClr val="000000"/>
                </a:solidFill>
              </a:rPr>
              <a:t>To </a:t>
            </a:r>
            <a:r>
              <a:rPr lang="en-GB" altLang="en-US" sz="2400" dirty="0">
                <a:solidFill>
                  <a:srgbClr val="000000"/>
                </a:solidFill>
              </a:rPr>
              <a:t>do this based on training examples, we need to estimate the parameters from the training examples</a:t>
            </a:r>
            <a:r>
              <a:rPr lang="en-GB" altLang="en-US" sz="2400" dirty="0" smtClean="0">
                <a:solidFill>
                  <a:srgbClr val="000000"/>
                </a:solidFill>
              </a:rPr>
              <a:t>:</a:t>
            </a:r>
            <a:endParaRPr lang="en-GB" altLang="en-US" sz="2400" dirty="0">
              <a:solidFill>
                <a:srgbClr val="000000"/>
              </a:solidFill>
            </a:endParaRPr>
          </a:p>
          <a:p>
            <a:pPr marL="741363" lvl="1" indent="-284163">
              <a:spcBef>
                <a:spcPts val="500"/>
              </a:spcBef>
              <a:buFont typeface="Arial" pitchFamily="34"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GB" altLang="en-US" sz="2400" dirty="0">
                <a:solidFill>
                  <a:srgbClr val="000000"/>
                </a:solidFill>
              </a:rPr>
              <a:t>For each target value (hypothesis) </a:t>
            </a:r>
            <a:r>
              <a:rPr lang="en-GB" altLang="en-US" sz="2400" i="1" dirty="0">
                <a:solidFill>
                  <a:srgbClr val="000000"/>
                </a:solidFill>
              </a:rPr>
              <a:t>h</a:t>
            </a:r>
          </a:p>
          <a:p>
            <a:pPr marL="342900" indent="-341313">
              <a:spcBef>
                <a:spcPts val="500"/>
              </a:spcBef>
              <a:buFont typeface="Arial"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GB" altLang="en-US" sz="2400" i="1" baseline="-25000" dirty="0">
              <a:solidFill>
                <a:srgbClr val="000000"/>
              </a:solidFill>
            </a:endParaRPr>
          </a:p>
          <a:p>
            <a:pPr marL="342900" indent="-341313">
              <a:spcBef>
                <a:spcPts val="500"/>
              </a:spcBef>
              <a:buFont typeface="Arial"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GB" altLang="en-US" sz="2400" i="1" baseline="-25000" dirty="0">
              <a:solidFill>
                <a:srgbClr val="000000"/>
              </a:solidFill>
            </a:endParaRPr>
          </a:p>
          <a:p>
            <a:pPr marL="342900" indent="-341313">
              <a:spcBef>
                <a:spcPts val="500"/>
              </a:spcBef>
              <a:buFont typeface="Arial"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GB" altLang="en-US" sz="2400" baseline="-25000" dirty="0">
              <a:solidFill>
                <a:srgbClr val="000000"/>
              </a:solidFill>
            </a:endParaRPr>
          </a:p>
          <a:p>
            <a:pPr marL="741363" lvl="1" indent="-284163">
              <a:spcBef>
                <a:spcPts val="500"/>
              </a:spcBef>
              <a:buFont typeface="Arial" pitchFamily="34"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GB" altLang="en-US" sz="2400" dirty="0">
                <a:solidFill>
                  <a:srgbClr val="000000"/>
                </a:solidFill>
              </a:rPr>
              <a:t>For each attribute value </a:t>
            </a:r>
            <a:r>
              <a:rPr lang="en-GB" altLang="en-US" sz="2400" i="1" dirty="0">
                <a:solidFill>
                  <a:srgbClr val="000000"/>
                </a:solidFill>
              </a:rPr>
              <a:t>a</a:t>
            </a:r>
            <a:r>
              <a:rPr lang="en-GB" altLang="en-US" sz="2400" i="1" baseline="-25000" dirty="0">
                <a:solidFill>
                  <a:srgbClr val="000000"/>
                </a:solidFill>
              </a:rPr>
              <a:t>t</a:t>
            </a:r>
            <a:r>
              <a:rPr lang="en-GB" altLang="en-US" sz="2400" dirty="0">
                <a:solidFill>
                  <a:srgbClr val="000000"/>
                </a:solidFill>
              </a:rPr>
              <a:t> of each datum instance</a:t>
            </a:r>
          </a:p>
          <a:p>
            <a:pPr marL="741363" lvl="1" indent="-284163">
              <a:spcBef>
                <a:spcPts val="500"/>
              </a:spcBef>
              <a:buFont typeface="Arial"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GB" altLang="en-US" sz="2000" i="1" dirty="0">
              <a:solidFill>
                <a:srgbClr val="000000"/>
              </a:solidFill>
            </a:endParaRPr>
          </a:p>
          <a:p>
            <a:pPr marL="741363" lvl="1" indent="-284163">
              <a:spcBef>
                <a:spcPts val="500"/>
              </a:spcBef>
              <a:buFont typeface="Arial"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GB" altLang="en-US" sz="2000" i="1" dirty="0">
              <a:solidFill>
                <a:srgbClr val="000000"/>
              </a:solidFill>
            </a:endParaRPr>
          </a:p>
          <a:p>
            <a:pPr marL="342900"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GB" altLang="en-US" sz="2000" i="1" dirty="0">
              <a:solidFill>
                <a:srgbClr val="000000"/>
              </a:solidFill>
            </a:endParaRPr>
          </a:p>
        </p:txBody>
      </p:sp>
      <p:grpSp>
        <p:nvGrpSpPr>
          <p:cNvPr id="2" name="Group 3"/>
          <p:cNvGrpSpPr>
            <a:grpSpLocks/>
          </p:cNvGrpSpPr>
          <p:nvPr/>
        </p:nvGrpSpPr>
        <p:grpSpPr bwMode="auto">
          <a:xfrm>
            <a:off x="2057400" y="3474268"/>
            <a:ext cx="2520950" cy="458788"/>
            <a:chOff x="1296" y="2736"/>
            <a:chExt cx="1588" cy="289"/>
          </a:xfrm>
        </p:grpSpPr>
        <p:graphicFrame>
          <p:nvGraphicFramePr>
            <p:cNvPr id="14345" name="Object 4"/>
            <p:cNvGraphicFramePr>
              <a:graphicFrameLocks noChangeAspect="1"/>
            </p:cNvGraphicFramePr>
            <p:nvPr/>
          </p:nvGraphicFramePr>
          <p:xfrm>
            <a:off x="1296" y="2736"/>
            <a:ext cx="1588" cy="287"/>
          </p:xfrm>
          <a:graphic>
            <a:graphicData uri="http://schemas.openxmlformats.org/presentationml/2006/ole">
              <p:oleObj spid="_x0000_s373777" name="Equation" r:id="rId4" imgW="659168" imgH="119278" progId="">
                <p:embed/>
              </p:oleObj>
            </a:graphicData>
          </a:graphic>
        </p:graphicFrame>
        <p:sp>
          <p:nvSpPr>
            <p:cNvPr id="14346" name="Text Box 5"/>
            <p:cNvSpPr txBox="1">
              <a:spLocks noChangeArrowheads="1"/>
            </p:cNvSpPr>
            <p:nvPr/>
          </p:nvSpPr>
          <p:spPr bwMode="auto">
            <a:xfrm>
              <a:off x="1296" y="2736"/>
              <a:ext cx="1588" cy="289"/>
            </a:xfrm>
            <a:prstGeom prst="rect">
              <a:avLst/>
            </a:prstGeom>
            <a:noFill/>
            <a:ln w="9525">
              <a:noFill/>
              <a:round/>
              <a:headEnd/>
              <a:tailEnd/>
            </a:ln>
            <a:effectLst/>
          </p:spPr>
          <p:txBody>
            <a:bodyPr wrap="none" anchor="ctr"/>
            <a:lstStyle/>
            <a:p>
              <a:endParaRPr lang="en-US"/>
            </a:p>
          </p:txBody>
        </p:sp>
      </p:grpSp>
      <p:grpSp>
        <p:nvGrpSpPr>
          <p:cNvPr id="3" name="Group 6"/>
          <p:cNvGrpSpPr>
            <a:grpSpLocks/>
          </p:cNvGrpSpPr>
          <p:nvPr/>
        </p:nvGrpSpPr>
        <p:grpSpPr bwMode="auto">
          <a:xfrm>
            <a:off x="2057400" y="4005064"/>
            <a:ext cx="3130550" cy="458787"/>
            <a:chOff x="1296" y="3039"/>
            <a:chExt cx="1972" cy="289"/>
          </a:xfrm>
        </p:grpSpPr>
        <p:graphicFrame>
          <p:nvGraphicFramePr>
            <p:cNvPr id="14343" name="Object 7"/>
            <p:cNvGraphicFramePr>
              <a:graphicFrameLocks noChangeAspect="1"/>
            </p:cNvGraphicFramePr>
            <p:nvPr/>
          </p:nvGraphicFramePr>
          <p:xfrm>
            <a:off x="1296" y="3039"/>
            <a:ext cx="1972" cy="287"/>
          </p:xfrm>
          <a:graphic>
            <a:graphicData uri="http://schemas.openxmlformats.org/presentationml/2006/ole">
              <p:oleObj spid="_x0000_s373778" name="Equation" r:id="rId5" imgW="668902" imgH="97650" progId="">
                <p:embed/>
              </p:oleObj>
            </a:graphicData>
          </a:graphic>
        </p:graphicFrame>
        <p:sp>
          <p:nvSpPr>
            <p:cNvPr id="14344" name="Text Box 8"/>
            <p:cNvSpPr txBox="1">
              <a:spLocks noChangeArrowheads="1"/>
            </p:cNvSpPr>
            <p:nvPr/>
          </p:nvSpPr>
          <p:spPr bwMode="auto">
            <a:xfrm>
              <a:off x="1296" y="3039"/>
              <a:ext cx="1972" cy="289"/>
            </a:xfrm>
            <a:prstGeom prst="rect">
              <a:avLst/>
            </a:prstGeom>
            <a:noFill/>
            <a:ln w="9525">
              <a:noFill/>
              <a:round/>
              <a:headEnd/>
              <a:tailEnd/>
            </a:ln>
            <a:effectLst/>
          </p:spPr>
          <p:txBody>
            <a:bodyPr wrap="none" anchor="ctr"/>
            <a:lstStyle/>
            <a:p>
              <a:endParaRPr lang="en-US"/>
            </a:p>
          </p:txBody>
        </p:sp>
      </p:grpSp>
      <p:graphicFrame>
        <p:nvGraphicFramePr>
          <p:cNvPr id="14342" name="Object 9"/>
          <p:cNvGraphicFramePr>
            <a:graphicFrameLocks noChangeAspect="1"/>
          </p:cNvGraphicFramePr>
          <p:nvPr/>
        </p:nvGraphicFramePr>
        <p:xfrm>
          <a:off x="1600200" y="1604789"/>
          <a:ext cx="6329363" cy="600075"/>
        </p:xfrm>
        <a:graphic>
          <a:graphicData uri="http://schemas.openxmlformats.org/presentationml/2006/ole">
            <p:oleObj spid="_x0000_s373779" name="Equation" r:id="rId6" imgW="789261" imgH="74772" progId="">
              <p:embed/>
            </p:oleObj>
          </a:graphicData>
        </a:graphic>
      </p:graphicFrame>
      <p:sp>
        <p:nvSpPr>
          <p:cNvPr id="11" name="Slide Number Placeholder 10"/>
          <p:cNvSpPr>
            <a:spLocks noGrp="1"/>
          </p:cNvSpPr>
          <p:nvPr>
            <p:ph type="sldNum" sz="quarter" idx="12"/>
          </p:nvPr>
        </p:nvSpPr>
        <p:spPr/>
        <p:txBody>
          <a:bodyPr/>
          <a:lstStyle/>
          <a:p>
            <a:fld id="{5A4DD2B8-9052-4EBD-A268-910EE0104888}" type="slidenum">
              <a:rPr lang="en-US" smtClean="0"/>
              <a:pPr/>
              <a:t>119</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8BEC02BD-E5DF-42FE-AAE2-E739F2F5C74B}" type="slidenum">
              <a:rPr lang="zh-CN" altLang="en-US"/>
              <a:pPr/>
              <a:t>12</a:t>
            </a:fld>
            <a:endParaRPr lang="en-US" altLang="zh-CN"/>
          </a:p>
        </p:txBody>
      </p:sp>
      <p:sp>
        <p:nvSpPr>
          <p:cNvPr id="1582082" name="Rectangle 2"/>
          <p:cNvSpPr>
            <a:spLocks noGrp="1" noChangeArrowheads="1"/>
          </p:cNvSpPr>
          <p:nvPr>
            <p:ph type="title"/>
          </p:nvPr>
        </p:nvSpPr>
        <p:spPr>
          <a:xfrm>
            <a:off x="457200" y="44624"/>
            <a:ext cx="8229600" cy="1143000"/>
          </a:xfrm>
        </p:spPr>
        <p:txBody>
          <a:bodyPr>
            <a:normAutofit/>
          </a:bodyPr>
          <a:lstStyle/>
          <a:p>
            <a:r>
              <a:rPr lang="en-US" sz="4000" dirty="0"/>
              <a:t>How to Merge Clusters?</a:t>
            </a:r>
          </a:p>
        </p:txBody>
      </p:sp>
      <p:sp>
        <p:nvSpPr>
          <p:cNvPr id="1582083" name="Rectangle 3"/>
          <p:cNvSpPr>
            <a:spLocks noGrp="1" noChangeArrowheads="1"/>
          </p:cNvSpPr>
          <p:nvPr>
            <p:ph type="body" idx="1"/>
          </p:nvPr>
        </p:nvSpPr>
        <p:spPr>
          <a:xfrm>
            <a:off x="304800" y="1124744"/>
            <a:ext cx="8442325" cy="5334000"/>
          </a:xfrm>
        </p:spPr>
        <p:txBody>
          <a:bodyPr/>
          <a:lstStyle/>
          <a:p>
            <a:r>
              <a:rPr lang="en-US" dirty="0"/>
              <a:t>How to measure the distance between clusters?</a:t>
            </a:r>
          </a:p>
          <a:p>
            <a:endParaRPr lang="en-US" dirty="0"/>
          </a:p>
        </p:txBody>
      </p:sp>
      <p:sp>
        <p:nvSpPr>
          <p:cNvPr id="1582084" name="Rectangle 4"/>
          <p:cNvSpPr>
            <a:spLocks noChangeArrowheads="1"/>
          </p:cNvSpPr>
          <p:nvPr/>
        </p:nvSpPr>
        <p:spPr bwMode="auto">
          <a:xfrm>
            <a:off x="381000" y="2494384"/>
            <a:ext cx="5791200" cy="2590800"/>
          </a:xfrm>
          <a:prstGeom prst="rect">
            <a:avLst/>
          </a:prstGeom>
          <a:noFill/>
          <a:ln w="12700">
            <a:noFill/>
            <a:miter lim="800000"/>
            <a:headEnd/>
            <a:tailEnd/>
          </a:ln>
          <a:effectLst/>
        </p:spPr>
        <p:txBody>
          <a:bodyPr lIns="90488" tIns="44450" rIns="90488" bIns="44450"/>
          <a:lstStyle/>
          <a:p>
            <a:pPr marL="342900" indent="-342900">
              <a:spcBef>
                <a:spcPts val="200"/>
              </a:spcBef>
              <a:spcAft>
                <a:spcPts val="200"/>
              </a:spcAft>
            </a:pPr>
            <a:r>
              <a:rPr lang="zh-CN" altLang="en-US" dirty="0"/>
              <a:t> </a:t>
            </a:r>
            <a:r>
              <a:rPr lang="en-US" altLang="zh-CN" sz="2400" dirty="0"/>
              <a:t>Single-link</a:t>
            </a:r>
          </a:p>
          <a:p>
            <a:pPr marL="342900" indent="-342900">
              <a:spcBef>
                <a:spcPts val="200"/>
              </a:spcBef>
              <a:spcAft>
                <a:spcPts val="200"/>
              </a:spcAft>
            </a:pPr>
            <a:r>
              <a:rPr lang="en-US" altLang="zh-CN" sz="2400" dirty="0"/>
              <a:t> Complete-link</a:t>
            </a:r>
          </a:p>
          <a:p>
            <a:pPr marL="342900" indent="-342900">
              <a:spcBef>
                <a:spcPts val="200"/>
              </a:spcBef>
              <a:spcAft>
                <a:spcPts val="200"/>
              </a:spcAft>
            </a:pPr>
            <a:r>
              <a:rPr lang="en-US" altLang="zh-CN" sz="2400" dirty="0"/>
              <a:t> Average-link</a:t>
            </a:r>
          </a:p>
          <a:p>
            <a:pPr marL="342900" indent="-342900">
              <a:spcBef>
                <a:spcPts val="200"/>
              </a:spcBef>
              <a:spcAft>
                <a:spcPts val="200"/>
              </a:spcAft>
            </a:pPr>
            <a:r>
              <a:rPr lang="en-US" altLang="zh-CN" sz="2400" dirty="0"/>
              <a:t> </a:t>
            </a:r>
            <a:r>
              <a:rPr lang="en-US" altLang="zh-CN" sz="2400" dirty="0" err="1"/>
              <a:t>Centroid</a:t>
            </a:r>
            <a:r>
              <a:rPr lang="en-US" altLang="zh-CN" sz="2400" dirty="0"/>
              <a:t> distance</a:t>
            </a:r>
          </a:p>
        </p:txBody>
      </p:sp>
      <p:grpSp>
        <p:nvGrpSpPr>
          <p:cNvPr id="2" name="Group 5"/>
          <p:cNvGrpSpPr>
            <a:grpSpLocks/>
          </p:cNvGrpSpPr>
          <p:nvPr/>
        </p:nvGrpSpPr>
        <p:grpSpPr bwMode="auto">
          <a:xfrm>
            <a:off x="3657600" y="2362200"/>
            <a:ext cx="4419600" cy="1828800"/>
            <a:chOff x="432" y="672"/>
            <a:chExt cx="2784" cy="1152"/>
          </a:xfrm>
        </p:grpSpPr>
        <p:sp>
          <p:nvSpPr>
            <p:cNvPr id="1582086" name="Line 6"/>
            <p:cNvSpPr>
              <a:spLocks noChangeShapeType="1"/>
            </p:cNvSpPr>
            <p:nvPr/>
          </p:nvSpPr>
          <p:spPr bwMode="auto">
            <a:xfrm>
              <a:off x="1392" y="1296"/>
              <a:ext cx="672" cy="0"/>
            </a:xfrm>
            <a:prstGeom prst="line">
              <a:avLst/>
            </a:prstGeom>
            <a:noFill/>
            <a:ln w="25400">
              <a:solidFill>
                <a:schemeClr val="tx1"/>
              </a:solidFill>
              <a:round/>
              <a:headEnd type="triangle" w="med" len="med"/>
              <a:tailEnd type="triangle" w="med" len="med"/>
            </a:ln>
            <a:effectLst/>
          </p:spPr>
          <p:txBody>
            <a:bodyPr/>
            <a:lstStyle/>
            <a:p>
              <a:endParaRPr lang="en-US"/>
            </a:p>
          </p:txBody>
        </p:sp>
        <p:sp>
          <p:nvSpPr>
            <p:cNvPr id="1582087" name="Text Box 7"/>
            <p:cNvSpPr txBox="1">
              <a:spLocks noChangeArrowheads="1"/>
            </p:cNvSpPr>
            <p:nvPr/>
          </p:nvSpPr>
          <p:spPr bwMode="auto">
            <a:xfrm>
              <a:off x="1392" y="1008"/>
              <a:ext cx="912" cy="212"/>
            </a:xfrm>
            <a:prstGeom prst="rect">
              <a:avLst/>
            </a:prstGeom>
            <a:noFill/>
            <a:ln w="12700">
              <a:noFill/>
              <a:miter lim="800000"/>
              <a:headEnd/>
              <a:tailEnd/>
            </a:ln>
            <a:effectLst/>
          </p:spPr>
          <p:txBody>
            <a:bodyPr>
              <a:spAutoFit/>
            </a:bodyPr>
            <a:lstStyle/>
            <a:p>
              <a:pPr>
                <a:spcBef>
                  <a:spcPct val="50000"/>
                </a:spcBef>
                <a:buClrTx/>
                <a:buSzTx/>
                <a:buFontTx/>
                <a:buNone/>
              </a:pPr>
              <a:r>
                <a:rPr lang="en-US" altLang="zh-CN" sz="1600">
                  <a:solidFill>
                    <a:schemeClr val="tx1"/>
                  </a:solidFill>
                  <a:latin typeface="Arial" pitchFamily="34" charset="0"/>
                </a:rPr>
                <a:t>Distance?</a:t>
              </a:r>
            </a:p>
          </p:txBody>
        </p:sp>
        <p:sp>
          <p:nvSpPr>
            <p:cNvPr id="1582088" name="Freeform 8" descr="5%"/>
            <p:cNvSpPr>
              <a:spLocks/>
            </p:cNvSpPr>
            <p:nvPr/>
          </p:nvSpPr>
          <p:spPr bwMode="auto">
            <a:xfrm rot="-5400000">
              <a:off x="292" y="812"/>
              <a:ext cx="1152" cy="871"/>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p:spPr>
          <p:txBody>
            <a:bodyPr/>
            <a:lstStyle/>
            <a:p>
              <a:endParaRPr lang="en-US"/>
            </a:p>
          </p:txBody>
        </p:sp>
        <p:sp>
          <p:nvSpPr>
            <p:cNvPr id="1582089" name="Oval 9"/>
            <p:cNvSpPr>
              <a:spLocks noChangeArrowheads="1"/>
            </p:cNvSpPr>
            <p:nvPr/>
          </p:nvSpPr>
          <p:spPr bwMode="auto">
            <a:xfrm rot="-5400000">
              <a:off x="1104" y="1392"/>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82090" name="Oval 10"/>
            <p:cNvSpPr>
              <a:spLocks noChangeArrowheads="1"/>
            </p:cNvSpPr>
            <p:nvPr/>
          </p:nvSpPr>
          <p:spPr bwMode="auto">
            <a:xfrm rot="-5400000">
              <a:off x="1056" y="912"/>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82091" name="Oval 11"/>
            <p:cNvSpPr>
              <a:spLocks noChangeArrowheads="1"/>
            </p:cNvSpPr>
            <p:nvPr/>
          </p:nvSpPr>
          <p:spPr bwMode="auto">
            <a:xfrm rot="-5400000">
              <a:off x="528" y="1200"/>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82092" name="Oval 12"/>
            <p:cNvSpPr>
              <a:spLocks noChangeArrowheads="1"/>
            </p:cNvSpPr>
            <p:nvPr/>
          </p:nvSpPr>
          <p:spPr bwMode="auto">
            <a:xfrm rot="-5400000">
              <a:off x="1199" y="1103"/>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82093" name="Freeform 13" descr="5%"/>
            <p:cNvSpPr>
              <a:spLocks/>
            </p:cNvSpPr>
            <p:nvPr/>
          </p:nvSpPr>
          <p:spPr bwMode="auto">
            <a:xfrm rot="5400000" flipV="1">
              <a:off x="2112" y="720"/>
              <a:ext cx="1152" cy="1056"/>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p:spPr>
          <p:txBody>
            <a:bodyPr/>
            <a:lstStyle/>
            <a:p>
              <a:endParaRPr lang="en-US"/>
            </a:p>
          </p:txBody>
        </p:sp>
        <p:sp>
          <p:nvSpPr>
            <p:cNvPr id="1582094" name="Oval 14"/>
            <p:cNvSpPr>
              <a:spLocks noChangeArrowheads="1"/>
            </p:cNvSpPr>
            <p:nvPr/>
          </p:nvSpPr>
          <p:spPr bwMode="auto">
            <a:xfrm rot="5400000" flipV="1">
              <a:off x="3072" y="1008"/>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82095" name="Oval 15"/>
            <p:cNvSpPr>
              <a:spLocks noChangeArrowheads="1"/>
            </p:cNvSpPr>
            <p:nvPr/>
          </p:nvSpPr>
          <p:spPr bwMode="auto">
            <a:xfrm rot="5400000" flipV="1">
              <a:off x="2215" y="1007"/>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82096" name="Oval 16"/>
            <p:cNvSpPr>
              <a:spLocks noChangeArrowheads="1"/>
            </p:cNvSpPr>
            <p:nvPr/>
          </p:nvSpPr>
          <p:spPr bwMode="auto">
            <a:xfrm rot="5400000" flipV="1">
              <a:off x="2544" y="1392"/>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82097" name="Oval 17"/>
            <p:cNvSpPr>
              <a:spLocks noChangeArrowheads="1"/>
            </p:cNvSpPr>
            <p:nvPr/>
          </p:nvSpPr>
          <p:spPr bwMode="auto">
            <a:xfrm rot="5400000" flipV="1">
              <a:off x="2544" y="768"/>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grpSp>
      <p:sp>
        <p:nvSpPr>
          <p:cNvPr id="1582098" name="Text Box 18"/>
          <p:cNvSpPr txBox="1">
            <a:spLocks noChangeArrowheads="1"/>
          </p:cNvSpPr>
          <p:nvPr/>
        </p:nvSpPr>
        <p:spPr bwMode="auto">
          <a:xfrm>
            <a:off x="3200400" y="4724400"/>
            <a:ext cx="5410200" cy="1200329"/>
          </a:xfrm>
          <a:prstGeom prst="rect">
            <a:avLst/>
          </a:prstGeom>
          <a:noFill/>
          <a:ln w="9525">
            <a:noFill/>
            <a:miter lim="800000"/>
            <a:headEnd/>
            <a:tailEnd/>
          </a:ln>
          <a:effectLst/>
        </p:spPr>
        <p:txBody>
          <a:bodyPr>
            <a:spAutoFit/>
          </a:bodyPr>
          <a:lstStyle/>
          <a:p>
            <a:pPr eaLnBrk="1" hangingPunct="1">
              <a:spcBef>
                <a:spcPct val="50000"/>
              </a:spcBef>
              <a:buClrTx/>
              <a:buSzTx/>
              <a:buFontTx/>
              <a:buNone/>
            </a:pPr>
            <a:r>
              <a:rPr lang="en-US" altLang="zh-CN" sz="2400" dirty="0">
                <a:solidFill>
                  <a:schemeClr val="tx1"/>
                </a:solidFill>
                <a:latin typeface="Calibri" pitchFamily="34" charset="0"/>
                <a:cs typeface="Calibri" pitchFamily="34" charset="0"/>
              </a:rPr>
              <a:t>Hint:</a:t>
            </a:r>
            <a:r>
              <a:rPr lang="en-US" altLang="zh-CN" sz="2400" b="0" dirty="0">
                <a:solidFill>
                  <a:schemeClr val="tx1"/>
                </a:solidFill>
                <a:latin typeface="Calibri" pitchFamily="34" charset="0"/>
                <a:cs typeface="Calibri" pitchFamily="34" charset="0"/>
              </a:rPr>
              <a:t> </a:t>
            </a:r>
            <a:r>
              <a:rPr lang="en-US" altLang="zh-CN" sz="2400" i="1" u="sng" dirty="0">
                <a:solidFill>
                  <a:schemeClr val="tx1"/>
                </a:solidFill>
                <a:latin typeface="Calibri" pitchFamily="34" charset="0"/>
                <a:cs typeface="Calibri" pitchFamily="34" charset="0"/>
              </a:rPr>
              <a:t>Distance between clusters</a:t>
            </a:r>
            <a:r>
              <a:rPr lang="en-US" altLang="zh-CN" sz="2400" b="0" dirty="0">
                <a:solidFill>
                  <a:schemeClr val="tx1"/>
                </a:solidFill>
                <a:latin typeface="Calibri" pitchFamily="34" charset="0"/>
                <a:cs typeface="Calibri" pitchFamily="34" charset="0"/>
              </a:rPr>
              <a:t> is usually defined on the basis of </a:t>
            </a:r>
            <a:r>
              <a:rPr lang="en-US" altLang="zh-CN" sz="2400" i="1" u="sng" dirty="0">
                <a:solidFill>
                  <a:schemeClr val="tx1"/>
                </a:solidFill>
                <a:latin typeface="Calibri" pitchFamily="34" charset="0"/>
                <a:cs typeface="Calibri" pitchFamily="34" charset="0"/>
              </a:rPr>
              <a:t>distance between objects.</a:t>
            </a: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dirty="0">
                <a:solidFill>
                  <a:srgbClr val="000000"/>
                </a:solidFill>
              </a:rPr>
              <a:t>Example. ‘Play Tennis’ data</a:t>
            </a:r>
          </a:p>
        </p:txBody>
      </p:sp>
      <p:graphicFrame>
        <p:nvGraphicFramePr>
          <p:cNvPr id="13315" name="Object 2"/>
          <p:cNvGraphicFramePr>
            <a:graphicFrameLocks noChangeAspect="1"/>
          </p:cNvGraphicFramePr>
          <p:nvPr/>
        </p:nvGraphicFramePr>
        <p:xfrm>
          <a:off x="1582216" y="1295400"/>
          <a:ext cx="8534400" cy="6407150"/>
        </p:xfrm>
        <a:graphic>
          <a:graphicData uri="http://schemas.openxmlformats.org/presentationml/2006/ole">
            <p:oleObj spid="_x0000_s372743" name="Document" r:id="rId4" imgW="504881" imgH="409519" progId="Word.Document.8">
              <p:embed/>
            </p:oleObj>
          </a:graphicData>
        </a:graphic>
      </p:graphicFrame>
      <p:sp>
        <p:nvSpPr>
          <p:cNvPr id="4" name="Slide Number Placeholder 3"/>
          <p:cNvSpPr>
            <a:spLocks noGrp="1"/>
          </p:cNvSpPr>
          <p:nvPr>
            <p:ph type="sldNum" sz="quarter" idx="12"/>
          </p:nvPr>
        </p:nvSpPr>
        <p:spPr/>
        <p:txBody>
          <a:bodyPr/>
          <a:lstStyle/>
          <a:p>
            <a:fld id="{5A4DD2B8-9052-4EBD-A268-910EE0104888}" type="slidenum">
              <a:rPr lang="en-US" smtClean="0"/>
              <a:pPr/>
              <a:t>120</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96552" y="0"/>
            <a:ext cx="9982200" cy="1143000"/>
          </a:xfrm>
        </p:spPr>
        <p:txBody>
          <a:bodyPr>
            <a:normAutofit/>
          </a:bodyPr>
          <a:lstStyle/>
          <a:p>
            <a:r>
              <a:rPr lang="en-US" sz="4000" dirty="0"/>
              <a:t>Play-tennis example: estimating P(</a:t>
            </a:r>
            <a:r>
              <a:rPr lang="en-US" sz="4000" dirty="0" err="1"/>
              <a:t>x</a:t>
            </a:r>
            <a:r>
              <a:rPr lang="en-US" sz="4000" baseline="-25000" dirty="0" err="1"/>
              <a:t>i</a:t>
            </a:r>
            <a:r>
              <a:rPr lang="en-US" sz="4000" dirty="0" err="1"/>
              <a:t>|C</a:t>
            </a:r>
            <a:r>
              <a:rPr lang="en-US" sz="4000" dirty="0"/>
              <a:t>)</a:t>
            </a:r>
            <a:endParaRPr lang="it-IT" sz="4000" dirty="0"/>
          </a:p>
        </p:txBody>
      </p:sp>
      <p:graphicFrame>
        <p:nvGraphicFramePr>
          <p:cNvPr id="41987" name="Object 3"/>
          <p:cNvGraphicFramePr>
            <a:graphicFrameLocks/>
          </p:cNvGraphicFramePr>
          <p:nvPr/>
        </p:nvGraphicFramePr>
        <p:xfrm>
          <a:off x="228600" y="1524000"/>
          <a:ext cx="3505200" cy="2895600"/>
        </p:xfrm>
        <a:graphic>
          <a:graphicData uri="http://schemas.openxmlformats.org/presentationml/2006/ole">
            <p:oleObj spid="_x0000_s377863" name="Worksheet" r:id="rId3" imgW="6783840" imgH="6108840" progId="Excel.Sheet.8">
              <p:embed/>
            </p:oleObj>
          </a:graphicData>
        </a:graphic>
      </p:graphicFrame>
      <p:graphicFrame>
        <p:nvGraphicFramePr>
          <p:cNvPr id="42045" name="Group 61"/>
          <p:cNvGraphicFramePr>
            <a:graphicFrameLocks noGrp="1"/>
          </p:cNvGraphicFramePr>
          <p:nvPr/>
        </p:nvGraphicFramePr>
        <p:xfrm>
          <a:off x="4191000" y="1143000"/>
          <a:ext cx="4267200" cy="5172393"/>
        </p:xfrm>
        <a:graphic>
          <a:graphicData uri="http://schemas.openxmlformats.org/drawingml/2006/table">
            <a:tbl>
              <a:tblPr/>
              <a:tblGrid>
                <a:gridCol w="2133600"/>
                <a:gridCol w="2133600"/>
              </a:tblGrid>
              <a:tr h="2905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outlook</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P(sunny|p) = 2/9</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P(sunny|n) = 3/5</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P(overcast|p) = 4/9</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P(overcast|n) = 0</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P(rain|p) = 3/9</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P(rain|n) = 2/5</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temperature</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P(hot|p) = 2/9</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P(hot|n) = 2/5</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P(mild|p) = 4/9</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P(mild|n) = 2/5</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P(cool|p) = 3/9</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P(cool|n) = 1/5</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humidity</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P(high|p) = 3/9</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P(high|n) = 4/5</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P(normal|p) = 6/9</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P(normal|n) = 2/5</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windy</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P(true|p) = 3/9</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P(true|n) = 3/5</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P(false|p) = 6/9</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P(false|n) = 2/5</a:t>
                      </a:r>
                      <a:endParaRPr kumimoji="0" lang="it-IT"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2035" name="Group 51"/>
          <p:cNvGraphicFramePr>
            <a:graphicFrameLocks noGrp="1"/>
          </p:cNvGraphicFramePr>
          <p:nvPr/>
        </p:nvGraphicFramePr>
        <p:xfrm>
          <a:off x="990600" y="4953000"/>
          <a:ext cx="1905000" cy="1041400"/>
        </p:xfrm>
        <a:graphic>
          <a:graphicData uri="http://schemas.openxmlformats.org/drawingml/2006/table">
            <a:tbl>
              <a:tblPr/>
              <a:tblGrid>
                <a:gridCol w="1905000"/>
              </a:tblGrid>
              <a:tr h="5207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P(p) = 9/14</a:t>
                      </a:r>
                      <a:endParaRPr kumimoji="0" lang="it-IT" sz="24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P(n) = 5/14</a:t>
                      </a:r>
                      <a:endParaRPr kumimoji="0" lang="it-IT" sz="24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2"/>
          </p:nvPr>
        </p:nvSpPr>
        <p:spPr/>
        <p:txBody>
          <a:bodyPr/>
          <a:lstStyle/>
          <a:p>
            <a:fld id="{5A4DD2B8-9052-4EBD-A268-910EE0104888}" type="slidenum">
              <a:rPr lang="en-US" smtClean="0"/>
              <a:pPr/>
              <a:t>121</a:t>
            </a:fld>
            <a:endParaRPr lang="en-US"/>
          </a:p>
        </p:txBody>
      </p:sp>
    </p:spTree>
  </p:cSld>
  <p:clrMapOvr>
    <a:masterClrMapping/>
  </p:clrMapOvr>
  <p:transition>
    <p:checke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347414" y="1340768"/>
            <a:ext cx="8401050" cy="655638"/>
          </a:xfrm>
          <a:noFill/>
          <a:ln/>
        </p:spPr>
        <p:txBody>
          <a:bodyPr lIns="92075" tIns="46038" rIns="92075" bIns="46038">
            <a:normAutofit/>
          </a:bodyPr>
          <a:lstStyle/>
          <a:p>
            <a:r>
              <a:rPr lang="en-US" sz="2400" dirty="0"/>
              <a:t>Given a training set, we can compute the probabilities</a:t>
            </a:r>
          </a:p>
        </p:txBody>
      </p:sp>
      <p:graphicFrame>
        <p:nvGraphicFramePr>
          <p:cNvPr id="37892" name="Object 4"/>
          <p:cNvGraphicFramePr>
            <a:graphicFrameLocks/>
          </p:cNvGraphicFramePr>
          <p:nvPr/>
        </p:nvGraphicFramePr>
        <p:xfrm>
          <a:off x="1352822" y="2132856"/>
          <a:ext cx="6459538" cy="2862263"/>
        </p:xfrm>
        <a:graphic>
          <a:graphicData uri="http://schemas.openxmlformats.org/presentationml/2006/ole">
            <p:oleObj spid="_x0000_s379911" name="Worksheet" r:id="rId3" imgW="6459538" imgH="2862263" progId="Excel.Sheet.8">
              <p:embed/>
            </p:oleObj>
          </a:graphicData>
        </a:graphic>
      </p:graphicFrame>
      <p:sp>
        <p:nvSpPr>
          <p:cNvPr id="4" name="Slide Number Placeholder 3"/>
          <p:cNvSpPr>
            <a:spLocks noGrp="1"/>
          </p:cNvSpPr>
          <p:nvPr>
            <p:ph type="sldNum" sz="quarter" idx="12"/>
          </p:nvPr>
        </p:nvSpPr>
        <p:spPr/>
        <p:txBody>
          <a:bodyPr/>
          <a:lstStyle/>
          <a:p>
            <a:fld id="{5A4DD2B8-9052-4EBD-A268-910EE0104888}" type="slidenum">
              <a:rPr lang="en-US" smtClean="0"/>
              <a:pPr/>
              <a:t>122</a:t>
            </a:fld>
            <a:endParaRPr lang="en-US"/>
          </a:p>
        </p:txBody>
      </p:sp>
    </p:spTree>
  </p:cSld>
  <p:clrMapOvr>
    <a:masterClrMapping/>
  </p:clrMapOvr>
  <p:transition>
    <p:checke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304800" y="381000"/>
            <a:ext cx="8534400" cy="6477000"/>
          </a:xfrm>
          <a:prstGeom prst="rect">
            <a:avLst/>
          </a:prstGeom>
          <a:noFill/>
          <a:ln w="9525">
            <a:noFill/>
            <a:round/>
            <a:headEnd/>
            <a:tailEnd/>
          </a:ln>
          <a:effectLst/>
        </p:spPr>
        <p:txBody>
          <a:bodyPr/>
          <a:lstStyle/>
          <a:p>
            <a:pPr marL="342900"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GB" altLang="en-US" sz="2200" dirty="0">
                <a:solidFill>
                  <a:srgbClr val="000000"/>
                </a:solidFill>
              </a:rPr>
              <a:t>Based on the examples in the table, classify the following datum </a:t>
            </a:r>
            <a:r>
              <a:rPr lang="en-GB" altLang="en-US" sz="2200" b="1" i="1" dirty="0">
                <a:solidFill>
                  <a:srgbClr val="000000"/>
                </a:solidFill>
              </a:rPr>
              <a:t>x</a:t>
            </a:r>
            <a:r>
              <a:rPr lang="en-GB" altLang="en-US" sz="2200" dirty="0">
                <a:solidFill>
                  <a:srgbClr val="000000"/>
                </a:solidFill>
              </a:rPr>
              <a:t>:</a:t>
            </a:r>
          </a:p>
          <a:p>
            <a:pPr marL="342900"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GB" altLang="en-US" sz="2200" dirty="0">
                <a:solidFill>
                  <a:srgbClr val="000000"/>
                </a:solidFill>
              </a:rPr>
              <a:t>x=(</a:t>
            </a:r>
            <a:r>
              <a:rPr lang="en-GB" altLang="en-US" sz="2200" dirty="0" err="1">
                <a:solidFill>
                  <a:srgbClr val="000000"/>
                </a:solidFill>
              </a:rPr>
              <a:t>Outl</a:t>
            </a:r>
            <a:r>
              <a:rPr lang="en-GB" altLang="en-US" sz="2200" dirty="0">
                <a:solidFill>
                  <a:srgbClr val="000000"/>
                </a:solidFill>
              </a:rPr>
              <a:t>=Sunny, Temp=Cool, Hum=High, Wind=strong)</a:t>
            </a:r>
          </a:p>
          <a:p>
            <a:pPr marL="342900" indent="-341313">
              <a:spcBef>
                <a:spcPts val="500"/>
              </a:spcBef>
              <a:buFont typeface="Arial" pitchFamily="34"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GB" altLang="en-US" sz="2200" dirty="0">
                <a:solidFill>
                  <a:srgbClr val="000000"/>
                </a:solidFill>
              </a:rPr>
              <a:t>That means: Play tennis or not?</a:t>
            </a:r>
          </a:p>
          <a:p>
            <a:pPr marL="342900" indent="-341313">
              <a:spcBef>
                <a:spcPts val="700"/>
              </a:spcBef>
              <a:buFont typeface="Arial"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GB" altLang="en-US" sz="2800" dirty="0">
              <a:solidFill>
                <a:srgbClr val="000000"/>
              </a:solidFill>
            </a:endParaRPr>
          </a:p>
          <a:p>
            <a:pPr marL="342900" indent="-341313">
              <a:spcBef>
                <a:spcPts val="700"/>
              </a:spcBef>
              <a:buFont typeface="Arial"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GB" altLang="en-US" sz="2800" dirty="0">
              <a:solidFill>
                <a:srgbClr val="000000"/>
              </a:solidFill>
            </a:endParaRPr>
          </a:p>
          <a:p>
            <a:pPr marL="342900" indent="-341313">
              <a:spcBef>
                <a:spcPts val="500"/>
              </a:spcBef>
              <a:buFont typeface="Arial"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GB" altLang="en-US" sz="2000" dirty="0">
              <a:solidFill>
                <a:srgbClr val="000000"/>
              </a:solidFill>
            </a:endParaRPr>
          </a:p>
          <a:p>
            <a:pPr marL="342900" indent="-341313">
              <a:spcBef>
                <a:spcPts val="500"/>
              </a:spcBef>
              <a:buFont typeface="Arial" pitchFamily="34"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GB" altLang="en-US" sz="2200" dirty="0">
                <a:solidFill>
                  <a:srgbClr val="000000"/>
                </a:solidFill>
              </a:rPr>
              <a:t>Working:</a:t>
            </a:r>
          </a:p>
          <a:p>
            <a:pPr marL="342900" indent="-341313">
              <a:spcBef>
                <a:spcPts val="500"/>
              </a:spcBef>
              <a:buFont typeface="Arial"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GB" altLang="en-US" sz="2200" dirty="0">
              <a:solidFill>
                <a:srgbClr val="000000"/>
              </a:solidFill>
            </a:endParaRPr>
          </a:p>
          <a:p>
            <a:pPr marL="342900" indent="-341313">
              <a:spcBef>
                <a:spcPts val="500"/>
              </a:spcBef>
              <a:buFont typeface="Arial" pitchFamily="34"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GB" altLang="en-US" sz="2000" dirty="0">
              <a:solidFill>
                <a:srgbClr val="000000"/>
              </a:solidFill>
            </a:endParaRPr>
          </a:p>
        </p:txBody>
      </p:sp>
      <p:grpSp>
        <p:nvGrpSpPr>
          <p:cNvPr id="2" name="Group 2"/>
          <p:cNvGrpSpPr>
            <a:grpSpLocks/>
          </p:cNvGrpSpPr>
          <p:nvPr/>
        </p:nvGrpSpPr>
        <p:grpSpPr bwMode="auto">
          <a:xfrm>
            <a:off x="119063" y="1676402"/>
            <a:ext cx="8990013" cy="1104901"/>
            <a:chOff x="75" y="1056"/>
            <a:chExt cx="5663" cy="696"/>
          </a:xfrm>
        </p:grpSpPr>
        <p:graphicFrame>
          <p:nvGraphicFramePr>
            <p:cNvPr id="15367" name="Object 3"/>
            <p:cNvGraphicFramePr>
              <a:graphicFrameLocks noChangeAspect="1"/>
            </p:cNvGraphicFramePr>
            <p:nvPr/>
          </p:nvGraphicFramePr>
          <p:xfrm>
            <a:off x="75" y="1117"/>
            <a:ext cx="5663" cy="635"/>
          </p:xfrm>
          <a:graphic>
            <a:graphicData uri="http://schemas.openxmlformats.org/presentationml/2006/ole">
              <p:oleObj spid="_x0000_s380940" name="Equation" r:id="rId4" imgW="889437" imgH="99854" progId="">
                <p:embed/>
              </p:oleObj>
            </a:graphicData>
          </a:graphic>
        </p:graphicFrame>
        <p:sp>
          <p:nvSpPr>
            <p:cNvPr id="15368" name="Text Box 4"/>
            <p:cNvSpPr txBox="1">
              <a:spLocks noChangeArrowheads="1"/>
            </p:cNvSpPr>
            <p:nvPr/>
          </p:nvSpPr>
          <p:spPr bwMode="auto">
            <a:xfrm>
              <a:off x="384" y="1056"/>
              <a:ext cx="5279" cy="592"/>
            </a:xfrm>
            <a:prstGeom prst="rect">
              <a:avLst/>
            </a:prstGeom>
            <a:noFill/>
            <a:ln w="9525">
              <a:noFill/>
              <a:round/>
              <a:headEnd/>
              <a:tailEnd/>
            </a:ln>
            <a:effectLst/>
          </p:spPr>
          <p:txBody>
            <a:bodyPr wrap="none" anchor="ctr"/>
            <a:lstStyle/>
            <a:p>
              <a:endParaRPr lang="en-US"/>
            </a:p>
          </p:txBody>
        </p:sp>
      </p:grpSp>
      <p:grpSp>
        <p:nvGrpSpPr>
          <p:cNvPr id="3" name="Group 5"/>
          <p:cNvGrpSpPr>
            <a:grpSpLocks/>
          </p:cNvGrpSpPr>
          <p:nvPr/>
        </p:nvGrpSpPr>
        <p:grpSpPr bwMode="auto">
          <a:xfrm>
            <a:off x="1066800" y="3478931"/>
            <a:ext cx="7389813" cy="3046413"/>
            <a:chOff x="672" y="2064"/>
            <a:chExt cx="4655" cy="1919"/>
          </a:xfrm>
        </p:grpSpPr>
        <p:graphicFrame>
          <p:nvGraphicFramePr>
            <p:cNvPr id="15365" name="Object 6"/>
            <p:cNvGraphicFramePr>
              <a:graphicFrameLocks noChangeAspect="1"/>
            </p:cNvGraphicFramePr>
            <p:nvPr/>
          </p:nvGraphicFramePr>
          <p:xfrm>
            <a:off x="672" y="2064"/>
            <a:ext cx="4655" cy="1919"/>
          </p:xfrm>
          <a:graphic>
            <a:graphicData uri="http://schemas.openxmlformats.org/presentationml/2006/ole">
              <p:oleObj spid="_x0000_s380941" name="Equation" r:id="rId5" imgW="688772" imgH="284319" progId="">
                <p:embed/>
              </p:oleObj>
            </a:graphicData>
          </a:graphic>
        </p:graphicFrame>
        <p:sp>
          <p:nvSpPr>
            <p:cNvPr id="15366" name="Text Box 7"/>
            <p:cNvSpPr txBox="1">
              <a:spLocks noChangeArrowheads="1"/>
            </p:cNvSpPr>
            <p:nvPr/>
          </p:nvSpPr>
          <p:spPr bwMode="auto">
            <a:xfrm>
              <a:off x="672" y="2064"/>
              <a:ext cx="4655" cy="1919"/>
            </a:xfrm>
            <a:prstGeom prst="rect">
              <a:avLst/>
            </a:prstGeom>
            <a:noFill/>
            <a:ln w="9525">
              <a:noFill/>
              <a:round/>
              <a:headEnd/>
              <a:tailEnd/>
            </a:ln>
            <a:effectLst/>
          </p:spPr>
          <p:txBody>
            <a:bodyPr wrap="none" anchor="ctr"/>
            <a:lstStyle/>
            <a:p>
              <a:endParaRPr lang="en-US"/>
            </a:p>
          </p:txBody>
        </p:sp>
      </p:grpSp>
      <p:sp>
        <p:nvSpPr>
          <p:cNvPr id="9" name="Slide Number Placeholder 8"/>
          <p:cNvSpPr>
            <a:spLocks noGrp="1"/>
          </p:cNvSpPr>
          <p:nvPr>
            <p:ph type="sldNum" sz="quarter" idx="12"/>
          </p:nvPr>
        </p:nvSpPr>
        <p:spPr/>
        <p:txBody>
          <a:bodyPr/>
          <a:lstStyle/>
          <a:p>
            <a:fld id="{5A4DD2B8-9052-4EBD-A268-910EE0104888}" type="slidenum">
              <a:rPr lang="en-US" smtClean="0"/>
              <a:pPr/>
              <a:t>123</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330175C5-4F89-4D63-9F04-5A5E249DB6C8}" type="slidenum">
              <a:rPr lang="zh-CN" altLang="en-US"/>
              <a:pPr/>
              <a:t>13</a:t>
            </a:fld>
            <a:endParaRPr lang="en-US" altLang="zh-CN"/>
          </a:p>
        </p:txBody>
      </p:sp>
      <p:sp>
        <p:nvSpPr>
          <p:cNvPr id="1553410" name="Rectangle 2"/>
          <p:cNvSpPr>
            <a:spLocks noGrp="1" noChangeArrowheads="1"/>
          </p:cNvSpPr>
          <p:nvPr>
            <p:ph type="title"/>
          </p:nvPr>
        </p:nvSpPr>
        <p:spPr>
          <a:xfrm>
            <a:off x="395536" y="0"/>
            <a:ext cx="8280400" cy="914400"/>
          </a:xfrm>
        </p:spPr>
        <p:txBody>
          <a:bodyPr>
            <a:normAutofit fontScale="90000"/>
          </a:bodyPr>
          <a:lstStyle/>
          <a:p>
            <a:r>
              <a:rPr lang="en-US" altLang="zh-CN" dirty="0">
                <a:ea typeface="SimSun" pitchFamily="2" charset="-122"/>
              </a:rPr>
              <a:t>How to Define Inter-Cluster Distance</a:t>
            </a:r>
          </a:p>
        </p:txBody>
      </p:sp>
      <p:sp>
        <p:nvSpPr>
          <p:cNvPr id="1553411" name="Rectangle 3"/>
          <p:cNvSpPr>
            <a:spLocks noGrp="1" noChangeArrowheads="1"/>
          </p:cNvSpPr>
          <p:nvPr>
            <p:ph type="body" idx="1"/>
          </p:nvPr>
        </p:nvSpPr>
        <p:spPr>
          <a:xfrm>
            <a:off x="585788" y="2227263"/>
            <a:ext cx="4870450" cy="3402012"/>
          </a:xfrm>
        </p:spPr>
        <p:txBody>
          <a:bodyPr/>
          <a:lstStyle/>
          <a:p>
            <a:pPr marL="990600" lvl="1" indent="-533400">
              <a:lnSpc>
                <a:spcPct val="90000"/>
              </a:lnSpc>
              <a:buFont typeface="Monotype Sorts" pitchFamily="2" charset="2"/>
              <a:buNone/>
            </a:pPr>
            <a:r>
              <a:rPr lang="zh-CN" altLang="en-US" sz="1000" dirty="0">
                <a:ea typeface="SimSun" pitchFamily="2" charset="-122"/>
              </a:rPr>
              <a:t> </a:t>
            </a:r>
          </a:p>
        </p:txBody>
      </p:sp>
      <p:sp>
        <p:nvSpPr>
          <p:cNvPr id="1553412" name="Rectangle 4"/>
          <p:cNvSpPr>
            <a:spLocks noChangeArrowheads="1"/>
          </p:cNvSpPr>
          <p:nvPr/>
        </p:nvSpPr>
        <p:spPr bwMode="auto">
          <a:xfrm>
            <a:off x="381000" y="3352800"/>
            <a:ext cx="5791200" cy="2590800"/>
          </a:xfrm>
          <a:prstGeom prst="rect">
            <a:avLst/>
          </a:prstGeom>
          <a:noFill/>
          <a:ln w="12700">
            <a:noFill/>
            <a:miter lim="800000"/>
            <a:headEnd/>
            <a:tailEnd/>
          </a:ln>
          <a:effectLst/>
        </p:spPr>
        <p:txBody>
          <a:bodyPr lIns="90488" tIns="44450" rIns="90488" bIns="44450"/>
          <a:lstStyle/>
          <a:p>
            <a:pPr marL="342900" indent="-342900">
              <a:spcBef>
                <a:spcPts val="200"/>
              </a:spcBef>
              <a:spcAft>
                <a:spcPts val="200"/>
              </a:spcAft>
            </a:pPr>
            <a:r>
              <a:rPr lang="zh-CN" altLang="en-US" dirty="0"/>
              <a:t> </a:t>
            </a:r>
            <a:r>
              <a:rPr lang="en-US" altLang="zh-CN" sz="2400" dirty="0">
                <a:solidFill>
                  <a:srgbClr val="FF3300"/>
                </a:solidFill>
              </a:rPr>
              <a:t>Single-link</a:t>
            </a:r>
          </a:p>
          <a:p>
            <a:pPr marL="342900" indent="-342900">
              <a:spcBef>
                <a:spcPts val="200"/>
              </a:spcBef>
              <a:spcAft>
                <a:spcPts val="200"/>
              </a:spcAft>
            </a:pPr>
            <a:r>
              <a:rPr lang="en-US" altLang="zh-CN" sz="2400" dirty="0"/>
              <a:t> Complete-link</a:t>
            </a:r>
          </a:p>
          <a:p>
            <a:pPr marL="342900" indent="-342900">
              <a:spcBef>
                <a:spcPts val="200"/>
              </a:spcBef>
              <a:spcAft>
                <a:spcPts val="200"/>
              </a:spcAft>
            </a:pPr>
            <a:r>
              <a:rPr lang="en-US" altLang="zh-CN" sz="2400" dirty="0"/>
              <a:t> Average-link</a:t>
            </a:r>
          </a:p>
          <a:p>
            <a:pPr marL="342900" indent="-342900">
              <a:spcBef>
                <a:spcPts val="200"/>
              </a:spcBef>
              <a:spcAft>
                <a:spcPts val="200"/>
              </a:spcAft>
            </a:pPr>
            <a:r>
              <a:rPr lang="en-US" altLang="zh-CN" sz="2400" dirty="0"/>
              <a:t> </a:t>
            </a:r>
            <a:r>
              <a:rPr lang="en-US" altLang="zh-CN" sz="2400" dirty="0" err="1"/>
              <a:t>Centroid</a:t>
            </a:r>
            <a:r>
              <a:rPr lang="en-US" altLang="zh-CN" sz="2400" dirty="0"/>
              <a:t> distance</a:t>
            </a:r>
          </a:p>
          <a:p>
            <a:pPr marL="342900" indent="-342900">
              <a:spcBef>
                <a:spcPts val="200"/>
              </a:spcBef>
              <a:spcAft>
                <a:spcPts val="200"/>
              </a:spcAft>
              <a:buFont typeface="Monotype Sorts" pitchFamily="2" charset="2"/>
              <a:buNone/>
            </a:pPr>
            <a:endParaRPr lang="en-US" altLang="zh-CN" dirty="0"/>
          </a:p>
        </p:txBody>
      </p:sp>
      <p:sp>
        <p:nvSpPr>
          <p:cNvPr id="1553413" name="Freeform 5" descr="5%"/>
          <p:cNvSpPr>
            <a:spLocks/>
          </p:cNvSpPr>
          <p:nvPr/>
        </p:nvSpPr>
        <p:spPr bwMode="auto">
          <a:xfrm rot="-5400000">
            <a:off x="462757" y="1366043"/>
            <a:ext cx="1828800" cy="1382713"/>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p:spPr>
        <p:txBody>
          <a:bodyPr/>
          <a:lstStyle/>
          <a:p>
            <a:endParaRPr lang="en-US"/>
          </a:p>
        </p:txBody>
      </p:sp>
      <p:sp>
        <p:nvSpPr>
          <p:cNvPr id="1553414" name="Oval 6"/>
          <p:cNvSpPr>
            <a:spLocks noChangeArrowheads="1"/>
          </p:cNvSpPr>
          <p:nvPr/>
        </p:nvSpPr>
        <p:spPr bwMode="auto">
          <a:xfrm rot="-5400000">
            <a:off x="1752600" y="22860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3415" name="Oval 7"/>
          <p:cNvSpPr>
            <a:spLocks noChangeArrowheads="1"/>
          </p:cNvSpPr>
          <p:nvPr/>
        </p:nvSpPr>
        <p:spPr bwMode="auto">
          <a:xfrm rot="-5400000">
            <a:off x="1676400" y="15240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3416" name="Oval 8"/>
          <p:cNvSpPr>
            <a:spLocks noChangeArrowheads="1"/>
          </p:cNvSpPr>
          <p:nvPr/>
        </p:nvSpPr>
        <p:spPr bwMode="auto">
          <a:xfrm rot="-5400000">
            <a:off x="838200" y="19812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3417" name="Oval 9"/>
          <p:cNvSpPr>
            <a:spLocks noChangeArrowheads="1"/>
          </p:cNvSpPr>
          <p:nvPr/>
        </p:nvSpPr>
        <p:spPr bwMode="auto">
          <a:xfrm rot="-5400000">
            <a:off x="1903413" y="1827213"/>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3418" name="Freeform 10" descr="5%"/>
          <p:cNvSpPr>
            <a:spLocks/>
          </p:cNvSpPr>
          <p:nvPr/>
        </p:nvSpPr>
        <p:spPr bwMode="auto">
          <a:xfrm rot="5400000" flipV="1">
            <a:off x="3352800" y="1219200"/>
            <a:ext cx="1828800" cy="1676400"/>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p:spPr>
        <p:txBody>
          <a:bodyPr/>
          <a:lstStyle/>
          <a:p>
            <a:endParaRPr lang="en-US"/>
          </a:p>
        </p:txBody>
      </p:sp>
      <p:sp>
        <p:nvSpPr>
          <p:cNvPr id="1553419" name="Oval 11"/>
          <p:cNvSpPr>
            <a:spLocks noChangeArrowheads="1"/>
          </p:cNvSpPr>
          <p:nvPr/>
        </p:nvSpPr>
        <p:spPr bwMode="auto">
          <a:xfrm rot="5400000" flipV="1">
            <a:off x="4876800" y="16002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3420" name="Oval 12"/>
          <p:cNvSpPr>
            <a:spLocks noChangeArrowheads="1"/>
          </p:cNvSpPr>
          <p:nvPr/>
        </p:nvSpPr>
        <p:spPr bwMode="auto">
          <a:xfrm rot="5400000" flipV="1">
            <a:off x="3516313" y="1674813"/>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3421" name="Oval 13"/>
          <p:cNvSpPr>
            <a:spLocks noChangeArrowheads="1"/>
          </p:cNvSpPr>
          <p:nvPr/>
        </p:nvSpPr>
        <p:spPr bwMode="auto">
          <a:xfrm rot="5400000" flipV="1">
            <a:off x="4038600" y="22860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3422" name="Oval 14"/>
          <p:cNvSpPr>
            <a:spLocks noChangeArrowheads="1"/>
          </p:cNvSpPr>
          <p:nvPr/>
        </p:nvSpPr>
        <p:spPr bwMode="auto">
          <a:xfrm rot="5400000" flipV="1">
            <a:off x="4038600" y="12954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3423" name="Line 15"/>
          <p:cNvSpPr>
            <a:spLocks noChangeShapeType="1"/>
          </p:cNvSpPr>
          <p:nvPr/>
        </p:nvSpPr>
        <p:spPr bwMode="auto">
          <a:xfrm flipV="1">
            <a:off x="1981200" y="1676400"/>
            <a:ext cx="1524000" cy="152400"/>
          </a:xfrm>
          <a:prstGeom prst="line">
            <a:avLst/>
          </a:prstGeom>
          <a:noFill/>
          <a:ln w="31750">
            <a:solidFill>
              <a:srgbClr val="FF0000"/>
            </a:solidFill>
            <a:round/>
            <a:headEnd type="triangle" w="med" len="med"/>
            <a:tailEnd type="triangle" w="med" len="med"/>
          </a:ln>
          <a:effectLst/>
        </p:spPr>
        <p:txBody>
          <a:bodyPr/>
          <a:lstStyle/>
          <a:p>
            <a:endParaRPr lang="en-US"/>
          </a:p>
        </p:txBody>
      </p:sp>
      <p:sp>
        <p:nvSpPr>
          <p:cNvPr id="1553452" name="Rectangle 44"/>
          <p:cNvSpPr>
            <a:spLocks noChangeArrowheads="1"/>
          </p:cNvSpPr>
          <p:nvPr/>
        </p:nvSpPr>
        <p:spPr bwMode="gray">
          <a:xfrm>
            <a:off x="4191000" y="4595001"/>
            <a:ext cx="4648200" cy="1570303"/>
          </a:xfrm>
          <a:prstGeom prst="rect">
            <a:avLst/>
          </a:prstGeom>
          <a:noFill/>
          <a:ln w="15875" algn="ctr">
            <a:noFill/>
            <a:miter lim="800000"/>
            <a:headEnd/>
            <a:tailEnd type="none" w="lg" len="lg"/>
          </a:ln>
          <a:effectLst/>
        </p:spPr>
        <p:txBody>
          <a:bodyPr lIns="92075" tIns="46038" rIns="92075" bIns="46038">
            <a:spAutoFit/>
          </a:bodyPr>
          <a:lstStyle/>
          <a:p>
            <a:pPr algn="just">
              <a:buFont typeface="Monotype Sorts" pitchFamily="2" charset="2"/>
              <a:buNone/>
            </a:pPr>
            <a:r>
              <a:rPr lang="en-US" sz="2400" dirty="0"/>
              <a:t>The distance between two clusters is represented by the distance of the </a:t>
            </a:r>
            <a:r>
              <a:rPr lang="en-US" sz="2400" i="1" u="sng" dirty="0">
                <a:solidFill>
                  <a:srgbClr val="FF0000"/>
                </a:solidFill>
              </a:rPr>
              <a:t>closest pair of data objects</a:t>
            </a:r>
            <a:r>
              <a:rPr lang="en-US" sz="2400" dirty="0"/>
              <a:t> belonging to different clusters.</a:t>
            </a:r>
          </a:p>
        </p:txBody>
      </p:sp>
      <p:graphicFrame>
        <p:nvGraphicFramePr>
          <p:cNvPr id="1553453" name="Object 45"/>
          <p:cNvGraphicFramePr>
            <a:graphicFrameLocks noChangeAspect="1"/>
          </p:cNvGraphicFramePr>
          <p:nvPr/>
        </p:nvGraphicFramePr>
        <p:xfrm>
          <a:off x="3712840" y="3525257"/>
          <a:ext cx="4963616" cy="839847"/>
        </p:xfrm>
        <a:graphic>
          <a:graphicData uri="http://schemas.openxmlformats.org/presentationml/2006/ole">
            <p:oleObj spid="_x0000_s175111" name="Equation" r:id="rId4" imgW="1803400" imgH="304800" progId="">
              <p:embed/>
            </p:oleObj>
          </a:graphicData>
        </a:graphic>
      </p:graphicFrame>
      <p:sp>
        <p:nvSpPr>
          <p:cNvPr id="1553454" name="Rectangle 46"/>
          <p:cNvSpPr>
            <a:spLocks noChangeArrowheads="1"/>
          </p:cNvSpPr>
          <p:nvPr/>
        </p:nvSpPr>
        <p:spPr bwMode="gray">
          <a:xfrm>
            <a:off x="3200400" y="3425874"/>
            <a:ext cx="5867400" cy="1011238"/>
          </a:xfrm>
          <a:prstGeom prst="rect">
            <a:avLst/>
          </a:prstGeom>
          <a:noFill/>
          <a:ln w="15875" algn="ctr">
            <a:solidFill>
              <a:srgbClr val="FF6600"/>
            </a:solidFill>
            <a:miter lim="800000"/>
            <a:headEnd/>
            <a:tailEnd type="none" w="lg" len="lg"/>
          </a:ln>
          <a:effectLst/>
        </p:spPr>
        <p:txBody>
          <a:bodyPr wrap="none" lIns="92075" tIns="46038" rIns="92075" bIns="46038" anchor="ct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D68A3B86-A75C-47E2-BC97-54E4DCAE328A}" type="slidenum">
              <a:rPr lang="zh-CN" altLang="en-US"/>
              <a:pPr/>
              <a:t>14</a:t>
            </a:fld>
            <a:endParaRPr lang="en-US" altLang="zh-CN"/>
          </a:p>
        </p:txBody>
      </p:sp>
      <p:sp>
        <p:nvSpPr>
          <p:cNvPr id="1555458" name="Rectangle 2"/>
          <p:cNvSpPr>
            <a:spLocks noGrp="1" noChangeArrowheads="1"/>
          </p:cNvSpPr>
          <p:nvPr>
            <p:ph type="title"/>
          </p:nvPr>
        </p:nvSpPr>
        <p:spPr>
          <a:xfrm>
            <a:off x="395536" y="66328"/>
            <a:ext cx="8280400" cy="914400"/>
          </a:xfrm>
        </p:spPr>
        <p:txBody>
          <a:bodyPr>
            <a:normAutofit fontScale="90000"/>
          </a:bodyPr>
          <a:lstStyle/>
          <a:p>
            <a:r>
              <a:rPr lang="en-US" altLang="zh-CN" dirty="0">
                <a:ea typeface="SimSun" pitchFamily="2" charset="-122"/>
              </a:rPr>
              <a:t>How to Define Inter-Cluster Distance</a:t>
            </a:r>
          </a:p>
        </p:txBody>
      </p:sp>
      <p:sp>
        <p:nvSpPr>
          <p:cNvPr id="1555459" name="Rectangle 3"/>
          <p:cNvSpPr>
            <a:spLocks noGrp="1" noChangeArrowheads="1"/>
          </p:cNvSpPr>
          <p:nvPr>
            <p:ph type="body" idx="1"/>
          </p:nvPr>
        </p:nvSpPr>
        <p:spPr>
          <a:xfrm>
            <a:off x="585788" y="2227263"/>
            <a:ext cx="4870450" cy="3402012"/>
          </a:xfrm>
        </p:spPr>
        <p:txBody>
          <a:bodyPr/>
          <a:lstStyle/>
          <a:p>
            <a:pPr marL="990600" lvl="1" indent="-533400">
              <a:lnSpc>
                <a:spcPct val="90000"/>
              </a:lnSpc>
              <a:buFont typeface="Monotype Sorts" pitchFamily="2" charset="2"/>
              <a:buNone/>
            </a:pPr>
            <a:r>
              <a:rPr lang="zh-CN" altLang="en-US" sz="1000" dirty="0">
                <a:ea typeface="SimSun" pitchFamily="2" charset="-122"/>
              </a:rPr>
              <a:t> </a:t>
            </a:r>
          </a:p>
        </p:txBody>
      </p:sp>
      <p:sp>
        <p:nvSpPr>
          <p:cNvPr id="1555460" name="Rectangle 4"/>
          <p:cNvSpPr>
            <a:spLocks noChangeArrowheads="1"/>
          </p:cNvSpPr>
          <p:nvPr/>
        </p:nvSpPr>
        <p:spPr bwMode="auto">
          <a:xfrm>
            <a:off x="381000" y="3352800"/>
            <a:ext cx="5791200" cy="2590800"/>
          </a:xfrm>
          <a:prstGeom prst="rect">
            <a:avLst/>
          </a:prstGeom>
          <a:noFill/>
          <a:ln w="12700">
            <a:noFill/>
            <a:miter lim="800000"/>
            <a:headEnd/>
            <a:tailEnd/>
          </a:ln>
          <a:effectLst/>
        </p:spPr>
        <p:txBody>
          <a:bodyPr lIns="90488" tIns="44450" rIns="90488" bIns="44450"/>
          <a:lstStyle/>
          <a:p>
            <a:pPr marL="342900" indent="-342900">
              <a:spcBef>
                <a:spcPts val="200"/>
              </a:spcBef>
              <a:spcAft>
                <a:spcPts val="200"/>
              </a:spcAft>
            </a:pPr>
            <a:r>
              <a:rPr lang="zh-CN" altLang="en-US" sz="2400" dirty="0"/>
              <a:t> </a:t>
            </a:r>
            <a:r>
              <a:rPr lang="en-US" altLang="zh-CN" sz="2400" dirty="0"/>
              <a:t>Single-link</a:t>
            </a:r>
          </a:p>
          <a:p>
            <a:pPr marL="342900" indent="-342900">
              <a:spcBef>
                <a:spcPts val="200"/>
              </a:spcBef>
              <a:spcAft>
                <a:spcPts val="200"/>
              </a:spcAft>
            </a:pPr>
            <a:r>
              <a:rPr lang="en-US" altLang="zh-CN" sz="2400" dirty="0"/>
              <a:t> </a:t>
            </a:r>
            <a:r>
              <a:rPr lang="en-US" altLang="zh-CN" sz="2400" dirty="0">
                <a:solidFill>
                  <a:srgbClr val="FF3300"/>
                </a:solidFill>
              </a:rPr>
              <a:t>Complete-link</a:t>
            </a:r>
          </a:p>
          <a:p>
            <a:pPr marL="342900" indent="-342900">
              <a:spcBef>
                <a:spcPts val="200"/>
              </a:spcBef>
              <a:spcAft>
                <a:spcPts val="200"/>
              </a:spcAft>
            </a:pPr>
            <a:r>
              <a:rPr lang="en-US" altLang="zh-CN" sz="2400" dirty="0"/>
              <a:t> Average-link</a:t>
            </a:r>
          </a:p>
          <a:p>
            <a:pPr marL="342900" indent="-342900">
              <a:spcBef>
                <a:spcPts val="200"/>
              </a:spcBef>
              <a:spcAft>
                <a:spcPts val="200"/>
              </a:spcAft>
            </a:pPr>
            <a:r>
              <a:rPr lang="en-US" altLang="zh-CN" sz="2400" dirty="0"/>
              <a:t> </a:t>
            </a:r>
            <a:r>
              <a:rPr lang="en-US" altLang="zh-CN" sz="2400" dirty="0" err="1"/>
              <a:t>Centroid</a:t>
            </a:r>
            <a:r>
              <a:rPr lang="en-US" altLang="zh-CN" sz="2400" dirty="0"/>
              <a:t> distance</a:t>
            </a:r>
          </a:p>
          <a:p>
            <a:pPr marL="342900" indent="-342900">
              <a:spcBef>
                <a:spcPts val="200"/>
              </a:spcBef>
              <a:spcAft>
                <a:spcPts val="200"/>
              </a:spcAft>
              <a:buFont typeface="Monotype Sorts" pitchFamily="2" charset="2"/>
              <a:buNone/>
            </a:pPr>
            <a:endParaRPr lang="en-US" altLang="zh-CN" dirty="0"/>
          </a:p>
        </p:txBody>
      </p:sp>
      <p:sp>
        <p:nvSpPr>
          <p:cNvPr id="1555461" name="Freeform 5" descr="5%"/>
          <p:cNvSpPr>
            <a:spLocks/>
          </p:cNvSpPr>
          <p:nvPr/>
        </p:nvSpPr>
        <p:spPr bwMode="auto">
          <a:xfrm rot="-5400000">
            <a:off x="462757" y="1442243"/>
            <a:ext cx="1828800" cy="1382713"/>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p:spPr>
        <p:txBody>
          <a:bodyPr/>
          <a:lstStyle/>
          <a:p>
            <a:endParaRPr lang="en-US"/>
          </a:p>
        </p:txBody>
      </p:sp>
      <p:sp>
        <p:nvSpPr>
          <p:cNvPr id="1555462" name="Oval 6"/>
          <p:cNvSpPr>
            <a:spLocks noChangeArrowheads="1"/>
          </p:cNvSpPr>
          <p:nvPr/>
        </p:nvSpPr>
        <p:spPr bwMode="auto">
          <a:xfrm rot="-5400000">
            <a:off x="1752600" y="23622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5463" name="Oval 7"/>
          <p:cNvSpPr>
            <a:spLocks noChangeArrowheads="1"/>
          </p:cNvSpPr>
          <p:nvPr/>
        </p:nvSpPr>
        <p:spPr bwMode="auto">
          <a:xfrm rot="-5400000">
            <a:off x="1676400" y="16002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5464" name="Oval 8"/>
          <p:cNvSpPr>
            <a:spLocks noChangeArrowheads="1"/>
          </p:cNvSpPr>
          <p:nvPr/>
        </p:nvSpPr>
        <p:spPr bwMode="auto">
          <a:xfrm rot="-5400000">
            <a:off x="838200" y="20574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5465" name="Oval 9"/>
          <p:cNvSpPr>
            <a:spLocks noChangeArrowheads="1"/>
          </p:cNvSpPr>
          <p:nvPr/>
        </p:nvSpPr>
        <p:spPr bwMode="auto">
          <a:xfrm rot="-5400000">
            <a:off x="1903413" y="1903413"/>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5466" name="Freeform 10" descr="5%"/>
          <p:cNvSpPr>
            <a:spLocks/>
          </p:cNvSpPr>
          <p:nvPr/>
        </p:nvSpPr>
        <p:spPr bwMode="auto">
          <a:xfrm rot="5400000" flipV="1">
            <a:off x="3352800" y="1295400"/>
            <a:ext cx="1828800" cy="1676400"/>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p:spPr>
        <p:txBody>
          <a:bodyPr/>
          <a:lstStyle/>
          <a:p>
            <a:endParaRPr lang="en-US"/>
          </a:p>
        </p:txBody>
      </p:sp>
      <p:sp>
        <p:nvSpPr>
          <p:cNvPr id="1555467" name="Oval 11"/>
          <p:cNvSpPr>
            <a:spLocks noChangeArrowheads="1"/>
          </p:cNvSpPr>
          <p:nvPr/>
        </p:nvSpPr>
        <p:spPr bwMode="auto">
          <a:xfrm rot="5400000" flipV="1">
            <a:off x="4876800" y="17526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5468" name="Oval 12"/>
          <p:cNvSpPr>
            <a:spLocks noChangeArrowheads="1"/>
          </p:cNvSpPr>
          <p:nvPr/>
        </p:nvSpPr>
        <p:spPr bwMode="auto">
          <a:xfrm rot="5400000" flipV="1">
            <a:off x="3516313" y="1751013"/>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5469" name="Oval 13"/>
          <p:cNvSpPr>
            <a:spLocks noChangeArrowheads="1"/>
          </p:cNvSpPr>
          <p:nvPr/>
        </p:nvSpPr>
        <p:spPr bwMode="auto">
          <a:xfrm rot="5400000" flipV="1">
            <a:off x="4038600" y="23622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5470" name="Oval 14"/>
          <p:cNvSpPr>
            <a:spLocks noChangeArrowheads="1"/>
          </p:cNvSpPr>
          <p:nvPr/>
        </p:nvSpPr>
        <p:spPr bwMode="auto">
          <a:xfrm rot="5400000" flipV="1">
            <a:off x="4038600" y="13716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5471" name="Line 15"/>
          <p:cNvSpPr>
            <a:spLocks noChangeShapeType="1"/>
          </p:cNvSpPr>
          <p:nvPr/>
        </p:nvSpPr>
        <p:spPr bwMode="auto">
          <a:xfrm flipV="1">
            <a:off x="914400" y="1828800"/>
            <a:ext cx="3962400" cy="228600"/>
          </a:xfrm>
          <a:prstGeom prst="line">
            <a:avLst/>
          </a:prstGeom>
          <a:noFill/>
          <a:ln w="25400">
            <a:solidFill>
              <a:srgbClr val="FF0000"/>
            </a:solidFill>
            <a:round/>
            <a:headEnd type="triangle" w="med" len="med"/>
            <a:tailEnd type="triangle" w="med" len="med"/>
          </a:ln>
          <a:effectLst/>
        </p:spPr>
        <p:txBody>
          <a:bodyPr/>
          <a:lstStyle/>
          <a:p>
            <a:endParaRPr lang="en-US"/>
          </a:p>
        </p:txBody>
      </p:sp>
      <p:sp>
        <p:nvSpPr>
          <p:cNvPr id="1555499" name="Rectangle 43"/>
          <p:cNvSpPr>
            <a:spLocks noChangeArrowheads="1"/>
          </p:cNvSpPr>
          <p:nvPr/>
        </p:nvSpPr>
        <p:spPr bwMode="gray">
          <a:xfrm>
            <a:off x="4191000" y="4797152"/>
            <a:ext cx="4648200" cy="1570303"/>
          </a:xfrm>
          <a:prstGeom prst="rect">
            <a:avLst/>
          </a:prstGeom>
          <a:noFill/>
          <a:ln w="15875" algn="ctr">
            <a:noFill/>
            <a:miter lim="800000"/>
            <a:headEnd/>
            <a:tailEnd type="none" w="lg" len="lg"/>
          </a:ln>
          <a:effectLst/>
        </p:spPr>
        <p:txBody>
          <a:bodyPr lIns="92075" tIns="46038" rIns="92075" bIns="46038">
            <a:spAutoFit/>
          </a:bodyPr>
          <a:lstStyle/>
          <a:p>
            <a:pPr algn="just">
              <a:buFont typeface="Monotype Sorts" pitchFamily="2" charset="2"/>
              <a:buNone/>
            </a:pPr>
            <a:r>
              <a:rPr lang="en-US" sz="2400" dirty="0"/>
              <a:t>The distance between two clusters is represented by the distance of the </a:t>
            </a:r>
            <a:r>
              <a:rPr lang="en-US" sz="2400" i="1" u="sng" dirty="0">
                <a:solidFill>
                  <a:srgbClr val="FF0000"/>
                </a:solidFill>
              </a:rPr>
              <a:t>farthest pair of data objects</a:t>
            </a:r>
            <a:r>
              <a:rPr lang="en-US" sz="2400" dirty="0"/>
              <a:t> belonging to different clusters.</a:t>
            </a:r>
          </a:p>
        </p:txBody>
      </p:sp>
      <p:graphicFrame>
        <p:nvGraphicFramePr>
          <p:cNvPr id="1555500" name="Object 44"/>
          <p:cNvGraphicFramePr>
            <a:graphicFrameLocks noChangeAspect="1"/>
          </p:cNvGraphicFramePr>
          <p:nvPr/>
        </p:nvGraphicFramePr>
        <p:xfrm>
          <a:off x="3635896" y="3474963"/>
          <a:ext cx="5050769" cy="890141"/>
        </p:xfrm>
        <a:graphic>
          <a:graphicData uri="http://schemas.openxmlformats.org/presentationml/2006/ole">
            <p:oleObj spid="_x0000_s176135" name="Equation" r:id="rId4" imgW="1802618" imgH="317362" progId="">
              <p:embed/>
            </p:oleObj>
          </a:graphicData>
        </a:graphic>
      </p:graphicFrame>
      <p:sp>
        <p:nvSpPr>
          <p:cNvPr id="1555501" name="Rectangle 45"/>
          <p:cNvSpPr>
            <a:spLocks noChangeArrowheads="1"/>
          </p:cNvSpPr>
          <p:nvPr/>
        </p:nvSpPr>
        <p:spPr bwMode="gray">
          <a:xfrm>
            <a:off x="3200400" y="3425874"/>
            <a:ext cx="5867400" cy="1011238"/>
          </a:xfrm>
          <a:prstGeom prst="rect">
            <a:avLst/>
          </a:prstGeom>
          <a:noFill/>
          <a:ln w="15875" algn="ctr">
            <a:solidFill>
              <a:srgbClr val="FF6600"/>
            </a:solidFill>
            <a:miter lim="800000"/>
            <a:headEnd/>
            <a:tailEnd type="none" w="lg" len="lg"/>
          </a:ln>
          <a:effectLst/>
        </p:spPr>
        <p:txBody>
          <a:bodyPr wrap="none" lIns="92075" tIns="46038" rIns="92075" bIns="46038" anchor="ct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p:cNvSpPr>
            <a:spLocks noGrp="1"/>
          </p:cNvSpPr>
          <p:nvPr>
            <p:ph type="sldNum" sz="quarter" idx="12"/>
          </p:nvPr>
        </p:nvSpPr>
        <p:spPr/>
        <p:txBody>
          <a:bodyPr/>
          <a:lstStyle/>
          <a:p>
            <a:fld id="{453A7095-804F-4156-86A2-61D2DD38DAA7}" type="slidenum">
              <a:rPr lang="zh-CN" altLang="en-US"/>
              <a:pPr/>
              <a:t>15</a:t>
            </a:fld>
            <a:endParaRPr lang="en-US" altLang="zh-CN"/>
          </a:p>
        </p:txBody>
      </p:sp>
      <p:sp>
        <p:nvSpPr>
          <p:cNvPr id="1557506" name="Rectangle 2"/>
          <p:cNvSpPr>
            <a:spLocks noGrp="1" noChangeArrowheads="1"/>
          </p:cNvSpPr>
          <p:nvPr>
            <p:ph type="title"/>
          </p:nvPr>
        </p:nvSpPr>
        <p:spPr>
          <a:xfrm>
            <a:off x="395536" y="0"/>
            <a:ext cx="8280400" cy="914400"/>
          </a:xfrm>
        </p:spPr>
        <p:txBody>
          <a:bodyPr>
            <a:normAutofit fontScale="90000"/>
          </a:bodyPr>
          <a:lstStyle/>
          <a:p>
            <a:r>
              <a:rPr lang="en-US" altLang="zh-CN" dirty="0">
                <a:ea typeface="SimSun" pitchFamily="2" charset="-122"/>
              </a:rPr>
              <a:t>How to Define Inter-Cluster Distance</a:t>
            </a:r>
          </a:p>
        </p:txBody>
      </p:sp>
      <p:sp>
        <p:nvSpPr>
          <p:cNvPr id="1557507" name="Rectangle 3"/>
          <p:cNvSpPr>
            <a:spLocks noGrp="1" noChangeArrowheads="1"/>
          </p:cNvSpPr>
          <p:nvPr>
            <p:ph type="body" idx="1"/>
          </p:nvPr>
        </p:nvSpPr>
        <p:spPr>
          <a:xfrm>
            <a:off x="585788" y="2227263"/>
            <a:ext cx="4870450" cy="3402012"/>
          </a:xfrm>
        </p:spPr>
        <p:txBody>
          <a:bodyPr/>
          <a:lstStyle/>
          <a:p>
            <a:pPr marL="990600" lvl="1" indent="-533400">
              <a:lnSpc>
                <a:spcPct val="90000"/>
              </a:lnSpc>
              <a:buFont typeface="Monotype Sorts" pitchFamily="2" charset="2"/>
              <a:buNone/>
            </a:pPr>
            <a:r>
              <a:rPr lang="zh-CN" altLang="en-US" sz="1000" dirty="0">
                <a:ea typeface="SimSun" pitchFamily="2" charset="-122"/>
              </a:rPr>
              <a:t> </a:t>
            </a:r>
          </a:p>
        </p:txBody>
      </p:sp>
      <p:sp>
        <p:nvSpPr>
          <p:cNvPr id="1557508" name="Rectangle 4"/>
          <p:cNvSpPr>
            <a:spLocks noChangeArrowheads="1"/>
          </p:cNvSpPr>
          <p:nvPr/>
        </p:nvSpPr>
        <p:spPr bwMode="auto">
          <a:xfrm>
            <a:off x="381000" y="3352800"/>
            <a:ext cx="5791200" cy="2590800"/>
          </a:xfrm>
          <a:prstGeom prst="rect">
            <a:avLst/>
          </a:prstGeom>
          <a:noFill/>
          <a:ln w="12700">
            <a:noFill/>
            <a:miter lim="800000"/>
            <a:headEnd/>
            <a:tailEnd/>
          </a:ln>
          <a:effectLst/>
        </p:spPr>
        <p:txBody>
          <a:bodyPr lIns="90488" tIns="44450" rIns="90488" bIns="44450"/>
          <a:lstStyle/>
          <a:p>
            <a:pPr marL="342900" indent="-342900">
              <a:spcBef>
                <a:spcPts val="200"/>
              </a:spcBef>
              <a:spcAft>
                <a:spcPts val="200"/>
              </a:spcAft>
            </a:pPr>
            <a:r>
              <a:rPr lang="zh-CN" altLang="en-US" sz="2400" dirty="0">
                <a:latin typeface="Calibri" pitchFamily="34" charset="0"/>
                <a:cs typeface="Calibri" pitchFamily="34" charset="0"/>
              </a:rPr>
              <a:t> </a:t>
            </a:r>
            <a:r>
              <a:rPr lang="en-US" altLang="zh-CN" sz="2400" dirty="0">
                <a:latin typeface="Calibri" pitchFamily="34" charset="0"/>
                <a:cs typeface="Calibri" pitchFamily="34" charset="0"/>
              </a:rPr>
              <a:t>Single-link</a:t>
            </a:r>
          </a:p>
          <a:p>
            <a:pPr marL="342900" indent="-342900">
              <a:spcBef>
                <a:spcPts val="200"/>
              </a:spcBef>
              <a:spcAft>
                <a:spcPts val="200"/>
              </a:spcAft>
            </a:pPr>
            <a:r>
              <a:rPr lang="en-US" altLang="zh-CN" sz="2400" dirty="0">
                <a:latin typeface="Calibri" pitchFamily="34" charset="0"/>
                <a:cs typeface="Calibri" pitchFamily="34" charset="0"/>
              </a:rPr>
              <a:t> Complete-link</a:t>
            </a:r>
          </a:p>
          <a:p>
            <a:pPr marL="342900" indent="-342900">
              <a:spcBef>
                <a:spcPts val="200"/>
              </a:spcBef>
              <a:spcAft>
                <a:spcPts val="200"/>
              </a:spcAft>
            </a:pPr>
            <a:r>
              <a:rPr lang="en-US" altLang="zh-CN" sz="2400" dirty="0">
                <a:latin typeface="Calibri" pitchFamily="34" charset="0"/>
                <a:cs typeface="Calibri" pitchFamily="34" charset="0"/>
              </a:rPr>
              <a:t> </a:t>
            </a:r>
            <a:r>
              <a:rPr lang="en-US" altLang="zh-CN" sz="2400" dirty="0">
                <a:solidFill>
                  <a:srgbClr val="FF3300"/>
                </a:solidFill>
                <a:latin typeface="Calibri" pitchFamily="34" charset="0"/>
                <a:cs typeface="Calibri" pitchFamily="34" charset="0"/>
              </a:rPr>
              <a:t>Average-link</a:t>
            </a:r>
          </a:p>
          <a:p>
            <a:pPr marL="342900" indent="-342900">
              <a:spcBef>
                <a:spcPts val="200"/>
              </a:spcBef>
              <a:spcAft>
                <a:spcPts val="200"/>
              </a:spcAft>
            </a:pPr>
            <a:r>
              <a:rPr lang="en-US" altLang="zh-CN" sz="2400" dirty="0">
                <a:latin typeface="Calibri" pitchFamily="34" charset="0"/>
                <a:cs typeface="Calibri" pitchFamily="34" charset="0"/>
              </a:rPr>
              <a:t> </a:t>
            </a:r>
            <a:r>
              <a:rPr lang="en-US" altLang="zh-CN" sz="2400" dirty="0" err="1">
                <a:latin typeface="Calibri" pitchFamily="34" charset="0"/>
                <a:cs typeface="Calibri" pitchFamily="34" charset="0"/>
              </a:rPr>
              <a:t>Centroid</a:t>
            </a:r>
            <a:r>
              <a:rPr lang="en-US" altLang="zh-CN" sz="2400" dirty="0">
                <a:latin typeface="Calibri" pitchFamily="34" charset="0"/>
                <a:cs typeface="Calibri" pitchFamily="34" charset="0"/>
              </a:rPr>
              <a:t> distance</a:t>
            </a:r>
          </a:p>
        </p:txBody>
      </p:sp>
      <p:sp>
        <p:nvSpPr>
          <p:cNvPr id="1557509" name="Freeform 5" descr="5%"/>
          <p:cNvSpPr>
            <a:spLocks/>
          </p:cNvSpPr>
          <p:nvPr/>
        </p:nvSpPr>
        <p:spPr bwMode="auto">
          <a:xfrm rot="-5400000">
            <a:off x="462757" y="1518443"/>
            <a:ext cx="1828800" cy="1382713"/>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p:spPr>
        <p:txBody>
          <a:bodyPr/>
          <a:lstStyle/>
          <a:p>
            <a:endParaRPr lang="en-US"/>
          </a:p>
        </p:txBody>
      </p:sp>
      <p:sp>
        <p:nvSpPr>
          <p:cNvPr id="1557510" name="Oval 6"/>
          <p:cNvSpPr>
            <a:spLocks noChangeArrowheads="1"/>
          </p:cNvSpPr>
          <p:nvPr/>
        </p:nvSpPr>
        <p:spPr bwMode="auto">
          <a:xfrm rot="-5400000">
            <a:off x="1752600" y="24384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7511" name="Oval 7"/>
          <p:cNvSpPr>
            <a:spLocks noChangeArrowheads="1"/>
          </p:cNvSpPr>
          <p:nvPr/>
        </p:nvSpPr>
        <p:spPr bwMode="auto">
          <a:xfrm rot="-5400000">
            <a:off x="1676400" y="16764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7512" name="Oval 8"/>
          <p:cNvSpPr>
            <a:spLocks noChangeArrowheads="1"/>
          </p:cNvSpPr>
          <p:nvPr/>
        </p:nvSpPr>
        <p:spPr bwMode="auto">
          <a:xfrm rot="-5400000">
            <a:off x="838200" y="21336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7513" name="Oval 9"/>
          <p:cNvSpPr>
            <a:spLocks noChangeArrowheads="1"/>
          </p:cNvSpPr>
          <p:nvPr/>
        </p:nvSpPr>
        <p:spPr bwMode="auto">
          <a:xfrm rot="-5400000">
            <a:off x="1903413" y="1979613"/>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7514" name="Freeform 10" descr="5%"/>
          <p:cNvSpPr>
            <a:spLocks/>
          </p:cNvSpPr>
          <p:nvPr/>
        </p:nvSpPr>
        <p:spPr bwMode="auto">
          <a:xfrm rot="5400000" flipV="1">
            <a:off x="3352800" y="1371600"/>
            <a:ext cx="1828800" cy="1676400"/>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p:spPr>
        <p:txBody>
          <a:bodyPr/>
          <a:lstStyle/>
          <a:p>
            <a:endParaRPr lang="en-US"/>
          </a:p>
        </p:txBody>
      </p:sp>
      <p:sp>
        <p:nvSpPr>
          <p:cNvPr id="1557515" name="Oval 11"/>
          <p:cNvSpPr>
            <a:spLocks noChangeArrowheads="1"/>
          </p:cNvSpPr>
          <p:nvPr/>
        </p:nvSpPr>
        <p:spPr bwMode="auto">
          <a:xfrm rot="5400000" flipV="1">
            <a:off x="4876800" y="18288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7516" name="Oval 12"/>
          <p:cNvSpPr>
            <a:spLocks noChangeArrowheads="1"/>
          </p:cNvSpPr>
          <p:nvPr/>
        </p:nvSpPr>
        <p:spPr bwMode="auto">
          <a:xfrm rot="5400000" flipV="1">
            <a:off x="3516313" y="18288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7517" name="Oval 13"/>
          <p:cNvSpPr>
            <a:spLocks noChangeArrowheads="1"/>
          </p:cNvSpPr>
          <p:nvPr/>
        </p:nvSpPr>
        <p:spPr bwMode="auto">
          <a:xfrm rot="5400000" flipV="1">
            <a:off x="4038600" y="24384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7518" name="Oval 14"/>
          <p:cNvSpPr>
            <a:spLocks noChangeArrowheads="1"/>
          </p:cNvSpPr>
          <p:nvPr/>
        </p:nvSpPr>
        <p:spPr bwMode="auto">
          <a:xfrm rot="5400000" flipV="1">
            <a:off x="4038600" y="14478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7519" name="Line 15"/>
          <p:cNvSpPr>
            <a:spLocks noChangeShapeType="1"/>
          </p:cNvSpPr>
          <p:nvPr/>
        </p:nvSpPr>
        <p:spPr bwMode="auto">
          <a:xfrm>
            <a:off x="1828800" y="2438400"/>
            <a:ext cx="2209800" cy="76200"/>
          </a:xfrm>
          <a:prstGeom prst="line">
            <a:avLst/>
          </a:prstGeom>
          <a:noFill/>
          <a:ln w="6350">
            <a:solidFill>
              <a:srgbClr val="FF0000"/>
            </a:solidFill>
            <a:round/>
            <a:headEnd/>
            <a:tailEnd/>
          </a:ln>
          <a:effectLst/>
        </p:spPr>
        <p:txBody>
          <a:bodyPr/>
          <a:lstStyle/>
          <a:p>
            <a:endParaRPr lang="en-US"/>
          </a:p>
        </p:txBody>
      </p:sp>
      <p:sp>
        <p:nvSpPr>
          <p:cNvPr id="1557520" name="Line 16"/>
          <p:cNvSpPr>
            <a:spLocks noChangeShapeType="1"/>
          </p:cNvSpPr>
          <p:nvPr/>
        </p:nvSpPr>
        <p:spPr bwMode="auto">
          <a:xfrm flipV="1">
            <a:off x="1828800" y="1905000"/>
            <a:ext cx="1676400" cy="533400"/>
          </a:xfrm>
          <a:prstGeom prst="line">
            <a:avLst/>
          </a:prstGeom>
          <a:noFill/>
          <a:ln w="12700">
            <a:solidFill>
              <a:srgbClr val="FF0000"/>
            </a:solidFill>
            <a:round/>
            <a:headEnd/>
            <a:tailEnd/>
          </a:ln>
          <a:effectLst/>
        </p:spPr>
        <p:txBody>
          <a:bodyPr/>
          <a:lstStyle/>
          <a:p>
            <a:endParaRPr lang="en-US"/>
          </a:p>
        </p:txBody>
      </p:sp>
      <p:sp>
        <p:nvSpPr>
          <p:cNvPr id="1557521" name="Line 17"/>
          <p:cNvSpPr>
            <a:spLocks noChangeShapeType="1"/>
          </p:cNvSpPr>
          <p:nvPr/>
        </p:nvSpPr>
        <p:spPr bwMode="auto">
          <a:xfrm flipV="1">
            <a:off x="1828800" y="1524000"/>
            <a:ext cx="2209800" cy="914400"/>
          </a:xfrm>
          <a:prstGeom prst="line">
            <a:avLst/>
          </a:prstGeom>
          <a:noFill/>
          <a:ln w="12700">
            <a:solidFill>
              <a:srgbClr val="FF0000"/>
            </a:solidFill>
            <a:round/>
            <a:headEnd/>
            <a:tailEnd/>
          </a:ln>
          <a:effectLst/>
        </p:spPr>
        <p:txBody>
          <a:bodyPr/>
          <a:lstStyle/>
          <a:p>
            <a:endParaRPr lang="en-US"/>
          </a:p>
        </p:txBody>
      </p:sp>
      <p:sp>
        <p:nvSpPr>
          <p:cNvPr id="1557522" name="Line 18"/>
          <p:cNvSpPr>
            <a:spLocks noChangeShapeType="1"/>
          </p:cNvSpPr>
          <p:nvPr/>
        </p:nvSpPr>
        <p:spPr bwMode="auto">
          <a:xfrm flipV="1">
            <a:off x="1828800" y="1905000"/>
            <a:ext cx="3048000" cy="533400"/>
          </a:xfrm>
          <a:prstGeom prst="line">
            <a:avLst/>
          </a:prstGeom>
          <a:noFill/>
          <a:ln w="12700">
            <a:solidFill>
              <a:srgbClr val="FF0000"/>
            </a:solidFill>
            <a:round/>
            <a:headEnd/>
            <a:tailEnd/>
          </a:ln>
          <a:effectLst/>
        </p:spPr>
        <p:txBody>
          <a:bodyPr/>
          <a:lstStyle/>
          <a:p>
            <a:endParaRPr lang="en-US"/>
          </a:p>
        </p:txBody>
      </p:sp>
      <p:sp>
        <p:nvSpPr>
          <p:cNvPr id="1557524" name="Line 20"/>
          <p:cNvSpPr>
            <a:spLocks noChangeShapeType="1"/>
          </p:cNvSpPr>
          <p:nvPr/>
        </p:nvSpPr>
        <p:spPr bwMode="auto">
          <a:xfrm flipV="1">
            <a:off x="1981200" y="1905000"/>
            <a:ext cx="1524000" cy="152400"/>
          </a:xfrm>
          <a:prstGeom prst="line">
            <a:avLst/>
          </a:prstGeom>
          <a:noFill/>
          <a:ln w="12700">
            <a:solidFill>
              <a:srgbClr val="FF0000"/>
            </a:solidFill>
            <a:round/>
            <a:headEnd/>
            <a:tailEnd/>
          </a:ln>
          <a:effectLst/>
        </p:spPr>
        <p:txBody>
          <a:bodyPr/>
          <a:lstStyle/>
          <a:p>
            <a:endParaRPr lang="en-US"/>
          </a:p>
        </p:txBody>
      </p:sp>
      <p:sp>
        <p:nvSpPr>
          <p:cNvPr id="1557533" name="Line 29"/>
          <p:cNvSpPr>
            <a:spLocks noChangeShapeType="1"/>
          </p:cNvSpPr>
          <p:nvPr/>
        </p:nvSpPr>
        <p:spPr bwMode="auto">
          <a:xfrm flipV="1">
            <a:off x="1676400" y="1524000"/>
            <a:ext cx="2286000" cy="152400"/>
          </a:xfrm>
          <a:prstGeom prst="line">
            <a:avLst/>
          </a:prstGeom>
          <a:noFill/>
          <a:ln w="12700">
            <a:solidFill>
              <a:srgbClr val="FF0000"/>
            </a:solidFill>
            <a:round/>
            <a:headEnd/>
            <a:tailEnd/>
          </a:ln>
          <a:effectLst/>
        </p:spPr>
        <p:txBody>
          <a:bodyPr/>
          <a:lstStyle/>
          <a:p>
            <a:endParaRPr lang="en-US"/>
          </a:p>
        </p:txBody>
      </p:sp>
      <p:sp>
        <p:nvSpPr>
          <p:cNvPr id="1557534" name="Line 30"/>
          <p:cNvSpPr>
            <a:spLocks noChangeShapeType="1"/>
          </p:cNvSpPr>
          <p:nvPr/>
        </p:nvSpPr>
        <p:spPr bwMode="auto">
          <a:xfrm>
            <a:off x="914400" y="2209800"/>
            <a:ext cx="3124200" cy="228600"/>
          </a:xfrm>
          <a:prstGeom prst="line">
            <a:avLst/>
          </a:prstGeom>
          <a:noFill/>
          <a:ln w="12700">
            <a:solidFill>
              <a:srgbClr val="FF0000"/>
            </a:solidFill>
            <a:round/>
            <a:headEnd/>
            <a:tailEnd/>
          </a:ln>
          <a:effectLst/>
        </p:spPr>
        <p:txBody>
          <a:bodyPr/>
          <a:lstStyle/>
          <a:p>
            <a:endParaRPr lang="en-US"/>
          </a:p>
        </p:txBody>
      </p:sp>
      <p:sp>
        <p:nvSpPr>
          <p:cNvPr id="1557570" name="Rectangle 66"/>
          <p:cNvSpPr>
            <a:spLocks noChangeArrowheads="1"/>
          </p:cNvSpPr>
          <p:nvPr/>
        </p:nvSpPr>
        <p:spPr bwMode="gray">
          <a:xfrm>
            <a:off x="4038600" y="4739017"/>
            <a:ext cx="4648200" cy="1570303"/>
          </a:xfrm>
          <a:prstGeom prst="rect">
            <a:avLst/>
          </a:prstGeom>
          <a:noFill/>
          <a:ln w="15875" algn="ctr">
            <a:noFill/>
            <a:miter lim="800000"/>
            <a:headEnd/>
            <a:tailEnd type="none" w="lg" len="lg"/>
          </a:ln>
          <a:effectLst/>
        </p:spPr>
        <p:txBody>
          <a:bodyPr lIns="92075" tIns="46038" rIns="92075" bIns="46038">
            <a:spAutoFit/>
          </a:bodyPr>
          <a:lstStyle/>
          <a:p>
            <a:pPr algn="just">
              <a:buFont typeface="Monotype Sorts" pitchFamily="2" charset="2"/>
              <a:buNone/>
            </a:pPr>
            <a:r>
              <a:rPr lang="en-US" sz="2400" dirty="0"/>
              <a:t>The distance between two clusters is represented by the </a:t>
            </a:r>
            <a:r>
              <a:rPr lang="en-US" sz="2400" i="1" u="sng" dirty="0">
                <a:solidFill>
                  <a:srgbClr val="FF0000"/>
                </a:solidFill>
              </a:rPr>
              <a:t>average</a:t>
            </a:r>
            <a:r>
              <a:rPr lang="en-US" sz="2400" dirty="0"/>
              <a:t> distance of </a:t>
            </a:r>
            <a:r>
              <a:rPr lang="en-US" sz="2400" i="1" u="sng" dirty="0">
                <a:solidFill>
                  <a:srgbClr val="FF0000"/>
                </a:solidFill>
              </a:rPr>
              <a:t>all pairs of data objects</a:t>
            </a:r>
            <a:r>
              <a:rPr lang="en-US" sz="2400" dirty="0"/>
              <a:t> belonging to different clusters.</a:t>
            </a:r>
          </a:p>
        </p:txBody>
      </p:sp>
      <p:sp>
        <p:nvSpPr>
          <p:cNvPr id="1557571" name="Rectangle 67"/>
          <p:cNvSpPr>
            <a:spLocks noChangeArrowheads="1"/>
          </p:cNvSpPr>
          <p:nvPr/>
        </p:nvSpPr>
        <p:spPr bwMode="gray">
          <a:xfrm>
            <a:off x="3200400" y="3429000"/>
            <a:ext cx="5867400" cy="1011238"/>
          </a:xfrm>
          <a:prstGeom prst="rect">
            <a:avLst/>
          </a:prstGeom>
          <a:noFill/>
          <a:ln w="15875" algn="ctr">
            <a:solidFill>
              <a:srgbClr val="FF6600"/>
            </a:solidFill>
            <a:miter lim="800000"/>
            <a:headEnd/>
            <a:tailEnd type="none" w="lg" len="lg"/>
          </a:ln>
          <a:effectLst/>
        </p:spPr>
        <p:txBody>
          <a:bodyPr wrap="none" lIns="92075" tIns="46038" rIns="92075" bIns="46038" anchor="ctr"/>
          <a:lstStyle/>
          <a:p>
            <a:endParaRPr lang="en-US"/>
          </a:p>
        </p:txBody>
      </p:sp>
      <p:sp>
        <p:nvSpPr>
          <p:cNvPr id="1557572" name="Line 68"/>
          <p:cNvSpPr>
            <a:spLocks noChangeShapeType="1"/>
          </p:cNvSpPr>
          <p:nvPr/>
        </p:nvSpPr>
        <p:spPr bwMode="gray">
          <a:xfrm>
            <a:off x="1676400" y="1676400"/>
            <a:ext cx="3200400" cy="228600"/>
          </a:xfrm>
          <a:prstGeom prst="line">
            <a:avLst/>
          </a:prstGeom>
          <a:noFill/>
          <a:ln w="12700">
            <a:solidFill>
              <a:srgbClr val="FF0000"/>
            </a:solidFill>
            <a:round/>
            <a:headEnd/>
            <a:tailEnd type="none" w="lg" len="lg"/>
          </a:ln>
          <a:effectLst/>
        </p:spPr>
        <p:txBody>
          <a:bodyPr lIns="92075" tIns="46038" rIns="92075" bIns="46038"/>
          <a:lstStyle/>
          <a:p>
            <a:endParaRPr lang="en-US"/>
          </a:p>
        </p:txBody>
      </p:sp>
      <p:sp>
        <p:nvSpPr>
          <p:cNvPr id="1557573" name="Line 69"/>
          <p:cNvSpPr>
            <a:spLocks noChangeShapeType="1"/>
          </p:cNvSpPr>
          <p:nvPr/>
        </p:nvSpPr>
        <p:spPr bwMode="gray">
          <a:xfrm>
            <a:off x="1676400" y="1676400"/>
            <a:ext cx="1905000" cy="152400"/>
          </a:xfrm>
          <a:prstGeom prst="line">
            <a:avLst/>
          </a:prstGeom>
          <a:noFill/>
          <a:ln w="15875">
            <a:solidFill>
              <a:srgbClr val="FF6600"/>
            </a:solidFill>
            <a:round/>
            <a:headEnd/>
            <a:tailEnd type="none" w="lg" len="lg"/>
          </a:ln>
          <a:effectLst/>
        </p:spPr>
        <p:txBody>
          <a:bodyPr lIns="92075" tIns="46038" rIns="92075" bIns="46038"/>
          <a:lstStyle/>
          <a:p>
            <a:endParaRPr lang="en-US"/>
          </a:p>
        </p:txBody>
      </p:sp>
      <p:sp>
        <p:nvSpPr>
          <p:cNvPr id="1557574" name="Line 70"/>
          <p:cNvSpPr>
            <a:spLocks noChangeShapeType="1"/>
          </p:cNvSpPr>
          <p:nvPr/>
        </p:nvSpPr>
        <p:spPr bwMode="gray">
          <a:xfrm>
            <a:off x="1752600" y="1676400"/>
            <a:ext cx="2286000" cy="762000"/>
          </a:xfrm>
          <a:prstGeom prst="line">
            <a:avLst/>
          </a:prstGeom>
          <a:noFill/>
          <a:ln w="12700">
            <a:solidFill>
              <a:srgbClr val="FF0000"/>
            </a:solidFill>
            <a:round/>
            <a:headEnd/>
            <a:tailEnd type="none" w="lg" len="lg"/>
          </a:ln>
          <a:effectLst/>
        </p:spPr>
        <p:txBody>
          <a:bodyPr lIns="92075" tIns="46038" rIns="92075" bIns="46038"/>
          <a:lstStyle/>
          <a:p>
            <a:endParaRPr lang="en-US"/>
          </a:p>
        </p:txBody>
      </p:sp>
      <p:sp>
        <p:nvSpPr>
          <p:cNvPr id="1557575" name="Line 71"/>
          <p:cNvSpPr>
            <a:spLocks noChangeShapeType="1"/>
          </p:cNvSpPr>
          <p:nvPr/>
        </p:nvSpPr>
        <p:spPr bwMode="gray">
          <a:xfrm flipV="1">
            <a:off x="1981200" y="1447800"/>
            <a:ext cx="2133600" cy="533400"/>
          </a:xfrm>
          <a:prstGeom prst="line">
            <a:avLst/>
          </a:prstGeom>
          <a:noFill/>
          <a:ln w="12700">
            <a:solidFill>
              <a:srgbClr val="FF0000"/>
            </a:solidFill>
            <a:round/>
            <a:headEnd/>
            <a:tailEnd type="none" w="lg" len="lg"/>
          </a:ln>
          <a:effectLst/>
        </p:spPr>
        <p:txBody>
          <a:bodyPr lIns="92075" tIns="46038" rIns="92075" bIns="46038"/>
          <a:lstStyle/>
          <a:p>
            <a:endParaRPr lang="en-US"/>
          </a:p>
        </p:txBody>
      </p:sp>
      <p:sp>
        <p:nvSpPr>
          <p:cNvPr id="1557576" name="Line 72"/>
          <p:cNvSpPr>
            <a:spLocks noChangeShapeType="1"/>
          </p:cNvSpPr>
          <p:nvPr/>
        </p:nvSpPr>
        <p:spPr bwMode="gray">
          <a:xfrm flipV="1">
            <a:off x="1905000" y="1905000"/>
            <a:ext cx="3048000" cy="76200"/>
          </a:xfrm>
          <a:prstGeom prst="line">
            <a:avLst/>
          </a:prstGeom>
          <a:noFill/>
          <a:ln w="12700">
            <a:solidFill>
              <a:srgbClr val="FF0000"/>
            </a:solidFill>
            <a:round/>
            <a:headEnd/>
            <a:tailEnd type="none" w="lg" len="lg"/>
          </a:ln>
          <a:effectLst/>
        </p:spPr>
        <p:txBody>
          <a:bodyPr lIns="92075" tIns="46038" rIns="92075" bIns="46038"/>
          <a:lstStyle/>
          <a:p>
            <a:endParaRPr lang="en-US"/>
          </a:p>
        </p:txBody>
      </p:sp>
      <p:sp>
        <p:nvSpPr>
          <p:cNvPr id="1557577" name="Line 73"/>
          <p:cNvSpPr>
            <a:spLocks noChangeShapeType="1"/>
          </p:cNvSpPr>
          <p:nvPr/>
        </p:nvSpPr>
        <p:spPr bwMode="gray">
          <a:xfrm>
            <a:off x="1981200" y="1981200"/>
            <a:ext cx="2209800" cy="533400"/>
          </a:xfrm>
          <a:prstGeom prst="line">
            <a:avLst/>
          </a:prstGeom>
          <a:noFill/>
          <a:ln w="12700">
            <a:solidFill>
              <a:srgbClr val="FF0000"/>
            </a:solidFill>
            <a:round/>
            <a:headEnd/>
            <a:tailEnd type="none" w="lg" len="lg"/>
          </a:ln>
          <a:effectLst/>
        </p:spPr>
        <p:txBody>
          <a:bodyPr lIns="92075" tIns="46038" rIns="92075" bIns="46038"/>
          <a:lstStyle/>
          <a:p>
            <a:endParaRPr lang="en-US"/>
          </a:p>
        </p:txBody>
      </p:sp>
      <p:sp>
        <p:nvSpPr>
          <p:cNvPr id="1557578" name="Line 74"/>
          <p:cNvSpPr>
            <a:spLocks noChangeShapeType="1"/>
          </p:cNvSpPr>
          <p:nvPr/>
        </p:nvSpPr>
        <p:spPr bwMode="gray">
          <a:xfrm flipV="1">
            <a:off x="914400" y="1447800"/>
            <a:ext cx="3200400" cy="685800"/>
          </a:xfrm>
          <a:prstGeom prst="line">
            <a:avLst/>
          </a:prstGeom>
          <a:noFill/>
          <a:ln w="12700">
            <a:solidFill>
              <a:srgbClr val="FF0000"/>
            </a:solidFill>
            <a:round/>
            <a:headEnd/>
            <a:tailEnd type="none" w="lg" len="lg"/>
          </a:ln>
          <a:effectLst/>
        </p:spPr>
        <p:txBody>
          <a:bodyPr lIns="92075" tIns="46038" rIns="92075" bIns="46038"/>
          <a:lstStyle/>
          <a:p>
            <a:endParaRPr lang="en-US"/>
          </a:p>
        </p:txBody>
      </p:sp>
      <p:sp>
        <p:nvSpPr>
          <p:cNvPr id="1557579" name="Line 75"/>
          <p:cNvSpPr>
            <a:spLocks noChangeShapeType="1"/>
          </p:cNvSpPr>
          <p:nvPr/>
        </p:nvSpPr>
        <p:spPr bwMode="gray">
          <a:xfrm flipV="1">
            <a:off x="914400" y="1905000"/>
            <a:ext cx="3962400" cy="228600"/>
          </a:xfrm>
          <a:prstGeom prst="line">
            <a:avLst/>
          </a:prstGeom>
          <a:noFill/>
          <a:ln w="12700">
            <a:solidFill>
              <a:srgbClr val="FF0000"/>
            </a:solidFill>
            <a:round/>
            <a:headEnd/>
            <a:tailEnd type="none" w="lg" len="lg"/>
          </a:ln>
          <a:effectLst/>
        </p:spPr>
        <p:txBody>
          <a:bodyPr lIns="92075" tIns="46038" rIns="92075" bIns="46038"/>
          <a:lstStyle/>
          <a:p>
            <a:endParaRPr lang="en-US"/>
          </a:p>
        </p:txBody>
      </p:sp>
      <p:graphicFrame>
        <p:nvGraphicFramePr>
          <p:cNvPr id="1557580" name="Object 76"/>
          <p:cNvGraphicFramePr>
            <a:graphicFrameLocks noChangeAspect="1"/>
          </p:cNvGraphicFramePr>
          <p:nvPr/>
        </p:nvGraphicFramePr>
        <p:xfrm>
          <a:off x="3649216" y="3487084"/>
          <a:ext cx="4955232" cy="943057"/>
        </p:xfrm>
        <a:graphic>
          <a:graphicData uri="http://schemas.openxmlformats.org/presentationml/2006/ole">
            <p:oleObj spid="_x0000_s177159" name="Equation" r:id="rId4" imgW="1803400" imgH="342900" progId="">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7"/>
          <p:cNvSpPr>
            <a:spLocks noGrp="1"/>
          </p:cNvSpPr>
          <p:nvPr>
            <p:ph type="sldNum" sz="quarter" idx="12"/>
          </p:nvPr>
        </p:nvSpPr>
        <p:spPr/>
        <p:txBody>
          <a:bodyPr/>
          <a:lstStyle/>
          <a:p>
            <a:fld id="{4D02AA80-099F-46DA-A9D7-FFA09C9BC161}" type="slidenum">
              <a:rPr lang="zh-CN" altLang="en-US"/>
              <a:pPr/>
              <a:t>16</a:t>
            </a:fld>
            <a:endParaRPr lang="en-US" altLang="zh-CN"/>
          </a:p>
        </p:txBody>
      </p:sp>
      <p:sp>
        <p:nvSpPr>
          <p:cNvPr id="1559554" name="Rectangle 2"/>
          <p:cNvSpPr>
            <a:spLocks noGrp="1" noChangeArrowheads="1"/>
          </p:cNvSpPr>
          <p:nvPr>
            <p:ph type="title"/>
          </p:nvPr>
        </p:nvSpPr>
        <p:spPr>
          <a:xfrm>
            <a:off x="683568" y="-76200"/>
            <a:ext cx="7772400" cy="1143000"/>
          </a:xfrm>
        </p:spPr>
        <p:txBody>
          <a:bodyPr>
            <a:normAutofit fontScale="90000"/>
          </a:bodyPr>
          <a:lstStyle/>
          <a:p>
            <a:r>
              <a:rPr lang="en-US" altLang="zh-CN" dirty="0">
                <a:ea typeface="SimSun" pitchFamily="2" charset="-122"/>
              </a:rPr>
              <a:t>How to Define Inter-Cluster Distance</a:t>
            </a:r>
          </a:p>
        </p:txBody>
      </p:sp>
      <p:sp>
        <p:nvSpPr>
          <p:cNvPr id="1559555" name="Rectangle 3"/>
          <p:cNvSpPr>
            <a:spLocks noGrp="1" noChangeArrowheads="1"/>
          </p:cNvSpPr>
          <p:nvPr>
            <p:ph type="body" sz="half" idx="1"/>
          </p:nvPr>
        </p:nvSpPr>
        <p:spPr>
          <a:xfrm>
            <a:off x="352425" y="990600"/>
            <a:ext cx="4138613" cy="5334000"/>
          </a:xfrm>
        </p:spPr>
        <p:txBody>
          <a:bodyPr/>
          <a:lstStyle/>
          <a:p>
            <a:pPr marL="990600" lvl="1" indent="-533400">
              <a:lnSpc>
                <a:spcPct val="90000"/>
              </a:lnSpc>
              <a:buFont typeface="Monotype Sorts" pitchFamily="2" charset="2"/>
              <a:buNone/>
            </a:pPr>
            <a:r>
              <a:rPr lang="zh-CN" altLang="en-US" sz="900" dirty="0">
                <a:ea typeface="SimSun" pitchFamily="2" charset="-122"/>
              </a:rPr>
              <a:t> </a:t>
            </a:r>
          </a:p>
        </p:txBody>
      </p:sp>
      <p:sp>
        <p:nvSpPr>
          <p:cNvPr id="1559556" name="Rectangle 4"/>
          <p:cNvSpPr>
            <a:spLocks noChangeArrowheads="1"/>
          </p:cNvSpPr>
          <p:nvPr/>
        </p:nvSpPr>
        <p:spPr bwMode="auto">
          <a:xfrm>
            <a:off x="304800" y="3352800"/>
            <a:ext cx="5867400" cy="2514600"/>
          </a:xfrm>
          <a:prstGeom prst="rect">
            <a:avLst/>
          </a:prstGeom>
          <a:noFill/>
          <a:ln w="12700">
            <a:noFill/>
            <a:miter lim="800000"/>
            <a:headEnd/>
            <a:tailEnd/>
          </a:ln>
          <a:effectLst/>
        </p:spPr>
        <p:txBody>
          <a:bodyPr lIns="90488" tIns="44450" rIns="90488" bIns="44450"/>
          <a:lstStyle/>
          <a:p>
            <a:pPr marL="342900" indent="-342900">
              <a:spcBef>
                <a:spcPts val="200"/>
              </a:spcBef>
              <a:spcAft>
                <a:spcPts val="200"/>
              </a:spcAft>
            </a:pPr>
            <a:r>
              <a:rPr lang="zh-CN" altLang="en-US" dirty="0"/>
              <a:t> </a:t>
            </a:r>
            <a:r>
              <a:rPr lang="en-US" altLang="zh-CN" sz="2400" dirty="0"/>
              <a:t>Single-link</a:t>
            </a:r>
          </a:p>
          <a:p>
            <a:pPr marL="342900" indent="-342900">
              <a:spcBef>
                <a:spcPts val="200"/>
              </a:spcBef>
              <a:spcAft>
                <a:spcPts val="200"/>
              </a:spcAft>
            </a:pPr>
            <a:r>
              <a:rPr lang="en-US" altLang="zh-CN" sz="2400" dirty="0"/>
              <a:t> Complete-link</a:t>
            </a:r>
          </a:p>
          <a:p>
            <a:pPr marL="342900" indent="-342900">
              <a:spcBef>
                <a:spcPts val="200"/>
              </a:spcBef>
              <a:spcAft>
                <a:spcPts val="200"/>
              </a:spcAft>
            </a:pPr>
            <a:r>
              <a:rPr lang="en-US" altLang="zh-CN" sz="2400" dirty="0"/>
              <a:t> Average-link</a:t>
            </a:r>
          </a:p>
          <a:p>
            <a:pPr marL="342900" indent="-342900">
              <a:spcBef>
                <a:spcPts val="200"/>
              </a:spcBef>
              <a:spcAft>
                <a:spcPts val="200"/>
              </a:spcAft>
            </a:pPr>
            <a:r>
              <a:rPr lang="en-US" altLang="zh-CN" sz="2400" dirty="0">
                <a:solidFill>
                  <a:srgbClr val="FF3300"/>
                </a:solidFill>
              </a:rPr>
              <a:t> </a:t>
            </a:r>
            <a:r>
              <a:rPr lang="en-US" altLang="zh-CN" sz="2400" dirty="0" err="1">
                <a:solidFill>
                  <a:srgbClr val="FF3300"/>
                </a:solidFill>
              </a:rPr>
              <a:t>Centroid</a:t>
            </a:r>
            <a:r>
              <a:rPr lang="en-US" altLang="zh-CN" sz="2400" dirty="0">
                <a:solidFill>
                  <a:srgbClr val="FF3300"/>
                </a:solidFill>
              </a:rPr>
              <a:t> distance</a:t>
            </a:r>
          </a:p>
          <a:p>
            <a:pPr marL="342900" indent="-342900">
              <a:spcBef>
                <a:spcPts val="200"/>
              </a:spcBef>
              <a:spcAft>
                <a:spcPts val="200"/>
              </a:spcAft>
              <a:buFont typeface="Monotype Sorts" pitchFamily="2" charset="2"/>
              <a:buNone/>
            </a:pPr>
            <a:endParaRPr lang="en-US" altLang="zh-CN" dirty="0"/>
          </a:p>
        </p:txBody>
      </p:sp>
      <p:sp>
        <p:nvSpPr>
          <p:cNvPr id="1559557" name="Line 5"/>
          <p:cNvSpPr>
            <a:spLocks noChangeShapeType="1"/>
          </p:cNvSpPr>
          <p:nvPr/>
        </p:nvSpPr>
        <p:spPr bwMode="auto">
          <a:xfrm flipV="1">
            <a:off x="1447800" y="2133600"/>
            <a:ext cx="2895600" cy="0"/>
          </a:xfrm>
          <a:prstGeom prst="line">
            <a:avLst/>
          </a:prstGeom>
          <a:noFill/>
          <a:ln w="25400">
            <a:solidFill>
              <a:srgbClr val="FF0000"/>
            </a:solidFill>
            <a:round/>
            <a:headEnd type="triangle" w="med" len="med"/>
            <a:tailEnd type="triangle" w="med" len="med"/>
          </a:ln>
          <a:effectLst/>
        </p:spPr>
        <p:txBody>
          <a:bodyPr/>
          <a:lstStyle/>
          <a:p>
            <a:endParaRPr lang="en-US"/>
          </a:p>
        </p:txBody>
      </p:sp>
      <p:sp>
        <p:nvSpPr>
          <p:cNvPr id="1559558" name="Freeform 6" descr="5%"/>
          <p:cNvSpPr>
            <a:spLocks/>
          </p:cNvSpPr>
          <p:nvPr/>
        </p:nvSpPr>
        <p:spPr bwMode="auto">
          <a:xfrm rot="-5400000">
            <a:off x="538957" y="1442243"/>
            <a:ext cx="1828800" cy="1382713"/>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p:spPr>
        <p:txBody>
          <a:bodyPr/>
          <a:lstStyle/>
          <a:p>
            <a:endParaRPr lang="en-US"/>
          </a:p>
        </p:txBody>
      </p:sp>
      <p:sp>
        <p:nvSpPr>
          <p:cNvPr id="1559559" name="Oval 7"/>
          <p:cNvSpPr>
            <a:spLocks noChangeArrowheads="1"/>
          </p:cNvSpPr>
          <p:nvPr/>
        </p:nvSpPr>
        <p:spPr bwMode="auto">
          <a:xfrm rot="-5400000">
            <a:off x="1828800" y="23622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9560" name="Oval 8"/>
          <p:cNvSpPr>
            <a:spLocks noChangeArrowheads="1"/>
          </p:cNvSpPr>
          <p:nvPr/>
        </p:nvSpPr>
        <p:spPr bwMode="auto">
          <a:xfrm rot="-5400000">
            <a:off x="1752600" y="16002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9561" name="Oval 9"/>
          <p:cNvSpPr>
            <a:spLocks noChangeArrowheads="1"/>
          </p:cNvSpPr>
          <p:nvPr/>
        </p:nvSpPr>
        <p:spPr bwMode="auto">
          <a:xfrm rot="-5400000">
            <a:off x="914400" y="20574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9562" name="Oval 10"/>
          <p:cNvSpPr>
            <a:spLocks noChangeArrowheads="1"/>
          </p:cNvSpPr>
          <p:nvPr/>
        </p:nvSpPr>
        <p:spPr bwMode="auto">
          <a:xfrm rot="-5400000">
            <a:off x="1979613" y="1903413"/>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9563" name="Freeform 11" descr="5%"/>
          <p:cNvSpPr>
            <a:spLocks/>
          </p:cNvSpPr>
          <p:nvPr/>
        </p:nvSpPr>
        <p:spPr bwMode="auto">
          <a:xfrm rot="5400000" flipV="1">
            <a:off x="3429000" y="1295400"/>
            <a:ext cx="1828800" cy="1676400"/>
          </a:xfrm>
          <a:custGeom>
            <a:avLst/>
            <a:gdLst/>
            <a:ahLst/>
            <a:cxnLst>
              <a:cxn ang="0">
                <a:pos x="433" y="69"/>
              </a:cxn>
              <a:cxn ang="0">
                <a:pos x="248" y="0"/>
              </a:cxn>
              <a:cxn ang="0">
                <a:pos x="152" y="34"/>
              </a:cxn>
              <a:cxn ang="0">
                <a:pos x="125" y="96"/>
              </a:cxn>
              <a:cxn ang="0">
                <a:pos x="70" y="172"/>
              </a:cxn>
              <a:cxn ang="0">
                <a:pos x="49" y="178"/>
              </a:cxn>
              <a:cxn ang="0">
                <a:pos x="29" y="220"/>
              </a:cxn>
              <a:cxn ang="0">
                <a:pos x="15" y="261"/>
              </a:cxn>
              <a:cxn ang="0">
                <a:pos x="29" y="384"/>
              </a:cxn>
              <a:cxn ang="0">
                <a:pos x="97" y="412"/>
              </a:cxn>
              <a:cxn ang="0">
                <a:pos x="77" y="487"/>
              </a:cxn>
              <a:cxn ang="0">
                <a:pos x="104" y="617"/>
              </a:cxn>
              <a:cxn ang="0">
                <a:pos x="166" y="645"/>
              </a:cxn>
              <a:cxn ang="0">
                <a:pos x="186" y="652"/>
              </a:cxn>
              <a:cxn ang="0">
                <a:pos x="241" y="604"/>
              </a:cxn>
              <a:cxn ang="0">
                <a:pos x="351" y="652"/>
              </a:cxn>
              <a:cxn ang="0">
                <a:pos x="447" y="590"/>
              </a:cxn>
              <a:cxn ang="0">
                <a:pos x="522" y="542"/>
              </a:cxn>
              <a:cxn ang="0">
                <a:pos x="570" y="446"/>
              </a:cxn>
              <a:cxn ang="0">
                <a:pos x="536" y="391"/>
              </a:cxn>
              <a:cxn ang="0">
                <a:pos x="563" y="350"/>
              </a:cxn>
              <a:cxn ang="0">
                <a:pos x="598" y="288"/>
              </a:cxn>
              <a:cxn ang="0">
                <a:pos x="584" y="192"/>
              </a:cxn>
              <a:cxn ang="0">
                <a:pos x="447" y="96"/>
              </a:cxn>
              <a:cxn ang="0">
                <a:pos x="433" y="6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p:spPr>
        <p:txBody>
          <a:bodyPr/>
          <a:lstStyle/>
          <a:p>
            <a:endParaRPr lang="en-US"/>
          </a:p>
        </p:txBody>
      </p:sp>
      <p:sp>
        <p:nvSpPr>
          <p:cNvPr id="1559564" name="Oval 12"/>
          <p:cNvSpPr>
            <a:spLocks noChangeArrowheads="1"/>
          </p:cNvSpPr>
          <p:nvPr/>
        </p:nvSpPr>
        <p:spPr bwMode="auto">
          <a:xfrm rot="5400000" flipV="1">
            <a:off x="4953000" y="17526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9565" name="Oval 13"/>
          <p:cNvSpPr>
            <a:spLocks noChangeArrowheads="1"/>
          </p:cNvSpPr>
          <p:nvPr/>
        </p:nvSpPr>
        <p:spPr bwMode="auto">
          <a:xfrm rot="5400000" flipV="1">
            <a:off x="3592513" y="1751013"/>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9566" name="Oval 14"/>
          <p:cNvSpPr>
            <a:spLocks noChangeArrowheads="1"/>
          </p:cNvSpPr>
          <p:nvPr/>
        </p:nvSpPr>
        <p:spPr bwMode="auto">
          <a:xfrm rot="5400000" flipV="1">
            <a:off x="4114800" y="23622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9567" name="Oval 15"/>
          <p:cNvSpPr>
            <a:spLocks noChangeArrowheads="1"/>
          </p:cNvSpPr>
          <p:nvPr/>
        </p:nvSpPr>
        <p:spPr bwMode="auto">
          <a:xfrm rot="5400000" flipV="1">
            <a:off x="4114800" y="13716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59568" name="Text Box 16"/>
          <p:cNvSpPr txBox="1">
            <a:spLocks noChangeArrowheads="1"/>
          </p:cNvSpPr>
          <p:nvPr/>
        </p:nvSpPr>
        <p:spPr bwMode="auto">
          <a:xfrm>
            <a:off x="1295400" y="1981200"/>
            <a:ext cx="228600" cy="304800"/>
          </a:xfrm>
          <a:prstGeom prst="rect">
            <a:avLst/>
          </a:prstGeom>
          <a:noFill/>
          <a:ln w="12700">
            <a:noFill/>
            <a:miter lim="800000"/>
            <a:headEnd/>
            <a:tailEnd/>
          </a:ln>
          <a:effectLst/>
        </p:spPr>
        <p:txBody>
          <a:bodyPr>
            <a:spAutoFit/>
          </a:bodyPr>
          <a:lstStyle/>
          <a:p>
            <a:pPr>
              <a:spcBef>
                <a:spcPct val="50000"/>
              </a:spcBef>
              <a:buClrTx/>
              <a:buSzTx/>
              <a:buFontTx/>
              <a:buNone/>
            </a:pPr>
            <a:r>
              <a:rPr lang="zh-CN" altLang="en-US" sz="1400">
                <a:solidFill>
                  <a:srgbClr val="FF0000"/>
                </a:solidFill>
                <a:latin typeface="Arial" pitchFamily="34" charset="0"/>
                <a:sym typeface="Symbol" pitchFamily="18" charset="2"/>
              </a:rPr>
              <a:t></a:t>
            </a:r>
          </a:p>
        </p:txBody>
      </p:sp>
      <p:sp>
        <p:nvSpPr>
          <p:cNvPr id="1559569" name="Text Box 17"/>
          <p:cNvSpPr txBox="1">
            <a:spLocks noChangeArrowheads="1"/>
          </p:cNvSpPr>
          <p:nvPr/>
        </p:nvSpPr>
        <p:spPr bwMode="auto">
          <a:xfrm>
            <a:off x="4191000" y="1981200"/>
            <a:ext cx="228600" cy="304800"/>
          </a:xfrm>
          <a:prstGeom prst="rect">
            <a:avLst/>
          </a:prstGeom>
          <a:noFill/>
          <a:ln w="12700">
            <a:noFill/>
            <a:miter lim="800000"/>
            <a:headEnd/>
            <a:tailEnd/>
          </a:ln>
          <a:effectLst/>
        </p:spPr>
        <p:txBody>
          <a:bodyPr>
            <a:spAutoFit/>
          </a:bodyPr>
          <a:lstStyle/>
          <a:p>
            <a:pPr>
              <a:spcBef>
                <a:spcPct val="50000"/>
              </a:spcBef>
              <a:buClrTx/>
              <a:buSzTx/>
              <a:buFontTx/>
              <a:buNone/>
            </a:pPr>
            <a:r>
              <a:rPr lang="zh-CN" altLang="en-US" sz="1400">
                <a:solidFill>
                  <a:srgbClr val="FF0000"/>
                </a:solidFill>
                <a:latin typeface="Arial" pitchFamily="34" charset="0"/>
                <a:sym typeface="Symbol" pitchFamily="18" charset="2"/>
              </a:rPr>
              <a:t></a:t>
            </a:r>
          </a:p>
        </p:txBody>
      </p:sp>
      <p:sp>
        <p:nvSpPr>
          <p:cNvPr id="1559589" name="Text Box 37"/>
          <p:cNvSpPr txBox="1">
            <a:spLocks noChangeArrowheads="1"/>
          </p:cNvSpPr>
          <p:nvPr/>
        </p:nvSpPr>
        <p:spPr bwMode="auto">
          <a:xfrm>
            <a:off x="3886200" y="5791200"/>
            <a:ext cx="3352800" cy="427038"/>
          </a:xfrm>
          <a:prstGeom prst="rect">
            <a:avLst/>
          </a:prstGeom>
          <a:noFill/>
          <a:ln w="9525">
            <a:noFill/>
            <a:miter lim="800000"/>
            <a:headEnd/>
            <a:tailEnd/>
          </a:ln>
          <a:effectLst/>
        </p:spPr>
        <p:txBody>
          <a:bodyPr>
            <a:spAutoFit/>
          </a:bodyPr>
          <a:lstStyle/>
          <a:p>
            <a:pPr eaLnBrk="1" hangingPunct="1">
              <a:spcBef>
                <a:spcPct val="50000"/>
              </a:spcBef>
              <a:buClrTx/>
              <a:buSzTx/>
              <a:buFontTx/>
              <a:buNone/>
            </a:pPr>
            <a:endParaRPr lang="zh-CN" altLang="en-US" sz="2200" b="0">
              <a:solidFill>
                <a:schemeClr val="tx1"/>
              </a:solidFill>
              <a:latin typeface="Arial" pitchFamily="34" charset="0"/>
            </a:endParaRPr>
          </a:p>
        </p:txBody>
      </p:sp>
      <p:sp>
        <p:nvSpPr>
          <p:cNvPr id="1559590" name="Text Box 38"/>
          <p:cNvSpPr txBox="1">
            <a:spLocks noChangeArrowheads="1"/>
          </p:cNvSpPr>
          <p:nvPr/>
        </p:nvSpPr>
        <p:spPr bwMode="auto">
          <a:xfrm>
            <a:off x="5867400" y="2057400"/>
            <a:ext cx="2895600" cy="830997"/>
          </a:xfrm>
          <a:prstGeom prst="rect">
            <a:avLst/>
          </a:prstGeom>
          <a:noFill/>
          <a:ln w="9525">
            <a:noFill/>
            <a:miter lim="800000"/>
            <a:headEnd/>
            <a:tailEnd/>
          </a:ln>
          <a:effectLst/>
        </p:spPr>
        <p:txBody>
          <a:bodyPr>
            <a:spAutoFit/>
          </a:bodyPr>
          <a:lstStyle/>
          <a:p>
            <a:pPr marL="6350" indent="-6350" eaLnBrk="1" hangingPunct="1">
              <a:spcBef>
                <a:spcPct val="50000"/>
              </a:spcBef>
              <a:buClrTx/>
              <a:buSzTx/>
              <a:buFontTx/>
              <a:buNone/>
            </a:pPr>
            <a:r>
              <a:rPr lang="en-US" altLang="zh-CN" sz="2400" b="0" dirty="0" err="1">
                <a:solidFill>
                  <a:schemeClr val="tx1"/>
                </a:solidFill>
              </a:rPr>
              <a:t>m</a:t>
            </a:r>
            <a:r>
              <a:rPr lang="en-US" altLang="zh-CN" sz="2400" b="0" baseline="-25000" dirty="0" err="1">
                <a:solidFill>
                  <a:schemeClr val="tx1"/>
                </a:solidFill>
              </a:rPr>
              <a:t>i</a:t>
            </a:r>
            <a:r>
              <a:rPr lang="en-US" altLang="zh-CN" sz="2400" b="0" dirty="0" err="1">
                <a:solidFill>
                  <a:schemeClr val="tx1"/>
                </a:solidFill>
              </a:rPr>
              <a:t>,m</a:t>
            </a:r>
            <a:r>
              <a:rPr lang="en-US" altLang="zh-CN" sz="2400" b="0" baseline="-25000" dirty="0" err="1">
                <a:solidFill>
                  <a:schemeClr val="tx1"/>
                </a:solidFill>
              </a:rPr>
              <a:t>j</a:t>
            </a:r>
            <a:r>
              <a:rPr lang="en-US" altLang="zh-CN" sz="2400" b="0" dirty="0">
                <a:solidFill>
                  <a:schemeClr val="tx1"/>
                </a:solidFill>
              </a:rPr>
              <a:t> are the means of </a:t>
            </a:r>
            <a:r>
              <a:rPr lang="en-US" altLang="zh-CN" sz="2400" b="0" dirty="0" err="1">
                <a:solidFill>
                  <a:schemeClr val="tx1"/>
                </a:solidFill>
              </a:rPr>
              <a:t>C</a:t>
            </a:r>
            <a:r>
              <a:rPr lang="en-US" altLang="zh-CN" sz="2400" b="0" baseline="-25000" dirty="0" err="1">
                <a:solidFill>
                  <a:schemeClr val="tx1"/>
                </a:solidFill>
              </a:rPr>
              <a:t>i</a:t>
            </a:r>
            <a:r>
              <a:rPr lang="en-US" altLang="zh-CN" sz="2400" b="0" dirty="0">
                <a:solidFill>
                  <a:schemeClr val="tx1"/>
                </a:solidFill>
              </a:rPr>
              <a:t>, </a:t>
            </a:r>
            <a:r>
              <a:rPr lang="en-US" altLang="zh-CN" sz="2400" b="0" dirty="0" err="1" smtClean="0">
                <a:solidFill>
                  <a:schemeClr val="tx1"/>
                </a:solidFill>
              </a:rPr>
              <a:t>C</a:t>
            </a:r>
            <a:r>
              <a:rPr lang="en-US" altLang="zh-CN" sz="2400" b="0" baseline="-25000" dirty="0" err="1" smtClean="0">
                <a:solidFill>
                  <a:schemeClr val="tx1"/>
                </a:solidFill>
              </a:rPr>
              <a:t>j</a:t>
            </a:r>
            <a:r>
              <a:rPr lang="hi-IN" altLang="zh-CN" sz="2400" dirty="0" smtClean="0"/>
              <a:t>.</a:t>
            </a:r>
            <a:endParaRPr lang="en-US" altLang="zh-CN" sz="2400" b="0" dirty="0">
              <a:solidFill>
                <a:schemeClr val="tx1"/>
              </a:solidFill>
            </a:endParaRPr>
          </a:p>
        </p:txBody>
      </p:sp>
      <p:graphicFrame>
        <p:nvGraphicFramePr>
          <p:cNvPr id="1559592" name="Object 40"/>
          <p:cNvGraphicFramePr>
            <a:graphicFrameLocks noChangeAspect="1"/>
          </p:cNvGraphicFramePr>
          <p:nvPr/>
        </p:nvGraphicFramePr>
        <p:xfrm>
          <a:off x="3581400" y="3489821"/>
          <a:ext cx="5105400" cy="803275"/>
        </p:xfrm>
        <a:graphic>
          <a:graphicData uri="http://schemas.openxmlformats.org/presentationml/2006/ole">
            <p:oleObj spid="_x0000_s178183" name="Equation" r:id="rId4" imgW="1536700" imgH="241300" progId="">
              <p:embed/>
            </p:oleObj>
          </a:graphicData>
        </a:graphic>
      </p:graphicFrame>
      <p:sp>
        <p:nvSpPr>
          <p:cNvPr id="1559593" name="Rectangle 41"/>
          <p:cNvSpPr>
            <a:spLocks noChangeArrowheads="1"/>
          </p:cNvSpPr>
          <p:nvPr/>
        </p:nvSpPr>
        <p:spPr bwMode="gray">
          <a:xfrm>
            <a:off x="4038600" y="4748309"/>
            <a:ext cx="4648200" cy="1200971"/>
          </a:xfrm>
          <a:prstGeom prst="rect">
            <a:avLst/>
          </a:prstGeom>
          <a:noFill/>
          <a:ln w="15875" algn="ctr">
            <a:noFill/>
            <a:miter lim="800000"/>
            <a:headEnd/>
            <a:tailEnd type="none" w="lg" len="lg"/>
          </a:ln>
          <a:effectLst/>
        </p:spPr>
        <p:txBody>
          <a:bodyPr lIns="92075" tIns="46038" rIns="92075" bIns="46038">
            <a:spAutoFit/>
          </a:bodyPr>
          <a:lstStyle/>
          <a:p>
            <a:pPr algn="just">
              <a:buFont typeface="Monotype Sorts" pitchFamily="2" charset="2"/>
              <a:buNone/>
            </a:pPr>
            <a:r>
              <a:rPr lang="en-US" sz="2400" dirty="0"/>
              <a:t>The distance between two clusters is represented by the distance between </a:t>
            </a:r>
            <a:r>
              <a:rPr lang="en-US" sz="2400" i="1" u="sng" dirty="0">
                <a:solidFill>
                  <a:srgbClr val="FF0000"/>
                </a:solidFill>
              </a:rPr>
              <a:t>the means of the </a:t>
            </a:r>
            <a:r>
              <a:rPr lang="en-US" sz="2400" i="1" u="sng" dirty="0" err="1">
                <a:solidFill>
                  <a:srgbClr val="FF0000"/>
                </a:solidFill>
              </a:rPr>
              <a:t>cluters</a:t>
            </a:r>
            <a:r>
              <a:rPr lang="en-US" sz="2400" i="1" u="sng" dirty="0">
                <a:solidFill>
                  <a:srgbClr val="FF0000"/>
                </a:solidFill>
              </a:rPr>
              <a:t>.</a:t>
            </a:r>
          </a:p>
        </p:txBody>
      </p:sp>
      <p:sp>
        <p:nvSpPr>
          <p:cNvPr id="1559594" name="Rectangle 42"/>
          <p:cNvSpPr>
            <a:spLocks noChangeArrowheads="1"/>
          </p:cNvSpPr>
          <p:nvPr/>
        </p:nvSpPr>
        <p:spPr bwMode="gray">
          <a:xfrm>
            <a:off x="3200400" y="3353866"/>
            <a:ext cx="5867400" cy="1011238"/>
          </a:xfrm>
          <a:prstGeom prst="rect">
            <a:avLst/>
          </a:prstGeom>
          <a:noFill/>
          <a:ln w="15875" algn="ctr">
            <a:solidFill>
              <a:srgbClr val="FF6600"/>
            </a:solidFill>
            <a:miter lim="800000"/>
            <a:headEnd/>
            <a:tailEnd type="none" w="lg" len="lg"/>
          </a:ln>
          <a:effectLst/>
        </p:spPr>
        <p:txBody>
          <a:bodyPr wrap="none" lIns="92075" tIns="46038" rIns="92075" bIns="46038" anchor="ct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762B8EE6-7EBF-4D02-A2F5-764021CB9DFF}" type="slidenum">
              <a:rPr lang="zh-CN" altLang="en-US"/>
              <a:pPr/>
              <a:t>17</a:t>
            </a:fld>
            <a:endParaRPr lang="en-US" altLang="zh-CN"/>
          </a:p>
        </p:txBody>
      </p:sp>
      <p:sp>
        <p:nvSpPr>
          <p:cNvPr id="1625090" name="Rectangle 2"/>
          <p:cNvSpPr>
            <a:spLocks noGrp="1" noChangeArrowheads="1"/>
          </p:cNvSpPr>
          <p:nvPr>
            <p:ph type="title"/>
          </p:nvPr>
        </p:nvSpPr>
        <p:spPr>
          <a:xfrm>
            <a:off x="457200" y="629816"/>
            <a:ext cx="8229600" cy="1143000"/>
          </a:xfrm>
        </p:spPr>
        <p:txBody>
          <a:bodyPr>
            <a:normAutofit fontScale="90000"/>
          </a:bodyPr>
          <a:lstStyle/>
          <a:p>
            <a:r>
              <a:rPr lang="en-US" altLang="zh-TW" dirty="0">
                <a:ea typeface="新細明體" pitchFamily="18" charset="-120"/>
              </a:rPr>
              <a:t>An Example of the Agglomerative </a:t>
            </a:r>
            <a:r>
              <a:rPr lang="en-US" altLang="zh-TW" dirty="0" smtClean="0">
                <a:ea typeface="新細明體" pitchFamily="18" charset="-120"/>
              </a:rPr>
              <a:t>Clustering </a:t>
            </a:r>
            <a:r>
              <a:rPr lang="en-US" altLang="zh-TW" dirty="0">
                <a:ea typeface="新細明體" pitchFamily="18" charset="-120"/>
              </a:rPr>
              <a:t>Algorithm</a:t>
            </a:r>
          </a:p>
        </p:txBody>
      </p:sp>
      <p:sp>
        <p:nvSpPr>
          <p:cNvPr id="1625092" name="Oval 4"/>
          <p:cNvSpPr>
            <a:spLocks noChangeArrowheads="1"/>
          </p:cNvSpPr>
          <p:nvPr/>
        </p:nvSpPr>
        <p:spPr bwMode="auto">
          <a:xfrm>
            <a:off x="4140200" y="4365625"/>
            <a:ext cx="144463" cy="144463"/>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1625093" name="Oval 5"/>
          <p:cNvSpPr>
            <a:spLocks noChangeArrowheads="1"/>
          </p:cNvSpPr>
          <p:nvPr/>
        </p:nvSpPr>
        <p:spPr bwMode="auto">
          <a:xfrm>
            <a:off x="3995738" y="4868863"/>
            <a:ext cx="144462" cy="144462"/>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1625094" name="Oval 6"/>
          <p:cNvSpPr>
            <a:spLocks noChangeArrowheads="1"/>
          </p:cNvSpPr>
          <p:nvPr/>
        </p:nvSpPr>
        <p:spPr bwMode="auto">
          <a:xfrm>
            <a:off x="4368800" y="4570413"/>
            <a:ext cx="144463" cy="144462"/>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1625095" name="Oval 7"/>
          <p:cNvSpPr>
            <a:spLocks noChangeArrowheads="1"/>
          </p:cNvSpPr>
          <p:nvPr/>
        </p:nvSpPr>
        <p:spPr bwMode="auto">
          <a:xfrm>
            <a:off x="4802188" y="4554538"/>
            <a:ext cx="144462" cy="144462"/>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1625096" name="Oval 8"/>
          <p:cNvSpPr>
            <a:spLocks noChangeArrowheads="1"/>
          </p:cNvSpPr>
          <p:nvPr/>
        </p:nvSpPr>
        <p:spPr bwMode="auto">
          <a:xfrm>
            <a:off x="5076825" y="4292600"/>
            <a:ext cx="144463" cy="144463"/>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1625097" name="Oval 9"/>
          <p:cNvSpPr>
            <a:spLocks noChangeArrowheads="1"/>
          </p:cNvSpPr>
          <p:nvPr/>
        </p:nvSpPr>
        <p:spPr bwMode="auto">
          <a:xfrm>
            <a:off x="5292725" y="4868863"/>
            <a:ext cx="144463" cy="144462"/>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1625098" name="Text Box 10"/>
          <p:cNvSpPr txBox="1">
            <a:spLocks noChangeArrowheads="1"/>
          </p:cNvSpPr>
          <p:nvPr/>
        </p:nvSpPr>
        <p:spPr bwMode="auto">
          <a:xfrm>
            <a:off x="3775075" y="4170363"/>
            <a:ext cx="298450" cy="366712"/>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1</a:t>
            </a:r>
          </a:p>
        </p:txBody>
      </p:sp>
      <p:sp>
        <p:nvSpPr>
          <p:cNvPr id="1625099" name="Text Box 11"/>
          <p:cNvSpPr txBox="1">
            <a:spLocks noChangeArrowheads="1"/>
          </p:cNvSpPr>
          <p:nvPr/>
        </p:nvSpPr>
        <p:spPr bwMode="auto">
          <a:xfrm>
            <a:off x="3635375" y="4797425"/>
            <a:ext cx="29845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2</a:t>
            </a:r>
          </a:p>
        </p:txBody>
      </p:sp>
      <p:sp>
        <p:nvSpPr>
          <p:cNvPr id="1625100" name="Text Box 12"/>
          <p:cNvSpPr txBox="1">
            <a:spLocks noChangeArrowheads="1"/>
          </p:cNvSpPr>
          <p:nvPr/>
        </p:nvSpPr>
        <p:spPr bwMode="auto">
          <a:xfrm>
            <a:off x="4418013" y="4652963"/>
            <a:ext cx="298450" cy="366712"/>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3</a:t>
            </a:r>
          </a:p>
        </p:txBody>
      </p:sp>
      <p:sp>
        <p:nvSpPr>
          <p:cNvPr id="1625101" name="Text Box 13"/>
          <p:cNvSpPr txBox="1">
            <a:spLocks noChangeArrowheads="1"/>
          </p:cNvSpPr>
          <p:nvPr/>
        </p:nvSpPr>
        <p:spPr bwMode="auto">
          <a:xfrm>
            <a:off x="4849813" y="4652963"/>
            <a:ext cx="298450" cy="366712"/>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4</a:t>
            </a:r>
          </a:p>
        </p:txBody>
      </p:sp>
      <p:sp>
        <p:nvSpPr>
          <p:cNvPr id="1625102" name="Text Box 14"/>
          <p:cNvSpPr txBox="1">
            <a:spLocks noChangeArrowheads="1"/>
          </p:cNvSpPr>
          <p:nvPr/>
        </p:nvSpPr>
        <p:spPr bwMode="auto">
          <a:xfrm>
            <a:off x="5219700" y="4149725"/>
            <a:ext cx="29845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5</a:t>
            </a:r>
          </a:p>
        </p:txBody>
      </p:sp>
      <p:sp>
        <p:nvSpPr>
          <p:cNvPr id="1625103" name="Text Box 15"/>
          <p:cNvSpPr txBox="1">
            <a:spLocks noChangeArrowheads="1"/>
          </p:cNvSpPr>
          <p:nvPr/>
        </p:nvSpPr>
        <p:spPr bwMode="auto">
          <a:xfrm>
            <a:off x="5435600" y="4868863"/>
            <a:ext cx="298450" cy="366712"/>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6</a:t>
            </a:r>
          </a:p>
        </p:txBody>
      </p:sp>
      <p:sp>
        <p:nvSpPr>
          <p:cNvPr id="18" name="TextBox 17"/>
          <p:cNvSpPr txBox="1"/>
          <p:nvPr/>
        </p:nvSpPr>
        <p:spPr>
          <a:xfrm>
            <a:off x="180528" y="2363396"/>
            <a:ext cx="9144000" cy="1569660"/>
          </a:xfrm>
          <a:prstGeom prst="rect">
            <a:avLst/>
          </a:prstGeom>
          <a:noFill/>
        </p:spPr>
        <p:txBody>
          <a:bodyPr wrap="square" rtlCol="0">
            <a:spAutoFit/>
          </a:bodyPr>
          <a:lstStyle/>
          <a:p>
            <a:r>
              <a:rPr lang="hi-IN" altLang="zh-TW" sz="3200" dirty="0" smtClean="0">
                <a:latin typeface="Calibri" pitchFamily="34" charset="0"/>
                <a:ea typeface="新細明體" pitchFamily="18" charset="-120"/>
              </a:rPr>
              <a:t>For t</a:t>
            </a:r>
            <a:r>
              <a:rPr lang="en-US" altLang="zh-TW" sz="3200" dirty="0" smtClean="0">
                <a:latin typeface="Calibri" pitchFamily="34" charset="0"/>
                <a:ea typeface="新細明體" pitchFamily="18" charset="-120"/>
                <a:cs typeface="Calibri" pitchFamily="34" charset="0"/>
              </a:rPr>
              <a:t>he following data set, we will get different clustering results with the single-link and complete-link algorithms.</a:t>
            </a:r>
            <a:endParaRPr lang="en-US" sz="3200" dirty="0">
              <a:latin typeface="Calibri" pitchFamily="34" charset="0"/>
              <a:cs typeface="Calibri"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lide Number Placeholder 5"/>
          <p:cNvSpPr>
            <a:spLocks noGrp="1"/>
          </p:cNvSpPr>
          <p:nvPr>
            <p:ph type="sldNum" sz="quarter" idx="12"/>
          </p:nvPr>
        </p:nvSpPr>
        <p:spPr/>
        <p:txBody>
          <a:bodyPr/>
          <a:lstStyle/>
          <a:p>
            <a:fld id="{B82AED86-DD70-4EAA-99AA-3BFB23C8F7FB}" type="slidenum">
              <a:rPr lang="zh-CN" altLang="en-US"/>
              <a:pPr/>
              <a:t>18</a:t>
            </a:fld>
            <a:endParaRPr lang="en-US" altLang="zh-CN"/>
          </a:p>
        </p:txBody>
      </p:sp>
      <p:sp>
        <p:nvSpPr>
          <p:cNvPr id="1626114" name="Rectangle 2"/>
          <p:cNvSpPr>
            <a:spLocks noGrp="1" noChangeArrowheads="1"/>
          </p:cNvSpPr>
          <p:nvPr>
            <p:ph type="title"/>
          </p:nvPr>
        </p:nvSpPr>
        <p:spPr>
          <a:xfrm>
            <a:off x="-756592" y="773832"/>
            <a:ext cx="8229600" cy="1143000"/>
          </a:xfrm>
        </p:spPr>
        <p:txBody>
          <a:bodyPr>
            <a:normAutofit/>
          </a:bodyPr>
          <a:lstStyle/>
          <a:p>
            <a:r>
              <a:rPr lang="en-US" altLang="zh-TW" sz="3200" dirty="0">
                <a:ea typeface="新細明體" pitchFamily="18" charset="-120"/>
              </a:rPr>
              <a:t>Result of the Single-Link </a:t>
            </a:r>
            <a:r>
              <a:rPr lang="en-US" altLang="zh-TW" sz="3200" dirty="0" smtClean="0">
                <a:ea typeface="新細明體" pitchFamily="18" charset="-120"/>
              </a:rPr>
              <a:t>algorithm</a:t>
            </a:r>
            <a:r>
              <a:rPr lang="hi-IN" altLang="zh-TW" sz="3200" dirty="0" smtClean="0">
                <a:ea typeface="新細明體" pitchFamily="18" charset="-120"/>
              </a:rPr>
              <a:t>:</a:t>
            </a:r>
            <a:endParaRPr lang="en-US" altLang="zh-TW" sz="3200" dirty="0">
              <a:ea typeface="新細明體" pitchFamily="18" charset="-120"/>
            </a:endParaRPr>
          </a:p>
        </p:txBody>
      </p:sp>
      <p:sp>
        <p:nvSpPr>
          <p:cNvPr id="1626115" name="Oval 3"/>
          <p:cNvSpPr>
            <a:spLocks noChangeArrowheads="1"/>
          </p:cNvSpPr>
          <p:nvPr/>
        </p:nvSpPr>
        <p:spPr bwMode="auto">
          <a:xfrm>
            <a:off x="1763713" y="2205038"/>
            <a:ext cx="144462" cy="144462"/>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1626116" name="Oval 4"/>
          <p:cNvSpPr>
            <a:spLocks noChangeArrowheads="1"/>
          </p:cNvSpPr>
          <p:nvPr/>
        </p:nvSpPr>
        <p:spPr bwMode="auto">
          <a:xfrm>
            <a:off x="1619250" y="2708275"/>
            <a:ext cx="144463" cy="144463"/>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1626117" name="Oval 5"/>
          <p:cNvSpPr>
            <a:spLocks noChangeArrowheads="1"/>
          </p:cNvSpPr>
          <p:nvPr/>
        </p:nvSpPr>
        <p:spPr bwMode="auto">
          <a:xfrm>
            <a:off x="1992313" y="2409825"/>
            <a:ext cx="144462" cy="144463"/>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1626118" name="Oval 6"/>
          <p:cNvSpPr>
            <a:spLocks noChangeArrowheads="1"/>
          </p:cNvSpPr>
          <p:nvPr/>
        </p:nvSpPr>
        <p:spPr bwMode="auto">
          <a:xfrm>
            <a:off x="2425700" y="2393950"/>
            <a:ext cx="144463" cy="144463"/>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1626119" name="Oval 7"/>
          <p:cNvSpPr>
            <a:spLocks noChangeArrowheads="1"/>
          </p:cNvSpPr>
          <p:nvPr/>
        </p:nvSpPr>
        <p:spPr bwMode="auto">
          <a:xfrm>
            <a:off x="2700338" y="2132013"/>
            <a:ext cx="144462" cy="144462"/>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1626120" name="Oval 8"/>
          <p:cNvSpPr>
            <a:spLocks noChangeArrowheads="1"/>
          </p:cNvSpPr>
          <p:nvPr/>
        </p:nvSpPr>
        <p:spPr bwMode="auto">
          <a:xfrm>
            <a:off x="2916238" y="2708275"/>
            <a:ext cx="144462" cy="144463"/>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1626121" name="Text Box 9"/>
          <p:cNvSpPr txBox="1">
            <a:spLocks noChangeArrowheads="1"/>
          </p:cNvSpPr>
          <p:nvPr/>
        </p:nvSpPr>
        <p:spPr bwMode="auto">
          <a:xfrm>
            <a:off x="1398588" y="2009775"/>
            <a:ext cx="29845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1</a:t>
            </a:r>
          </a:p>
        </p:txBody>
      </p:sp>
      <p:sp>
        <p:nvSpPr>
          <p:cNvPr id="1626122" name="Text Box 10"/>
          <p:cNvSpPr txBox="1">
            <a:spLocks noChangeArrowheads="1"/>
          </p:cNvSpPr>
          <p:nvPr/>
        </p:nvSpPr>
        <p:spPr bwMode="auto">
          <a:xfrm>
            <a:off x="1258888" y="2636838"/>
            <a:ext cx="298450" cy="366712"/>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2</a:t>
            </a:r>
          </a:p>
        </p:txBody>
      </p:sp>
      <p:sp>
        <p:nvSpPr>
          <p:cNvPr id="1626123" name="Text Box 11"/>
          <p:cNvSpPr txBox="1">
            <a:spLocks noChangeArrowheads="1"/>
          </p:cNvSpPr>
          <p:nvPr/>
        </p:nvSpPr>
        <p:spPr bwMode="auto">
          <a:xfrm>
            <a:off x="2041525" y="2492375"/>
            <a:ext cx="29845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3</a:t>
            </a:r>
          </a:p>
        </p:txBody>
      </p:sp>
      <p:sp>
        <p:nvSpPr>
          <p:cNvPr id="1626124" name="Text Box 12"/>
          <p:cNvSpPr txBox="1">
            <a:spLocks noChangeArrowheads="1"/>
          </p:cNvSpPr>
          <p:nvPr/>
        </p:nvSpPr>
        <p:spPr bwMode="auto">
          <a:xfrm>
            <a:off x="2473325" y="2492375"/>
            <a:ext cx="29845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4</a:t>
            </a:r>
          </a:p>
        </p:txBody>
      </p:sp>
      <p:sp>
        <p:nvSpPr>
          <p:cNvPr id="1626125" name="Text Box 13"/>
          <p:cNvSpPr txBox="1">
            <a:spLocks noChangeArrowheads="1"/>
          </p:cNvSpPr>
          <p:nvPr/>
        </p:nvSpPr>
        <p:spPr bwMode="auto">
          <a:xfrm>
            <a:off x="2843213" y="1989138"/>
            <a:ext cx="298450" cy="366712"/>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5</a:t>
            </a:r>
          </a:p>
        </p:txBody>
      </p:sp>
      <p:sp>
        <p:nvSpPr>
          <p:cNvPr id="1626126" name="Text Box 14"/>
          <p:cNvSpPr txBox="1">
            <a:spLocks noChangeArrowheads="1"/>
          </p:cNvSpPr>
          <p:nvPr/>
        </p:nvSpPr>
        <p:spPr bwMode="auto">
          <a:xfrm>
            <a:off x="3059113" y="2708275"/>
            <a:ext cx="29845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6</a:t>
            </a:r>
          </a:p>
        </p:txBody>
      </p:sp>
      <p:sp>
        <p:nvSpPr>
          <p:cNvPr id="1626127" name="Text Box 15"/>
          <p:cNvSpPr txBox="1">
            <a:spLocks noChangeArrowheads="1"/>
          </p:cNvSpPr>
          <p:nvPr/>
        </p:nvSpPr>
        <p:spPr bwMode="auto">
          <a:xfrm>
            <a:off x="5292725" y="3141663"/>
            <a:ext cx="298450" cy="366712"/>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1</a:t>
            </a:r>
          </a:p>
        </p:txBody>
      </p:sp>
      <p:sp>
        <p:nvSpPr>
          <p:cNvPr id="1626128" name="Text Box 16"/>
          <p:cNvSpPr txBox="1">
            <a:spLocks noChangeArrowheads="1"/>
          </p:cNvSpPr>
          <p:nvPr/>
        </p:nvSpPr>
        <p:spPr bwMode="auto">
          <a:xfrm>
            <a:off x="5641975" y="3133725"/>
            <a:ext cx="29845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3</a:t>
            </a:r>
          </a:p>
        </p:txBody>
      </p:sp>
      <p:sp>
        <p:nvSpPr>
          <p:cNvPr id="1626129" name="Text Box 17"/>
          <p:cNvSpPr txBox="1">
            <a:spLocks noChangeArrowheads="1"/>
          </p:cNvSpPr>
          <p:nvPr/>
        </p:nvSpPr>
        <p:spPr bwMode="auto">
          <a:xfrm>
            <a:off x="6002338" y="3141663"/>
            <a:ext cx="298450" cy="366712"/>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4</a:t>
            </a:r>
          </a:p>
        </p:txBody>
      </p:sp>
      <p:sp>
        <p:nvSpPr>
          <p:cNvPr id="1626130" name="Text Box 18"/>
          <p:cNvSpPr txBox="1">
            <a:spLocks noChangeArrowheads="1"/>
          </p:cNvSpPr>
          <p:nvPr/>
        </p:nvSpPr>
        <p:spPr bwMode="auto">
          <a:xfrm>
            <a:off x="6361113" y="3141663"/>
            <a:ext cx="298450" cy="366712"/>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5</a:t>
            </a:r>
          </a:p>
        </p:txBody>
      </p:sp>
      <p:sp>
        <p:nvSpPr>
          <p:cNvPr id="1626131" name="Text Box 19"/>
          <p:cNvSpPr txBox="1">
            <a:spLocks noChangeArrowheads="1"/>
          </p:cNvSpPr>
          <p:nvPr/>
        </p:nvSpPr>
        <p:spPr bwMode="auto">
          <a:xfrm>
            <a:off x="6721475" y="3141663"/>
            <a:ext cx="298450" cy="366712"/>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2</a:t>
            </a:r>
          </a:p>
        </p:txBody>
      </p:sp>
      <p:sp>
        <p:nvSpPr>
          <p:cNvPr id="1626132" name="Text Box 20"/>
          <p:cNvSpPr txBox="1">
            <a:spLocks noChangeArrowheads="1"/>
          </p:cNvSpPr>
          <p:nvPr/>
        </p:nvSpPr>
        <p:spPr bwMode="auto">
          <a:xfrm>
            <a:off x="7092950" y="3141663"/>
            <a:ext cx="298450" cy="366712"/>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6</a:t>
            </a:r>
          </a:p>
        </p:txBody>
      </p:sp>
      <p:sp>
        <p:nvSpPr>
          <p:cNvPr id="1626133" name="Line 21"/>
          <p:cNvSpPr>
            <a:spLocks noChangeShapeType="1"/>
          </p:cNvSpPr>
          <p:nvPr/>
        </p:nvSpPr>
        <p:spPr bwMode="auto">
          <a:xfrm flipV="1">
            <a:off x="5435600" y="2924175"/>
            <a:ext cx="0" cy="217488"/>
          </a:xfrm>
          <a:prstGeom prst="line">
            <a:avLst/>
          </a:prstGeom>
          <a:noFill/>
          <a:ln w="9525">
            <a:solidFill>
              <a:schemeClr val="tx1"/>
            </a:solidFill>
            <a:round/>
            <a:headEnd/>
            <a:tailEnd/>
          </a:ln>
          <a:effectLst/>
        </p:spPr>
        <p:txBody>
          <a:bodyPr wrap="none"/>
          <a:lstStyle/>
          <a:p>
            <a:endParaRPr lang="en-US"/>
          </a:p>
        </p:txBody>
      </p:sp>
      <p:sp>
        <p:nvSpPr>
          <p:cNvPr id="1626134" name="Line 22"/>
          <p:cNvSpPr>
            <a:spLocks noChangeShapeType="1"/>
          </p:cNvSpPr>
          <p:nvPr/>
        </p:nvSpPr>
        <p:spPr bwMode="auto">
          <a:xfrm flipV="1">
            <a:off x="5795963" y="2924175"/>
            <a:ext cx="0" cy="217488"/>
          </a:xfrm>
          <a:prstGeom prst="line">
            <a:avLst/>
          </a:prstGeom>
          <a:noFill/>
          <a:ln w="9525">
            <a:solidFill>
              <a:schemeClr val="tx1"/>
            </a:solidFill>
            <a:round/>
            <a:headEnd/>
            <a:tailEnd/>
          </a:ln>
          <a:effectLst/>
        </p:spPr>
        <p:txBody>
          <a:bodyPr wrap="none"/>
          <a:lstStyle/>
          <a:p>
            <a:endParaRPr lang="en-US"/>
          </a:p>
        </p:txBody>
      </p:sp>
      <p:sp>
        <p:nvSpPr>
          <p:cNvPr id="1626135" name="Line 23"/>
          <p:cNvSpPr>
            <a:spLocks noChangeShapeType="1"/>
          </p:cNvSpPr>
          <p:nvPr/>
        </p:nvSpPr>
        <p:spPr bwMode="auto">
          <a:xfrm flipV="1">
            <a:off x="6156325" y="2781300"/>
            <a:ext cx="0" cy="360363"/>
          </a:xfrm>
          <a:prstGeom prst="line">
            <a:avLst/>
          </a:prstGeom>
          <a:noFill/>
          <a:ln w="9525">
            <a:solidFill>
              <a:schemeClr val="tx1"/>
            </a:solidFill>
            <a:round/>
            <a:headEnd/>
            <a:tailEnd/>
          </a:ln>
          <a:effectLst/>
        </p:spPr>
        <p:txBody>
          <a:bodyPr wrap="none"/>
          <a:lstStyle/>
          <a:p>
            <a:endParaRPr lang="en-US"/>
          </a:p>
        </p:txBody>
      </p:sp>
      <p:sp>
        <p:nvSpPr>
          <p:cNvPr id="1626136" name="Line 24"/>
          <p:cNvSpPr>
            <a:spLocks noChangeShapeType="1"/>
          </p:cNvSpPr>
          <p:nvPr/>
        </p:nvSpPr>
        <p:spPr bwMode="auto">
          <a:xfrm flipV="1">
            <a:off x="6516688" y="2781300"/>
            <a:ext cx="0" cy="360363"/>
          </a:xfrm>
          <a:prstGeom prst="line">
            <a:avLst/>
          </a:prstGeom>
          <a:noFill/>
          <a:ln w="9525">
            <a:solidFill>
              <a:schemeClr val="tx1"/>
            </a:solidFill>
            <a:round/>
            <a:headEnd/>
            <a:tailEnd/>
          </a:ln>
          <a:effectLst/>
        </p:spPr>
        <p:txBody>
          <a:bodyPr wrap="none"/>
          <a:lstStyle/>
          <a:p>
            <a:endParaRPr lang="en-US"/>
          </a:p>
        </p:txBody>
      </p:sp>
      <p:sp>
        <p:nvSpPr>
          <p:cNvPr id="1626137" name="Line 25"/>
          <p:cNvSpPr>
            <a:spLocks noChangeShapeType="1"/>
          </p:cNvSpPr>
          <p:nvPr/>
        </p:nvSpPr>
        <p:spPr bwMode="auto">
          <a:xfrm flipV="1">
            <a:off x="6877050" y="2349500"/>
            <a:ext cx="0" cy="792163"/>
          </a:xfrm>
          <a:prstGeom prst="line">
            <a:avLst/>
          </a:prstGeom>
          <a:noFill/>
          <a:ln w="9525">
            <a:solidFill>
              <a:schemeClr val="tx1"/>
            </a:solidFill>
            <a:round/>
            <a:headEnd/>
            <a:tailEnd/>
          </a:ln>
          <a:effectLst/>
        </p:spPr>
        <p:txBody>
          <a:bodyPr wrap="none"/>
          <a:lstStyle/>
          <a:p>
            <a:endParaRPr lang="en-US"/>
          </a:p>
        </p:txBody>
      </p:sp>
      <p:sp>
        <p:nvSpPr>
          <p:cNvPr id="1626138" name="Line 26"/>
          <p:cNvSpPr>
            <a:spLocks noChangeShapeType="1"/>
          </p:cNvSpPr>
          <p:nvPr/>
        </p:nvSpPr>
        <p:spPr bwMode="auto">
          <a:xfrm flipV="1">
            <a:off x="7235825" y="2133600"/>
            <a:ext cx="0" cy="1008063"/>
          </a:xfrm>
          <a:prstGeom prst="line">
            <a:avLst/>
          </a:prstGeom>
          <a:noFill/>
          <a:ln w="9525">
            <a:solidFill>
              <a:schemeClr val="tx1"/>
            </a:solidFill>
            <a:round/>
            <a:headEnd/>
            <a:tailEnd/>
          </a:ln>
          <a:effectLst/>
        </p:spPr>
        <p:txBody>
          <a:bodyPr wrap="none"/>
          <a:lstStyle/>
          <a:p>
            <a:endParaRPr lang="en-US"/>
          </a:p>
        </p:txBody>
      </p:sp>
      <p:sp>
        <p:nvSpPr>
          <p:cNvPr id="1626139" name="Line 27"/>
          <p:cNvSpPr>
            <a:spLocks noChangeShapeType="1"/>
          </p:cNvSpPr>
          <p:nvPr/>
        </p:nvSpPr>
        <p:spPr bwMode="auto">
          <a:xfrm>
            <a:off x="5435600" y="2924175"/>
            <a:ext cx="360363" cy="0"/>
          </a:xfrm>
          <a:prstGeom prst="line">
            <a:avLst/>
          </a:prstGeom>
          <a:noFill/>
          <a:ln w="9525">
            <a:solidFill>
              <a:schemeClr val="tx1"/>
            </a:solidFill>
            <a:round/>
            <a:headEnd/>
            <a:tailEnd/>
          </a:ln>
          <a:effectLst/>
        </p:spPr>
        <p:txBody>
          <a:bodyPr wrap="none"/>
          <a:lstStyle/>
          <a:p>
            <a:endParaRPr lang="en-US"/>
          </a:p>
        </p:txBody>
      </p:sp>
      <p:sp>
        <p:nvSpPr>
          <p:cNvPr id="1626140" name="Line 28"/>
          <p:cNvSpPr>
            <a:spLocks noChangeShapeType="1"/>
          </p:cNvSpPr>
          <p:nvPr/>
        </p:nvSpPr>
        <p:spPr bwMode="auto">
          <a:xfrm>
            <a:off x="6156325" y="2781300"/>
            <a:ext cx="360363" cy="0"/>
          </a:xfrm>
          <a:prstGeom prst="line">
            <a:avLst/>
          </a:prstGeom>
          <a:noFill/>
          <a:ln w="9525">
            <a:solidFill>
              <a:schemeClr val="tx1"/>
            </a:solidFill>
            <a:round/>
            <a:headEnd/>
            <a:tailEnd/>
          </a:ln>
          <a:effectLst/>
        </p:spPr>
        <p:txBody>
          <a:bodyPr wrap="none"/>
          <a:lstStyle/>
          <a:p>
            <a:endParaRPr lang="en-US"/>
          </a:p>
        </p:txBody>
      </p:sp>
      <p:sp>
        <p:nvSpPr>
          <p:cNvPr id="1626141" name="Line 29"/>
          <p:cNvSpPr>
            <a:spLocks noChangeShapeType="1"/>
          </p:cNvSpPr>
          <p:nvPr/>
        </p:nvSpPr>
        <p:spPr bwMode="auto">
          <a:xfrm flipV="1">
            <a:off x="5651500" y="2565400"/>
            <a:ext cx="0" cy="358775"/>
          </a:xfrm>
          <a:prstGeom prst="line">
            <a:avLst/>
          </a:prstGeom>
          <a:noFill/>
          <a:ln w="9525">
            <a:solidFill>
              <a:schemeClr val="tx1"/>
            </a:solidFill>
            <a:round/>
            <a:headEnd/>
            <a:tailEnd/>
          </a:ln>
          <a:effectLst/>
        </p:spPr>
        <p:txBody>
          <a:bodyPr wrap="none"/>
          <a:lstStyle/>
          <a:p>
            <a:endParaRPr lang="en-US"/>
          </a:p>
        </p:txBody>
      </p:sp>
      <p:sp>
        <p:nvSpPr>
          <p:cNvPr id="1626142" name="Line 30"/>
          <p:cNvSpPr>
            <a:spLocks noChangeShapeType="1"/>
          </p:cNvSpPr>
          <p:nvPr/>
        </p:nvSpPr>
        <p:spPr bwMode="auto">
          <a:xfrm flipV="1">
            <a:off x="6372225" y="2565400"/>
            <a:ext cx="0" cy="217488"/>
          </a:xfrm>
          <a:prstGeom prst="line">
            <a:avLst/>
          </a:prstGeom>
          <a:noFill/>
          <a:ln w="9525">
            <a:solidFill>
              <a:schemeClr val="tx1"/>
            </a:solidFill>
            <a:round/>
            <a:headEnd/>
            <a:tailEnd/>
          </a:ln>
          <a:effectLst/>
        </p:spPr>
        <p:txBody>
          <a:bodyPr wrap="none"/>
          <a:lstStyle/>
          <a:p>
            <a:endParaRPr lang="en-US"/>
          </a:p>
        </p:txBody>
      </p:sp>
      <p:sp>
        <p:nvSpPr>
          <p:cNvPr id="1626143" name="Line 31"/>
          <p:cNvSpPr>
            <a:spLocks noChangeShapeType="1"/>
          </p:cNvSpPr>
          <p:nvPr/>
        </p:nvSpPr>
        <p:spPr bwMode="auto">
          <a:xfrm>
            <a:off x="5651500" y="2565400"/>
            <a:ext cx="720725" cy="0"/>
          </a:xfrm>
          <a:prstGeom prst="line">
            <a:avLst/>
          </a:prstGeom>
          <a:noFill/>
          <a:ln w="9525">
            <a:solidFill>
              <a:schemeClr val="tx1"/>
            </a:solidFill>
            <a:round/>
            <a:headEnd/>
            <a:tailEnd/>
          </a:ln>
          <a:effectLst/>
        </p:spPr>
        <p:txBody>
          <a:bodyPr wrap="none"/>
          <a:lstStyle/>
          <a:p>
            <a:endParaRPr lang="en-US"/>
          </a:p>
        </p:txBody>
      </p:sp>
      <p:sp>
        <p:nvSpPr>
          <p:cNvPr id="1626144" name="Line 32"/>
          <p:cNvSpPr>
            <a:spLocks noChangeShapeType="1"/>
          </p:cNvSpPr>
          <p:nvPr/>
        </p:nvSpPr>
        <p:spPr bwMode="auto">
          <a:xfrm flipV="1">
            <a:off x="6011863" y="2349500"/>
            <a:ext cx="0" cy="217488"/>
          </a:xfrm>
          <a:prstGeom prst="line">
            <a:avLst/>
          </a:prstGeom>
          <a:noFill/>
          <a:ln w="9525">
            <a:solidFill>
              <a:schemeClr val="tx1"/>
            </a:solidFill>
            <a:round/>
            <a:headEnd/>
            <a:tailEnd/>
          </a:ln>
          <a:effectLst/>
        </p:spPr>
        <p:txBody>
          <a:bodyPr wrap="none"/>
          <a:lstStyle/>
          <a:p>
            <a:endParaRPr lang="en-US"/>
          </a:p>
        </p:txBody>
      </p:sp>
      <p:sp>
        <p:nvSpPr>
          <p:cNvPr id="1626145" name="Line 33"/>
          <p:cNvSpPr>
            <a:spLocks noChangeShapeType="1"/>
          </p:cNvSpPr>
          <p:nvPr/>
        </p:nvSpPr>
        <p:spPr bwMode="auto">
          <a:xfrm>
            <a:off x="6011863" y="2349500"/>
            <a:ext cx="865187" cy="0"/>
          </a:xfrm>
          <a:prstGeom prst="line">
            <a:avLst/>
          </a:prstGeom>
          <a:noFill/>
          <a:ln w="9525">
            <a:solidFill>
              <a:schemeClr val="tx1"/>
            </a:solidFill>
            <a:round/>
            <a:headEnd/>
            <a:tailEnd/>
          </a:ln>
          <a:effectLst/>
        </p:spPr>
        <p:txBody>
          <a:bodyPr wrap="none"/>
          <a:lstStyle/>
          <a:p>
            <a:endParaRPr lang="en-US"/>
          </a:p>
        </p:txBody>
      </p:sp>
      <p:sp>
        <p:nvSpPr>
          <p:cNvPr id="1626146" name="Line 34"/>
          <p:cNvSpPr>
            <a:spLocks noChangeShapeType="1"/>
          </p:cNvSpPr>
          <p:nvPr/>
        </p:nvSpPr>
        <p:spPr bwMode="auto">
          <a:xfrm flipV="1">
            <a:off x="6443663" y="2133600"/>
            <a:ext cx="0" cy="217488"/>
          </a:xfrm>
          <a:prstGeom prst="line">
            <a:avLst/>
          </a:prstGeom>
          <a:noFill/>
          <a:ln w="9525">
            <a:solidFill>
              <a:schemeClr val="tx1"/>
            </a:solidFill>
            <a:round/>
            <a:headEnd/>
            <a:tailEnd/>
          </a:ln>
          <a:effectLst/>
        </p:spPr>
        <p:txBody>
          <a:bodyPr wrap="none"/>
          <a:lstStyle/>
          <a:p>
            <a:endParaRPr lang="en-US"/>
          </a:p>
        </p:txBody>
      </p:sp>
      <p:sp>
        <p:nvSpPr>
          <p:cNvPr id="1626147" name="Line 35"/>
          <p:cNvSpPr>
            <a:spLocks noChangeShapeType="1"/>
          </p:cNvSpPr>
          <p:nvPr/>
        </p:nvSpPr>
        <p:spPr bwMode="auto">
          <a:xfrm>
            <a:off x="6443663" y="2133600"/>
            <a:ext cx="792162" cy="0"/>
          </a:xfrm>
          <a:prstGeom prst="line">
            <a:avLst/>
          </a:prstGeom>
          <a:noFill/>
          <a:ln w="9525">
            <a:solidFill>
              <a:schemeClr val="tx1"/>
            </a:solidFill>
            <a:round/>
            <a:headEnd/>
            <a:tailEnd/>
          </a:ln>
          <a:effectLst/>
        </p:spPr>
        <p:txBody>
          <a:bodyPr wrap="none"/>
          <a:lstStyle/>
          <a:p>
            <a:endParaRPr lang="en-US"/>
          </a:p>
        </p:txBody>
      </p:sp>
      <p:sp>
        <p:nvSpPr>
          <p:cNvPr id="1626148" name="Line 36"/>
          <p:cNvSpPr>
            <a:spLocks noChangeShapeType="1"/>
          </p:cNvSpPr>
          <p:nvPr/>
        </p:nvSpPr>
        <p:spPr bwMode="auto">
          <a:xfrm flipV="1">
            <a:off x="6804025" y="1916113"/>
            <a:ext cx="0" cy="217487"/>
          </a:xfrm>
          <a:prstGeom prst="line">
            <a:avLst/>
          </a:prstGeom>
          <a:noFill/>
          <a:ln w="9525">
            <a:solidFill>
              <a:schemeClr val="tx1"/>
            </a:solidFill>
            <a:round/>
            <a:headEnd/>
            <a:tailEnd/>
          </a:ln>
          <a:effectLst/>
        </p:spPr>
        <p:txBody>
          <a:bodyPr wrap="none"/>
          <a:lstStyle/>
          <a:p>
            <a:endParaRPr lang="en-US"/>
          </a:p>
        </p:txBody>
      </p:sp>
      <p:sp>
        <p:nvSpPr>
          <p:cNvPr id="1626149" name="Rectangle 37"/>
          <p:cNvSpPr>
            <a:spLocks noChangeArrowheads="1"/>
          </p:cNvSpPr>
          <p:nvPr/>
        </p:nvSpPr>
        <p:spPr bwMode="auto">
          <a:xfrm>
            <a:off x="467544" y="3510136"/>
            <a:ext cx="8066088" cy="1143000"/>
          </a:xfrm>
          <a:prstGeom prst="rect">
            <a:avLst/>
          </a:prstGeom>
          <a:noFill/>
          <a:ln w="9525">
            <a:noFill/>
            <a:miter lim="800000"/>
            <a:headEnd/>
            <a:tailEnd/>
          </a:ln>
          <a:effectLst/>
        </p:spPr>
        <p:txBody>
          <a:bodyPr anchor="ctr"/>
          <a:lstStyle/>
          <a:p>
            <a:pPr>
              <a:spcBef>
                <a:spcPct val="0"/>
              </a:spcBef>
              <a:buClrTx/>
              <a:buSzTx/>
              <a:buFontTx/>
              <a:buNone/>
            </a:pPr>
            <a:r>
              <a:rPr lang="en-US" altLang="zh-TW" sz="3200" dirty="0">
                <a:ea typeface="新細明體" pitchFamily="18" charset="-120"/>
              </a:rPr>
              <a:t>Result of the Complete-Link </a:t>
            </a:r>
            <a:r>
              <a:rPr lang="en-US" altLang="zh-TW" sz="3200" dirty="0" smtClean="0">
                <a:ea typeface="新細明體" pitchFamily="18" charset="-120"/>
              </a:rPr>
              <a:t>algorithm</a:t>
            </a:r>
            <a:r>
              <a:rPr lang="hi-IN" altLang="zh-TW" sz="3200" dirty="0" smtClean="0">
                <a:ea typeface="新細明體" pitchFamily="18" charset="-120"/>
              </a:rPr>
              <a:t>:</a:t>
            </a:r>
            <a:endParaRPr lang="en-US" altLang="zh-TW" sz="3200" dirty="0">
              <a:ea typeface="新細明體" pitchFamily="18" charset="-120"/>
            </a:endParaRPr>
          </a:p>
        </p:txBody>
      </p:sp>
      <p:sp>
        <p:nvSpPr>
          <p:cNvPr id="1626150" name="Oval 38"/>
          <p:cNvSpPr>
            <a:spLocks noChangeArrowheads="1"/>
          </p:cNvSpPr>
          <p:nvPr/>
        </p:nvSpPr>
        <p:spPr bwMode="auto">
          <a:xfrm>
            <a:off x="1990725" y="4941888"/>
            <a:ext cx="144463" cy="144462"/>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1626151" name="Oval 39"/>
          <p:cNvSpPr>
            <a:spLocks noChangeArrowheads="1"/>
          </p:cNvSpPr>
          <p:nvPr/>
        </p:nvSpPr>
        <p:spPr bwMode="auto">
          <a:xfrm>
            <a:off x="1846263" y="5445125"/>
            <a:ext cx="144462" cy="144463"/>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1626152" name="Oval 40"/>
          <p:cNvSpPr>
            <a:spLocks noChangeArrowheads="1"/>
          </p:cNvSpPr>
          <p:nvPr/>
        </p:nvSpPr>
        <p:spPr bwMode="auto">
          <a:xfrm>
            <a:off x="2219325" y="5146675"/>
            <a:ext cx="144463" cy="144463"/>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1626153" name="Oval 41"/>
          <p:cNvSpPr>
            <a:spLocks noChangeArrowheads="1"/>
          </p:cNvSpPr>
          <p:nvPr/>
        </p:nvSpPr>
        <p:spPr bwMode="auto">
          <a:xfrm>
            <a:off x="2652713" y="5130800"/>
            <a:ext cx="144462" cy="144463"/>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1626154" name="Oval 42"/>
          <p:cNvSpPr>
            <a:spLocks noChangeArrowheads="1"/>
          </p:cNvSpPr>
          <p:nvPr/>
        </p:nvSpPr>
        <p:spPr bwMode="auto">
          <a:xfrm>
            <a:off x="2927350" y="4868863"/>
            <a:ext cx="144463" cy="144462"/>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1626155" name="Oval 43"/>
          <p:cNvSpPr>
            <a:spLocks noChangeArrowheads="1"/>
          </p:cNvSpPr>
          <p:nvPr/>
        </p:nvSpPr>
        <p:spPr bwMode="auto">
          <a:xfrm>
            <a:off x="3143250" y="5445125"/>
            <a:ext cx="144463" cy="144463"/>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1626156" name="Text Box 44"/>
          <p:cNvSpPr txBox="1">
            <a:spLocks noChangeArrowheads="1"/>
          </p:cNvSpPr>
          <p:nvPr/>
        </p:nvSpPr>
        <p:spPr bwMode="auto">
          <a:xfrm>
            <a:off x="1625600" y="4746625"/>
            <a:ext cx="29845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1</a:t>
            </a:r>
          </a:p>
        </p:txBody>
      </p:sp>
      <p:sp>
        <p:nvSpPr>
          <p:cNvPr id="1626157" name="Text Box 45"/>
          <p:cNvSpPr txBox="1">
            <a:spLocks noChangeArrowheads="1"/>
          </p:cNvSpPr>
          <p:nvPr/>
        </p:nvSpPr>
        <p:spPr bwMode="auto">
          <a:xfrm>
            <a:off x="1485900" y="5373688"/>
            <a:ext cx="298450" cy="366712"/>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2</a:t>
            </a:r>
          </a:p>
        </p:txBody>
      </p:sp>
      <p:sp>
        <p:nvSpPr>
          <p:cNvPr id="1626158" name="Text Box 46"/>
          <p:cNvSpPr txBox="1">
            <a:spLocks noChangeArrowheads="1"/>
          </p:cNvSpPr>
          <p:nvPr/>
        </p:nvSpPr>
        <p:spPr bwMode="auto">
          <a:xfrm>
            <a:off x="2268538" y="5229225"/>
            <a:ext cx="29845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3</a:t>
            </a:r>
          </a:p>
        </p:txBody>
      </p:sp>
      <p:sp>
        <p:nvSpPr>
          <p:cNvPr id="1626159" name="Text Box 47"/>
          <p:cNvSpPr txBox="1">
            <a:spLocks noChangeArrowheads="1"/>
          </p:cNvSpPr>
          <p:nvPr/>
        </p:nvSpPr>
        <p:spPr bwMode="auto">
          <a:xfrm>
            <a:off x="2700338" y="5229225"/>
            <a:ext cx="29845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4</a:t>
            </a:r>
          </a:p>
        </p:txBody>
      </p:sp>
      <p:sp>
        <p:nvSpPr>
          <p:cNvPr id="1626160" name="Text Box 48"/>
          <p:cNvSpPr txBox="1">
            <a:spLocks noChangeArrowheads="1"/>
          </p:cNvSpPr>
          <p:nvPr/>
        </p:nvSpPr>
        <p:spPr bwMode="auto">
          <a:xfrm>
            <a:off x="3070225" y="4725988"/>
            <a:ext cx="298450" cy="366712"/>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5</a:t>
            </a:r>
          </a:p>
        </p:txBody>
      </p:sp>
      <p:sp>
        <p:nvSpPr>
          <p:cNvPr id="1626161" name="Text Box 49"/>
          <p:cNvSpPr txBox="1">
            <a:spLocks noChangeArrowheads="1"/>
          </p:cNvSpPr>
          <p:nvPr/>
        </p:nvSpPr>
        <p:spPr bwMode="auto">
          <a:xfrm>
            <a:off x="3286125" y="5445125"/>
            <a:ext cx="29845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6</a:t>
            </a:r>
          </a:p>
        </p:txBody>
      </p:sp>
      <p:sp>
        <p:nvSpPr>
          <p:cNvPr id="1626162" name="Text Box 50"/>
          <p:cNvSpPr txBox="1">
            <a:spLocks noChangeArrowheads="1"/>
          </p:cNvSpPr>
          <p:nvPr/>
        </p:nvSpPr>
        <p:spPr bwMode="auto">
          <a:xfrm>
            <a:off x="5435600" y="5734050"/>
            <a:ext cx="29845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1</a:t>
            </a:r>
          </a:p>
        </p:txBody>
      </p:sp>
      <p:sp>
        <p:nvSpPr>
          <p:cNvPr id="1626163" name="Text Box 51"/>
          <p:cNvSpPr txBox="1">
            <a:spLocks noChangeArrowheads="1"/>
          </p:cNvSpPr>
          <p:nvPr/>
        </p:nvSpPr>
        <p:spPr bwMode="auto">
          <a:xfrm>
            <a:off x="5784850" y="5726113"/>
            <a:ext cx="298450" cy="366712"/>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3</a:t>
            </a:r>
          </a:p>
        </p:txBody>
      </p:sp>
      <p:sp>
        <p:nvSpPr>
          <p:cNvPr id="1626164" name="Text Box 52"/>
          <p:cNvSpPr txBox="1">
            <a:spLocks noChangeArrowheads="1"/>
          </p:cNvSpPr>
          <p:nvPr/>
        </p:nvSpPr>
        <p:spPr bwMode="auto">
          <a:xfrm>
            <a:off x="6145213" y="5734050"/>
            <a:ext cx="29845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2</a:t>
            </a:r>
          </a:p>
        </p:txBody>
      </p:sp>
      <p:sp>
        <p:nvSpPr>
          <p:cNvPr id="1626165" name="Text Box 53"/>
          <p:cNvSpPr txBox="1">
            <a:spLocks noChangeArrowheads="1"/>
          </p:cNvSpPr>
          <p:nvPr/>
        </p:nvSpPr>
        <p:spPr bwMode="auto">
          <a:xfrm>
            <a:off x="6503988" y="5734050"/>
            <a:ext cx="29845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4</a:t>
            </a:r>
          </a:p>
        </p:txBody>
      </p:sp>
      <p:sp>
        <p:nvSpPr>
          <p:cNvPr id="1626166" name="Text Box 54"/>
          <p:cNvSpPr txBox="1">
            <a:spLocks noChangeArrowheads="1"/>
          </p:cNvSpPr>
          <p:nvPr/>
        </p:nvSpPr>
        <p:spPr bwMode="auto">
          <a:xfrm>
            <a:off x="6864350" y="5734050"/>
            <a:ext cx="29845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5</a:t>
            </a:r>
          </a:p>
        </p:txBody>
      </p:sp>
      <p:sp>
        <p:nvSpPr>
          <p:cNvPr id="1626167" name="Text Box 55"/>
          <p:cNvSpPr txBox="1">
            <a:spLocks noChangeArrowheads="1"/>
          </p:cNvSpPr>
          <p:nvPr/>
        </p:nvSpPr>
        <p:spPr bwMode="auto">
          <a:xfrm>
            <a:off x="7235825" y="5734050"/>
            <a:ext cx="29845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TW" sz="1800" b="0">
                <a:solidFill>
                  <a:schemeClr val="tx1"/>
                </a:solidFill>
                <a:latin typeface="Times New Roman" pitchFamily="18" charset="0"/>
                <a:ea typeface="新細明體" pitchFamily="18" charset="-120"/>
              </a:rPr>
              <a:t>6</a:t>
            </a:r>
          </a:p>
        </p:txBody>
      </p:sp>
      <p:sp>
        <p:nvSpPr>
          <p:cNvPr id="1626168" name="Line 56"/>
          <p:cNvSpPr>
            <a:spLocks noChangeShapeType="1"/>
          </p:cNvSpPr>
          <p:nvPr/>
        </p:nvSpPr>
        <p:spPr bwMode="auto">
          <a:xfrm flipV="1">
            <a:off x="5580063" y="5516563"/>
            <a:ext cx="0" cy="217487"/>
          </a:xfrm>
          <a:prstGeom prst="line">
            <a:avLst/>
          </a:prstGeom>
          <a:noFill/>
          <a:ln w="9525">
            <a:solidFill>
              <a:schemeClr val="tx1"/>
            </a:solidFill>
            <a:round/>
            <a:headEnd/>
            <a:tailEnd/>
          </a:ln>
          <a:effectLst/>
        </p:spPr>
        <p:txBody>
          <a:bodyPr wrap="none"/>
          <a:lstStyle/>
          <a:p>
            <a:endParaRPr lang="en-US"/>
          </a:p>
        </p:txBody>
      </p:sp>
      <p:sp>
        <p:nvSpPr>
          <p:cNvPr id="1626169" name="Line 57"/>
          <p:cNvSpPr>
            <a:spLocks noChangeShapeType="1"/>
          </p:cNvSpPr>
          <p:nvPr/>
        </p:nvSpPr>
        <p:spPr bwMode="auto">
          <a:xfrm flipV="1">
            <a:off x="5940425" y="5516563"/>
            <a:ext cx="0" cy="217487"/>
          </a:xfrm>
          <a:prstGeom prst="line">
            <a:avLst/>
          </a:prstGeom>
          <a:noFill/>
          <a:ln w="9525">
            <a:solidFill>
              <a:schemeClr val="tx1"/>
            </a:solidFill>
            <a:round/>
            <a:headEnd/>
            <a:tailEnd/>
          </a:ln>
          <a:effectLst/>
        </p:spPr>
        <p:txBody>
          <a:bodyPr wrap="none"/>
          <a:lstStyle/>
          <a:p>
            <a:endParaRPr lang="en-US"/>
          </a:p>
        </p:txBody>
      </p:sp>
      <p:sp>
        <p:nvSpPr>
          <p:cNvPr id="1626170" name="Line 58"/>
          <p:cNvSpPr>
            <a:spLocks noChangeShapeType="1"/>
          </p:cNvSpPr>
          <p:nvPr/>
        </p:nvSpPr>
        <p:spPr bwMode="auto">
          <a:xfrm flipV="1">
            <a:off x="6659563" y="5373688"/>
            <a:ext cx="0" cy="360362"/>
          </a:xfrm>
          <a:prstGeom prst="line">
            <a:avLst/>
          </a:prstGeom>
          <a:noFill/>
          <a:ln w="9525">
            <a:solidFill>
              <a:schemeClr val="tx1"/>
            </a:solidFill>
            <a:round/>
            <a:headEnd/>
            <a:tailEnd/>
          </a:ln>
          <a:effectLst/>
        </p:spPr>
        <p:txBody>
          <a:bodyPr wrap="none"/>
          <a:lstStyle/>
          <a:p>
            <a:endParaRPr lang="en-US"/>
          </a:p>
        </p:txBody>
      </p:sp>
      <p:sp>
        <p:nvSpPr>
          <p:cNvPr id="1626171" name="Line 59"/>
          <p:cNvSpPr>
            <a:spLocks noChangeShapeType="1"/>
          </p:cNvSpPr>
          <p:nvPr/>
        </p:nvSpPr>
        <p:spPr bwMode="auto">
          <a:xfrm flipV="1">
            <a:off x="7019925" y="5373688"/>
            <a:ext cx="0" cy="360362"/>
          </a:xfrm>
          <a:prstGeom prst="line">
            <a:avLst/>
          </a:prstGeom>
          <a:noFill/>
          <a:ln w="9525">
            <a:solidFill>
              <a:schemeClr val="tx1"/>
            </a:solidFill>
            <a:round/>
            <a:headEnd/>
            <a:tailEnd/>
          </a:ln>
          <a:effectLst/>
        </p:spPr>
        <p:txBody>
          <a:bodyPr wrap="none"/>
          <a:lstStyle/>
          <a:p>
            <a:endParaRPr lang="en-US"/>
          </a:p>
        </p:txBody>
      </p:sp>
      <p:sp>
        <p:nvSpPr>
          <p:cNvPr id="1626172" name="Line 60"/>
          <p:cNvSpPr>
            <a:spLocks noChangeShapeType="1"/>
          </p:cNvSpPr>
          <p:nvPr/>
        </p:nvSpPr>
        <p:spPr bwMode="auto">
          <a:xfrm>
            <a:off x="5580063" y="5516563"/>
            <a:ext cx="360362" cy="0"/>
          </a:xfrm>
          <a:prstGeom prst="line">
            <a:avLst/>
          </a:prstGeom>
          <a:noFill/>
          <a:ln w="9525">
            <a:solidFill>
              <a:schemeClr val="tx1"/>
            </a:solidFill>
            <a:round/>
            <a:headEnd/>
            <a:tailEnd/>
          </a:ln>
          <a:effectLst/>
        </p:spPr>
        <p:txBody>
          <a:bodyPr wrap="none"/>
          <a:lstStyle/>
          <a:p>
            <a:endParaRPr lang="en-US"/>
          </a:p>
        </p:txBody>
      </p:sp>
      <p:sp>
        <p:nvSpPr>
          <p:cNvPr id="1626173" name="Line 61"/>
          <p:cNvSpPr>
            <a:spLocks noChangeShapeType="1"/>
          </p:cNvSpPr>
          <p:nvPr/>
        </p:nvSpPr>
        <p:spPr bwMode="auto">
          <a:xfrm>
            <a:off x="6659563" y="5373688"/>
            <a:ext cx="360362" cy="0"/>
          </a:xfrm>
          <a:prstGeom prst="line">
            <a:avLst/>
          </a:prstGeom>
          <a:noFill/>
          <a:ln w="9525">
            <a:solidFill>
              <a:schemeClr val="tx1"/>
            </a:solidFill>
            <a:round/>
            <a:headEnd/>
            <a:tailEnd/>
          </a:ln>
          <a:effectLst/>
        </p:spPr>
        <p:txBody>
          <a:bodyPr wrap="none"/>
          <a:lstStyle/>
          <a:p>
            <a:endParaRPr lang="en-US"/>
          </a:p>
        </p:txBody>
      </p:sp>
      <p:sp>
        <p:nvSpPr>
          <p:cNvPr id="1626174" name="Line 62"/>
          <p:cNvSpPr>
            <a:spLocks noChangeShapeType="1"/>
          </p:cNvSpPr>
          <p:nvPr/>
        </p:nvSpPr>
        <p:spPr bwMode="auto">
          <a:xfrm flipV="1">
            <a:off x="6300788" y="5229225"/>
            <a:ext cx="0" cy="504825"/>
          </a:xfrm>
          <a:prstGeom prst="line">
            <a:avLst/>
          </a:prstGeom>
          <a:noFill/>
          <a:ln w="9525">
            <a:solidFill>
              <a:schemeClr val="tx1"/>
            </a:solidFill>
            <a:round/>
            <a:headEnd/>
            <a:tailEnd/>
          </a:ln>
          <a:effectLst/>
        </p:spPr>
        <p:txBody>
          <a:bodyPr wrap="none"/>
          <a:lstStyle/>
          <a:p>
            <a:endParaRPr lang="en-US"/>
          </a:p>
        </p:txBody>
      </p:sp>
      <p:sp>
        <p:nvSpPr>
          <p:cNvPr id="1626175" name="Line 63"/>
          <p:cNvSpPr>
            <a:spLocks noChangeShapeType="1"/>
          </p:cNvSpPr>
          <p:nvPr/>
        </p:nvSpPr>
        <p:spPr bwMode="auto">
          <a:xfrm flipV="1">
            <a:off x="7380288" y="5084763"/>
            <a:ext cx="0" cy="647700"/>
          </a:xfrm>
          <a:prstGeom prst="line">
            <a:avLst/>
          </a:prstGeom>
          <a:noFill/>
          <a:ln w="9525">
            <a:solidFill>
              <a:schemeClr val="tx1"/>
            </a:solidFill>
            <a:round/>
            <a:headEnd/>
            <a:tailEnd/>
          </a:ln>
          <a:effectLst/>
        </p:spPr>
        <p:txBody>
          <a:bodyPr wrap="none"/>
          <a:lstStyle/>
          <a:p>
            <a:endParaRPr lang="en-US"/>
          </a:p>
        </p:txBody>
      </p:sp>
      <p:sp>
        <p:nvSpPr>
          <p:cNvPr id="1626176" name="Line 64"/>
          <p:cNvSpPr>
            <a:spLocks noChangeShapeType="1"/>
          </p:cNvSpPr>
          <p:nvPr/>
        </p:nvSpPr>
        <p:spPr bwMode="auto">
          <a:xfrm flipV="1">
            <a:off x="5795963" y="5229225"/>
            <a:ext cx="0" cy="287338"/>
          </a:xfrm>
          <a:prstGeom prst="line">
            <a:avLst/>
          </a:prstGeom>
          <a:noFill/>
          <a:ln w="9525">
            <a:solidFill>
              <a:schemeClr val="tx1"/>
            </a:solidFill>
            <a:round/>
            <a:headEnd/>
            <a:tailEnd/>
          </a:ln>
          <a:effectLst/>
        </p:spPr>
        <p:txBody>
          <a:bodyPr wrap="none"/>
          <a:lstStyle/>
          <a:p>
            <a:endParaRPr lang="en-US"/>
          </a:p>
        </p:txBody>
      </p:sp>
      <p:sp>
        <p:nvSpPr>
          <p:cNvPr id="1626177" name="Line 65"/>
          <p:cNvSpPr>
            <a:spLocks noChangeShapeType="1"/>
          </p:cNvSpPr>
          <p:nvPr/>
        </p:nvSpPr>
        <p:spPr bwMode="auto">
          <a:xfrm>
            <a:off x="5795963" y="5229225"/>
            <a:ext cx="504825" cy="0"/>
          </a:xfrm>
          <a:prstGeom prst="line">
            <a:avLst/>
          </a:prstGeom>
          <a:noFill/>
          <a:ln w="9525">
            <a:solidFill>
              <a:schemeClr val="tx1"/>
            </a:solidFill>
            <a:round/>
            <a:headEnd/>
            <a:tailEnd/>
          </a:ln>
          <a:effectLst/>
        </p:spPr>
        <p:txBody>
          <a:bodyPr wrap="none"/>
          <a:lstStyle/>
          <a:p>
            <a:endParaRPr lang="en-US"/>
          </a:p>
        </p:txBody>
      </p:sp>
      <p:sp>
        <p:nvSpPr>
          <p:cNvPr id="1626178" name="Line 66"/>
          <p:cNvSpPr>
            <a:spLocks noChangeShapeType="1"/>
          </p:cNvSpPr>
          <p:nvPr/>
        </p:nvSpPr>
        <p:spPr bwMode="auto">
          <a:xfrm flipV="1">
            <a:off x="6877050" y="5084763"/>
            <a:ext cx="0" cy="290512"/>
          </a:xfrm>
          <a:prstGeom prst="line">
            <a:avLst/>
          </a:prstGeom>
          <a:noFill/>
          <a:ln w="9525">
            <a:solidFill>
              <a:schemeClr val="tx1"/>
            </a:solidFill>
            <a:round/>
            <a:headEnd/>
            <a:tailEnd/>
          </a:ln>
          <a:effectLst/>
        </p:spPr>
        <p:txBody>
          <a:bodyPr wrap="none"/>
          <a:lstStyle/>
          <a:p>
            <a:endParaRPr lang="en-US"/>
          </a:p>
        </p:txBody>
      </p:sp>
      <p:sp>
        <p:nvSpPr>
          <p:cNvPr id="1626179" name="Line 67"/>
          <p:cNvSpPr>
            <a:spLocks noChangeShapeType="1"/>
          </p:cNvSpPr>
          <p:nvPr/>
        </p:nvSpPr>
        <p:spPr bwMode="auto">
          <a:xfrm>
            <a:off x="6877050" y="5084763"/>
            <a:ext cx="503238" cy="0"/>
          </a:xfrm>
          <a:prstGeom prst="line">
            <a:avLst/>
          </a:prstGeom>
          <a:noFill/>
          <a:ln w="9525">
            <a:solidFill>
              <a:schemeClr val="tx1"/>
            </a:solidFill>
            <a:round/>
            <a:headEnd/>
            <a:tailEnd/>
          </a:ln>
          <a:effectLst/>
        </p:spPr>
        <p:txBody>
          <a:bodyPr wrap="none"/>
          <a:lstStyle/>
          <a:p>
            <a:endParaRPr lang="en-US"/>
          </a:p>
        </p:txBody>
      </p:sp>
      <p:sp>
        <p:nvSpPr>
          <p:cNvPr id="1626180" name="Line 68"/>
          <p:cNvSpPr>
            <a:spLocks noChangeShapeType="1"/>
          </p:cNvSpPr>
          <p:nvPr/>
        </p:nvSpPr>
        <p:spPr bwMode="auto">
          <a:xfrm flipV="1">
            <a:off x="6084888" y="4868863"/>
            <a:ext cx="0" cy="360362"/>
          </a:xfrm>
          <a:prstGeom prst="line">
            <a:avLst/>
          </a:prstGeom>
          <a:noFill/>
          <a:ln w="9525">
            <a:solidFill>
              <a:schemeClr val="tx1"/>
            </a:solidFill>
            <a:round/>
            <a:headEnd/>
            <a:tailEnd/>
          </a:ln>
          <a:effectLst/>
        </p:spPr>
        <p:txBody>
          <a:bodyPr wrap="none"/>
          <a:lstStyle/>
          <a:p>
            <a:endParaRPr lang="en-US"/>
          </a:p>
        </p:txBody>
      </p:sp>
      <p:sp>
        <p:nvSpPr>
          <p:cNvPr id="1626181" name="Line 69"/>
          <p:cNvSpPr>
            <a:spLocks noChangeShapeType="1"/>
          </p:cNvSpPr>
          <p:nvPr/>
        </p:nvSpPr>
        <p:spPr bwMode="auto">
          <a:xfrm flipV="1">
            <a:off x="7164388" y="4867275"/>
            <a:ext cx="0" cy="217488"/>
          </a:xfrm>
          <a:prstGeom prst="line">
            <a:avLst/>
          </a:prstGeom>
          <a:noFill/>
          <a:ln w="9525">
            <a:solidFill>
              <a:schemeClr val="tx1"/>
            </a:solidFill>
            <a:round/>
            <a:headEnd/>
            <a:tailEnd/>
          </a:ln>
          <a:effectLst/>
        </p:spPr>
        <p:txBody>
          <a:bodyPr wrap="none"/>
          <a:lstStyle/>
          <a:p>
            <a:endParaRPr lang="en-US"/>
          </a:p>
        </p:txBody>
      </p:sp>
      <p:sp>
        <p:nvSpPr>
          <p:cNvPr id="1626182" name="Line 70"/>
          <p:cNvSpPr>
            <a:spLocks noChangeShapeType="1"/>
          </p:cNvSpPr>
          <p:nvPr/>
        </p:nvSpPr>
        <p:spPr bwMode="auto">
          <a:xfrm>
            <a:off x="6084888" y="4868863"/>
            <a:ext cx="1079500" cy="0"/>
          </a:xfrm>
          <a:prstGeom prst="line">
            <a:avLst/>
          </a:prstGeom>
          <a:noFill/>
          <a:ln w="9525">
            <a:solidFill>
              <a:schemeClr val="tx1"/>
            </a:solidFill>
            <a:round/>
            <a:headEnd/>
            <a:tailEnd/>
          </a:ln>
          <a:effectLst/>
        </p:spPr>
        <p:txBody>
          <a:bodyPr wrap="none"/>
          <a:lstStyle/>
          <a:p>
            <a:endParaRPr lang="en-US"/>
          </a:p>
        </p:txBody>
      </p:sp>
      <p:sp>
        <p:nvSpPr>
          <p:cNvPr id="1626183" name="Line 71"/>
          <p:cNvSpPr>
            <a:spLocks noChangeShapeType="1"/>
          </p:cNvSpPr>
          <p:nvPr/>
        </p:nvSpPr>
        <p:spPr bwMode="auto">
          <a:xfrm flipV="1">
            <a:off x="6659563" y="4651375"/>
            <a:ext cx="0" cy="217488"/>
          </a:xfrm>
          <a:prstGeom prst="line">
            <a:avLst/>
          </a:prstGeom>
          <a:noFill/>
          <a:ln w="9525">
            <a:solidFill>
              <a:schemeClr val="tx1"/>
            </a:solidFill>
            <a:round/>
            <a:headEnd/>
            <a:tailEnd/>
          </a:ln>
          <a:effectLst/>
        </p:spPr>
        <p:txBody>
          <a:bodyPr wrap="none"/>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lide Number Placeholder 4"/>
          <p:cNvSpPr>
            <a:spLocks noGrp="1"/>
          </p:cNvSpPr>
          <p:nvPr>
            <p:ph type="sldNum" sz="quarter" idx="12"/>
          </p:nvPr>
        </p:nvSpPr>
        <p:spPr/>
        <p:txBody>
          <a:bodyPr/>
          <a:lstStyle/>
          <a:p>
            <a:fld id="{92C43A8B-B5D7-4B3E-87F5-96D36B843438}" type="slidenum">
              <a:rPr lang="zh-CN" altLang="en-US"/>
              <a:pPr/>
              <a:t>19</a:t>
            </a:fld>
            <a:endParaRPr lang="en-US" altLang="zh-CN"/>
          </a:p>
        </p:txBody>
      </p:sp>
      <p:sp>
        <p:nvSpPr>
          <p:cNvPr id="1563650" name="Rectangle 2"/>
          <p:cNvSpPr>
            <a:spLocks noGrp="1" noChangeArrowheads="1"/>
          </p:cNvSpPr>
          <p:nvPr>
            <p:ph type="title"/>
          </p:nvPr>
        </p:nvSpPr>
        <p:spPr>
          <a:xfrm>
            <a:off x="0" y="0"/>
            <a:ext cx="9144000" cy="838200"/>
          </a:xfrm>
        </p:spPr>
        <p:txBody>
          <a:bodyPr>
            <a:normAutofit/>
          </a:bodyPr>
          <a:lstStyle/>
          <a:p>
            <a:r>
              <a:rPr lang="en-US" altLang="zh-CN" sz="4000" dirty="0">
                <a:ea typeface="SimSun" pitchFamily="2" charset="-122"/>
              </a:rPr>
              <a:t>Hierarchical Clustering: Comparison</a:t>
            </a:r>
          </a:p>
        </p:txBody>
      </p:sp>
      <p:sp>
        <p:nvSpPr>
          <p:cNvPr id="1563651" name="Text Box 3"/>
          <p:cNvSpPr txBox="1">
            <a:spLocks noChangeArrowheads="1"/>
          </p:cNvSpPr>
          <p:nvPr/>
        </p:nvSpPr>
        <p:spPr bwMode="auto">
          <a:xfrm>
            <a:off x="228600" y="3733800"/>
            <a:ext cx="2590800" cy="457200"/>
          </a:xfrm>
          <a:prstGeom prst="rect">
            <a:avLst/>
          </a:prstGeom>
          <a:noFill/>
          <a:ln w="12700">
            <a:noFill/>
            <a:miter lim="800000"/>
            <a:headEnd/>
            <a:tailEnd/>
          </a:ln>
          <a:effectLst/>
        </p:spPr>
        <p:txBody>
          <a:bodyPr>
            <a:spAutoFit/>
          </a:bodyPr>
          <a:lstStyle/>
          <a:p>
            <a:pPr>
              <a:spcBef>
                <a:spcPct val="50000"/>
              </a:spcBef>
              <a:buClrTx/>
              <a:buSzTx/>
              <a:buFontTx/>
              <a:buNone/>
            </a:pPr>
            <a:r>
              <a:rPr lang="en-US" altLang="zh-CN" sz="2400">
                <a:solidFill>
                  <a:schemeClr val="tx1"/>
                </a:solidFill>
                <a:latin typeface="Arial" pitchFamily="34" charset="0"/>
              </a:rPr>
              <a:t>Average-link</a:t>
            </a:r>
          </a:p>
        </p:txBody>
      </p:sp>
      <p:sp>
        <p:nvSpPr>
          <p:cNvPr id="1563652" name="Text Box 4"/>
          <p:cNvSpPr txBox="1">
            <a:spLocks noChangeArrowheads="1"/>
          </p:cNvSpPr>
          <p:nvPr/>
        </p:nvSpPr>
        <p:spPr bwMode="auto">
          <a:xfrm>
            <a:off x="4495800" y="3810000"/>
            <a:ext cx="3505200" cy="1004888"/>
          </a:xfrm>
          <a:prstGeom prst="rect">
            <a:avLst/>
          </a:prstGeom>
          <a:noFill/>
          <a:ln w="12700">
            <a:noFill/>
            <a:miter lim="800000"/>
            <a:headEnd/>
            <a:tailEnd/>
          </a:ln>
          <a:effectLst/>
        </p:spPr>
        <p:txBody>
          <a:bodyPr>
            <a:spAutoFit/>
          </a:bodyPr>
          <a:lstStyle/>
          <a:p>
            <a:pPr>
              <a:spcBef>
                <a:spcPct val="50000"/>
              </a:spcBef>
              <a:buClrTx/>
              <a:buSzTx/>
              <a:buFontTx/>
              <a:buNone/>
            </a:pPr>
            <a:r>
              <a:rPr lang="en-US" altLang="zh-CN" sz="2400">
                <a:solidFill>
                  <a:schemeClr val="tx1"/>
                </a:solidFill>
                <a:latin typeface="Arial" pitchFamily="34" charset="0"/>
              </a:rPr>
              <a:t>Centroid distance</a:t>
            </a:r>
          </a:p>
          <a:p>
            <a:pPr>
              <a:spcBef>
                <a:spcPct val="50000"/>
              </a:spcBef>
              <a:buClrTx/>
              <a:buSzTx/>
              <a:buFontTx/>
              <a:buNone/>
            </a:pPr>
            <a:endParaRPr lang="en-US" altLang="zh-CN" sz="2400">
              <a:solidFill>
                <a:schemeClr val="tx1"/>
              </a:solidFill>
              <a:latin typeface="Arial" pitchFamily="34" charset="0"/>
            </a:endParaRPr>
          </a:p>
        </p:txBody>
      </p:sp>
      <p:grpSp>
        <p:nvGrpSpPr>
          <p:cNvPr id="2" name="Group 5"/>
          <p:cNvGrpSpPr>
            <a:grpSpLocks noChangeAspect="1"/>
          </p:cNvGrpSpPr>
          <p:nvPr/>
        </p:nvGrpSpPr>
        <p:grpSpPr bwMode="auto">
          <a:xfrm>
            <a:off x="6270625" y="4513263"/>
            <a:ext cx="1858963" cy="1693862"/>
            <a:chOff x="509" y="1253"/>
            <a:chExt cx="1776" cy="1618"/>
          </a:xfrm>
        </p:grpSpPr>
        <p:sp>
          <p:nvSpPr>
            <p:cNvPr id="1563654" name="Freeform 6"/>
            <p:cNvSpPr>
              <a:spLocks noChangeAspect="1"/>
            </p:cNvSpPr>
            <p:nvPr/>
          </p:nvSpPr>
          <p:spPr bwMode="auto">
            <a:xfrm>
              <a:off x="1058" y="1885"/>
              <a:ext cx="79" cy="81"/>
            </a:xfrm>
            <a:custGeom>
              <a:avLst/>
              <a:gdLst/>
              <a:ahLst/>
              <a:cxnLst>
                <a:cxn ang="0">
                  <a:pos x="0" y="40"/>
                </a:cxn>
                <a:cxn ang="0">
                  <a:pos x="2" y="24"/>
                </a:cxn>
                <a:cxn ang="0">
                  <a:pos x="12" y="12"/>
                </a:cxn>
                <a:cxn ang="0">
                  <a:pos x="24" y="2"/>
                </a:cxn>
                <a:cxn ang="0">
                  <a:pos x="40" y="0"/>
                </a:cxn>
                <a:cxn ang="0">
                  <a:pos x="56" y="2"/>
                </a:cxn>
                <a:cxn ang="0">
                  <a:pos x="68" y="12"/>
                </a:cxn>
                <a:cxn ang="0">
                  <a:pos x="77" y="24"/>
                </a:cxn>
                <a:cxn ang="0">
                  <a:pos x="79" y="40"/>
                </a:cxn>
                <a:cxn ang="0">
                  <a:pos x="77" y="55"/>
                </a:cxn>
                <a:cxn ang="0">
                  <a:pos x="68" y="69"/>
                </a:cxn>
                <a:cxn ang="0">
                  <a:pos x="56" y="77"/>
                </a:cxn>
                <a:cxn ang="0">
                  <a:pos x="40" y="81"/>
                </a:cxn>
                <a:cxn ang="0">
                  <a:pos x="24" y="77"/>
                </a:cxn>
                <a:cxn ang="0">
                  <a:pos x="12" y="69"/>
                </a:cxn>
                <a:cxn ang="0">
                  <a:pos x="2" y="55"/>
                </a:cxn>
                <a:cxn ang="0">
                  <a:pos x="0" y="40"/>
                </a:cxn>
              </a:cxnLst>
              <a:rect l="0" t="0" r="r" b="b"/>
              <a:pathLst>
                <a:path w="79" h="81">
                  <a:moveTo>
                    <a:pt x="0" y="40"/>
                  </a:moveTo>
                  <a:lnTo>
                    <a:pt x="2" y="24"/>
                  </a:lnTo>
                  <a:lnTo>
                    <a:pt x="12" y="12"/>
                  </a:lnTo>
                  <a:lnTo>
                    <a:pt x="24" y="2"/>
                  </a:lnTo>
                  <a:lnTo>
                    <a:pt x="40" y="0"/>
                  </a:lnTo>
                  <a:lnTo>
                    <a:pt x="56" y="2"/>
                  </a:lnTo>
                  <a:lnTo>
                    <a:pt x="68" y="12"/>
                  </a:lnTo>
                  <a:lnTo>
                    <a:pt x="77" y="24"/>
                  </a:lnTo>
                  <a:lnTo>
                    <a:pt x="79" y="40"/>
                  </a:lnTo>
                  <a:lnTo>
                    <a:pt x="77" y="55"/>
                  </a:lnTo>
                  <a:lnTo>
                    <a:pt x="68" y="69"/>
                  </a:lnTo>
                  <a:lnTo>
                    <a:pt x="56" y="77"/>
                  </a:lnTo>
                  <a:lnTo>
                    <a:pt x="40" y="81"/>
                  </a:lnTo>
                  <a:lnTo>
                    <a:pt x="24" y="77"/>
                  </a:lnTo>
                  <a:lnTo>
                    <a:pt x="12" y="69"/>
                  </a:lnTo>
                  <a:lnTo>
                    <a:pt x="2" y="55"/>
                  </a:lnTo>
                  <a:lnTo>
                    <a:pt x="0" y="40"/>
                  </a:lnTo>
                  <a:close/>
                </a:path>
              </a:pathLst>
            </a:custGeom>
            <a:solidFill>
              <a:srgbClr val="1A1A1A"/>
            </a:solidFill>
            <a:ln w="3175">
              <a:solidFill>
                <a:srgbClr val="000000"/>
              </a:solidFill>
              <a:prstDash val="solid"/>
              <a:round/>
              <a:headEnd/>
              <a:tailEnd/>
            </a:ln>
          </p:spPr>
          <p:txBody>
            <a:bodyPr/>
            <a:lstStyle/>
            <a:p>
              <a:endParaRPr lang="en-US"/>
            </a:p>
          </p:txBody>
        </p:sp>
        <p:sp>
          <p:nvSpPr>
            <p:cNvPr id="1563655" name="Freeform 7"/>
            <p:cNvSpPr>
              <a:spLocks noChangeAspect="1"/>
            </p:cNvSpPr>
            <p:nvPr/>
          </p:nvSpPr>
          <p:spPr bwMode="auto">
            <a:xfrm>
              <a:off x="1810" y="1300"/>
              <a:ext cx="81" cy="81"/>
            </a:xfrm>
            <a:custGeom>
              <a:avLst/>
              <a:gdLst/>
              <a:ahLst/>
              <a:cxnLst>
                <a:cxn ang="0">
                  <a:pos x="0" y="39"/>
                </a:cxn>
                <a:cxn ang="0">
                  <a:pos x="2" y="23"/>
                </a:cxn>
                <a:cxn ang="0">
                  <a:pos x="11" y="12"/>
                </a:cxn>
                <a:cxn ang="0">
                  <a:pos x="23" y="2"/>
                </a:cxn>
                <a:cxn ang="0">
                  <a:pos x="39" y="0"/>
                </a:cxn>
                <a:cxn ang="0">
                  <a:pos x="55" y="2"/>
                </a:cxn>
                <a:cxn ang="0">
                  <a:pos x="69" y="12"/>
                </a:cxn>
                <a:cxn ang="0">
                  <a:pos x="77" y="23"/>
                </a:cxn>
                <a:cxn ang="0">
                  <a:pos x="81" y="39"/>
                </a:cxn>
                <a:cxn ang="0">
                  <a:pos x="77" y="55"/>
                </a:cxn>
                <a:cxn ang="0">
                  <a:pos x="69" y="69"/>
                </a:cxn>
                <a:cxn ang="0">
                  <a:pos x="55" y="77"/>
                </a:cxn>
                <a:cxn ang="0">
                  <a:pos x="39" y="81"/>
                </a:cxn>
                <a:cxn ang="0">
                  <a:pos x="23" y="77"/>
                </a:cxn>
                <a:cxn ang="0">
                  <a:pos x="11" y="69"/>
                </a:cxn>
                <a:cxn ang="0">
                  <a:pos x="2" y="55"/>
                </a:cxn>
                <a:cxn ang="0">
                  <a:pos x="0" y="39"/>
                </a:cxn>
              </a:cxnLst>
              <a:rect l="0" t="0" r="r" b="b"/>
              <a:pathLst>
                <a:path w="81" h="81">
                  <a:moveTo>
                    <a:pt x="0" y="39"/>
                  </a:moveTo>
                  <a:lnTo>
                    <a:pt x="2" y="23"/>
                  </a:lnTo>
                  <a:lnTo>
                    <a:pt x="11" y="12"/>
                  </a:lnTo>
                  <a:lnTo>
                    <a:pt x="23" y="2"/>
                  </a:lnTo>
                  <a:lnTo>
                    <a:pt x="39" y="0"/>
                  </a:lnTo>
                  <a:lnTo>
                    <a:pt x="55" y="2"/>
                  </a:lnTo>
                  <a:lnTo>
                    <a:pt x="69" y="12"/>
                  </a:lnTo>
                  <a:lnTo>
                    <a:pt x="77" y="23"/>
                  </a:lnTo>
                  <a:lnTo>
                    <a:pt x="81" y="39"/>
                  </a:lnTo>
                  <a:lnTo>
                    <a:pt x="77" y="55"/>
                  </a:lnTo>
                  <a:lnTo>
                    <a:pt x="69" y="69"/>
                  </a:lnTo>
                  <a:lnTo>
                    <a:pt x="55" y="77"/>
                  </a:lnTo>
                  <a:lnTo>
                    <a:pt x="39" y="81"/>
                  </a:lnTo>
                  <a:lnTo>
                    <a:pt x="23" y="77"/>
                  </a:lnTo>
                  <a:lnTo>
                    <a:pt x="11" y="69"/>
                  </a:lnTo>
                  <a:lnTo>
                    <a:pt x="2" y="55"/>
                  </a:lnTo>
                  <a:lnTo>
                    <a:pt x="0" y="39"/>
                  </a:lnTo>
                  <a:close/>
                </a:path>
              </a:pathLst>
            </a:custGeom>
            <a:solidFill>
              <a:srgbClr val="1A1A1A"/>
            </a:solidFill>
            <a:ln w="3175">
              <a:solidFill>
                <a:srgbClr val="000000"/>
              </a:solidFill>
              <a:prstDash val="solid"/>
              <a:round/>
              <a:headEnd/>
              <a:tailEnd/>
            </a:ln>
          </p:spPr>
          <p:txBody>
            <a:bodyPr/>
            <a:lstStyle/>
            <a:p>
              <a:endParaRPr lang="en-US"/>
            </a:p>
          </p:txBody>
        </p:sp>
        <p:sp>
          <p:nvSpPr>
            <p:cNvPr id="1563656" name="Freeform 8"/>
            <p:cNvSpPr>
              <a:spLocks noChangeAspect="1"/>
            </p:cNvSpPr>
            <p:nvPr/>
          </p:nvSpPr>
          <p:spPr bwMode="auto">
            <a:xfrm>
              <a:off x="1262" y="2683"/>
              <a:ext cx="81" cy="81"/>
            </a:xfrm>
            <a:custGeom>
              <a:avLst/>
              <a:gdLst/>
              <a:ahLst/>
              <a:cxnLst>
                <a:cxn ang="0">
                  <a:pos x="0" y="40"/>
                </a:cxn>
                <a:cxn ang="0">
                  <a:pos x="2" y="24"/>
                </a:cxn>
                <a:cxn ang="0">
                  <a:pos x="12" y="12"/>
                </a:cxn>
                <a:cxn ang="0">
                  <a:pos x="24" y="2"/>
                </a:cxn>
                <a:cxn ang="0">
                  <a:pos x="40" y="0"/>
                </a:cxn>
                <a:cxn ang="0">
                  <a:pos x="55" y="2"/>
                </a:cxn>
                <a:cxn ang="0">
                  <a:pos x="69" y="12"/>
                </a:cxn>
                <a:cxn ang="0">
                  <a:pos x="77" y="24"/>
                </a:cxn>
                <a:cxn ang="0">
                  <a:pos x="81" y="40"/>
                </a:cxn>
                <a:cxn ang="0">
                  <a:pos x="77" y="56"/>
                </a:cxn>
                <a:cxn ang="0">
                  <a:pos x="69" y="69"/>
                </a:cxn>
                <a:cxn ang="0">
                  <a:pos x="55" y="77"/>
                </a:cxn>
                <a:cxn ang="0">
                  <a:pos x="40" y="81"/>
                </a:cxn>
                <a:cxn ang="0">
                  <a:pos x="24" y="77"/>
                </a:cxn>
                <a:cxn ang="0">
                  <a:pos x="12" y="69"/>
                </a:cxn>
                <a:cxn ang="0">
                  <a:pos x="2" y="56"/>
                </a:cxn>
                <a:cxn ang="0">
                  <a:pos x="0" y="40"/>
                </a:cxn>
              </a:cxnLst>
              <a:rect l="0" t="0" r="r" b="b"/>
              <a:pathLst>
                <a:path w="81" h="81">
                  <a:moveTo>
                    <a:pt x="0" y="40"/>
                  </a:moveTo>
                  <a:lnTo>
                    <a:pt x="2" y="24"/>
                  </a:lnTo>
                  <a:lnTo>
                    <a:pt x="12" y="12"/>
                  </a:lnTo>
                  <a:lnTo>
                    <a:pt x="24" y="2"/>
                  </a:lnTo>
                  <a:lnTo>
                    <a:pt x="40" y="0"/>
                  </a:lnTo>
                  <a:lnTo>
                    <a:pt x="55" y="2"/>
                  </a:lnTo>
                  <a:lnTo>
                    <a:pt x="69" y="12"/>
                  </a:lnTo>
                  <a:lnTo>
                    <a:pt x="77" y="24"/>
                  </a:lnTo>
                  <a:lnTo>
                    <a:pt x="81" y="40"/>
                  </a:lnTo>
                  <a:lnTo>
                    <a:pt x="77" y="56"/>
                  </a:lnTo>
                  <a:lnTo>
                    <a:pt x="69" y="69"/>
                  </a:lnTo>
                  <a:lnTo>
                    <a:pt x="55" y="77"/>
                  </a:lnTo>
                  <a:lnTo>
                    <a:pt x="40" y="81"/>
                  </a:lnTo>
                  <a:lnTo>
                    <a:pt x="24" y="77"/>
                  </a:lnTo>
                  <a:lnTo>
                    <a:pt x="12" y="69"/>
                  </a:lnTo>
                  <a:lnTo>
                    <a:pt x="2" y="56"/>
                  </a:lnTo>
                  <a:lnTo>
                    <a:pt x="0" y="40"/>
                  </a:lnTo>
                  <a:close/>
                </a:path>
              </a:pathLst>
            </a:custGeom>
            <a:solidFill>
              <a:srgbClr val="1A1A1A"/>
            </a:solidFill>
            <a:ln w="3175">
              <a:solidFill>
                <a:srgbClr val="000000"/>
              </a:solidFill>
              <a:prstDash val="solid"/>
              <a:round/>
              <a:headEnd/>
              <a:tailEnd/>
            </a:ln>
          </p:spPr>
          <p:txBody>
            <a:bodyPr/>
            <a:lstStyle/>
            <a:p>
              <a:endParaRPr lang="en-US"/>
            </a:p>
          </p:txBody>
        </p:sp>
        <p:sp>
          <p:nvSpPr>
            <p:cNvPr id="1563657" name="Freeform 9"/>
            <p:cNvSpPr>
              <a:spLocks noChangeAspect="1"/>
            </p:cNvSpPr>
            <p:nvPr/>
          </p:nvSpPr>
          <p:spPr bwMode="auto">
            <a:xfrm>
              <a:off x="509" y="1769"/>
              <a:ext cx="81" cy="81"/>
            </a:xfrm>
            <a:custGeom>
              <a:avLst/>
              <a:gdLst/>
              <a:ahLst/>
              <a:cxnLst>
                <a:cxn ang="0">
                  <a:pos x="0" y="41"/>
                </a:cxn>
                <a:cxn ang="0">
                  <a:pos x="2" y="25"/>
                </a:cxn>
                <a:cxn ang="0">
                  <a:pos x="12" y="12"/>
                </a:cxn>
                <a:cxn ang="0">
                  <a:pos x="24" y="4"/>
                </a:cxn>
                <a:cxn ang="0">
                  <a:pos x="39" y="0"/>
                </a:cxn>
                <a:cxn ang="0">
                  <a:pos x="55" y="4"/>
                </a:cxn>
                <a:cxn ang="0">
                  <a:pos x="69" y="12"/>
                </a:cxn>
                <a:cxn ang="0">
                  <a:pos x="77" y="25"/>
                </a:cxn>
                <a:cxn ang="0">
                  <a:pos x="81" y="41"/>
                </a:cxn>
                <a:cxn ang="0">
                  <a:pos x="77" y="57"/>
                </a:cxn>
                <a:cxn ang="0">
                  <a:pos x="69" y="69"/>
                </a:cxn>
                <a:cxn ang="0">
                  <a:pos x="55" y="79"/>
                </a:cxn>
                <a:cxn ang="0">
                  <a:pos x="39" y="81"/>
                </a:cxn>
                <a:cxn ang="0">
                  <a:pos x="24" y="79"/>
                </a:cxn>
                <a:cxn ang="0">
                  <a:pos x="12" y="69"/>
                </a:cxn>
                <a:cxn ang="0">
                  <a:pos x="2" y="57"/>
                </a:cxn>
                <a:cxn ang="0">
                  <a:pos x="0" y="41"/>
                </a:cxn>
              </a:cxnLst>
              <a:rect l="0" t="0" r="r" b="b"/>
              <a:pathLst>
                <a:path w="81" h="81">
                  <a:moveTo>
                    <a:pt x="0" y="41"/>
                  </a:moveTo>
                  <a:lnTo>
                    <a:pt x="2" y="25"/>
                  </a:lnTo>
                  <a:lnTo>
                    <a:pt x="12" y="12"/>
                  </a:lnTo>
                  <a:lnTo>
                    <a:pt x="24" y="4"/>
                  </a:lnTo>
                  <a:lnTo>
                    <a:pt x="39" y="0"/>
                  </a:lnTo>
                  <a:lnTo>
                    <a:pt x="55" y="4"/>
                  </a:lnTo>
                  <a:lnTo>
                    <a:pt x="69" y="12"/>
                  </a:lnTo>
                  <a:lnTo>
                    <a:pt x="77" y="25"/>
                  </a:lnTo>
                  <a:lnTo>
                    <a:pt x="81" y="41"/>
                  </a:lnTo>
                  <a:lnTo>
                    <a:pt x="77" y="57"/>
                  </a:lnTo>
                  <a:lnTo>
                    <a:pt x="69" y="69"/>
                  </a:lnTo>
                  <a:lnTo>
                    <a:pt x="55" y="79"/>
                  </a:lnTo>
                  <a:lnTo>
                    <a:pt x="39" y="81"/>
                  </a:lnTo>
                  <a:lnTo>
                    <a:pt x="24" y="79"/>
                  </a:lnTo>
                  <a:lnTo>
                    <a:pt x="12" y="69"/>
                  </a:lnTo>
                  <a:lnTo>
                    <a:pt x="2" y="57"/>
                  </a:lnTo>
                  <a:lnTo>
                    <a:pt x="0" y="41"/>
                  </a:lnTo>
                  <a:close/>
                </a:path>
              </a:pathLst>
            </a:custGeom>
            <a:solidFill>
              <a:srgbClr val="1A1A1A"/>
            </a:solidFill>
            <a:ln w="3175">
              <a:solidFill>
                <a:srgbClr val="000000"/>
              </a:solidFill>
              <a:prstDash val="solid"/>
              <a:round/>
              <a:headEnd/>
              <a:tailEnd/>
            </a:ln>
          </p:spPr>
          <p:txBody>
            <a:bodyPr/>
            <a:lstStyle/>
            <a:p>
              <a:endParaRPr lang="en-US"/>
            </a:p>
          </p:txBody>
        </p:sp>
        <p:sp>
          <p:nvSpPr>
            <p:cNvPr id="1563658" name="Freeform 10"/>
            <p:cNvSpPr>
              <a:spLocks noChangeAspect="1"/>
            </p:cNvSpPr>
            <p:nvPr/>
          </p:nvSpPr>
          <p:spPr bwMode="auto">
            <a:xfrm>
              <a:off x="1586" y="2167"/>
              <a:ext cx="81" cy="79"/>
            </a:xfrm>
            <a:custGeom>
              <a:avLst/>
              <a:gdLst/>
              <a:ahLst/>
              <a:cxnLst>
                <a:cxn ang="0">
                  <a:pos x="0" y="39"/>
                </a:cxn>
                <a:cxn ang="0">
                  <a:pos x="4" y="24"/>
                </a:cxn>
                <a:cxn ang="0">
                  <a:pos x="12" y="12"/>
                </a:cxn>
                <a:cxn ang="0">
                  <a:pos x="26" y="2"/>
                </a:cxn>
                <a:cxn ang="0">
                  <a:pos x="42" y="0"/>
                </a:cxn>
                <a:cxn ang="0">
                  <a:pos x="58" y="2"/>
                </a:cxn>
                <a:cxn ang="0">
                  <a:pos x="69" y="12"/>
                </a:cxn>
                <a:cxn ang="0">
                  <a:pos x="79" y="24"/>
                </a:cxn>
                <a:cxn ang="0">
                  <a:pos x="81" y="39"/>
                </a:cxn>
                <a:cxn ang="0">
                  <a:pos x="79" y="55"/>
                </a:cxn>
                <a:cxn ang="0">
                  <a:pos x="69" y="67"/>
                </a:cxn>
                <a:cxn ang="0">
                  <a:pos x="58" y="77"/>
                </a:cxn>
                <a:cxn ang="0">
                  <a:pos x="42" y="79"/>
                </a:cxn>
                <a:cxn ang="0">
                  <a:pos x="26" y="77"/>
                </a:cxn>
                <a:cxn ang="0">
                  <a:pos x="12" y="67"/>
                </a:cxn>
                <a:cxn ang="0">
                  <a:pos x="4" y="55"/>
                </a:cxn>
                <a:cxn ang="0">
                  <a:pos x="0" y="39"/>
                </a:cxn>
              </a:cxnLst>
              <a:rect l="0" t="0" r="r" b="b"/>
              <a:pathLst>
                <a:path w="81" h="79">
                  <a:moveTo>
                    <a:pt x="0" y="39"/>
                  </a:moveTo>
                  <a:lnTo>
                    <a:pt x="4" y="24"/>
                  </a:lnTo>
                  <a:lnTo>
                    <a:pt x="12" y="12"/>
                  </a:lnTo>
                  <a:lnTo>
                    <a:pt x="26" y="2"/>
                  </a:lnTo>
                  <a:lnTo>
                    <a:pt x="42" y="0"/>
                  </a:lnTo>
                  <a:lnTo>
                    <a:pt x="58" y="2"/>
                  </a:lnTo>
                  <a:lnTo>
                    <a:pt x="69" y="12"/>
                  </a:lnTo>
                  <a:lnTo>
                    <a:pt x="79" y="24"/>
                  </a:lnTo>
                  <a:lnTo>
                    <a:pt x="81" y="39"/>
                  </a:lnTo>
                  <a:lnTo>
                    <a:pt x="79" y="55"/>
                  </a:lnTo>
                  <a:lnTo>
                    <a:pt x="69" y="67"/>
                  </a:lnTo>
                  <a:lnTo>
                    <a:pt x="58" y="77"/>
                  </a:lnTo>
                  <a:lnTo>
                    <a:pt x="42" y="79"/>
                  </a:lnTo>
                  <a:lnTo>
                    <a:pt x="26" y="77"/>
                  </a:lnTo>
                  <a:lnTo>
                    <a:pt x="12" y="67"/>
                  </a:lnTo>
                  <a:lnTo>
                    <a:pt x="4" y="55"/>
                  </a:lnTo>
                  <a:lnTo>
                    <a:pt x="0" y="39"/>
                  </a:lnTo>
                  <a:close/>
                </a:path>
              </a:pathLst>
            </a:custGeom>
            <a:solidFill>
              <a:srgbClr val="1A1A1A"/>
            </a:solidFill>
            <a:ln w="3175">
              <a:solidFill>
                <a:srgbClr val="000000"/>
              </a:solidFill>
              <a:prstDash val="solid"/>
              <a:round/>
              <a:headEnd/>
              <a:tailEnd/>
            </a:ln>
          </p:spPr>
          <p:txBody>
            <a:bodyPr/>
            <a:lstStyle/>
            <a:p>
              <a:endParaRPr lang="en-US"/>
            </a:p>
          </p:txBody>
        </p:sp>
        <p:sp>
          <p:nvSpPr>
            <p:cNvPr id="1563659" name="Freeform 11"/>
            <p:cNvSpPr>
              <a:spLocks noChangeAspect="1"/>
            </p:cNvSpPr>
            <p:nvPr/>
          </p:nvSpPr>
          <p:spPr bwMode="auto">
            <a:xfrm>
              <a:off x="2029" y="2220"/>
              <a:ext cx="81" cy="81"/>
            </a:xfrm>
            <a:custGeom>
              <a:avLst/>
              <a:gdLst/>
              <a:ahLst/>
              <a:cxnLst>
                <a:cxn ang="0">
                  <a:pos x="0" y="40"/>
                </a:cxn>
                <a:cxn ang="0">
                  <a:pos x="2" y="26"/>
                </a:cxn>
                <a:cxn ang="0">
                  <a:pos x="12" y="12"/>
                </a:cxn>
                <a:cxn ang="0">
                  <a:pos x="24" y="4"/>
                </a:cxn>
                <a:cxn ang="0">
                  <a:pos x="40" y="0"/>
                </a:cxn>
                <a:cxn ang="0">
                  <a:pos x="55" y="4"/>
                </a:cxn>
                <a:cxn ang="0">
                  <a:pos x="69" y="12"/>
                </a:cxn>
                <a:cxn ang="0">
                  <a:pos x="77" y="26"/>
                </a:cxn>
                <a:cxn ang="0">
                  <a:pos x="81" y="40"/>
                </a:cxn>
                <a:cxn ang="0">
                  <a:pos x="77" y="55"/>
                </a:cxn>
                <a:cxn ang="0">
                  <a:pos x="69" y="69"/>
                </a:cxn>
                <a:cxn ang="0">
                  <a:pos x="55" y="77"/>
                </a:cxn>
                <a:cxn ang="0">
                  <a:pos x="40" y="81"/>
                </a:cxn>
                <a:cxn ang="0">
                  <a:pos x="24" y="77"/>
                </a:cxn>
                <a:cxn ang="0">
                  <a:pos x="12" y="69"/>
                </a:cxn>
                <a:cxn ang="0">
                  <a:pos x="2" y="55"/>
                </a:cxn>
                <a:cxn ang="0">
                  <a:pos x="0" y="40"/>
                </a:cxn>
              </a:cxnLst>
              <a:rect l="0" t="0" r="r" b="b"/>
              <a:pathLst>
                <a:path w="81" h="81">
                  <a:moveTo>
                    <a:pt x="0" y="40"/>
                  </a:moveTo>
                  <a:lnTo>
                    <a:pt x="2" y="26"/>
                  </a:lnTo>
                  <a:lnTo>
                    <a:pt x="12" y="12"/>
                  </a:lnTo>
                  <a:lnTo>
                    <a:pt x="24" y="4"/>
                  </a:lnTo>
                  <a:lnTo>
                    <a:pt x="40" y="0"/>
                  </a:lnTo>
                  <a:lnTo>
                    <a:pt x="55" y="4"/>
                  </a:lnTo>
                  <a:lnTo>
                    <a:pt x="69" y="12"/>
                  </a:lnTo>
                  <a:lnTo>
                    <a:pt x="77" y="26"/>
                  </a:lnTo>
                  <a:lnTo>
                    <a:pt x="81" y="40"/>
                  </a:lnTo>
                  <a:lnTo>
                    <a:pt x="77" y="55"/>
                  </a:lnTo>
                  <a:lnTo>
                    <a:pt x="69" y="69"/>
                  </a:lnTo>
                  <a:lnTo>
                    <a:pt x="55" y="77"/>
                  </a:lnTo>
                  <a:lnTo>
                    <a:pt x="40" y="81"/>
                  </a:lnTo>
                  <a:lnTo>
                    <a:pt x="24" y="77"/>
                  </a:lnTo>
                  <a:lnTo>
                    <a:pt x="12" y="69"/>
                  </a:lnTo>
                  <a:lnTo>
                    <a:pt x="2" y="55"/>
                  </a:lnTo>
                  <a:lnTo>
                    <a:pt x="0" y="40"/>
                  </a:lnTo>
                  <a:close/>
                </a:path>
              </a:pathLst>
            </a:custGeom>
            <a:solidFill>
              <a:srgbClr val="1A1A1A"/>
            </a:solidFill>
            <a:ln w="3175">
              <a:solidFill>
                <a:srgbClr val="000000"/>
              </a:solidFill>
              <a:prstDash val="solid"/>
              <a:round/>
              <a:headEnd/>
              <a:tailEnd/>
            </a:ln>
          </p:spPr>
          <p:txBody>
            <a:bodyPr/>
            <a:lstStyle/>
            <a:p>
              <a:endParaRPr lang="en-US"/>
            </a:p>
          </p:txBody>
        </p:sp>
        <p:sp>
          <p:nvSpPr>
            <p:cNvPr id="1563660" name="Rectangle 12"/>
            <p:cNvSpPr>
              <a:spLocks noChangeAspect="1" noChangeArrowheads="1"/>
            </p:cNvSpPr>
            <p:nvPr/>
          </p:nvSpPr>
          <p:spPr bwMode="auto">
            <a:xfrm>
              <a:off x="1909" y="1253"/>
              <a:ext cx="97" cy="234"/>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1</a:t>
              </a:r>
              <a:endParaRPr lang="en-US" altLang="zh-CN" sz="1600">
                <a:solidFill>
                  <a:schemeClr val="tx1"/>
                </a:solidFill>
                <a:latin typeface="Arial" pitchFamily="34" charset="0"/>
              </a:endParaRPr>
            </a:p>
          </p:txBody>
        </p:sp>
        <p:sp>
          <p:nvSpPr>
            <p:cNvPr id="1563661" name="Rectangle 13"/>
            <p:cNvSpPr>
              <a:spLocks noChangeAspect="1" noChangeArrowheads="1"/>
            </p:cNvSpPr>
            <p:nvPr/>
          </p:nvSpPr>
          <p:spPr bwMode="auto">
            <a:xfrm>
              <a:off x="1163" y="1832"/>
              <a:ext cx="97" cy="234"/>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2</a:t>
              </a:r>
              <a:endParaRPr lang="en-US" altLang="zh-CN" sz="1600">
                <a:solidFill>
                  <a:schemeClr val="tx1"/>
                </a:solidFill>
                <a:latin typeface="Arial" pitchFamily="34" charset="0"/>
              </a:endParaRPr>
            </a:p>
          </p:txBody>
        </p:sp>
        <p:sp>
          <p:nvSpPr>
            <p:cNvPr id="1563662" name="Rectangle 14"/>
            <p:cNvSpPr>
              <a:spLocks noChangeAspect="1" noChangeArrowheads="1"/>
            </p:cNvSpPr>
            <p:nvPr/>
          </p:nvSpPr>
          <p:spPr bwMode="auto">
            <a:xfrm>
              <a:off x="1733" y="2122"/>
              <a:ext cx="97" cy="234"/>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3</a:t>
              </a:r>
              <a:endParaRPr lang="en-US" altLang="zh-CN" sz="1600">
                <a:solidFill>
                  <a:schemeClr val="tx1"/>
                </a:solidFill>
                <a:latin typeface="Arial" pitchFamily="34" charset="0"/>
              </a:endParaRPr>
            </a:p>
          </p:txBody>
        </p:sp>
        <p:sp>
          <p:nvSpPr>
            <p:cNvPr id="1563663" name="Rectangle 15"/>
            <p:cNvSpPr>
              <a:spLocks noChangeAspect="1" noChangeArrowheads="1"/>
            </p:cNvSpPr>
            <p:nvPr/>
          </p:nvSpPr>
          <p:spPr bwMode="auto">
            <a:xfrm>
              <a:off x="1379" y="2638"/>
              <a:ext cx="97" cy="233"/>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4</a:t>
              </a:r>
              <a:endParaRPr lang="en-US" altLang="zh-CN" sz="1600">
                <a:solidFill>
                  <a:schemeClr val="tx1"/>
                </a:solidFill>
                <a:latin typeface="Arial" pitchFamily="34" charset="0"/>
              </a:endParaRPr>
            </a:p>
          </p:txBody>
        </p:sp>
        <p:sp>
          <p:nvSpPr>
            <p:cNvPr id="1563664" name="Rectangle 16"/>
            <p:cNvSpPr>
              <a:spLocks noChangeAspect="1" noChangeArrowheads="1"/>
            </p:cNvSpPr>
            <p:nvPr/>
          </p:nvSpPr>
          <p:spPr bwMode="auto">
            <a:xfrm>
              <a:off x="630" y="1720"/>
              <a:ext cx="97" cy="234"/>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5</a:t>
              </a:r>
              <a:endParaRPr lang="en-US" altLang="zh-CN" sz="1600">
                <a:solidFill>
                  <a:schemeClr val="tx1"/>
                </a:solidFill>
                <a:latin typeface="Arial" pitchFamily="34" charset="0"/>
              </a:endParaRPr>
            </a:p>
          </p:txBody>
        </p:sp>
        <p:sp>
          <p:nvSpPr>
            <p:cNvPr id="1563665" name="Rectangle 17"/>
            <p:cNvSpPr>
              <a:spLocks noChangeAspect="1" noChangeArrowheads="1"/>
            </p:cNvSpPr>
            <p:nvPr/>
          </p:nvSpPr>
          <p:spPr bwMode="auto">
            <a:xfrm>
              <a:off x="2188" y="2173"/>
              <a:ext cx="97" cy="234"/>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6</a:t>
              </a:r>
              <a:endParaRPr lang="en-US" altLang="zh-CN" sz="1600">
                <a:solidFill>
                  <a:schemeClr val="tx1"/>
                </a:solidFill>
                <a:latin typeface="Arial" pitchFamily="34" charset="0"/>
              </a:endParaRPr>
            </a:p>
          </p:txBody>
        </p:sp>
      </p:grpSp>
      <p:grpSp>
        <p:nvGrpSpPr>
          <p:cNvPr id="3" name="Group 18"/>
          <p:cNvGrpSpPr>
            <a:grpSpLocks noChangeAspect="1"/>
          </p:cNvGrpSpPr>
          <p:nvPr/>
        </p:nvGrpSpPr>
        <p:grpSpPr bwMode="auto">
          <a:xfrm>
            <a:off x="7324725" y="5360988"/>
            <a:ext cx="857250" cy="592137"/>
            <a:chOff x="1515" y="2062"/>
            <a:chExt cx="820" cy="566"/>
          </a:xfrm>
        </p:grpSpPr>
        <p:sp>
          <p:nvSpPr>
            <p:cNvPr id="1563667" name="Freeform 19"/>
            <p:cNvSpPr>
              <a:spLocks noChangeAspect="1"/>
            </p:cNvSpPr>
            <p:nvPr/>
          </p:nvSpPr>
          <p:spPr bwMode="auto">
            <a:xfrm>
              <a:off x="1515" y="2062"/>
              <a:ext cx="820" cy="343"/>
            </a:xfrm>
            <a:custGeom>
              <a:avLst/>
              <a:gdLst/>
              <a:ahLst/>
              <a:cxnLst>
                <a:cxn ang="0">
                  <a:pos x="409" y="0"/>
                </a:cxn>
                <a:cxn ang="0">
                  <a:pos x="467" y="2"/>
                </a:cxn>
                <a:cxn ang="0">
                  <a:pos x="520" y="8"/>
                </a:cxn>
                <a:cxn ang="0">
                  <a:pos x="573" y="16"/>
                </a:cxn>
                <a:cxn ang="0">
                  <a:pos x="623" y="26"/>
                </a:cxn>
                <a:cxn ang="0">
                  <a:pos x="670" y="40"/>
                </a:cxn>
                <a:cxn ang="0">
                  <a:pos x="710" y="56"/>
                </a:cxn>
                <a:cxn ang="0">
                  <a:pos x="745" y="73"/>
                </a:cxn>
                <a:cxn ang="0">
                  <a:pos x="775" y="93"/>
                </a:cxn>
                <a:cxn ang="0">
                  <a:pos x="797" y="115"/>
                </a:cxn>
                <a:cxn ang="0">
                  <a:pos x="812" y="138"/>
                </a:cxn>
                <a:cxn ang="0">
                  <a:pos x="820" y="160"/>
                </a:cxn>
                <a:cxn ang="0">
                  <a:pos x="820" y="184"/>
                </a:cxn>
                <a:cxn ang="0">
                  <a:pos x="812" y="207"/>
                </a:cxn>
                <a:cxn ang="0">
                  <a:pos x="797" y="229"/>
                </a:cxn>
                <a:cxn ang="0">
                  <a:pos x="775" y="251"/>
                </a:cxn>
                <a:cxn ang="0">
                  <a:pos x="745" y="271"/>
                </a:cxn>
                <a:cxn ang="0">
                  <a:pos x="710" y="290"/>
                </a:cxn>
                <a:cxn ang="0">
                  <a:pos x="670" y="306"/>
                </a:cxn>
                <a:cxn ang="0">
                  <a:pos x="623" y="318"/>
                </a:cxn>
                <a:cxn ang="0">
                  <a:pos x="573" y="330"/>
                </a:cxn>
                <a:cxn ang="0">
                  <a:pos x="520" y="338"/>
                </a:cxn>
                <a:cxn ang="0">
                  <a:pos x="467" y="341"/>
                </a:cxn>
                <a:cxn ang="0">
                  <a:pos x="409" y="343"/>
                </a:cxn>
                <a:cxn ang="0">
                  <a:pos x="354" y="341"/>
                </a:cxn>
                <a:cxn ang="0">
                  <a:pos x="299" y="338"/>
                </a:cxn>
                <a:cxn ang="0">
                  <a:pos x="245" y="330"/>
                </a:cxn>
                <a:cxn ang="0">
                  <a:pos x="196" y="318"/>
                </a:cxn>
                <a:cxn ang="0">
                  <a:pos x="150" y="306"/>
                </a:cxn>
                <a:cxn ang="0">
                  <a:pos x="109" y="290"/>
                </a:cxn>
                <a:cxn ang="0">
                  <a:pos x="73" y="271"/>
                </a:cxn>
                <a:cxn ang="0">
                  <a:pos x="44" y="251"/>
                </a:cxn>
                <a:cxn ang="0">
                  <a:pos x="22" y="229"/>
                </a:cxn>
                <a:cxn ang="0">
                  <a:pos x="6" y="207"/>
                </a:cxn>
                <a:cxn ang="0">
                  <a:pos x="0" y="184"/>
                </a:cxn>
                <a:cxn ang="0">
                  <a:pos x="0" y="160"/>
                </a:cxn>
                <a:cxn ang="0">
                  <a:pos x="6" y="138"/>
                </a:cxn>
                <a:cxn ang="0">
                  <a:pos x="22" y="115"/>
                </a:cxn>
                <a:cxn ang="0">
                  <a:pos x="44" y="93"/>
                </a:cxn>
                <a:cxn ang="0">
                  <a:pos x="73" y="73"/>
                </a:cxn>
                <a:cxn ang="0">
                  <a:pos x="109" y="56"/>
                </a:cxn>
                <a:cxn ang="0">
                  <a:pos x="150" y="40"/>
                </a:cxn>
                <a:cxn ang="0">
                  <a:pos x="196" y="26"/>
                </a:cxn>
                <a:cxn ang="0">
                  <a:pos x="245" y="16"/>
                </a:cxn>
                <a:cxn ang="0">
                  <a:pos x="299" y="8"/>
                </a:cxn>
                <a:cxn ang="0">
                  <a:pos x="354" y="2"/>
                </a:cxn>
                <a:cxn ang="0">
                  <a:pos x="409" y="0"/>
                </a:cxn>
              </a:cxnLst>
              <a:rect l="0" t="0" r="r" b="b"/>
              <a:pathLst>
                <a:path w="820" h="343">
                  <a:moveTo>
                    <a:pt x="409" y="0"/>
                  </a:moveTo>
                  <a:lnTo>
                    <a:pt x="467" y="2"/>
                  </a:lnTo>
                  <a:lnTo>
                    <a:pt x="520" y="8"/>
                  </a:lnTo>
                  <a:lnTo>
                    <a:pt x="573" y="16"/>
                  </a:lnTo>
                  <a:lnTo>
                    <a:pt x="623" y="26"/>
                  </a:lnTo>
                  <a:lnTo>
                    <a:pt x="670" y="40"/>
                  </a:lnTo>
                  <a:lnTo>
                    <a:pt x="710" y="56"/>
                  </a:lnTo>
                  <a:lnTo>
                    <a:pt x="745" y="73"/>
                  </a:lnTo>
                  <a:lnTo>
                    <a:pt x="775" y="93"/>
                  </a:lnTo>
                  <a:lnTo>
                    <a:pt x="797" y="115"/>
                  </a:lnTo>
                  <a:lnTo>
                    <a:pt x="812" y="138"/>
                  </a:lnTo>
                  <a:lnTo>
                    <a:pt x="820" y="160"/>
                  </a:lnTo>
                  <a:lnTo>
                    <a:pt x="820" y="184"/>
                  </a:lnTo>
                  <a:lnTo>
                    <a:pt x="812" y="207"/>
                  </a:lnTo>
                  <a:lnTo>
                    <a:pt x="797" y="229"/>
                  </a:lnTo>
                  <a:lnTo>
                    <a:pt x="775" y="251"/>
                  </a:lnTo>
                  <a:lnTo>
                    <a:pt x="745" y="271"/>
                  </a:lnTo>
                  <a:lnTo>
                    <a:pt x="710" y="290"/>
                  </a:lnTo>
                  <a:lnTo>
                    <a:pt x="670" y="306"/>
                  </a:lnTo>
                  <a:lnTo>
                    <a:pt x="623" y="318"/>
                  </a:lnTo>
                  <a:lnTo>
                    <a:pt x="573" y="330"/>
                  </a:lnTo>
                  <a:lnTo>
                    <a:pt x="520" y="338"/>
                  </a:lnTo>
                  <a:lnTo>
                    <a:pt x="467" y="341"/>
                  </a:lnTo>
                  <a:lnTo>
                    <a:pt x="409" y="343"/>
                  </a:lnTo>
                  <a:lnTo>
                    <a:pt x="354" y="341"/>
                  </a:lnTo>
                  <a:lnTo>
                    <a:pt x="299" y="338"/>
                  </a:lnTo>
                  <a:lnTo>
                    <a:pt x="245" y="330"/>
                  </a:lnTo>
                  <a:lnTo>
                    <a:pt x="196" y="318"/>
                  </a:lnTo>
                  <a:lnTo>
                    <a:pt x="150" y="306"/>
                  </a:lnTo>
                  <a:lnTo>
                    <a:pt x="109" y="290"/>
                  </a:lnTo>
                  <a:lnTo>
                    <a:pt x="73" y="271"/>
                  </a:lnTo>
                  <a:lnTo>
                    <a:pt x="44" y="251"/>
                  </a:lnTo>
                  <a:lnTo>
                    <a:pt x="22" y="229"/>
                  </a:lnTo>
                  <a:lnTo>
                    <a:pt x="6" y="207"/>
                  </a:lnTo>
                  <a:lnTo>
                    <a:pt x="0" y="184"/>
                  </a:lnTo>
                  <a:lnTo>
                    <a:pt x="0" y="160"/>
                  </a:lnTo>
                  <a:lnTo>
                    <a:pt x="6" y="138"/>
                  </a:lnTo>
                  <a:lnTo>
                    <a:pt x="22" y="115"/>
                  </a:lnTo>
                  <a:lnTo>
                    <a:pt x="44" y="93"/>
                  </a:lnTo>
                  <a:lnTo>
                    <a:pt x="73" y="73"/>
                  </a:lnTo>
                  <a:lnTo>
                    <a:pt x="109" y="56"/>
                  </a:lnTo>
                  <a:lnTo>
                    <a:pt x="150" y="40"/>
                  </a:lnTo>
                  <a:lnTo>
                    <a:pt x="196" y="26"/>
                  </a:lnTo>
                  <a:lnTo>
                    <a:pt x="245" y="16"/>
                  </a:lnTo>
                  <a:lnTo>
                    <a:pt x="299" y="8"/>
                  </a:lnTo>
                  <a:lnTo>
                    <a:pt x="354" y="2"/>
                  </a:lnTo>
                  <a:lnTo>
                    <a:pt x="409" y="0"/>
                  </a:lnTo>
                </a:path>
              </a:pathLst>
            </a:custGeom>
            <a:noFill/>
            <a:ln w="3175">
              <a:solidFill>
                <a:srgbClr val="000000"/>
              </a:solidFill>
              <a:prstDash val="solid"/>
              <a:round/>
              <a:headEnd/>
              <a:tailEnd/>
            </a:ln>
          </p:spPr>
          <p:txBody>
            <a:bodyPr/>
            <a:lstStyle/>
            <a:p>
              <a:endParaRPr lang="en-US"/>
            </a:p>
          </p:txBody>
        </p:sp>
        <p:sp>
          <p:nvSpPr>
            <p:cNvPr id="1563668" name="Rectangle 20"/>
            <p:cNvSpPr>
              <a:spLocks noChangeAspect="1" noChangeArrowheads="1"/>
            </p:cNvSpPr>
            <p:nvPr/>
          </p:nvSpPr>
          <p:spPr bwMode="auto">
            <a:xfrm>
              <a:off x="1855" y="2394"/>
              <a:ext cx="108" cy="234"/>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FF0000"/>
                  </a:solidFill>
                  <a:latin typeface="Arial" pitchFamily="34" charset="0"/>
                </a:rPr>
                <a:t>1</a:t>
              </a:r>
              <a:endParaRPr lang="en-US" altLang="zh-CN" sz="1600">
                <a:solidFill>
                  <a:schemeClr val="tx1"/>
                </a:solidFill>
                <a:latin typeface="Arial" pitchFamily="34" charset="0"/>
              </a:endParaRPr>
            </a:p>
          </p:txBody>
        </p:sp>
      </p:grpSp>
      <p:grpSp>
        <p:nvGrpSpPr>
          <p:cNvPr id="4" name="Group 21"/>
          <p:cNvGrpSpPr>
            <a:grpSpLocks noChangeAspect="1"/>
          </p:cNvGrpSpPr>
          <p:nvPr/>
        </p:nvGrpSpPr>
        <p:grpSpPr bwMode="auto">
          <a:xfrm>
            <a:off x="6211888" y="4773613"/>
            <a:ext cx="873125" cy="649287"/>
            <a:chOff x="452" y="1501"/>
            <a:chExt cx="834" cy="621"/>
          </a:xfrm>
        </p:grpSpPr>
        <p:sp>
          <p:nvSpPr>
            <p:cNvPr id="1563670" name="Freeform 22"/>
            <p:cNvSpPr>
              <a:spLocks noChangeAspect="1"/>
            </p:cNvSpPr>
            <p:nvPr/>
          </p:nvSpPr>
          <p:spPr bwMode="auto">
            <a:xfrm>
              <a:off x="452" y="1662"/>
              <a:ext cx="834" cy="460"/>
            </a:xfrm>
            <a:custGeom>
              <a:avLst/>
              <a:gdLst/>
              <a:ahLst/>
              <a:cxnLst>
                <a:cxn ang="0">
                  <a:pos x="436" y="2"/>
                </a:cxn>
                <a:cxn ang="0">
                  <a:pos x="494" y="10"/>
                </a:cxn>
                <a:cxn ang="0">
                  <a:pos x="547" y="20"/>
                </a:cxn>
                <a:cxn ang="0">
                  <a:pos x="600" y="36"/>
                </a:cxn>
                <a:cxn ang="0">
                  <a:pos x="650" y="54"/>
                </a:cxn>
                <a:cxn ang="0">
                  <a:pos x="695" y="77"/>
                </a:cxn>
                <a:cxn ang="0">
                  <a:pos x="735" y="101"/>
                </a:cxn>
                <a:cxn ang="0">
                  <a:pos x="768" y="128"/>
                </a:cxn>
                <a:cxn ang="0">
                  <a:pos x="796" y="158"/>
                </a:cxn>
                <a:cxn ang="0">
                  <a:pos x="816" y="188"/>
                </a:cxn>
                <a:cxn ang="0">
                  <a:pos x="830" y="219"/>
                </a:cxn>
                <a:cxn ang="0">
                  <a:pos x="834" y="251"/>
                </a:cxn>
                <a:cxn ang="0">
                  <a:pos x="832" y="282"/>
                </a:cxn>
                <a:cxn ang="0">
                  <a:pos x="820" y="312"/>
                </a:cxn>
                <a:cxn ang="0">
                  <a:pos x="802" y="339"/>
                </a:cxn>
                <a:cxn ang="0">
                  <a:pos x="778" y="367"/>
                </a:cxn>
                <a:cxn ang="0">
                  <a:pos x="745" y="391"/>
                </a:cxn>
                <a:cxn ang="0">
                  <a:pos x="707" y="412"/>
                </a:cxn>
                <a:cxn ang="0">
                  <a:pos x="664" y="430"/>
                </a:cxn>
                <a:cxn ang="0">
                  <a:pos x="616" y="444"/>
                </a:cxn>
                <a:cxn ang="0">
                  <a:pos x="565" y="454"/>
                </a:cxn>
                <a:cxn ang="0">
                  <a:pos x="510" y="460"/>
                </a:cxn>
                <a:cxn ang="0">
                  <a:pos x="454" y="460"/>
                </a:cxn>
                <a:cxn ang="0">
                  <a:pos x="397" y="458"/>
                </a:cxn>
                <a:cxn ang="0">
                  <a:pos x="340" y="450"/>
                </a:cxn>
                <a:cxn ang="0">
                  <a:pos x="284" y="440"/>
                </a:cxn>
                <a:cxn ang="0">
                  <a:pos x="231" y="424"/>
                </a:cxn>
                <a:cxn ang="0">
                  <a:pos x="183" y="404"/>
                </a:cxn>
                <a:cxn ang="0">
                  <a:pos x="138" y="383"/>
                </a:cxn>
                <a:cxn ang="0">
                  <a:pos x="98" y="359"/>
                </a:cxn>
                <a:cxn ang="0">
                  <a:pos x="65" y="331"/>
                </a:cxn>
                <a:cxn ang="0">
                  <a:pos x="37" y="302"/>
                </a:cxn>
                <a:cxn ang="0">
                  <a:pos x="17" y="272"/>
                </a:cxn>
                <a:cxn ang="0">
                  <a:pos x="3" y="241"/>
                </a:cxn>
                <a:cxn ang="0">
                  <a:pos x="0" y="209"/>
                </a:cxn>
                <a:cxn ang="0">
                  <a:pos x="1" y="178"/>
                </a:cxn>
                <a:cxn ang="0">
                  <a:pos x="11" y="148"/>
                </a:cxn>
                <a:cxn ang="0">
                  <a:pos x="29" y="119"/>
                </a:cxn>
                <a:cxn ang="0">
                  <a:pos x="55" y="93"/>
                </a:cxn>
                <a:cxn ang="0">
                  <a:pos x="86" y="69"/>
                </a:cxn>
                <a:cxn ang="0">
                  <a:pos x="124" y="48"/>
                </a:cxn>
                <a:cxn ang="0">
                  <a:pos x="168" y="30"/>
                </a:cxn>
                <a:cxn ang="0">
                  <a:pos x="217" y="16"/>
                </a:cxn>
                <a:cxn ang="0">
                  <a:pos x="268" y="6"/>
                </a:cxn>
                <a:cxn ang="0">
                  <a:pos x="324" y="0"/>
                </a:cxn>
                <a:cxn ang="0">
                  <a:pos x="379" y="0"/>
                </a:cxn>
                <a:cxn ang="0">
                  <a:pos x="436" y="2"/>
                </a:cxn>
              </a:cxnLst>
              <a:rect l="0" t="0" r="r" b="b"/>
              <a:pathLst>
                <a:path w="834" h="460">
                  <a:moveTo>
                    <a:pt x="436" y="2"/>
                  </a:moveTo>
                  <a:lnTo>
                    <a:pt x="494" y="10"/>
                  </a:lnTo>
                  <a:lnTo>
                    <a:pt x="547" y="20"/>
                  </a:lnTo>
                  <a:lnTo>
                    <a:pt x="600" y="36"/>
                  </a:lnTo>
                  <a:lnTo>
                    <a:pt x="650" y="54"/>
                  </a:lnTo>
                  <a:lnTo>
                    <a:pt x="695" y="77"/>
                  </a:lnTo>
                  <a:lnTo>
                    <a:pt x="735" y="101"/>
                  </a:lnTo>
                  <a:lnTo>
                    <a:pt x="768" y="128"/>
                  </a:lnTo>
                  <a:lnTo>
                    <a:pt x="796" y="158"/>
                  </a:lnTo>
                  <a:lnTo>
                    <a:pt x="816" y="188"/>
                  </a:lnTo>
                  <a:lnTo>
                    <a:pt x="830" y="219"/>
                  </a:lnTo>
                  <a:lnTo>
                    <a:pt x="834" y="251"/>
                  </a:lnTo>
                  <a:lnTo>
                    <a:pt x="832" y="282"/>
                  </a:lnTo>
                  <a:lnTo>
                    <a:pt x="820" y="312"/>
                  </a:lnTo>
                  <a:lnTo>
                    <a:pt x="802" y="339"/>
                  </a:lnTo>
                  <a:lnTo>
                    <a:pt x="778" y="367"/>
                  </a:lnTo>
                  <a:lnTo>
                    <a:pt x="745" y="391"/>
                  </a:lnTo>
                  <a:lnTo>
                    <a:pt x="707" y="412"/>
                  </a:lnTo>
                  <a:lnTo>
                    <a:pt x="664" y="430"/>
                  </a:lnTo>
                  <a:lnTo>
                    <a:pt x="616" y="444"/>
                  </a:lnTo>
                  <a:lnTo>
                    <a:pt x="565" y="454"/>
                  </a:lnTo>
                  <a:lnTo>
                    <a:pt x="510" y="460"/>
                  </a:lnTo>
                  <a:lnTo>
                    <a:pt x="454" y="460"/>
                  </a:lnTo>
                  <a:lnTo>
                    <a:pt x="397" y="458"/>
                  </a:lnTo>
                  <a:lnTo>
                    <a:pt x="340" y="450"/>
                  </a:lnTo>
                  <a:lnTo>
                    <a:pt x="284" y="440"/>
                  </a:lnTo>
                  <a:lnTo>
                    <a:pt x="231" y="424"/>
                  </a:lnTo>
                  <a:lnTo>
                    <a:pt x="183" y="404"/>
                  </a:lnTo>
                  <a:lnTo>
                    <a:pt x="138" y="383"/>
                  </a:lnTo>
                  <a:lnTo>
                    <a:pt x="98" y="359"/>
                  </a:lnTo>
                  <a:lnTo>
                    <a:pt x="65" y="331"/>
                  </a:lnTo>
                  <a:lnTo>
                    <a:pt x="37" y="302"/>
                  </a:lnTo>
                  <a:lnTo>
                    <a:pt x="17" y="272"/>
                  </a:lnTo>
                  <a:lnTo>
                    <a:pt x="3" y="241"/>
                  </a:lnTo>
                  <a:lnTo>
                    <a:pt x="0" y="209"/>
                  </a:lnTo>
                  <a:lnTo>
                    <a:pt x="1" y="178"/>
                  </a:lnTo>
                  <a:lnTo>
                    <a:pt x="11" y="148"/>
                  </a:lnTo>
                  <a:lnTo>
                    <a:pt x="29" y="119"/>
                  </a:lnTo>
                  <a:lnTo>
                    <a:pt x="55" y="93"/>
                  </a:lnTo>
                  <a:lnTo>
                    <a:pt x="86" y="69"/>
                  </a:lnTo>
                  <a:lnTo>
                    <a:pt x="124" y="48"/>
                  </a:lnTo>
                  <a:lnTo>
                    <a:pt x="168" y="30"/>
                  </a:lnTo>
                  <a:lnTo>
                    <a:pt x="217" y="16"/>
                  </a:lnTo>
                  <a:lnTo>
                    <a:pt x="268" y="6"/>
                  </a:lnTo>
                  <a:lnTo>
                    <a:pt x="324" y="0"/>
                  </a:lnTo>
                  <a:lnTo>
                    <a:pt x="379" y="0"/>
                  </a:lnTo>
                  <a:lnTo>
                    <a:pt x="436" y="2"/>
                  </a:lnTo>
                </a:path>
              </a:pathLst>
            </a:custGeom>
            <a:noFill/>
            <a:ln w="3175">
              <a:solidFill>
                <a:srgbClr val="000000"/>
              </a:solidFill>
              <a:prstDash val="solid"/>
              <a:round/>
              <a:headEnd/>
              <a:tailEnd/>
            </a:ln>
          </p:spPr>
          <p:txBody>
            <a:bodyPr/>
            <a:lstStyle/>
            <a:p>
              <a:endParaRPr lang="en-US"/>
            </a:p>
          </p:txBody>
        </p:sp>
        <p:sp>
          <p:nvSpPr>
            <p:cNvPr id="1563671" name="Rectangle 23"/>
            <p:cNvSpPr>
              <a:spLocks noChangeAspect="1" noChangeArrowheads="1"/>
            </p:cNvSpPr>
            <p:nvPr/>
          </p:nvSpPr>
          <p:spPr bwMode="auto">
            <a:xfrm>
              <a:off x="943" y="1501"/>
              <a:ext cx="108" cy="234"/>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FF0000"/>
                  </a:solidFill>
                  <a:latin typeface="Arial" pitchFamily="34" charset="0"/>
                </a:rPr>
                <a:t>2</a:t>
              </a:r>
              <a:endParaRPr lang="en-US" altLang="zh-CN" sz="1600">
                <a:solidFill>
                  <a:schemeClr val="tx1"/>
                </a:solidFill>
                <a:latin typeface="Arial" pitchFamily="34" charset="0"/>
              </a:endParaRPr>
            </a:p>
          </p:txBody>
        </p:sp>
      </p:grpSp>
      <p:grpSp>
        <p:nvGrpSpPr>
          <p:cNvPr id="5" name="Group 24"/>
          <p:cNvGrpSpPr>
            <a:grpSpLocks noChangeAspect="1"/>
          </p:cNvGrpSpPr>
          <p:nvPr/>
        </p:nvGrpSpPr>
        <p:grpSpPr bwMode="auto">
          <a:xfrm>
            <a:off x="6003925" y="4271963"/>
            <a:ext cx="2413000" cy="2281237"/>
            <a:chOff x="254" y="1022"/>
            <a:chExt cx="2305" cy="2180"/>
          </a:xfrm>
        </p:grpSpPr>
        <p:sp>
          <p:nvSpPr>
            <p:cNvPr id="1563673" name="Rectangle 25"/>
            <p:cNvSpPr>
              <a:spLocks noChangeAspect="1" noChangeArrowheads="1"/>
            </p:cNvSpPr>
            <p:nvPr/>
          </p:nvSpPr>
          <p:spPr bwMode="auto">
            <a:xfrm>
              <a:off x="563" y="1148"/>
              <a:ext cx="108" cy="234"/>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FF0000"/>
                  </a:solidFill>
                  <a:latin typeface="Arial" pitchFamily="34" charset="0"/>
                </a:rPr>
                <a:t>5</a:t>
              </a:r>
              <a:endParaRPr lang="en-US" altLang="zh-CN" sz="1600">
                <a:solidFill>
                  <a:schemeClr val="tx1"/>
                </a:solidFill>
                <a:latin typeface="Arial" pitchFamily="34" charset="0"/>
              </a:endParaRPr>
            </a:p>
          </p:txBody>
        </p:sp>
        <p:sp>
          <p:nvSpPr>
            <p:cNvPr id="1563674" name="Freeform 26"/>
            <p:cNvSpPr>
              <a:spLocks noChangeAspect="1"/>
            </p:cNvSpPr>
            <p:nvPr/>
          </p:nvSpPr>
          <p:spPr bwMode="auto">
            <a:xfrm>
              <a:off x="254" y="1022"/>
              <a:ext cx="2305" cy="2180"/>
            </a:xfrm>
            <a:custGeom>
              <a:avLst/>
              <a:gdLst/>
              <a:ahLst/>
              <a:cxnLst>
                <a:cxn ang="0">
                  <a:pos x="1245" y="4"/>
                </a:cxn>
                <a:cxn ang="0">
                  <a:pos x="1433" y="33"/>
                </a:cxn>
                <a:cxn ang="0">
                  <a:pos x="1615" y="90"/>
                </a:cxn>
                <a:cxn ang="0">
                  <a:pos x="1781" y="175"/>
                </a:cxn>
                <a:cxn ang="0">
                  <a:pos x="1931" y="286"/>
                </a:cxn>
                <a:cxn ang="0">
                  <a:pos x="2062" y="420"/>
                </a:cxn>
                <a:cxn ang="0">
                  <a:pos x="2166" y="569"/>
                </a:cxn>
                <a:cxn ang="0">
                  <a:pos x="2242" y="735"/>
                </a:cxn>
                <a:cxn ang="0">
                  <a:pos x="2289" y="908"/>
                </a:cxn>
                <a:cxn ang="0">
                  <a:pos x="2305" y="1088"/>
                </a:cxn>
                <a:cxn ang="0">
                  <a:pos x="2289" y="1267"/>
                </a:cxn>
                <a:cxn ang="0">
                  <a:pos x="2243" y="1443"/>
                </a:cxn>
                <a:cxn ang="0">
                  <a:pos x="2166" y="1606"/>
                </a:cxn>
                <a:cxn ang="0">
                  <a:pos x="2064" y="1758"/>
                </a:cxn>
                <a:cxn ang="0">
                  <a:pos x="1935" y="1890"/>
                </a:cxn>
                <a:cxn ang="0">
                  <a:pos x="1785" y="2002"/>
                </a:cxn>
                <a:cxn ang="0">
                  <a:pos x="1617" y="2087"/>
                </a:cxn>
                <a:cxn ang="0">
                  <a:pos x="1437" y="2146"/>
                </a:cxn>
                <a:cxn ang="0">
                  <a:pos x="1249" y="2176"/>
                </a:cxn>
                <a:cxn ang="0">
                  <a:pos x="1059" y="2176"/>
                </a:cxn>
                <a:cxn ang="0">
                  <a:pos x="872" y="2148"/>
                </a:cxn>
                <a:cxn ang="0">
                  <a:pos x="692" y="2089"/>
                </a:cxn>
                <a:cxn ang="0">
                  <a:pos x="524" y="2004"/>
                </a:cxn>
                <a:cxn ang="0">
                  <a:pos x="373" y="1894"/>
                </a:cxn>
                <a:cxn ang="0">
                  <a:pos x="245" y="1762"/>
                </a:cxn>
                <a:cxn ang="0">
                  <a:pos x="140" y="1610"/>
                </a:cxn>
                <a:cxn ang="0">
                  <a:pos x="63" y="1447"/>
                </a:cxn>
                <a:cxn ang="0">
                  <a:pos x="16" y="1271"/>
                </a:cxn>
                <a:cxn ang="0">
                  <a:pos x="0" y="1092"/>
                </a:cxn>
                <a:cxn ang="0">
                  <a:pos x="16" y="912"/>
                </a:cxn>
                <a:cxn ang="0">
                  <a:pos x="63" y="737"/>
                </a:cxn>
                <a:cxn ang="0">
                  <a:pos x="138" y="573"/>
                </a:cxn>
                <a:cxn ang="0">
                  <a:pos x="243" y="422"/>
                </a:cxn>
                <a:cxn ang="0">
                  <a:pos x="371" y="290"/>
                </a:cxn>
                <a:cxn ang="0">
                  <a:pos x="522" y="179"/>
                </a:cxn>
                <a:cxn ang="0">
                  <a:pos x="688" y="92"/>
                </a:cxn>
                <a:cxn ang="0">
                  <a:pos x="868" y="33"/>
                </a:cxn>
                <a:cxn ang="0">
                  <a:pos x="1055" y="4"/>
                </a:cxn>
              </a:cxnLst>
              <a:rect l="0" t="0" r="r" b="b"/>
              <a:pathLst>
                <a:path w="2305" h="2180">
                  <a:moveTo>
                    <a:pt x="1150" y="0"/>
                  </a:moveTo>
                  <a:lnTo>
                    <a:pt x="1245" y="4"/>
                  </a:lnTo>
                  <a:lnTo>
                    <a:pt x="1340" y="14"/>
                  </a:lnTo>
                  <a:lnTo>
                    <a:pt x="1433" y="33"/>
                  </a:lnTo>
                  <a:lnTo>
                    <a:pt x="1526" y="59"/>
                  </a:lnTo>
                  <a:lnTo>
                    <a:pt x="1615" y="90"/>
                  </a:lnTo>
                  <a:lnTo>
                    <a:pt x="1700" y="130"/>
                  </a:lnTo>
                  <a:lnTo>
                    <a:pt x="1781" y="175"/>
                  </a:lnTo>
                  <a:lnTo>
                    <a:pt x="1860" y="228"/>
                  </a:lnTo>
                  <a:lnTo>
                    <a:pt x="1931" y="286"/>
                  </a:lnTo>
                  <a:lnTo>
                    <a:pt x="2000" y="351"/>
                  </a:lnTo>
                  <a:lnTo>
                    <a:pt x="2062" y="420"/>
                  </a:lnTo>
                  <a:lnTo>
                    <a:pt x="2117" y="493"/>
                  </a:lnTo>
                  <a:lnTo>
                    <a:pt x="2166" y="569"/>
                  </a:lnTo>
                  <a:lnTo>
                    <a:pt x="2208" y="650"/>
                  </a:lnTo>
                  <a:lnTo>
                    <a:pt x="2242" y="735"/>
                  </a:lnTo>
                  <a:lnTo>
                    <a:pt x="2269" y="820"/>
                  </a:lnTo>
                  <a:lnTo>
                    <a:pt x="2289" y="908"/>
                  </a:lnTo>
                  <a:lnTo>
                    <a:pt x="2301" y="997"/>
                  </a:lnTo>
                  <a:lnTo>
                    <a:pt x="2305" y="1088"/>
                  </a:lnTo>
                  <a:lnTo>
                    <a:pt x="2301" y="1178"/>
                  </a:lnTo>
                  <a:lnTo>
                    <a:pt x="2289" y="1267"/>
                  </a:lnTo>
                  <a:lnTo>
                    <a:pt x="2271" y="1356"/>
                  </a:lnTo>
                  <a:lnTo>
                    <a:pt x="2243" y="1443"/>
                  </a:lnTo>
                  <a:lnTo>
                    <a:pt x="2210" y="1525"/>
                  </a:lnTo>
                  <a:lnTo>
                    <a:pt x="2166" y="1606"/>
                  </a:lnTo>
                  <a:lnTo>
                    <a:pt x="2119" y="1685"/>
                  </a:lnTo>
                  <a:lnTo>
                    <a:pt x="2064" y="1758"/>
                  </a:lnTo>
                  <a:lnTo>
                    <a:pt x="2002" y="1827"/>
                  </a:lnTo>
                  <a:lnTo>
                    <a:pt x="1935" y="1890"/>
                  </a:lnTo>
                  <a:lnTo>
                    <a:pt x="1862" y="1949"/>
                  </a:lnTo>
                  <a:lnTo>
                    <a:pt x="1785" y="2002"/>
                  </a:lnTo>
                  <a:lnTo>
                    <a:pt x="1704" y="2048"/>
                  </a:lnTo>
                  <a:lnTo>
                    <a:pt x="1617" y="2087"/>
                  </a:lnTo>
                  <a:lnTo>
                    <a:pt x="1528" y="2121"/>
                  </a:lnTo>
                  <a:lnTo>
                    <a:pt x="1437" y="2146"/>
                  </a:lnTo>
                  <a:lnTo>
                    <a:pt x="1344" y="2164"/>
                  </a:lnTo>
                  <a:lnTo>
                    <a:pt x="1249" y="2176"/>
                  </a:lnTo>
                  <a:lnTo>
                    <a:pt x="1154" y="2180"/>
                  </a:lnTo>
                  <a:lnTo>
                    <a:pt x="1059" y="2176"/>
                  </a:lnTo>
                  <a:lnTo>
                    <a:pt x="965" y="2166"/>
                  </a:lnTo>
                  <a:lnTo>
                    <a:pt x="872" y="2148"/>
                  </a:lnTo>
                  <a:lnTo>
                    <a:pt x="781" y="2123"/>
                  </a:lnTo>
                  <a:lnTo>
                    <a:pt x="692" y="2089"/>
                  </a:lnTo>
                  <a:lnTo>
                    <a:pt x="607" y="2050"/>
                  </a:lnTo>
                  <a:lnTo>
                    <a:pt x="524" y="2004"/>
                  </a:lnTo>
                  <a:lnTo>
                    <a:pt x="447" y="1951"/>
                  </a:lnTo>
                  <a:lnTo>
                    <a:pt x="373" y="1894"/>
                  </a:lnTo>
                  <a:lnTo>
                    <a:pt x="306" y="1829"/>
                  </a:lnTo>
                  <a:lnTo>
                    <a:pt x="245" y="1762"/>
                  </a:lnTo>
                  <a:lnTo>
                    <a:pt x="190" y="1687"/>
                  </a:lnTo>
                  <a:lnTo>
                    <a:pt x="140" y="1610"/>
                  </a:lnTo>
                  <a:lnTo>
                    <a:pt x="99" y="1529"/>
                  </a:lnTo>
                  <a:lnTo>
                    <a:pt x="63" y="1447"/>
                  </a:lnTo>
                  <a:lnTo>
                    <a:pt x="35" y="1360"/>
                  </a:lnTo>
                  <a:lnTo>
                    <a:pt x="16" y="1271"/>
                  </a:lnTo>
                  <a:lnTo>
                    <a:pt x="4" y="1182"/>
                  </a:lnTo>
                  <a:lnTo>
                    <a:pt x="0" y="1092"/>
                  </a:lnTo>
                  <a:lnTo>
                    <a:pt x="4" y="1001"/>
                  </a:lnTo>
                  <a:lnTo>
                    <a:pt x="16" y="912"/>
                  </a:lnTo>
                  <a:lnTo>
                    <a:pt x="35" y="824"/>
                  </a:lnTo>
                  <a:lnTo>
                    <a:pt x="63" y="737"/>
                  </a:lnTo>
                  <a:lnTo>
                    <a:pt x="97" y="654"/>
                  </a:lnTo>
                  <a:lnTo>
                    <a:pt x="138" y="573"/>
                  </a:lnTo>
                  <a:lnTo>
                    <a:pt x="188" y="495"/>
                  </a:lnTo>
                  <a:lnTo>
                    <a:pt x="243" y="422"/>
                  </a:lnTo>
                  <a:lnTo>
                    <a:pt x="304" y="353"/>
                  </a:lnTo>
                  <a:lnTo>
                    <a:pt x="371" y="290"/>
                  </a:lnTo>
                  <a:lnTo>
                    <a:pt x="443" y="230"/>
                  </a:lnTo>
                  <a:lnTo>
                    <a:pt x="522" y="179"/>
                  </a:lnTo>
                  <a:lnTo>
                    <a:pt x="603" y="132"/>
                  </a:lnTo>
                  <a:lnTo>
                    <a:pt x="688" y="92"/>
                  </a:lnTo>
                  <a:lnTo>
                    <a:pt x="777" y="59"/>
                  </a:lnTo>
                  <a:lnTo>
                    <a:pt x="868" y="33"/>
                  </a:lnTo>
                  <a:lnTo>
                    <a:pt x="961" y="16"/>
                  </a:lnTo>
                  <a:lnTo>
                    <a:pt x="1055" y="4"/>
                  </a:lnTo>
                  <a:lnTo>
                    <a:pt x="1150" y="0"/>
                  </a:lnTo>
                </a:path>
              </a:pathLst>
            </a:custGeom>
            <a:noFill/>
            <a:ln w="3175">
              <a:solidFill>
                <a:srgbClr val="000000"/>
              </a:solidFill>
              <a:prstDash val="solid"/>
              <a:round/>
              <a:headEnd/>
              <a:tailEnd/>
            </a:ln>
          </p:spPr>
          <p:txBody>
            <a:bodyPr/>
            <a:lstStyle/>
            <a:p>
              <a:endParaRPr lang="en-US"/>
            </a:p>
          </p:txBody>
        </p:sp>
      </p:grpSp>
      <p:grpSp>
        <p:nvGrpSpPr>
          <p:cNvPr id="6" name="Group 27"/>
          <p:cNvGrpSpPr>
            <a:grpSpLocks noChangeAspect="1"/>
          </p:cNvGrpSpPr>
          <p:nvPr/>
        </p:nvGrpSpPr>
        <p:grpSpPr bwMode="auto">
          <a:xfrm>
            <a:off x="7011988" y="5246688"/>
            <a:ext cx="1187450" cy="1141412"/>
            <a:chOff x="1217" y="1954"/>
            <a:chExt cx="1134" cy="1090"/>
          </a:xfrm>
        </p:grpSpPr>
        <p:sp>
          <p:nvSpPr>
            <p:cNvPr id="1563676" name="Rectangle 28"/>
            <p:cNvSpPr>
              <a:spLocks noChangeAspect="1" noChangeArrowheads="1"/>
            </p:cNvSpPr>
            <p:nvPr/>
          </p:nvSpPr>
          <p:spPr bwMode="auto">
            <a:xfrm>
              <a:off x="1666" y="2811"/>
              <a:ext cx="107" cy="233"/>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FF0000"/>
                  </a:solidFill>
                  <a:latin typeface="Arial" pitchFamily="34" charset="0"/>
                </a:rPr>
                <a:t>3</a:t>
              </a:r>
              <a:endParaRPr lang="en-US" altLang="zh-CN" sz="1600">
                <a:solidFill>
                  <a:schemeClr val="tx1"/>
                </a:solidFill>
                <a:latin typeface="Arial" pitchFamily="34" charset="0"/>
              </a:endParaRPr>
            </a:p>
          </p:txBody>
        </p:sp>
        <p:sp>
          <p:nvSpPr>
            <p:cNvPr id="1563677" name="Freeform 29"/>
            <p:cNvSpPr>
              <a:spLocks noChangeAspect="1"/>
            </p:cNvSpPr>
            <p:nvPr/>
          </p:nvSpPr>
          <p:spPr bwMode="auto">
            <a:xfrm>
              <a:off x="1217" y="1954"/>
              <a:ext cx="1134" cy="909"/>
            </a:xfrm>
            <a:custGeom>
              <a:avLst/>
              <a:gdLst/>
              <a:ahLst/>
              <a:cxnLst>
                <a:cxn ang="0">
                  <a:pos x="371" y="142"/>
                </a:cxn>
                <a:cxn ang="0">
                  <a:pos x="430" y="108"/>
                </a:cxn>
                <a:cxn ang="0">
                  <a:pos x="492" y="79"/>
                </a:cxn>
                <a:cxn ang="0">
                  <a:pos x="551" y="53"/>
                </a:cxn>
                <a:cxn ang="0">
                  <a:pos x="614" y="32"/>
                </a:cxn>
                <a:cxn ang="0">
                  <a:pos x="674" y="16"/>
                </a:cxn>
                <a:cxn ang="0">
                  <a:pos x="735" y="6"/>
                </a:cxn>
                <a:cxn ang="0">
                  <a:pos x="792" y="0"/>
                </a:cxn>
                <a:cxn ang="0">
                  <a:pos x="848" y="0"/>
                </a:cxn>
                <a:cxn ang="0">
                  <a:pos x="899" y="4"/>
                </a:cxn>
                <a:cxn ang="0">
                  <a:pos x="946" y="14"/>
                </a:cxn>
                <a:cxn ang="0">
                  <a:pos x="990" y="30"/>
                </a:cxn>
                <a:cxn ang="0">
                  <a:pos x="1027" y="51"/>
                </a:cxn>
                <a:cxn ang="0">
                  <a:pos x="1061" y="77"/>
                </a:cxn>
                <a:cxn ang="0">
                  <a:pos x="1089" y="107"/>
                </a:cxn>
                <a:cxn ang="0">
                  <a:pos x="1110" y="140"/>
                </a:cxn>
                <a:cxn ang="0">
                  <a:pos x="1124" y="177"/>
                </a:cxn>
                <a:cxn ang="0">
                  <a:pos x="1132" y="217"/>
                </a:cxn>
                <a:cxn ang="0">
                  <a:pos x="1134" y="260"/>
                </a:cxn>
                <a:cxn ang="0">
                  <a:pos x="1128" y="308"/>
                </a:cxn>
                <a:cxn ang="0">
                  <a:pos x="1118" y="355"/>
                </a:cxn>
                <a:cxn ang="0">
                  <a:pos x="1099" y="402"/>
                </a:cxn>
                <a:cxn ang="0">
                  <a:pos x="1075" y="451"/>
                </a:cxn>
                <a:cxn ang="0">
                  <a:pos x="1045" y="501"/>
                </a:cxn>
                <a:cxn ang="0">
                  <a:pos x="1010" y="550"/>
                </a:cxn>
                <a:cxn ang="0">
                  <a:pos x="968" y="597"/>
                </a:cxn>
                <a:cxn ang="0">
                  <a:pos x="923" y="643"/>
                </a:cxn>
                <a:cxn ang="0">
                  <a:pos x="871" y="688"/>
                </a:cxn>
                <a:cxn ang="0">
                  <a:pos x="818" y="727"/>
                </a:cxn>
                <a:cxn ang="0">
                  <a:pos x="763" y="765"/>
                </a:cxn>
                <a:cxn ang="0">
                  <a:pos x="703" y="800"/>
                </a:cxn>
                <a:cxn ang="0">
                  <a:pos x="644" y="830"/>
                </a:cxn>
                <a:cxn ang="0">
                  <a:pos x="583" y="855"/>
                </a:cxn>
                <a:cxn ang="0">
                  <a:pos x="519" y="877"/>
                </a:cxn>
                <a:cxn ang="0">
                  <a:pos x="460" y="893"/>
                </a:cxn>
                <a:cxn ang="0">
                  <a:pos x="401" y="903"/>
                </a:cxn>
                <a:cxn ang="0">
                  <a:pos x="342" y="909"/>
                </a:cxn>
                <a:cxn ang="0">
                  <a:pos x="286" y="909"/>
                </a:cxn>
                <a:cxn ang="0">
                  <a:pos x="235" y="905"/>
                </a:cxn>
                <a:cxn ang="0">
                  <a:pos x="187" y="893"/>
                </a:cxn>
                <a:cxn ang="0">
                  <a:pos x="144" y="877"/>
                </a:cxn>
                <a:cxn ang="0">
                  <a:pos x="106" y="857"/>
                </a:cxn>
                <a:cxn ang="0">
                  <a:pos x="73" y="832"/>
                </a:cxn>
                <a:cxn ang="0">
                  <a:pos x="45" y="802"/>
                </a:cxn>
                <a:cxn ang="0">
                  <a:pos x="23" y="769"/>
                </a:cxn>
                <a:cxn ang="0">
                  <a:pos x="9" y="731"/>
                </a:cxn>
                <a:cxn ang="0">
                  <a:pos x="2" y="690"/>
                </a:cxn>
                <a:cxn ang="0">
                  <a:pos x="0" y="647"/>
                </a:cxn>
                <a:cxn ang="0">
                  <a:pos x="5" y="601"/>
                </a:cxn>
                <a:cxn ang="0">
                  <a:pos x="15" y="554"/>
                </a:cxn>
                <a:cxn ang="0">
                  <a:pos x="35" y="505"/>
                </a:cxn>
                <a:cxn ang="0">
                  <a:pos x="59" y="455"/>
                </a:cxn>
                <a:cxn ang="0">
                  <a:pos x="88" y="406"/>
                </a:cxn>
                <a:cxn ang="0">
                  <a:pos x="124" y="359"/>
                </a:cxn>
                <a:cxn ang="0">
                  <a:pos x="166" y="311"/>
                </a:cxn>
                <a:cxn ang="0">
                  <a:pos x="211" y="264"/>
                </a:cxn>
                <a:cxn ang="0">
                  <a:pos x="262" y="221"/>
                </a:cxn>
                <a:cxn ang="0">
                  <a:pos x="316" y="179"/>
                </a:cxn>
                <a:cxn ang="0">
                  <a:pos x="371" y="142"/>
                </a:cxn>
              </a:cxnLst>
              <a:rect l="0" t="0" r="r" b="b"/>
              <a:pathLst>
                <a:path w="1134" h="909">
                  <a:moveTo>
                    <a:pt x="371" y="142"/>
                  </a:moveTo>
                  <a:lnTo>
                    <a:pt x="430" y="108"/>
                  </a:lnTo>
                  <a:lnTo>
                    <a:pt x="492" y="79"/>
                  </a:lnTo>
                  <a:lnTo>
                    <a:pt x="551" y="53"/>
                  </a:lnTo>
                  <a:lnTo>
                    <a:pt x="614" y="32"/>
                  </a:lnTo>
                  <a:lnTo>
                    <a:pt x="674" y="16"/>
                  </a:lnTo>
                  <a:lnTo>
                    <a:pt x="735" y="6"/>
                  </a:lnTo>
                  <a:lnTo>
                    <a:pt x="792" y="0"/>
                  </a:lnTo>
                  <a:lnTo>
                    <a:pt x="848" y="0"/>
                  </a:lnTo>
                  <a:lnTo>
                    <a:pt x="899" y="4"/>
                  </a:lnTo>
                  <a:lnTo>
                    <a:pt x="946" y="14"/>
                  </a:lnTo>
                  <a:lnTo>
                    <a:pt x="990" y="30"/>
                  </a:lnTo>
                  <a:lnTo>
                    <a:pt x="1027" y="51"/>
                  </a:lnTo>
                  <a:lnTo>
                    <a:pt x="1061" y="77"/>
                  </a:lnTo>
                  <a:lnTo>
                    <a:pt x="1089" y="107"/>
                  </a:lnTo>
                  <a:lnTo>
                    <a:pt x="1110" y="140"/>
                  </a:lnTo>
                  <a:lnTo>
                    <a:pt x="1124" y="177"/>
                  </a:lnTo>
                  <a:lnTo>
                    <a:pt x="1132" y="217"/>
                  </a:lnTo>
                  <a:lnTo>
                    <a:pt x="1134" y="260"/>
                  </a:lnTo>
                  <a:lnTo>
                    <a:pt x="1128" y="308"/>
                  </a:lnTo>
                  <a:lnTo>
                    <a:pt x="1118" y="355"/>
                  </a:lnTo>
                  <a:lnTo>
                    <a:pt x="1099" y="402"/>
                  </a:lnTo>
                  <a:lnTo>
                    <a:pt x="1075" y="451"/>
                  </a:lnTo>
                  <a:lnTo>
                    <a:pt x="1045" y="501"/>
                  </a:lnTo>
                  <a:lnTo>
                    <a:pt x="1010" y="550"/>
                  </a:lnTo>
                  <a:lnTo>
                    <a:pt x="968" y="597"/>
                  </a:lnTo>
                  <a:lnTo>
                    <a:pt x="923" y="643"/>
                  </a:lnTo>
                  <a:lnTo>
                    <a:pt x="871" y="688"/>
                  </a:lnTo>
                  <a:lnTo>
                    <a:pt x="818" y="727"/>
                  </a:lnTo>
                  <a:lnTo>
                    <a:pt x="763" y="765"/>
                  </a:lnTo>
                  <a:lnTo>
                    <a:pt x="703" y="800"/>
                  </a:lnTo>
                  <a:lnTo>
                    <a:pt x="644" y="830"/>
                  </a:lnTo>
                  <a:lnTo>
                    <a:pt x="583" y="855"/>
                  </a:lnTo>
                  <a:lnTo>
                    <a:pt x="519" y="877"/>
                  </a:lnTo>
                  <a:lnTo>
                    <a:pt x="460" y="893"/>
                  </a:lnTo>
                  <a:lnTo>
                    <a:pt x="401" y="903"/>
                  </a:lnTo>
                  <a:lnTo>
                    <a:pt x="342" y="909"/>
                  </a:lnTo>
                  <a:lnTo>
                    <a:pt x="286" y="909"/>
                  </a:lnTo>
                  <a:lnTo>
                    <a:pt x="235" y="905"/>
                  </a:lnTo>
                  <a:lnTo>
                    <a:pt x="187" y="893"/>
                  </a:lnTo>
                  <a:lnTo>
                    <a:pt x="144" y="877"/>
                  </a:lnTo>
                  <a:lnTo>
                    <a:pt x="106" y="857"/>
                  </a:lnTo>
                  <a:lnTo>
                    <a:pt x="73" y="832"/>
                  </a:lnTo>
                  <a:lnTo>
                    <a:pt x="45" y="802"/>
                  </a:lnTo>
                  <a:lnTo>
                    <a:pt x="23" y="769"/>
                  </a:lnTo>
                  <a:lnTo>
                    <a:pt x="9" y="731"/>
                  </a:lnTo>
                  <a:lnTo>
                    <a:pt x="2" y="690"/>
                  </a:lnTo>
                  <a:lnTo>
                    <a:pt x="0" y="647"/>
                  </a:lnTo>
                  <a:lnTo>
                    <a:pt x="5" y="601"/>
                  </a:lnTo>
                  <a:lnTo>
                    <a:pt x="15" y="554"/>
                  </a:lnTo>
                  <a:lnTo>
                    <a:pt x="35" y="505"/>
                  </a:lnTo>
                  <a:lnTo>
                    <a:pt x="59" y="455"/>
                  </a:lnTo>
                  <a:lnTo>
                    <a:pt x="88" y="406"/>
                  </a:lnTo>
                  <a:lnTo>
                    <a:pt x="124" y="359"/>
                  </a:lnTo>
                  <a:lnTo>
                    <a:pt x="166" y="311"/>
                  </a:lnTo>
                  <a:lnTo>
                    <a:pt x="211" y="264"/>
                  </a:lnTo>
                  <a:lnTo>
                    <a:pt x="262" y="221"/>
                  </a:lnTo>
                  <a:lnTo>
                    <a:pt x="316" y="179"/>
                  </a:lnTo>
                  <a:lnTo>
                    <a:pt x="371" y="142"/>
                  </a:lnTo>
                </a:path>
              </a:pathLst>
            </a:custGeom>
            <a:noFill/>
            <a:ln w="3175">
              <a:solidFill>
                <a:srgbClr val="000000"/>
              </a:solidFill>
              <a:prstDash val="solid"/>
              <a:round/>
              <a:headEnd/>
              <a:tailEnd/>
            </a:ln>
          </p:spPr>
          <p:txBody>
            <a:bodyPr/>
            <a:lstStyle/>
            <a:p>
              <a:endParaRPr lang="en-US"/>
            </a:p>
          </p:txBody>
        </p:sp>
      </p:grpSp>
      <p:grpSp>
        <p:nvGrpSpPr>
          <p:cNvPr id="7" name="Group 30"/>
          <p:cNvGrpSpPr>
            <a:grpSpLocks noChangeAspect="1"/>
          </p:cNvGrpSpPr>
          <p:nvPr/>
        </p:nvGrpSpPr>
        <p:grpSpPr bwMode="auto">
          <a:xfrm>
            <a:off x="6986588" y="4470400"/>
            <a:ext cx="1274762" cy="2041525"/>
            <a:chOff x="1193" y="1212"/>
            <a:chExt cx="1218" cy="1950"/>
          </a:xfrm>
        </p:grpSpPr>
        <p:sp>
          <p:nvSpPr>
            <p:cNvPr id="1563679" name="Rectangle 31"/>
            <p:cNvSpPr>
              <a:spLocks noChangeAspect="1" noChangeArrowheads="1"/>
            </p:cNvSpPr>
            <p:nvPr/>
          </p:nvSpPr>
          <p:spPr bwMode="auto">
            <a:xfrm>
              <a:off x="1603" y="1212"/>
              <a:ext cx="107" cy="234"/>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FF0000"/>
                  </a:solidFill>
                  <a:latin typeface="Arial" pitchFamily="34" charset="0"/>
                </a:rPr>
                <a:t>4</a:t>
              </a:r>
              <a:endParaRPr lang="en-US" altLang="zh-CN" sz="1600">
                <a:solidFill>
                  <a:schemeClr val="tx1"/>
                </a:solidFill>
                <a:latin typeface="Arial" pitchFamily="34" charset="0"/>
              </a:endParaRPr>
            </a:p>
          </p:txBody>
        </p:sp>
        <p:sp>
          <p:nvSpPr>
            <p:cNvPr id="1563680" name="Freeform 32"/>
            <p:cNvSpPr>
              <a:spLocks noChangeAspect="1"/>
            </p:cNvSpPr>
            <p:nvPr/>
          </p:nvSpPr>
          <p:spPr bwMode="auto">
            <a:xfrm>
              <a:off x="1193" y="1246"/>
              <a:ext cx="1218" cy="1916"/>
            </a:xfrm>
            <a:custGeom>
              <a:avLst/>
              <a:gdLst/>
              <a:ahLst/>
              <a:cxnLst>
                <a:cxn ang="0">
                  <a:pos x="87" y="724"/>
                </a:cxn>
                <a:cxn ang="0">
                  <a:pos x="148" y="566"/>
                </a:cxn>
                <a:cxn ang="0">
                  <a:pos x="225" y="420"/>
                </a:cxn>
                <a:cxn ang="0">
                  <a:pos x="312" y="290"/>
                </a:cxn>
                <a:cxn ang="0">
                  <a:pos x="409" y="182"/>
                </a:cxn>
                <a:cxn ang="0">
                  <a:pos x="514" y="97"/>
                </a:cxn>
                <a:cxn ang="0">
                  <a:pos x="619" y="38"/>
                </a:cxn>
                <a:cxn ang="0">
                  <a:pos x="725" y="6"/>
                </a:cxn>
                <a:cxn ang="0">
                  <a:pos x="826" y="4"/>
                </a:cxn>
                <a:cxn ang="0">
                  <a:pos x="923" y="30"/>
                </a:cxn>
                <a:cxn ang="0">
                  <a:pos x="1008" y="85"/>
                </a:cxn>
                <a:cxn ang="0">
                  <a:pos x="1081" y="168"/>
                </a:cxn>
                <a:cxn ang="0">
                  <a:pos x="1142" y="272"/>
                </a:cxn>
                <a:cxn ang="0">
                  <a:pos x="1184" y="399"/>
                </a:cxn>
                <a:cxn ang="0">
                  <a:pos x="1212" y="543"/>
                </a:cxn>
                <a:cxn ang="0">
                  <a:pos x="1218" y="698"/>
                </a:cxn>
                <a:cxn ang="0">
                  <a:pos x="1208" y="862"/>
                </a:cxn>
                <a:cxn ang="0">
                  <a:pos x="1178" y="1029"/>
                </a:cxn>
                <a:cxn ang="0">
                  <a:pos x="1133" y="1193"/>
                </a:cxn>
                <a:cxn ang="0">
                  <a:pos x="1069" y="1351"/>
                </a:cxn>
                <a:cxn ang="0">
                  <a:pos x="992" y="1496"/>
                </a:cxn>
                <a:cxn ang="0">
                  <a:pos x="905" y="1627"/>
                </a:cxn>
                <a:cxn ang="0">
                  <a:pos x="808" y="1735"/>
                </a:cxn>
                <a:cxn ang="0">
                  <a:pos x="706" y="1820"/>
                </a:cxn>
                <a:cxn ang="0">
                  <a:pos x="599" y="1879"/>
                </a:cxn>
                <a:cxn ang="0">
                  <a:pos x="494" y="1910"/>
                </a:cxn>
                <a:cxn ang="0">
                  <a:pos x="391" y="1912"/>
                </a:cxn>
                <a:cxn ang="0">
                  <a:pos x="296" y="1887"/>
                </a:cxn>
                <a:cxn ang="0">
                  <a:pos x="209" y="1832"/>
                </a:cxn>
                <a:cxn ang="0">
                  <a:pos x="136" y="1751"/>
                </a:cxn>
                <a:cxn ang="0">
                  <a:pos x="77" y="1644"/>
                </a:cxn>
                <a:cxn ang="0">
                  <a:pos x="33" y="1518"/>
                </a:cxn>
                <a:cxn ang="0">
                  <a:pos x="8" y="1374"/>
                </a:cxn>
                <a:cxn ang="0">
                  <a:pos x="0" y="1219"/>
                </a:cxn>
                <a:cxn ang="0">
                  <a:pos x="12" y="1055"/>
                </a:cxn>
                <a:cxn ang="0">
                  <a:pos x="39" y="887"/>
                </a:cxn>
              </a:cxnLst>
              <a:rect l="0" t="0" r="r" b="b"/>
              <a:pathLst>
                <a:path w="1218" h="1916">
                  <a:moveTo>
                    <a:pt x="61" y="805"/>
                  </a:moveTo>
                  <a:lnTo>
                    <a:pt x="87" y="724"/>
                  </a:lnTo>
                  <a:lnTo>
                    <a:pt x="116" y="643"/>
                  </a:lnTo>
                  <a:lnTo>
                    <a:pt x="148" y="566"/>
                  </a:lnTo>
                  <a:lnTo>
                    <a:pt x="186" y="491"/>
                  </a:lnTo>
                  <a:lnTo>
                    <a:pt x="225" y="420"/>
                  </a:lnTo>
                  <a:lnTo>
                    <a:pt x="267" y="353"/>
                  </a:lnTo>
                  <a:lnTo>
                    <a:pt x="312" y="290"/>
                  </a:lnTo>
                  <a:lnTo>
                    <a:pt x="360" y="233"/>
                  </a:lnTo>
                  <a:lnTo>
                    <a:pt x="409" y="182"/>
                  </a:lnTo>
                  <a:lnTo>
                    <a:pt x="460" y="136"/>
                  </a:lnTo>
                  <a:lnTo>
                    <a:pt x="514" y="97"/>
                  </a:lnTo>
                  <a:lnTo>
                    <a:pt x="565" y="64"/>
                  </a:lnTo>
                  <a:lnTo>
                    <a:pt x="619" y="38"/>
                  </a:lnTo>
                  <a:lnTo>
                    <a:pt x="672" y="18"/>
                  </a:lnTo>
                  <a:lnTo>
                    <a:pt x="725" y="6"/>
                  </a:lnTo>
                  <a:lnTo>
                    <a:pt x="777" y="0"/>
                  </a:lnTo>
                  <a:lnTo>
                    <a:pt x="826" y="4"/>
                  </a:lnTo>
                  <a:lnTo>
                    <a:pt x="876" y="14"/>
                  </a:lnTo>
                  <a:lnTo>
                    <a:pt x="923" y="30"/>
                  </a:lnTo>
                  <a:lnTo>
                    <a:pt x="966" y="54"/>
                  </a:lnTo>
                  <a:lnTo>
                    <a:pt x="1008" y="85"/>
                  </a:lnTo>
                  <a:lnTo>
                    <a:pt x="1048" y="123"/>
                  </a:lnTo>
                  <a:lnTo>
                    <a:pt x="1081" y="168"/>
                  </a:lnTo>
                  <a:lnTo>
                    <a:pt x="1113" y="217"/>
                  </a:lnTo>
                  <a:lnTo>
                    <a:pt x="1142" y="272"/>
                  </a:lnTo>
                  <a:lnTo>
                    <a:pt x="1166" y="334"/>
                  </a:lnTo>
                  <a:lnTo>
                    <a:pt x="1184" y="399"/>
                  </a:lnTo>
                  <a:lnTo>
                    <a:pt x="1200" y="470"/>
                  </a:lnTo>
                  <a:lnTo>
                    <a:pt x="1212" y="543"/>
                  </a:lnTo>
                  <a:lnTo>
                    <a:pt x="1218" y="619"/>
                  </a:lnTo>
                  <a:lnTo>
                    <a:pt x="1218" y="698"/>
                  </a:lnTo>
                  <a:lnTo>
                    <a:pt x="1216" y="779"/>
                  </a:lnTo>
                  <a:lnTo>
                    <a:pt x="1208" y="862"/>
                  </a:lnTo>
                  <a:lnTo>
                    <a:pt x="1196" y="947"/>
                  </a:lnTo>
                  <a:lnTo>
                    <a:pt x="1178" y="1029"/>
                  </a:lnTo>
                  <a:lnTo>
                    <a:pt x="1156" y="1112"/>
                  </a:lnTo>
                  <a:lnTo>
                    <a:pt x="1133" y="1193"/>
                  </a:lnTo>
                  <a:lnTo>
                    <a:pt x="1103" y="1274"/>
                  </a:lnTo>
                  <a:lnTo>
                    <a:pt x="1069" y="1351"/>
                  </a:lnTo>
                  <a:lnTo>
                    <a:pt x="1034" y="1426"/>
                  </a:lnTo>
                  <a:lnTo>
                    <a:pt x="992" y="1496"/>
                  </a:lnTo>
                  <a:lnTo>
                    <a:pt x="951" y="1563"/>
                  </a:lnTo>
                  <a:lnTo>
                    <a:pt x="905" y="1627"/>
                  </a:lnTo>
                  <a:lnTo>
                    <a:pt x="858" y="1684"/>
                  </a:lnTo>
                  <a:lnTo>
                    <a:pt x="808" y="1735"/>
                  </a:lnTo>
                  <a:lnTo>
                    <a:pt x="757" y="1780"/>
                  </a:lnTo>
                  <a:lnTo>
                    <a:pt x="706" y="1820"/>
                  </a:lnTo>
                  <a:lnTo>
                    <a:pt x="652" y="1853"/>
                  </a:lnTo>
                  <a:lnTo>
                    <a:pt x="599" y="1879"/>
                  </a:lnTo>
                  <a:lnTo>
                    <a:pt x="545" y="1899"/>
                  </a:lnTo>
                  <a:lnTo>
                    <a:pt x="494" y="1910"/>
                  </a:lnTo>
                  <a:lnTo>
                    <a:pt x="443" y="1916"/>
                  </a:lnTo>
                  <a:lnTo>
                    <a:pt x="391" y="1912"/>
                  </a:lnTo>
                  <a:lnTo>
                    <a:pt x="342" y="1902"/>
                  </a:lnTo>
                  <a:lnTo>
                    <a:pt x="296" y="1887"/>
                  </a:lnTo>
                  <a:lnTo>
                    <a:pt x="251" y="1863"/>
                  </a:lnTo>
                  <a:lnTo>
                    <a:pt x="209" y="1832"/>
                  </a:lnTo>
                  <a:lnTo>
                    <a:pt x="172" y="1794"/>
                  </a:lnTo>
                  <a:lnTo>
                    <a:pt x="136" y="1751"/>
                  </a:lnTo>
                  <a:lnTo>
                    <a:pt x="105" y="1699"/>
                  </a:lnTo>
                  <a:lnTo>
                    <a:pt x="77" y="1644"/>
                  </a:lnTo>
                  <a:lnTo>
                    <a:pt x="53" y="1583"/>
                  </a:lnTo>
                  <a:lnTo>
                    <a:pt x="33" y="1518"/>
                  </a:lnTo>
                  <a:lnTo>
                    <a:pt x="18" y="1449"/>
                  </a:lnTo>
                  <a:lnTo>
                    <a:pt x="8" y="1374"/>
                  </a:lnTo>
                  <a:lnTo>
                    <a:pt x="2" y="1297"/>
                  </a:lnTo>
                  <a:lnTo>
                    <a:pt x="0" y="1219"/>
                  </a:lnTo>
                  <a:lnTo>
                    <a:pt x="4" y="1138"/>
                  </a:lnTo>
                  <a:lnTo>
                    <a:pt x="12" y="1055"/>
                  </a:lnTo>
                  <a:lnTo>
                    <a:pt x="24" y="972"/>
                  </a:lnTo>
                  <a:lnTo>
                    <a:pt x="39" y="887"/>
                  </a:lnTo>
                  <a:lnTo>
                    <a:pt x="61" y="805"/>
                  </a:lnTo>
                </a:path>
              </a:pathLst>
            </a:custGeom>
            <a:noFill/>
            <a:ln w="3175">
              <a:solidFill>
                <a:srgbClr val="000000"/>
              </a:solidFill>
              <a:prstDash val="solid"/>
              <a:round/>
              <a:headEnd/>
              <a:tailEnd/>
            </a:ln>
          </p:spPr>
          <p:txBody>
            <a:bodyPr/>
            <a:lstStyle/>
            <a:p>
              <a:endParaRPr lang="en-US"/>
            </a:p>
          </p:txBody>
        </p:sp>
      </p:grpSp>
      <p:sp>
        <p:nvSpPr>
          <p:cNvPr id="1563681" name="Text Box 33"/>
          <p:cNvSpPr txBox="1">
            <a:spLocks noChangeArrowheads="1"/>
          </p:cNvSpPr>
          <p:nvPr/>
        </p:nvSpPr>
        <p:spPr bwMode="auto">
          <a:xfrm>
            <a:off x="381000" y="838200"/>
            <a:ext cx="3200400" cy="457200"/>
          </a:xfrm>
          <a:prstGeom prst="rect">
            <a:avLst/>
          </a:prstGeom>
          <a:noFill/>
          <a:ln w="12700">
            <a:noFill/>
            <a:miter lim="800000"/>
            <a:headEnd/>
            <a:tailEnd/>
          </a:ln>
          <a:effectLst/>
        </p:spPr>
        <p:txBody>
          <a:bodyPr>
            <a:spAutoFit/>
          </a:bodyPr>
          <a:lstStyle/>
          <a:p>
            <a:pPr>
              <a:spcBef>
                <a:spcPct val="50000"/>
              </a:spcBef>
              <a:buClrTx/>
              <a:buSzTx/>
              <a:buFontTx/>
              <a:buNone/>
            </a:pPr>
            <a:r>
              <a:rPr lang="en-US" altLang="zh-CN" sz="2400" dirty="0">
                <a:solidFill>
                  <a:schemeClr val="tx1"/>
                </a:solidFill>
                <a:latin typeface="Arial" pitchFamily="34" charset="0"/>
              </a:rPr>
              <a:t>Single-link</a:t>
            </a:r>
          </a:p>
        </p:txBody>
      </p:sp>
      <p:sp>
        <p:nvSpPr>
          <p:cNvPr id="1563682" name="Text Box 34"/>
          <p:cNvSpPr txBox="1">
            <a:spLocks noChangeArrowheads="1"/>
          </p:cNvSpPr>
          <p:nvPr/>
        </p:nvSpPr>
        <p:spPr bwMode="auto">
          <a:xfrm>
            <a:off x="4495800" y="838200"/>
            <a:ext cx="2438400" cy="457200"/>
          </a:xfrm>
          <a:prstGeom prst="rect">
            <a:avLst/>
          </a:prstGeom>
          <a:noFill/>
          <a:ln w="12700">
            <a:noFill/>
            <a:miter lim="800000"/>
            <a:headEnd/>
            <a:tailEnd/>
          </a:ln>
          <a:effectLst/>
        </p:spPr>
        <p:txBody>
          <a:bodyPr>
            <a:spAutoFit/>
          </a:bodyPr>
          <a:lstStyle/>
          <a:p>
            <a:pPr>
              <a:spcBef>
                <a:spcPct val="50000"/>
              </a:spcBef>
              <a:buClrTx/>
              <a:buSzTx/>
              <a:buFontTx/>
              <a:buNone/>
            </a:pPr>
            <a:r>
              <a:rPr lang="en-US" altLang="zh-CN" sz="2400" dirty="0">
                <a:solidFill>
                  <a:schemeClr val="tx1"/>
                </a:solidFill>
                <a:latin typeface="Arial" pitchFamily="34" charset="0"/>
              </a:rPr>
              <a:t>Complete-link</a:t>
            </a:r>
          </a:p>
        </p:txBody>
      </p:sp>
      <p:grpSp>
        <p:nvGrpSpPr>
          <p:cNvPr id="8" name="Group 35"/>
          <p:cNvGrpSpPr>
            <a:grpSpLocks noChangeAspect="1"/>
          </p:cNvGrpSpPr>
          <p:nvPr/>
        </p:nvGrpSpPr>
        <p:grpSpPr bwMode="auto">
          <a:xfrm>
            <a:off x="954088" y="4349750"/>
            <a:ext cx="1978025" cy="1795463"/>
            <a:chOff x="438" y="1309"/>
            <a:chExt cx="1937" cy="1757"/>
          </a:xfrm>
        </p:grpSpPr>
        <p:sp>
          <p:nvSpPr>
            <p:cNvPr id="1563684" name="Freeform 36"/>
            <p:cNvSpPr>
              <a:spLocks noChangeAspect="1"/>
            </p:cNvSpPr>
            <p:nvPr/>
          </p:nvSpPr>
          <p:spPr bwMode="auto">
            <a:xfrm>
              <a:off x="1038" y="2002"/>
              <a:ext cx="88" cy="87"/>
            </a:xfrm>
            <a:custGeom>
              <a:avLst/>
              <a:gdLst/>
              <a:ahLst/>
              <a:cxnLst>
                <a:cxn ang="0">
                  <a:pos x="0" y="43"/>
                </a:cxn>
                <a:cxn ang="0">
                  <a:pos x="4" y="26"/>
                </a:cxn>
                <a:cxn ang="0">
                  <a:pos x="13" y="13"/>
                </a:cxn>
                <a:cxn ang="0">
                  <a:pos x="28" y="2"/>
                </a:cxn>
                <a:cxn ang="0">
                  <a:pos x="45" y="0"/>
                </a:cxn>
                <a:cxn ang="0">
                  <a:pos x="62" y="2"/>
                </a:cxn>
                <a:cxn ang="0">
                  <a:pos x="75" y="13"/>
                </a:cxn>
                <a:cxn ang="0">
                  <a:pos x="86" y="26"/>
                </a:cxn>
                <a:cxn ang="0">
                  <a:pos x="88" y="43"/>
                </a:cxn>
                <a:cxn ang="0">
                  <a:pos x="86" y="61"/>
                </a:cxn>
                <a:cxn ang="0">
                  <a:pos x="75" y="74"/>
                </a:cxn>
                <a:cxn ang="0">
                  <a:pos x="62" y="84"/>
                </a:cxn>
                <a:cxn ang="0">
                  <a:pos x="45" y="87"/>
                </a:cxn>
                <a:cxn ang="0">
                  <a:pos x="28" y="84"/>
                </a:cxn>
                <a:cxn ang="0">
                  <a:pos x="13" y="74"/>
                </a:cxn>
                <a:cxn ang="0">
                  <a:pos x="4" y="61"/>
                </a:cxn>
                <a:cxn ang="0">
                  <a:pos x="0" y="43"/>
                </a:cxn>
              </a:cxnLst>
              <a:rect l="0" t="0" r="r" b="b"/>
              <a:pathLst>
                <a:path w="88" h="87">
                  <a:moveTo>
                    <a:pt x="0" y="43"/>
                  </a:moveTo>
                  <a:lnTo>
                    <a:pt x="4" y="26"/>
                  </a:lnTo>
                  <a:lnTo>
                    <a:pt x="13" y="13"/>
                  </a:lnTo>
                  <a:lnTo>
                    <a:pt x="28" y="2"/>
                  </a:lnTo>
                  <a:lnTo>
                    <a:pt x="45" y="0"/>
                  </a:lnTo>
                  <a:lnTo>
                    <a:pt x="62" y="2"/>
                  </a:lnTo>
                  <a:lnTo>
                    <a:pt x="75" y="13"/>
                  </a:lnTo>
                  <a:lnTo>
                    <a:pt x="86" y="26"/>
                  </a:lnTo>
                  <a:lnTo>
                    <a:pt x="88" y="43"/>
                  </a:lnTo>
                  <a:lnTo>
                    <a:pt x="86" y="61"/>
                  </a:lnTo>
                  <a:lnTo>
                    <a:pt x="75" y="74"/>
                  </a:lnTo>
                  <a:lnTo>
                    <a:pt x="62" y="84"/>
                  </a:lnTo>
                  <a:lnTo>
                    <a:pt x="45" y="87"/>
                  </a:lnTo>
                  <a:lnTo>
                    <a:pt x="28" y="84"/>
                  </a:lnTo>
                  <a:lnTo>
                    <a:pt x="13" y="74"/>
                  </a:lnTo>
                  <a:lnTo>
                    <a:pt x="4" y="61"/>
                  </a:lnTo>
                  <a:lnTo>
                    <a:pt x="0" y="43"/>
                  </a:lnTo>
                  <a:close/>
                </a:path>
              </a:pathLst>
            </a:custGeom>
            <a:solidFill>
              <a:srgbClr val="1A1A1A"/>
            </a:solidFill>
            <a:ln w="3175">
              <a:solidFill>
                <a:srgbClr val="000000"/>
              </a:solidFill>
              <a:prstDash val="solid"/>
              <a:round/>
              <a:headEnd/>
              <a:tailEnd/>
            </a:ln>
          </p:spPr>
          <p:txBody>
            <a:bodyPr/>
            <a:lstStyle/>
            <a:p>
              <a:endParaRPr lang="en-US"/>
            </a:p>
          </p:txBody>
        </p:sp>
        <p:sp>
          <p:nvSpPr>
            <p:cNvPr id="1563685" name="Freeform 37"/>
            <p:cNvSpPr>
              <a:spLocks noChangeAspect="1"/>
            </p:cNvSpPr>
            <p:nvPr/>
          </p:nvSpPr>
          <p:spPr bwMode="auto">
            <a:xfrm>
              <a:off x="1860" y="1361"/>
              <a:ext cx="89" cy="88"/>
            </a:xfrm>
            <a:custGeom>
              <a:avLst/>
              <a:gdLst/>
              <a:ahLst/>
              <a:cxnLst>
                <a:cxn ang="0">
                  <a:pos x="0" y="43"/>
                </a:cxn>
                <a:cxn ang="0">
                  <a:pos x="4" y="26"/>
                </a:cxn>
                <a:cxn ang="0">
                  <a:pos x="13" y="13"/>
                </a:cxn>
                <a:cxn ang="0">
                  <a:pos x="28" y="2"/>
                </a:cxn>
                <a:cxn ang="0">
                  <a:pos x="45" y="0"/>
                </a:cxn>
                <a:cxn ang="0">
                  <a:pos x="63" y="2"/>
                </a:cxn>
                <a:cxn ang="0">
                  <a:pos x="76" y="13"/>
                </a:cxn>
                <a:cxn ang="0">
                  <a:pos x="86" y="26"/>
                </a:cxn>
                <a:cxn ang="0">
                  <a:pos x="89" y="43"/>
                </a:cxn>
                <a:cxn ang="0">
                  <a:pos x="86" y="60"/>
                </a:cxn>
                <a:cxn ang="0">
                  <a:pos x="76" y="76"/>
                </a:cxn>
                <a:cxn ang="0">
                  <a:pos x="63" y="84"/>
                </a:cxn>
                <a:cxn ang="0">
                  <a:pos x="45" y="88"/>
                </a:cxn>
                <a:cxn ang="0">
                  <a:pos x="28" y="84"/>
                </a:cxn>
                <a:cxn ang="0">
                  <a:pos x="13" y="76"/>
                </a:cxn>
                <a:cxn ang="0">
                  <a:pos x="4" y="60"/>
                </a:cxn>
                <a:cxn ang="0">
                  <a:pos x="0" y="43"/>
                </a:cxn>
              </a:cxnLst>
              <a:rect l="0" t="0" r="r" b="b"/>
              <a:pathLst>
                <a:path w="89" h="88">
                  <a:moveTo>
                    <a:pt x="0" y="43"/>
                  </a:moveTo>
                  <a:lnTo>
                    <a:pt x="4" y="26"/>
                  </a:lnTo>
                  <a:lnTo>
                    <a:pt x="13" y="13"/>
                  </a:lnTo>
                  <a:lnTo>
                    <a:pt x="28" y="2"/>
                  </a:lnTo>
                  <a:lnTo>
                    <a:pt x="45" y="0"/>
                  </a:lnTo>
                  <a:lnTo>
                    <a:pt x="63" y="2"/>
                  </a:lnTo>
                  <a:lnTo>
                    <a:pt x="76" y="13"/>
                  </a:lnTo>
                  <a:lnTo>
                    <a:pt x="86" y="26"/>
                  </a:lnTo>
                  <a:lnTo>
                    <a:pt x="89" y="43"/>
                  </a:lnTo>
                  <a:lnTo>
                    <a:pt x="86" y="60"/>
                  </a:lnTo>
                  <a:lnTo>
                    <a:pt x="76" y="76"/>
                  </a:lnTo>
                  <a:lnTo>
                    <a:pt x="63" y="84"/>
                  </a:lnTo>
                  <a:lnTo>
                    <a:pt x="45" y="88"/>
                  </a:lnTo>
                  <a:lnTo>
                    <a:pt x="28" y="84"/>
                  </a:lnTo>
                  <a:lnTo>
                    <a:pt x="13" y="76"/>
                  </a:lnTo>
                  <a:lnTo>
                    <a:pt x="4" y="60"/>
                  </a:lnTo>
                  <a:lnTo>
                    <a:pt x="0" y="43"/>
                  </a:lnTo>
                  <a:close/>
                </a:path>
              </a:pathLst>
            </a:custGeom>
            <a:solidFill>
              <a:srgbClr val="1A1A1A"/>
            </a:solidFill>
            <a:ln w="3175">
              <a:solidFill>
                <a:srgbClr val="000000"/>
              </a:solidFill>
              <a:prstDash val="solid"/>
              <a:round/>
              <a:headEnd/>
              <a:tailEnd/>
            </a:ln>
          </p:spPr>
          <p:txBody>
            <a:bodyPr/>
            <a:lstStyle/>
            <a:p>
              <a:endParaRPr lang="en-US"/>
            </a:p>
          </p:txBody>
        </p:sp>
        <p:sp>
          <p:nvSpPr>
            <p:cNvPr id="1563686" name="Freeform 38"/>
            <p:cNvSpPr>
              <a:spLocks noChangeAspect="1"/>
            </p:cNvSpPr>
            <p:nvPr/>
          </p:nvSpPr>
          <p:spPr bwMode="auto">
            <a:xfrm>
              <a:off x="1260" y="2875"/>
              <a:ext cx="89" cy="88"/>
            </a:xfrm>
            <a:custGeom>
              <a:avLst/>
              <a:gdLst/>
              <a:ahLst/>
              <a:cxnLst>
                <a:cxn ang="0">
                  <a:pos x="0" y="45"/>
                </a:cxn>
                <a:cxn ang="0">
                  <a:pos x="5" y="28"/>
                </a:cxn>
                <a:cxn ang="0">
                  <a:pos x="13" y="12"/>
                </a:cxn>
                <a:cxn ang="0">
                  <a:pos x="29" y="4"/>
                </a:cxn>
                <a:cxn ang="0">
                  <a:pos x="46" y="0"/>
                </a:cxn>
                <a:cxn ang="0">
                  <a:pos x="63" y="4"/>
                </a:cxn>
                <a:cxn ang="0">
                  <a:pos x="76" y="12"/>
                </a:cxn>
                <a:cxn ang="0">
                  <a:pos x="87" y="28"/>
                </a:cxn>
                <a:cxn ang="0">
                  <a:pos x="89" y="45"/>
                </a:cxn>
                <a:cxn ang="0">
                  <a:pos x="87" y="62"/>
                </a:cxn>
                <a:cxn ang="0">
                  <a:pos x="76" y="75"/>
                </a:cxn>
                <a:cxn ang="0">
                  <a:pos x="63" y="86"/>
                </a:cxn>
                <a:cxn ang="0">
                  <a:pos x="46" y="88"/>
                </a:cxn>
                <a:cxn ang="0">
                  <a:pos x="29" y="86"/>
                </a:cxn>
                <a:cxn ang="0">
                  <a:pos x="13" y="75"/>
                </a:cxn>
                <a:cxn ang="0">
                  <a:pos x="5" y="62"/>
                </a:cxn>
                <a:cxn ang="0">
                  <a:pos x="0" y="45"/>
                </a:cxn>
              </a:cxnLst>
              <a:rect l="0" t="0" r="r" b="b"/>
              <a:pathLst>
                <a:path w="89" h="88">
                  <a:moveTo>
                    <a:pt x="0" y="45"/>
                  </a:moveTo>
                  <a:lnTo>
                    <a:pt x="5" y="28"/>
                  </a:lnTo>
                  <a:lnTo>
                    <a:pt x="13" y="12"/>
                  </a:lnTo>
                  <a:lnTo>
                    <a:pt x="29" y="4"/>
                  </a:lnTo>
                  <a:lnTo>
                    <a:pt x="46" y="0"/>
                  </a:lnTo>
                  <a:lnTo>
                    <a:pt x="63" y="4"/>
                  </a:lnTo>
                  <a:lnTo>
                    <a:pt x="76" y="12"/>
                  </a:lnTo>
                  <a:lnTo>
                    <a:pt x="87" y="28"/>
                  </a:lnTo>
                  <a:lnTo>
                    <a:pt x="89" y="45"/>
                  </a:lnTo>
                  <a:lnTo>
                    <a:pt x="87" y="62"/>
                  </a:lnTo>
                  <a:lnTo>
                    <a:pt x="76" y="75"/>
                  </a:lnTo>
                  <a:lnTo>
                    <a:pt x="63" y="86"/>
                  </a:lnTo>
                  <a:lnTo>
                    <a:pt x="46" y="88"/>
                  </a:lnTo>
                  <a:lnTo>
                    <a:pt x="29" y="86"/>
                  </a:lnTo>
                  <a:lnTo>
                    <a:pt x="13" y="75"/>
                  </a:lnTo>
                  <a:lnTo>
                    <a:pt x="5" y="62"/>
                  </a:lnTo>
                  <a:lnTo>
                    <a:pt x="0" y="45"/>
                  </a:lnTo>
                  <a:close/>
                </a:path>
              </a:pathLst>
            </a:custGeom>
            <a:solidFill>
              <a:srgbClr val="1A1A1A"/>
            </a:solidFill>
            <a:ln w="3175">
              <a:solidFill>
                <a:srgbClr val="000000"/>
              </a:solidFill>
              <a:prstDash val="solid"/>
              <a:round/>
              <a:headEnd/>
              <a:tailEnd/>
            </a:ln>
          </p:spPr>
          <p:txBody>
            <a:bodyPr/>
            <a:lstStyle/>
            <a:p>
              <a:endParaRPr lang="en-US"/>
            </a:p>
          </p:txBody>
        </p:sp>
        <p:sp>
          <p:nvSpPr>
            <p:cNvPr id="1563687" name="Freeform 39"/>
            <p:cNvSpPr>
              <a:spLocks noChangeAspect="1"/>
            </p:cNvSpPr>
            <p:nvPr/>
          </p:nvSpPr>
          <p:spPr bwMode="auto">
            <a:xfrm>
              <a:off x="438" y="1875"/>
              <a:ext cx="87" cy="88"/>
            </a:xfrm>
            <a:custGeom>
              <a:avLst/>
              <a:gdLst/>
              <a:ahLst/>
              <a:cxnLst>
                <a:cxn ang="0">
                  <a:pos x="0" y="45"/>
                </a:cxn>
                <a:cxn ang="0">
                  <a:pos x="2" y="28"/>
                </a:cxn>
                <a:cxn ang="0">
                  <a:pos x="11" y="13"/>
                </a:cxn>
                <a:cxn ang="0">
                  <a:pos x="26" y="4"/>
                </a:cxn>
                <a:cxn ang="0">
                  <a:pos x="44" y="0"/>
                </a:cxn>
                <a:cxn ang="0">
                  <a:pos x="61" y="4"/>
                </a:cxn>
                <a:cxn ang="0">
                  <a:pos x="74" y="13"/>
                </a:cxn>
                <a:cxn ang="0">
                  <a:pos x="85" y="28"/>
                </a:cxn>
                <a:cxn ang="0">
                  <a:pos x="87" y="45"/>
                </a:cxn>
                <a:cxn ang="0">
                  <a:pos x="85" y="62"/>
                </a:cxn>
                <a:cxn ang="0">
                  <a:pos x="74" y="75"/>
                </a:cxn>
                <a:cxn ang="0">
                  <a:pos x="61" y="86"/>
                </a:cxn>
                <a:cxn ang="0">
                  <a:pos x="44" y="88"/>
                </a:cxn>
                <a:cxn ang="0">
                  <a:pos x="26" y="86"/>
                </a:cxn>
                <a:cxn ang="0">
                  <a:pos x="11" y="75"/>
                </a:cxn>
                <a:cxn ang="0">
                  <a:pos x="2" y="62"/>
                </a:cxn>
                <a:cxn ang="0">
                  <a:pos x="0" y="45"/>
                </a:cxn>
              </a:cxnLst>
              <a:rect l="0" t="0" r="r" b="b"/>
              <a:pathLst>
                <a:path w="87" h="88">
                  <a:moveTo>
                    <a:pt x="0" y="45"/>
                  </a:moveTo>
                  <a:lnTo>
                    <a:pt x="2" y="28"/>
                  </a:lnTo>
                  <a:lnTo>
                    <a:pt x="11" y="13"/>
                  </a:lnTo>
                  <a:lnTo>
                    <a:pt x="26" y="4"/>
                  </a:lnTo>
                  <a:lnTo>
                    <a:pt x="44" y="0"/>
                  </a:lnTo>
                  <a:lnTo>
                    <a:pt x="61" y="4"/>
                  </a:lnTo>
                  <a:lnTo>
                    <a:pt x="74" y="13"/>
                  </a:lnTo>
                  <a:lnTo>
                    <a:pt x="85" y="28"/>
                  </a:lnTo>
                  <a:lnTo>
                    <a:pt x="87" y="45"/>
                  </a:lnTo>
                  <a:lnTo>
                    <a:pt x="85" y="62"/>
                  </a:lnTo>
                  <a:lnTo>
                    <a:pt x="74" y="75"/>
                  </a:lnTo>
                  <a:lnTo>
                    <a:pt x="61" y="86"/>
                  </a:lnTo>
                  <a:lnTo>
                    <a:pt x="44" y="88"/>
                  </a:lnTo>
                  <a:lnTo>
                    <a:pt x="26" y="86"/>
                  </a:lnTo>
                  <a:lnTo>
                    <a:pt x="11" y="75"/>
                  </a:lnTo>
                  <a:lnTo>
                    <a:pt x="2" y="62"/>
                  </a:lnTo>
                  <a:lnTo>
                    <a:pt x="0" y="45"/>
                  </a:lnTo>
                  <a:close/>
                </a:path>
              </a:pathLst>
            </a:custGeom>
            <a:solidFill>
              <a:srgbClr val="1A1A1A"/>
            </a:solidFill>
            <a:ln w="3175">
              <a:solidFill>
                <a:srgbClr val="000000"/>
              </a:solidFill>
              <a:prstDash val="solid"/>
              <a:round/>
              <a:headEnd/>
              <a:tailEnd/>
            </a:ln>
          </p:spPr>
          <p:txBody>
            <a:bodyPr/>
            <a:lstStyle/>
            <a:p>
              <a:endParaRPr lang="en-US"/>
            </a:p>
          </p:txBody>
        </p:sp>
        <p:sp>
          <p:nvSpPr>
            <p:cNvPr id="1563688" name="Freeform 40"/>
            <p:cNvSpPr>
              <a:spLocks noChangeAspect="1"/>
            </p:cNvSpPr>
            <p:nvPr/>
          </p:nvSpPr>
          <p:spPr bwMode="auto">
            <a:xfrm>
              <a:off x="1617" y="2309"/>
              <a:ext cx="89" cy="88"/>
            </a:xfrm>
            <a:custGeom>
              <a:avLst/>
              <a:gdLst/>
              <a:ahLst/>
              <a:cxnLst>
                <a:cxn ang="0">
                  <a:pos x="0" y="45"/>
                </a:cxn>
                <a:cxn ang="0">
                  <a:pos x="5" y="28"/>
                </a:cxn>
                <a:cxn ang="0">
                  <a:pos x="13" y="13"/>
                </a:cxn>
                <a:cxn ang="0">
                  <a:pos x="29" y="4"/>
                </a:cxn>
                <a:cxn ang="0">
                  <a:pos x="46" y="0"/>
                </a:cxn>
                <a:cxn ang="0">
                  <a:pos x="61" y="4"/>
                </a:cxn>
                <a:cxn ang="0">
                  <a:pos x="76" y="13"/>
                </a:cxn>
                <a:cxn ang="0">
                  <a:pos x="85" y="28"/>
                </a:cxn>
                <a:cxn ang="0">
                  <a:pos x="89" y="45"/>
                </a:cxn>
                <a:cxn ang="0">
                  <a:pos x="85" y="62"/>
                </a:cxn>
                <a:cxn ang="0">
                  <a:pos x="76" y="75"/>
                </a:cxn>
                <a:cxn ang="0">
                  <a:pos x="61" y="86"/>
                </a:cxn>
                <a:cxn ang="0">
                  <a:pos x="46" y="88"/>
                </a:cxn>
                <a:cxn ang="0">
                  <a:pos x="29" y="86"/>
                </a:cxn>
                <a:cxn ang="0">
                  <a:pos x="13" y="75"/>
                </a:cxn>
                <a:cxn ang="0">
                  <a:pos x="5" y="62"/>
                </a:cxn>
                <a:cxn ang="0">
                  <a:pos x="0" y="45"/>
                </a:cxn>
              </a:cxnLst>
              <a:rect l="0" t="0" r="r" b="b"/>
              <a:pathLst>
                <a:path w="89" h="88">
                  <a:moveTo>
                    <a:pt x="0" y="45"/>
                  </a:moveTo>
                  <a:lnTo>
                    <a:pt x="5" y="28"/>
                  </a:lnTo>
                  <a:lnTo>
                    <a:pt x="13" y="13"/>
                  </a:lnTo>
                  <a:lnTo>
                    <a:pt x="29" y="4"/>
                  </a:lnTo>
                  <a:lnTo>
                    <a:pt x="46" y="0"/>
                  </a:lnTo>
                  <a:lnTo>
                    <a:pt x="61" y="4"/>
                  </a:lnTo>
                  <a:lnTo>
                    <a:pt x="76" y="13"/>
                  </a:lnTo>
                  <a:lnTo>
                    <a:pt x="85" y="28"/>
                  </a:lnTo>
                  <a:lnTo>
                    <a:pt x="89" y="45"/>
                  </a:lnTo>
                  <a:lnTo>
                    <a:pt x="85" y="62"/>
                  </a:lnTo>
                  <a:lnTo>
                    <a:pt x="76" y="75"/>
                  </a:lnTo>
                  <a:lnTo>
                    <a:pt x="61" y="86"/>
                  </a:lnTo>
                  <a:lnTo>
                    <a:pt x="46" y="88"/>
                  </a:lnTo>
                  <a:lnTo>
                    <a:pt x="29" y="86"/>
                  </a:lnTo>
                  <a:lnTo>
                    <a:pt x="13" y="75"/>
                  </a:lnTo>
                  <a:lnTo>
                    <a:pt x="5" y="62"/>
                  </a:lnTo>
                  <a:lnTo>
                    <a:pt x="0" y="45"/>
                  </a:lnTo>
                  <a:close/>
                </a:path>
              </a:pathLst>
            </a:custGeom>
            <a:solidFill>
              <a:srgbClr val="1A1A1A"/>
            </a:solidFill>
            <a:ln w="3175">
              <a:solidFill>
                <a:srgbClr val="000000"/>
              </a:solidFill>
              <a:prstDash val="solid"/>
              <a:round/>
              <a:headEnd/>
              <a:tailEnd/>
            </a:ln>
          </p:spPr>
          <p:txBody>
            <a:bodyPr/>
            <a:lstStyle/>
            <a:p>
              <a:endParaRPr lang="en-US"/>
            </a:p>
          </p:txBody>
        </p:sp>
        <p:sp>
          <p:nvSpPr>
            <p:cNvPr id="1563689" name="Freeform 41"/>
            <p:cNvSpPr>
              <a:spLocks noChangeAspect="1"/>
            </p:cNvSpPr>
            <p:nvPr/>
          </p:nvSpPr>
          <p:spPr bwMode="auto">
            <a:xfrm>
              <a:off x="2100" y="2369"/>
              <a:ext cx="89" cy="89"/>
            </a:xfrm>
            <a:custGeom>
              <a:avLst/>
              <a:gdLst/>
              <a:ahLst/>
              <a:cxnLst>
                <a:cxn ang="0">
                  <a:pos x="0" y="43"/>
                </a:cxn>
                <a:cxn ang="0">
                  <a:pos x="4" y="26"/>
                </a:cxn>
                <a:cxn ang="0">
                  <a:pos x="13" y="13"/>
                </a:cxn>
                <a:cxn ang="0">
                  <a:pos x="28" y="2"/>
                </a:cxn>
                <a:cxn ang="0">
                  <a:pos x="45" y="0"/>
                </a:cxn>
                <a:cxn ang="0">
                  <a:pos x="63" y="2"/>
                </a:cxn>
                <a:cxn ang="0">
                  <a:pos x="76" y="13"/>
                </a:cxn>
                <a:cxn ang="0">
                  <a:pos x="87" y="26"/>
                </a:cxn>
                <a:cxn ang="0">
                  <a:pos x="89" y="43"/>
                </a:cxn>
                <a:cxn ang="0">
                  <a:pos x="87" y="61"/>
                </a:cxn>
                <a:cxn ang="0">
                  <a:pos x="76" y="76"/>
                </a:cxn>
                <a:cxn ang="0">
                  <a:pos x="63" y="84"/>
                </a:cxn>
                <a:cxn ang="0">
                  <a:pos x="45" y="89"/>
                </a:cxn>
                <a:cxn ang="0">
                  <a:pos x="28" y="84"/>
                </a:cxn>
                <a:cxn ang="0">
                  <a:pos x="13" y="76"/>
                </a:cxn>
                <a:cxn ang="0">
                  <a:pos x="4" y="61"/>
                </a:cxn>
                <a:cxn ang="0">
                  <a:pos x="0" y="43"/>
                </a:cxn>
              </a:cxnLst>
              <a:rect l="0" t="0" r="r" b="b"/>
              <a:pathLst>
                <a:path w="89" h="89">
                  <a:moveTo>
                    <a:pt x="0" y="43"/>
                  </a:moveTo>
                  <a:lnTo>
                    <a:pt x="4" y="26"/>
                  </a:lnTo>
                  <a:lnTo>
                    <a:pt x="13" y="13"/>
                  </a:lnTo>
                  <a:lnTo>
                    <a:pt x="28" y="2"/>
                  </a:lnTo>
                  <a:lnTo>
                    <a:pt x="45" y="0"/>
                  </a:lnTo>
                  <a:lnTo>
                    <a:pt x="63" y="2"/>
                  </a:lnTo>
                  <a:lnTo>
                    <a:pt x="76" y="13"/>
                  </a:lnTo>
                  <a:lnTo>
                    <a:pt x="87" y="26"/>
                  </a:lnTo>
                  <a:lnTo>
                    <a:pt x="89" y="43"/>
                  </a:lnTo>
                  <a:lnTo>
                    <a:pt x="87" y="61"/>
                  </a:lnTo>
                  <a:lnTo>
                    <a:pt x="76" y="76"/>
                  </a:lnTo>
                  <a:lnTo>
                    <a:pt x="63" y="84"/>
                  </a:lnTo>
                  <a:lnTo>
                    <a:pt x="45" y="89"/>
                  </a:lnTo>
                  <a:lnTo>
                    <a:pt x="28" y="84"/>
                  </a:lnTo>
                  <a:lnTo>
                    <a:pt x="13" y="76"/>
                  </a:lnTo>
                  <a:lnTo>
                    <a:pt x="4" y="61"/>
                  </a:lnTo>
                  <a:lnTo>
                    <a:pt x="0" y="43"/>
                  </a:lnTo>
                  <a:close/>
                </a:path>
              </a:pathLst>
            </a:custGeom>
            <a:solidFill>
              <a:srgbClr val="1A1A1A"/>
            </a:solidFill>
            <a:ln w="3175">
              <a:solidFill>
                <a:srgbClr val="000000"/>
              </a:solidFill>
              <a:prstDash val="solid"/>
              <a:round/>
              <a:headEnd/>
              <a:tailEnd/>
            </a:ln>
          </p:spPr>
          <p:txBody>
            <a:bodyPr/>
            <a:lstStyle/>
            <a:p>
              <a:endParaRPr lang="en-US"/>
            </a:p>
          </p:txBody>
        </p:sp>
        <p:sp>
          <p:nvSpPr>
            <p:cNvPr id="1563690" name="Rectangle 42"/>
            <p:cNvSpPr>
              <a:spLocks noChangeAspect="1" noChangeArrowheads="1"/>
            </p:cNvSpPr>
            <p:nvPr/>
          </p:nvSpPr>
          <p:spPr bwMode="auto">
            <a:xfrm>
              <a:off x="1971" y="1309"/>
              <a:ext cx="99" cy="239"/>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1</a:t>
              </a:r>
              <a:endParaRPr lang="en-US" altLang="zh-CN" sz="1600">
                <a:solidFill>
                  <a:schemeClr val="tx1"/>
                </a:solidFill>
                <a:latin typeface="Arial" pitchFamily="34" charset="0"/>
              </a:endParaRPr>
            </a:p>
          </p:txBody>
        </p:sp>
        <p:sp>
          <p:nvSpPr>
            <p:cNvPr id="1563691" name="Rectangle 43"/>
            <p:cNvSpPr>
              <a:spLocks noChangeAspect="1" noChangeArrowheads="1"/>
            </p:cNvSpPr>
            <p:nvPr/>
          </p:nvSpPr>
          <p:spPr bwMode="auto">
            <a:xfrm>
              <a:off x="1155" y="1945"/>
              <a:ext cx="99" cy="239"/>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2</a:t>
              </a:r>
              <a:endParaRPr lang="en-US" altLang="zh-CN" sz="1600">
                <a:solidFill>
                  <a:schemeClr val="tx1"/>
                </a:solidFill>
                <a:latin typeface="Arial" pitchFamily="34" charset="0"/>
              </a:endParaRPr>
            </a:p>
          </p:txBody>
        </p:sp>
        <p:sp>
          <p:nvSpPr>
            <p:cNvPr id="1563692" name="Rectangle 44"/>
            <p:cNvSpPr>
              <a:spLocks noChangeAspect="1" noChangeArrowheads="1"/>
            </p:cNvSpPr>
            <p:nvPr/>
          </p:nvSpPr>
          <p:spPr bwMode="auto">
            <a:xfrm>
              <a:off x="1775" y="2262"/>
              <a:ext cx="99" cy="239"/>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3</a:t>
              </a:r>
              <a:endParaRPr lang="en-US" altLang="zh-CN" sz="1600">
                <a:solidFill>
                  <a:schemeClr val="tx1"/>
                </a:solidFill>
                <a:latin typeface="Arial" pitchFamily="34" charset="0"/>
              </a:endParaRPr>
            </a:p>
          </p:txBody>
        </p:sp>
        <p:sp>
          <p:nvSpPr>
            <p:cNvPr id="1563693" name="Rectangle 45"/>
            <p:cNvSpPr>
              <a:spLocks noChangeAspect="1" noChangeArrowheads="1"/>
            </p:cNvSpPr>
            <p:nvPr/>
          </p:nvSpPr>
          <p:spPr bwMode="auto">
            <a:xfrm>
              <a:off x="1388" y="2827"/>
              <a:ext cx="99" cy="239"/>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4</a:t>
              </a:r>
              <a:endParaRPr lang="en-US" altLang="zh-CN" sz="1600">
                <a:solidFill>
                  <a:schemeClr val="tx1"/>
                </a:solidFill>
                <a:latin typeface="Arial" pitchFamily="34" charset="0"/>
              </a:endParaRPr>
            </a:p>
          </p:txBody>
        </p:sp>
        <p:sp>
          <p:nvSpPr>
            <p:cNvPr id="1563694" name="Rectangle 46"/>
            <p:cNvSpPr>
              <a:spLocks noChangeAspect="1" noChangeArrowheads="1"/>
            </p:cNvSpPr>
            <p:nvPr/>
          </p:nvSpPr>
          <p:spPr bwMode="auto">
            <a:xfrm>
              <a:off x="572" y="1817"/>
              <a:ext cx="99" cy="239"/>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5</a:t>
              </a:r>
              <a:endParaRPr lang="en-US" altLang="zh-CN" sz="1600">
                <a:solidFill>
                  <a:schemeClr val="tx1"/>
                </a:solidFill>
                <a:latin typeface="Arial" pitchFamily="34" charset="0"/>
              </a:endParaRPr>
            </a:p>
          </p:txBody>
        </p:sp>
        <p:sp>
          <p:nvSpPr>
            <p:cNvPr id="1563695" name="Rectangle 47"/>
            <p:cNvSpPr>
              <a:spLocks noChangeAspect="1" noChangeArrowheads="1"/>
            </p:cNvSpPr>
            <p:nvPr/>
          </p:nvSpPr>
          <p:spPr bwMode="auto">
            <a:xfrm>
              <a:off x="2275" y="2316"/>
              <a:ext cx="100" cy="239"/>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6</a:t>
              </a:r>
              <a:endParaRPr lang="en-US" altLang="zh-CN" sz="1600">
                <a:solidFill>
                  <a:schemeClr val="tx1"/>
                </a:solidFill>
                <a:latin typeface="Arial" pitchFamily="34" charset="0"/>
              </a:endParaRPr>
            </a:p>
          </p:txBody>
        </p:sp>
      </p:grpSp>
      <p:grpSp>
        <p:nvGrpSpPr>
          <p:cNvPr id="9" name="Group 48"/>
          <p:cNvGrpSpPr>
            <a:grpSpLocks noChangeAspect="1"/>
          </p:cNvGrpSpPr>
          <p:nvPr/>
        </p:nvGrpSpPr>
        <p:grpSpPr bwMode="auto">
          <a:xfrm>
            <a:off x="2076450" y="5256213"/>
            <a:ext cx="917575" cy="617537"/>
            <a:chOff x="1537" y="2197"/>
            <a:chExt cx="898" cy="604"/>
          </a:xfrm>
        </p:grpSpPr>
        <p:sp>
          <p:nvSpPr>
            <p:cNvPr id="1563697" name="Freeform 49"/>
            <p:cNvSpPr>
              <a:spLocks noChangeAspect="1"/>
            </p:cNvSpPr>
            <p:nvPr/>
          </p:nvSpPr>
          <p:spPr bwMode="auto">
            <a:xfrm>
              <a:off x="1537" y="2197"/>
              <a:ext cx="898" cy="375"/>
            </a:xfrm>
            <a:custGeom>
              <a:avLst/>
              <a:gdLst/>
              <a:ahLst/>
              <a:cxnLst>
                <a:cxn ang="0">
                  <a:pos x="450" y="0"/>
                </a:cxn>
                <a:cxn ang="0">
                  <a:pos x="511" y="2"/>
                </a:cxn>
                <a:cxn ang="0">
                  <a:pos x="572" y="6"/>
                </a:cxn>
                <a:cxn ang="0">
                  <a:pos x="630" y="15"/>
                </a:cxn>
                <a:cxn ang="0">
                  <a:pos x="684" y="28"/>
                </a:cxn>
                <a:cxn ang="0">
                  <a:pos x="734" y="43"/>
                </a:cxn>
                <a:cxn ang="0">
                  <a:pos x="779" y="60"/>
                </a:cxn>
                <a:cxn ang="0">
                  <a:pos x="818" y="79"/>
                </a:cxn>
                <a:cxn ang="0">
                  <a:pos x="851" y="101"/>
                </a:cxn>
                <a:cxn ang="0">
                  <a:pos x="875" y="125"/>
                </a:cxn>
                <a:cxn ang="0">
                  <a:pos x="892" y="149"/>
                </a:cxn>
                <a:cxn ang="0">
                  <a:pos x="898" y="174"/>
                </a:cxn>
                <a:cxn ang="0">
                  <a:pos x="898" y="200"/>
                </a:cxn>
                <a:cxn ang="0">
                  <a:pos x="892" y="226"/>
                </a:cxn>
                <a:cxn ang="0">
                  <a:pos x="875" y="250"/>
                </a:cxn>
                <a:cxn ang="0">
                  <a:pos x="851" y="274"/>
                </a:cxn>
                <a:cxn ang="0">
                  <a:pos x="818" y="295"/>
                </a:cxn>
                <a:cxn ang="0">
                  <a:pos x="779" y="315"/>
                </a:cxn>
                <a:cxn ang="0">
                  <a:pos x="734" y="332"/>
                </a:cxn>
                <a:cxn ang="0">
                  <a:pos x="684" y="347"/>
                </a:cxn>
                <a:cxn ang="0">
                  <a:pos x="630" y="360"/>
                </a:cxn>
                <a:cxn ang="0">
                  <a:pos x="572" y="369"/>
                </a:cxn>
                <a:cxn ang="0">
                  <a:pos x="511" y="373"/>
                </a:cxn>
                <a:cxn ang="0">
                  <a:pos x="450" y="375"/>
                </a:cxn>
                <a:cxn ang="0">
                  <a:pos x="390" y="373"/>
                </a:cxn>
                <a:cxn ang="0">
                  <a:pos x="329" y="369"/>
                </a:cxn>
                <a:cxn ang="0">
                  <a:pos x="271" y="360"/>
                </a:cxn>
                <a:cxn ang="0">
                  <a:pos x="217" y="347"/>
                </a:cxn>
                <a:cxn ang="0">
                  <a:pos x="167" y="332"/>
                </a:cxn>
                <a:cxn ang="0">
                  <a:pos x="122" y="315"/>
                </a:cxn>
                <a:cxn ang="0">
                  <a:pos x="83" y="295"/>
                </a:cxn>
                <a:cxn ang="0">
                  <a:pos x="50" y="274"/>
                </a:cxn>
                <a:cxn ang="0">
                  <a:pos x="26" y="250"/>
                </a:cxn>
                <a:cxn ang="0">
                  <a:pos x="9" y="226"/>
                </a:cxn>
                <a:cxn ang="0">
                  <a:pos x="0" y="200"/>
                </a:cxn>
                <a:cxn ang="0">
                  <a:pos x="0" y="174"/>
                </a:cxn>
                <a:cxn ang="0">
                  <a:pos x="9" y="149"/>
                </a:cxn>
                <a:cxn ang="0">
                  <a:pos x="26" y="125"/>
                </a:cxn>
                <a:cxn ang="0">
                  <a:pos x="50" y="101"/>
                </a:cxn>
                <a:cxn ang="0">
                  <a:pos x="83" y="79"/>
                </a:cxn>
                <a:cxn ang="0">
                  <a:pos x="122" y="60"/>
                </a:cxn>
                <a:cxn ang="0">
                  <a:pos x="167" y="43"/>
                </a:cxn>
                <a:cxn ang="0">
                  <a:pos x="217" y="28"/>
                </a:cxn>
                <a:cxn ang="0">
                  <a:pos x="271" y="15"/>
                </a:cxn>
                <a:cxn ang="0">
                  <a:pos x="329" y="6"/>
                </a:cxn>
                <a:cxn ang="0">
                  <a:pos x="390" y="2"/>
                </a:cxn>
                <a:cxn ang="0">
                  <a:pos x="450" y="0"/>
                </a:cxn>
              </a:cxnLst>
              <a:rect l="0" t="0" r="r" b="b"/>
              <a:pathLst>
                <a:path w="898" h="375">
                  <a:moveTo>
                    <a:pt x="450" y="0"/>
                  </a:moveTo>
                  <a:lnTo>
                    <a:pt x="511" y="2"/>
                  </a:lnTo>
                  <a:lnTo>
                    <a:pt x="572" y="6"/>
                  </a:lnTo>
                  <a:lnTo>
                    <a:pt x="630" y="15"/>
                  </a:lnTo>
                  <a:lnTo>
                    <a:pt x="684" y="28"/>
                  </a:lnTo>
                  <a:lnTo>
                    <a:pt x="734" y="43"/>
                  </a:lnTo>
                  <a:lnTo>
                    <a:pt x="779" y="60"/>
                  </a:lnTo>
                  <a:lnTo>
                    <a:pt x="818" y="79"/>
                  </a:lnTo>
                  <a:lnTo>
                    <a:pt x="851" y="101"/>
                  </a:lnTo>
                  <a:lnTo>
                    <a:pt x="875" y="125"/>
                  </a:lnTo>
                  <a:lnTo>
                    <a:pt x="892" y="149"/>
                  </a:lnTo>
                  <a:lnTo>
                    <a:pt x="898" y="174"/>
                  </a:lnTo>
                  <a:lnTo>
                    <a:pt x="898" y="200"/>
                  </a:lnTo>
                  <a:lnTo>
                    <a:pt x="892" y="226"/>
                  </a:lnTo>
                  <a:lnTo>
                    <a:pt x="875" y="250"/>
                  </a:lnTo>
                  <a:lnTo>
                    <a:pt x="851" y="274"/>
                  </a:lnTo>
                  <a:lnTo>
                    <a:pt x="818" y="295"/>
                  </a:lnTo>
                  <a:lnTo>
                    <a:pt x="779" y="315"/>
                  </a:lnTo>
                  <a:lnTo>
                    <a:pt x="734" y="332"/>
                  </a:lnTo>
                  <a:lnTo>
                    <a:pt x="684" y="347"/>
                  </a:lnTo>
                  <a:lnTo>
                    <a:pt x="630" y="360"/>
                  </a:lnTo>
                  <a:lnTo>
                    <a:pt x="572" y="369"/>
                  </a:lnTo>
                  <a:lnTo>
                    <a:pt x="511" y="373"/>
                  </a:lnTo>
                  <a:lnTo>
                    <a:pt x="450" y="375"/>
                  </a:lnTo>
                  <a:lnTo>
                    <a:pt x="390" y="373"/>
                  </a:lnTo>
                  <a:lnTo>
                    <a:pt x="329" y="369"/>
                  </a:lnTo>
                  <a:lnTo>
                    <a:pt x="271" y="360"/>
                  </a:lnTo>
                  <a:lnTo>
                    <a:pt x="217" y="347"/>
                  </a:lnTo>
                  <a:lnTo>
                    <a:pt x="167" y="332"/>
                  </a:lnTo>
                  <a:lnTo>
                    <a:pt x="122" y="315"/>
                  </a:lnTo>
                  <a:lnTo>
                    <a:pt x="83" y="295"/>
                  </a:lnTo>
                  <a:lnTo>
                    <a:pt x="50" y="274"/>
                  </a:lnTo>
                  <a:lnTo>
                    <a:pt x="26" y="250"/>
                  </a:lnTo>
                  <a:lnTo>
                    <a:pt x="9" y="226"/>
                  </a:lnTo>
                  <a:lnTo>
                    <a:pt x="0" y="200"/>
                  </a:lnTo>
                  <a:lnTo>
                    <a:pt x="0" y="174"/>
                  </a:lnTo>
                  <a:lnTo>
                    <a:pt x="9" y="149"/>
                  </a:lnTo>
                  <a:lnTo>
                    <a:pt x="26" y="125"/>
                  </a:lnTo>
                  <a:lnTo>
                    <a:pt x="50" y="101"/>
                  </a:lnTo>
                  <a:lnTo>
                    <a:pt x="83" y="79"/>
                  </a:lnTo>
                  <a:lnTo>
                    <a:pt x="122" y="60"/>
                  </a:lnTo>
                  <a:lnTo>
                    <a:pt x="167" y="43"/>
                  </a:lnTo>
                  <a:lnTo>
                    <a:pt x="217" y="28"/>
                  </a:lnTo>
                  <a:lnTo>
                    <a:pt x="271" y="15"/>
                  </a:lnTo>
                  <a:lnTo>
                    <a:pt x="329" y="6"/>
                  </a:lnTo>
                  <a:lnTo>
                    <a:pt x="390" y="2"/>
                  </a:lnTo>
                  <a:lnTo>
                    <a:pt x="450" y="0"/>
                  </a:lnTo>
                </a:path>
              </a:pathLst>
            </a:custGeom>
            <a:noFill/>
            <a:ln w="3175">
              <a:solidFill>
                <a:srgbClr val="000000"/>
              </a:solidFill>
              <a:prstDash val="solid"/>
              <a:round/>
              <a:headEnd/>
              <a:tailEnd/>
            </a:ln>
          </p:spPr>
          <p:txBody>
            <a:bodyPr/>
            <a:lstStyle/>
            <a:p>
              <a:endParaRPr lang="en-US"/>
            </a:p>
          </p:txBody>
        </p:sp>
        <p:sp>
          <p:nvSpPr>
            <p:cNvPr id="1563698" name="Rectangle 50"/>
            <p:cNvSpPr>
              <a:spLocks noChangeAspect="1" noChangeArrowheads="1"/>
            </p:cNvSpPr>
            <p:nvPr/>
          </p:nvSpPr>
          <p:spPr bwMode="auto">
            <a:xfrm>
              <a:off x="1910" y="2562"/>
              <a:ext cx="110" cy="239"/>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FF0000"/>
                  </a:solidFill>
                  <a:latin typeface="Arial" pitchFamily="34" charset="0"/>
                </a:rPr>
                <a:t>1</a:t>
              </a:r>
              <a:endParaRPr lang="en-US" altLang="zh-CN" sz="1600">
                <a:solidFill>
                  <a:schemeClr val="tx1"/>
                </a:solidFill>
                <a:latin typeface="Arial" pitchFamily="34" charset="0"/>
              </a:endParaRPr>
            </a:p>
          </p:txBody>
        </p:sp>
      </p:grpSp>
      <p:grpSp>
        <p:nvGrpSpPr>
          <p:cNvPr id="10" name="Group 51"/>
          <p:cNvGrpSpPr>
            <a:grpSpLocks noChangeAspect="1"/>
          </p:cNvGrpSpPr>
          <p:nvPr/>
        </p:nvGrpSpPr>
        <p:grpSpPr bwMode="auto">
          <a:xfrm>
            <a:off x="893763" y="4627563"/>
            <a:ext cx="1035050" cy="582612"/>
            <a:chOff x="380" y="1581"/>
            <a:chExt cx="1012" cy="570"/>
          </a:xfrm>
        </p:grpSpPr>
        <p:sp>
          <p:nvSpPr>
            <p:cNvPr id="1563700" name="Freeform 52"/>
            <p:cNvSpPr>
              <a:spLocks noChangeAspect="1"/>
            </p:cNvSpPr>
            <p:nvPr/>
          </p:nvSpPr>
          <p:spPr bwMode="auto">
            <a:xfrm>
              <a:off x="380" y="1760"/>
              <a:ext cx="1012" cy="391"/>
            </a:xfrm>
            <a:custGeom>
              <a:avLst/>
              <a:gdLst/>
              <a:ahLst/>
              <a:cxnLst>
                <a:cxn ang="0">
                  <a:pos x="523" y="5"/>
                </a:cxn>
                <a:cxn ang="0">
                  <a:pos x="586" y="11"/>
                </a:cxn>
                <a:cxn ang="0">
                  <a:pos x="649" y="22"/>
                </a:cxn>
                <a:cxn ang="0">
                  <a:pos x="707" y="35"/>
                </a:cxn>
                <a:cxn ang="0">
                  <a:pos x="766" y="50"/>
                </a:cxn>
                <a:cxn ang="0">
                  <a:pos x="818" y="67"/>
                </a:cxn>
                <a:cxn ang="0">
                  <a:pos x="865" y="87"/>
                </a:cxn>
                <a:cxn ang="0">
                  <a:pos x="906" y="108"/>
                </a:cxn>
                <a:cxn ang="0">
                  <a:pos x="943" y="130"/>
                </a:cxn>
                <a:cxn ang="0">
                  <a:pos x="971" y="154"/>
                </a:cxn>
                <a:cxn ang="0">
                  <a:pos x="993" y="180"/>
                </a:cxn>
                <a:cxn ang="0">
                  <a:pos x="1006" y="203"/>
                </a:cxn>
                <a:cxn ang="0">
                  <a:pos x="1012" y="227"/>
                </a:cxn>
                <a:cxn ang="0">
                  <a:pos x="1010" y="251"/>
                </a:cxn>
                <a:cxn ang="0">
                  <a:pos x="999" y="275"/>
                </a:cxn>
                <a:cxn ang="0">
                  <a:pos x="982" y="296"/>
                </a:cxn>
                <a:cxn ang="0">
                  <a:pos x="956" y="318"/>
                </a:cxn>
                <a:cxn ang="0">
                  <a:pos x="924" y="335"/>
                </a:cxn>
                <a:cxn ang="0">
                  <a:pos x="885" y="352"/>
                </a:cxn>
                <a:cxn ang="0">
                  <a:pos x="842" y="365"/>
                </a:cxn>
                <a:cxn ang="0">
                  <a:pos x="790" y="376"/>
                </a:cxn>
                <a:cxn ang="0">
                  <a:pos x="736" y="385"/>
                </a:cxn>
                <a:cxn ang="0">
                  <a:pos x="677" y="389"/>
                </a:cxn>
                <a:cxn ang="0">
                  <a:pos x="616" y="391"/>
                </a:cxn>
                <a:cxn ang="0">
                  <a:pos x="554" y="391"/>
                </a:cxn>
                <a:cxn ang="0">
                  <a:pos x="489" y="387"/>
                </a:cxn>
                <a:cxn ang="0">
                  <a:pos x="426" y="380"/>
                </a:cxn>
                <a:cxn ang="0">
                  <a:pos x="363" y="370"/>
                </a:cxn>
                <a:cxn ang="0">
                  <a:pos x="305" y="357"/>
                </a:cxn>
                <a:cxn ang="0">
                  <a:pos x="249" y="342"/>
                </a:cxn>
                <a:cxn ang="0">
                  <a:pos x="195" y="324"/>
                </a:cxn>
                <a:cxn ang="0">
                  <a:pos x="147" y="305"/>
                </a:cxn>
                <a:cxn ang="0">
                  <a:pos x="106" y="283"/>
                </a:cxn>
                <a:cxn ang="0">
                  <a:pos x="69" y="262"/>
                </a:cxn>
                <a:cxn ang="0">
                  <a:pos x="41" y="238"/>
                </a:cxn>
                <a:cxn ang="0">
                  <a:pos x="19" y="212"/>
                </a:cxn>
                <a:cxn ang="0">
                  <a:pos x="6" y="188"/>
                </a:cxn>
                <a:cxn ang="0">
                  <a:pos x="0" y="164"/>
                </a:cxn>
                <a:cxn ang="0">
                  <a:pos x="2" y="139"/>
                </a:cxn>
                <a:cxn ang="0">
                  <a:pos x="13" y="117"/>
                </a:cxn>
                <a:cxn ang="0">
                  <a:pos x="30" y="95"/>
                </a:cxn>
                <a:cxn ang="0">
                  <a:pos x="56" y="74"/>
                </a:cxn>
                <a:cxn ang="0">
                  <a:pos x="89" y="57"/>
                </a:cxn>
                <a:cxn ang="0">
                  <a:pos x="128" y="39"/>
                </a:cxn>
                <a:cxn ang="0">
                  <a:pos x="171" y="26"/>
                </a:cxn>
                <a:cxn ang="0">
                  <a:pos x="223" y="16"/>
                </a:cxn>
                <a:cxn ang="0">
                  <a:pos x="277" y="7"/>
                </a:cxn>
                <a:cxn ang="0">
                  <a:pos x="335" y="3"/>
                </a:cxn>
                <a:cxn ang="0">
                  <a:pos x="396" y="0"/>
                </a:cxn>
                <a:cxn ang="0">
                  <a:pos x="459" y="0"/>
                </a:cxn>
                <a:cxn ang="0">
                  <a:pos x="523" y="5"/>
                </a:cxn>
              </a:cxnLst>
              <a:rect l="0" t="0" r="r" b="b"/>
              <a:pathLst>
                <a:path w="1012" h="391">
                  <a:moveTo>
                    <a:pt x="523" y="5"/>
                  </a:moveTo>
                  <a:lnTo>
                    <a:pt x="586" y="11"/>
                  </a:lnTo>
                  <a:lnTo>
                    <a:pt x="649" y="22"/>
                  </a:lnTo>
                  <a:lnTo>
                    <a:pt x="707" y="35"/>
                  </a:lnTo>
                  <a:lnTo>
                    <a:pt x="766" y="50"/>
                  </a:lnTo>
                  <a:lnTo>
                    <a:pt x="818" y="67"/>
                  </a:lnTo>
                  <a:lnTo>
                    <a:pt x="865" y="87"/>
                  </a:lnTo>
                  <a:lnTo>
                    <a:pt x="906" y="108"/>
                  </a:lnTo>
                  <a:lnTo>
                    <a:pt x="943" y="130"/>
                  </a:lnTo>
                  <a:lnTo>
                    <a:pt x="971" y="154"/>
                  </a:lnTo>
                  <a:lnTo>
                    <a:pt x="993" y="180"/>
                  </a:lnTo>
                  <a:lnTo>
                    <a:pt x="1006" y="203"/>
                  </a:lnTo>
                  <a:lnTo>
                    <a:pt x="1012" y="227"/>
                  </a:lnTo>
                  <a:lnTo>
                    <a:pt x="1010" y="251"/>
                  </a:lnTo>
                  <a:lnTo>
                    <a:pt x="999" y="275"/>
                  </a:lnTo>
                  <a:lnTo>
                    <a:pt x="982" y="296"/>
                  </a:lnTo>
                  <a:lnTo>
                    <a:pt x="956" y="318"/>
                  </a:lnTo>
                  <a:lnTo>
                    <a:pt x="924" y="335"/>
                  </a:lnTo>
                  <a:lnTo>
                    <a:pt x="885" y="352"/>
                  </a:lnTo>
                  <a:lnTo>
                    <a:pt x="842" y="365"/>
                  </a:lnTo>
                  <a:lnTo>
                    <a:pt x="790" y="376"/>
                  </a:lnTo>
                  <a:lnTo>
                    <a:pt x="736" y="385"/>
                  </a:lnTo>
                  <a:lnTo>
                    <a:pt x="677" y="389"/>
                  </a:lnTo>
                  <a:lnTo>
                    <a:pt x="616" y="391"/>
                  </a:lnTo>
                  <a:lnTo>
                    <a:pt x="554" y="391"/>
                  </a:lnTo>
                  <a:lnTo>
                    <a:pt x="489" y="387"/>
                  </a:lnTo>
                  <a:lnTo>
                    <a:pt x="426" y="380"/>
                  </a:lnTo>
                  <a:lnTo>
                    <a:pt x="363" y="370"/>
                  </a:lnTo>
                  <a:lnTo>
                    <a:pt x="305" y="357"/>
                  </a:lnTo>
                  <a:lnTo>
                    <a:pt x="249" y="342"/>
                  </a:lnTo>
                  <a:lnTo>
                    <a:pt x="195" y="324"/>
                  </a:lnTo>
                  <a:lnTo>
                    <a:pt x="147" y="305"/>
                  </a:lnTo>
                  <a:lnTo>
                    <a:pt x="106" y="283"/>
                  </a:lnTo>
                  <a:lnTo>
                    <a:pt x="69" y="262"/>
                  </a:lnTo>
                  <a:lnTo>
                    <a:pt x="41" y="238"/>
                  </a:lnTo>
                  <a:lnTo>
                    <a:pt x="19" y="212"/>
                  </a:lnTo>
                  <a:lnTo>
                    <a:pt x="6" y="188"/>
                  </a:lnTo>
                  <a:lnTo>
                    <a:pt x="0" y="164"/>
                  </a:lnTo>
                  <a:lnTo>
                    <a:pt x="2" y="139"/>
                  </a:lnTo>
                  <a:lnTo>
                    <a:pt x="13" y="117"/>
                  </a:lnTo>
                  <a:lnTo>
                    <a:pt x="30" y="95"/>
                  </a:lnTo>
                  <a:lnTo>
                    <a:pt x="56" y="74"/>
                  </a:lnTo>
                  <a:lnTo>
                    <a:pt x="89" y="57"/>
                  </a:lnTo>
                  <a:lnTo>
                    <a:pt x="128" y="39"/>
                  </a:lnTo>
                  <a:lnTo>
                    <a:pt x="171" y="26"/>
                  </a:lnTo>
                  <a:lnTo>
                    <a:pt x="223" y="16"/>
                  </a:lnTo>
                  <a:lnTo>
                    <a:pt x="277" y="7"/>
                  </a:lnTo>
                  <a:lnTo>
                    <a:pt x="335" y="3"/>
                  </a:lnTo>
                  <a:lnTo>
                    <a:pt x="396" y="0"/>
                  </a:lnTo>
                  <a:lnTo>
                    <a:pt x="459" y="0"/>
                  </a:lnTo>
                  <a:lnTo>
                    <a:pt x="523" y="5"/>
                  </a:lnTo>
                </a:path>
              </a:pathLst>
            </a:custGeom>
            <a:noFill/>
            <a:ln w="3175">
              <a:solidFill>
                <a:srgbClr val="000000"/>
              </a:solidFill>
              <a:prstDash val="solid"/>
              <a:round/>
              <a:headEnd/>
              <a:tailEnd/>
            </a:ln>
          </p:spPr>
          <p:txBody>
            <a:bodyPr/>
            <a:lstStyle/>
            <a:p>
              <a:endParaRPr lang="en-US"/>
            </a:p>
          </p:txBody>
        </p:sp>
        <p:sp>
          <p:nvSpPr>
            <p:cNvPr id="1563701" name="Rectangle 53"/>
            <p:cNvSpPr>
              <a:spLocks noChangeAspect="1" noChangeArrowheads="1"/>
            </p:cNvSpPr>
            <p:nvPr/>
          </p:nvSpPr>
          <p:spPr bwMode="auto">
            <a:xfrm>
              <a:off x="914" y="1581"/>
              <a:ext cx="110" cy="239"/>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FF0000"/>
                  </a:solidFill>
                  <a:latin typeface="Arial" pitchFamily="34" charset="0"/>
                </a:rPr>
                <a:t>2</a:t>
              </a:r>
              <a:endParaRPr lang="en-US" altLang="zh-CN" sz="1600">
                <a:solidFill>
                  <a:schemeClr val="tx1"/>
                </a:solidFill>
                <a:latin typeface="Arial" pitchFamily="34" charset="0"/>
              </a:endParaRPr>
            </a:p>
          </p:txBody>
        </p:sp>
      </p:grpSp>
      <p:grpSp>
        <p:nvGrpSpPr>
          <p:cNvPr id="11" name="Group 54"/>
          <p:cNvGrpSpPr>
            <a:grpSpLocks noChangeAspect="1"/>
          </p:cNvGrpSpPr>
          <p:nvPr/>
        </p:nvGrpSpPr>
        <p:grpSpPr bwMode="auto">
          <a:xfrm>
            <a:off x="668338" y="4191000"/>
            <a:ext cx="2578100" cy="2286000"/>
            <a:chOff x="159" y="1154"/>
            <a:chExt cx="2523" cy="2237"/>
          </a:xfrm>
        </p:grpSpPr>
        <p:sp>
          <p:nvSpPr>
            <p:cNvPr id="1563703" name="Rectangle 55"/>
            <p:cNvSpPr>
              <a:spLocks noChangeAspect="1" noChangeArrowheads="1"/>
            </p:cNvSpPr>
            <p:nvPr/>
          </p:nvSpPr>
          <p:spPr bwMode="auto">
            <a:xfrm>
              <a:off x="2186" y="1166"/>
              <a:ext cx="111" cy="240"/>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FF0000"/>
                  </a:solidFill>
                  <a:latin typeface="Arial" pitchFamily="34" charset="0"/>
                </a:rPr>
                <a:t>5</a:t>
              </a:r>
              <a:endParaRPr lang="en-US" altLang="zh-CN" sz="1600">
                <a:solidFill>
                  <a:schemeClr val="tx1"/>
                </a:solidFill>
                <a:latin typeface="Arial" pitchFamily="34" charset="0"/>
              </a:endParaRPr>
            </a:p>
          </p:txBody>
        </p:sp>
        <p:sp>
          <p:nvSpPr>
            <p:cNvPr id="1563704" name="Freeform 56"/>
            <p:cNvSpPr>
              <a:spLocks noChangeAspect="1"/>
            </p:cNvSpPr>
            <p:nvPr/>
          </p:nvSpPr>
          <p:spPr bwMode="auto">
            <a:xfrm>
              <a:off x="159" y="1154"/>
              <a:ext cx="2523" cy="2237"/>
            </a:xfrm>
            <a:custGeom>
              <a:avLst/>
              <a:gdLst/>
              <a:ahLst/>
              <a:cxnLst>
                <a:cxn ang="0">
                  <a:pos x="1363" y="2"/>
                </a:cxn>
                <a:cxn ang="0">
                  <a:pos x="1569" y="32"/>
                </a:cxn>
                <a:cxn ang="0">
                  <a:pos x="1766" y="93"/>
                </a:cxn>
                <a:cxn ang="0">
                  <a:pos x="1950" y="179"/>
                </a:cxn>
                <a:cxn ang="0">
                  <a:pos x="2114" y="293"/>
                </a:cxn>
                <a:cxn ang="0">
                  <a:pos x="2255" y="429"/>
                </a:cxn>
                <a:cxn ang="0">
                  <a:pos x="2369" y="583"/>
                </a:cxn>
                <a:cxn ang="0">
                  <a:pos x="2454" y="753"/>
                </a:cxn>
                <a:cxn ang="0">
                  <a:pos x="2506" y="930"/>
                </a:cxn>
                <a:cxn ang="0">
                  <a:pos x="2523" y="1116"/>
                </a:cxn>
                <a:cxn ang="0">
                  <a:pos x="2506" y="1299"/>
                </a:cxn>
                <a:cxn ang="0">
                  <a:pos x="2454" y="1479"/>
                </a:cxn>
                <a:cxn ang="0">
                  <a:pos x="2372" y="1647"/>
                </a:cxn>
                <a:cxn ang="0">
                  <a:pos x="2257" y="1803"/>
                </a:cxn>
                <a:cxn ang="0">
                  <a:pos x="2116" y="1939"/>
                </a:cxn>
                <a:cxn ang="0">
                  <a:pos x="1952" y="2053"/>
                </a:cxn>
                <a:cxn ang="0">
                  <a:pos x="1770" y="2142"/>
                </a:cxn>
                <a:cxn ang="0">
                  <a:pos x="1573" y="2202"/>
                </a:cxn>
                <a:cxn ang="0">
                  <a:pos x="1368" y="2232"/>
                </a:cxn>
                <a:cxn ang="0">
                  <a:pos x="1160" y="2232"/>
                </a:cxn>
                <a:cxn ang="0">
                  <a:pos x="954" y="2202"/>
                </a:cxn>
                <a:cxn ang="0">
                  <a:pos x="757" y="2144"/>
                </a:cxn>
                <a:cxn ang="0">
                  <a:pos x="574" y="2055"/>
                </a:cxn>
                <a:cxn ang="0">
                  <a:pos x="409" y="1943"/>
                </a:cxn>
                <a:cxn ang="0">
                  <a:pos x="268" y="1807"/>
                </a:cxn>
                <a:cxn ang="0">
                  <a:pos x="154" y="1651"/>
                </a:cxn>
                <a:cxn ang="0">
                  <a:pos x="69" y="1483"/>
                </a:cxn>
                <a:cxn ang="0">
                  <a:pos x="17" y="1304"/>
                </a:cxn>
                <a:cxn ang="0">
                  <a:pos x="0" y="1120"/>
                </a:cxn>
                <a:cxn ang="0">
                  <a:pos x="17" y="935"/>
                </a:cxn>
                <a:cxn ang="0">
                  <a:pos x="69" y="755"/>
                </a:cxn>
                <a:cxn ang="0">
                  <a:pos x="152" y="587"/>
                </a:cxn>
                <a:cxn ang="0">
                  <a:pos x="266" y="431"/>
                </a:cxn>
                <a:cxn ang="0">
                  <a:pos x="407" y="295"/>
                </a:cxn>
                <a:cxn ang="0">
                  <a:pos x="571" y="183"/>
                </a:cxn>
                <a:cxn ang="0">
                  <a:pos x="753" y="95"/>
                </a:cxn>
                <a:cxn ang="0">
                  <a:pos x="950" y="34"/>
                </a:cxn>
                <a:cxn ang="0">
                  <a:pos x="1156" y="4"/>
                </a:cxn>
              </a:cxnLst>
              <a:rect l="0" t="0" r="r" b="b"/>
              <a:pathLst>
                <a:path w="2523" h="2237">
                  <a:moveTo>
                    <a:pt x="1259" y="0"/>
                  </a:moveTo>
                  <a:lnTo>
                    <a:pt x="1363" y="2"/>
                  </a:lnTo>
                  <a:lnTo>
                    <a:pt x="1467" y="15"/>
                  </a:lnTo>
                  <a:lnTo>
                    <a:pt x="1569" y="32"/>
                  </a:lnTo>
                  <a:lnTo>
                    <a:pt x="1668" y="58"/>
                  </a:lnTo>
                  <a:lnTo>
                    <a:pt x="1766" y="93"/>
                  </a:lnTo>
                  <a:lnTo>
                    <a:pt x="1861" y="134"/>
                  </a:lnTo>
                  <a:lnTo>
                    <a:pt x="1950" y="179"/>
                  </a:lnTo>
                  <a:lnTo>
                    <a:pt x="2034" y="233"/>
                  </a:lnTo>
                  <a:lnTo>
                    <a:pt x="2114" y="293"/>
                  </a:lnTo>
                  <a:lnTo>
                    <a:pt x="2188" y="358"/>
                  </a:lnTo>
                  <a:lnTo>
                    <a:pt x="2255" y="429"/>
                  </a:lnTo>
                  <a:lnTo>
                    <a:pt x="2315" y="505"/>
                  </a:lnTo>
                  <a:lnTo>
                    <a:pt x="2369" y="583"/>
                  </a:lnTo>
                  <a:lnTo>
                    <a:pt x="2415" y="667"/>
                  </a:lnTo>
                  <a:lnTo>
                    <a:pt x="2454" y="753"/>
                  </a:lnTo>
                  <a:lnTo>
                    <a:pt x="2484" y="842"/>
                  </a:lnTo>
                  <a:lnTo>
                    <a:pt x="2506" y="930"/>
                  </a:lnTo>
                  <a:lnTo>
                    <a:pt x="2519" y="1023"/>
                  </a:lnTo>
                  <a:lnTo>
                    <a:pt x="2523" y="1116"/>
                  </a:lnTo>
                  <a:lnTo>
                    <a:pt x="2519" y="1209"/>
                  </a:lnTo>
                  <a:lnTo>
                    <a:pt x="2506" y="1299"/>
                  </a:lnTo>
                  <a:lnTo>
                    <a:pt x="2484" y="1390"/>
                  </a:lnTo>
                  <a:lnTo>
                    <a:pt x="2454" y="1479"/>
                  </a:lnTo>
                  <a:lnTo>
                    <a:pt x="2417" y="1565"/>
                  </a:lnTo>
                  <a:lnTo>
                    <a:pt x="2372" y="1647"/>
                  </a:lnTo>
                  <a:lnTo>
                    <a:pt x="2317" y="1727"/>
                  </a:lnTo>
                  <a:lnTo>
                    <a:pt x="2257" y="1803"/>
                  </a:lnTo>
                  <a:lnTo>
                    <a:pt x="2190" y="1874"/>
                  </a:lnTo>
                  <a:lnTo>
                    <a:pt x="2116" y="1939"/>
                  </a:lnTo>
                  <a:lnTo>
                    <a:pt x="2038" y="1999"/>
                  </a:lnTo>
                  <a:lnTo>
                    <a:pt x="1952" y="2053"/>
                  </a:lnTo>
                  <a:lnTo>
                    <a:pt x="1863" y="2101"/>
                  </a:lnTo>
                  <a:lnTo>
                    <a:pt x="1770" y="2142"/>
                  </a:lnTo>
                  <a:lnTo>
                    <a:pt x="1673" y="2174"/>
                  </a:lnTo>
                  <a:lnTo>
                    <a:pt x="1573" y="2202"/>
                  </a:lnTo>
                  <a:lnTo>
                    <a:pt x="1471" y="2221"/>
                  </a:lnTo>
                  <a:lnTo>
                    <a:pt x="1368" y="2232"/>
                  </a:lnTo>
                  <a:lnTo>
                    <a:pt x="1264" y="2237"/>
                  </a:lnTo>
                  <a:lnTo>
                    <a:pt x="1160" y="2232"/>
                  </a:lnTo>
                  <a:lnTo>
                    <a:pt x="1056" y="2221"/>
                  </a:lnTo>
                  <a:lnTo>
                    <a:pt x="954" y="2202"/>
                  </a:lnTo>
                  <a:lnTo>
                    <a:pt x="855" y="2176"/>
                  </a:lnTo>
                  <a:lnTo>
                    <a:pt x="757" y="2144"/>
                  </a:lnTo>
                  <a:lnTo>
                    <a:pt x="662" y="2103"/>
                  </a:lnTo>
                  <a:lnTo>
                    <a:pt x="574" y="2055"/>
                  </a:lnTo>
                  <a:lnTo>
                    <a:pt x="489" y="2001"/>
                  </a:lnTo>
                  <a:lnTo>
                    <a:pt x="409" y="1943"/>
                  </a:lnTo>
                  <a:lnTo>
                    <a:pt x="336" y="1876"/>
                  </a:lnTo>
                  <a:lnTo>
                    <a:pt x="268" y="1807"/>
                  </a:lnTo>
                  <a:lnTo>
                    <a:pt x="208" y="1731"/>
                  </a:lnTo>
                  <a:lnTo>
                    <a:pt x="154" y="1651"/>
                  </a:lnTo>
                  <a:lnTo>
                    <a:pt x="108" y="1569"/>
                  </a:lnTo>
                  <a:lnTo>
                    <a:pt x="69" y="1483"/>
                  </a:lnTo>
                  <a:lnTo>
                    <a:pt x="39" y="1394"/>
                  </a:lnTo>
                  <a:lnTo>
                    <a:pt x="17" y="1304"/>
                  </a:lnTo>
                  <a:lnTo>
                    <a:pt x="4" y="1213"/>
                  </a:lnTo>
                  <a:lnTo>
                    <a:pt x="0" y="1120"/>
                  </a:lnTo>
                  <a:lnTo>
                    <a:pt x="4" y="1027"/>
                  </a:lnTo>
                  <a:lnTo>
                    <a:pt x="17" y="935"/>
                  </a:lnTo>
                  <a:lnTo>
                    <a:pt x="39" y="846"/>
                  </a:lnTo>
                  <a:lnTo>
                    <a:pt x="69" y="755"/>
                  </a:lnTo>
                  <a:lnTo>
                    <a:pt x="106" y="671"/>
                  </a:lnTo>
                  <a:lnTo>
                    <a:pt x="152" y="587"/>
                  </a:lnTo>
                  <a:lnTo>
                    <a:pt x="206" y="507"/>
                  </a:lnTo>
                  <a:lnTo>
                    <a:pt x="266" y="431"/>
                  </a:lnTo>
                  <a:lnTo>
                    <a:pt x="333" y="362"/>
                  </a:lnTo>
                  <a:lnTo>
                    <a:pt x="407" y="295"/>
                  </a:lnTo>
                  <a:lnTo>
                    <a:pt x="485" y="237"/>
                  </a:lnTo>
                  <a:lnTo>
                    <a:pt x="571" y="183"/>
                  </a:lnTo>
                  <a:lnTo>
                    <a:pt x="660" y="136"/>
                  </a:lnTo>
                  <a:lnTo>
                    <a:pt x="753" y="95"/>
                  </a:lnTo>
                  <a:lnTo>
                    <a:pt x="850" y="60"/>
                  </a:lnTo>
                  <a:lnTo>
                    <a:pt x="950" y="34"/>
                  </a:lnTo>
                  <a:lnTo>
                    <a:pt x="1052" y="15"/>
                  </a:lnTo>
                  <a:lnTo>
                    <a:pt x="1156" y="4"/>
                  </a:lnTo>
                  <a:lnTo>
                    <a:pt x="1259" y="0"/>
                  </a:lnTo>
                </a:path>
              </a:pathLst>
            </a:custGeom>
            <a:noFill/>
            <a:ln w="3175">
              <a:solidFill>
                <a:srgbClr val="000000"/>
              </a:solidFill>
              <a:prstDash val="solid"/>
              <a:round/>
              <a:headEnd/>
              <a:tailEnd/>
            </a:ln>
          </p:spPr>
          <p:txBody>
            <a:bodyPr/>
            <a:lstStyle/>
            <a:p>
              <a:endParaRPr lang="en-US"/>
            </a:p>
          </p:txBody>
        </p:sp>
      </p:grpSp>
      <p:grpSp>
        <p:nvGrpSpPr>
          <p:cNvPr id="12" name="Group 57"/>
          <p:cNvGrpSpPr>
            <a:grpSpLocks noChangeAspect="1"/>
          </p:cNvGrpSpPr>
          <p:nvPr/>
        </p:nvGrpSpPr>
        <p:grpSpPr bwMode="auto">
          <a:xfrm>
            <a:off x="1665288" y="5141913"/>
            <a:ext cx="1357312" cy="1052512"/>
            <a:chOff x="1135" y="2084"/>
            <a:chExt cx="1328" cy="1030"/>
          </a:xfrm>
        </p:grpSpPr>
        <p:sp>
          <p:nvSpPr>
            <p:cNvPr id="1563706" name="Rectangle 58"/>
            <p:cNvSpPr>
              <a:spLocks noChangeAspect="1" noChangeArrowheads="1"/>
            </p:cNvSpPr>
            <p:nvPr/>
          </p:nvSpPr>
          <p:spPr bwMode="auto">
            <a:xfrm>
              <a:off x="1135" y="2451"/>
              <a:ext cx="110" cy="239"/>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FF0000"/>
                  </a:solidFill>
                  <a:latin typeface="Arial" pitchFamily="34" charset="0"/>
                </a:rPr>
                <a:t>3</a:t>
              </a:r>
              <a:endParaRPr lang="en-US" altLang="zh-CN" sz="1600">
                <a:solidFill>
                  <a:schemeClr val="tx1"/>
                </a:solidFill>
                <a:latin typeface="Arial" pitchFamily="34" charset="0"/>
              </a:endParaRPr>
            </a:p>
          </p:txBody>
        </p:sp>
        <p:sp>
          <p:nvSpPr>
            <p:cNvPr id="1563707" name="Freeform 59"/>
            <p:cNvSpPr>
              <a:spLocks noChangeAspect="1"/>
            </p:cNvSpPr>
            <p:nvPr/>
          </p:nvSpPr>
          <p:spPr bwMode="auto">
            <a:xfrm>
              <a:off x="1178" y="2084"/>
              <a:ext cx="1285" cy="1030"/>
            </a:xfrm>
            <a:custGeom>
              <a:avLst/>
              <a:gdLst/>
              <a:ahLst/>
              <a:cxnLst>
                <a:cxn ang="0">
                  <a:pos x="422" y="162"/>
                </a:cxn>
                <a:cxn ang="0">
                  <a:pos x="487" y="123"/>
                </a:cxn>
                <a:cxn ang="0">
                  <a:pos x="556" y="89"/>
                </a:cxn>
                <a:cxn ang="0">
                  <a:pos x="626" y="61"/>
                </a:cxn>
                <a:cxn ang="0">
                  <a:pos x="695" y="37"/>
                </a:cxn>
                <a:cxn ang="0">
                  <a:pos x="764" y="18"/>
                </a:cxn>
                <a:cxn ang="0">
                  <a:pos x="831" y="7"/>
                </a:cxn>
                <a:cxn ang="0">
                  <a:pos x="896" y="0"/>
                </a:cxn>
                <a:cxn ang="0">
                  <a:pos x="959" y="0"/>
                </a:cxn>
                <a:cxn ang="0">
                  <a:pos x="1017" y="7"/>
                </a:cxn>
                <a:cxn ang="0">
                  <a:pos x="1071" y="18"/>
                </a:cxn>
                <a:cxn ang="0">
                  <a:pos x="1121" y="35"/>
                </a:cxn>
                <a:cxn ang="0">
                  <a:pos x="1164" y="59"/>
                </a:cxn>
                <a:cxn ang="0">
                  <a:pos x="1203" y="87"/>
                </a:cxn>
                <a:cxn ang="0">
                  <a:pos x="1234" y="121"/>
                </a:cxn>
                <a:cxn ang="0">
                  <a:pos x="1257" y="160"/>
                </a:cxn>
                <a:cxn ang="0">
                  <a:pos x="1275" y="201"/>
                </a:cxn>
                <a:cxn ang="0">
                  <a:pos x="1283" y="249"/>
                </a:cxn>
                <a:cxn ang="0">
                  <a:pos x="1285" y="298"/>
                </a:cxn>
                <a:cxn ang="0">
                  <a:pos x="1279" y="350"/>
                </a:cxn>
                <a:cxn ang="0">
                  <a:pos x="1266" y="404"/>
                </a:cxn>
                <a:cxn ang="0">
                  <a:pos x="1247" y="458"/>
                </a:cxn>
                <a:cxn ang="0">
                  <a:pos x="1218" y="514"/>
                </a:cxn>
                <a:cxn ang="0">
                  <a:pos x="1184" y="570"/>
                </a:cxn>
                <a:cxn ang="0">
                  <a:pos x="1145" y="624"/>
                </a:cxn>
                <a:cxn ang="0">
                  <a:pos x="1097" y="678"/>
                </a:cxn>
                <a:cxn ang="0">
                  <a:pos x="1045" y="730"/>
                </a:cxn>
                <a:cxn ang="0">
                  <a:pos x="989" y="780"/>
                </a:cxn>
                <a:cxn ang="0">
                  <a:pos x="928" y="827"/>
                </a:cxn>
                <a:cxn ang="0">
                  <a:pos x="866" y="870"/>
                </a:cxn>
                <a:cxn ang="0">
                  <a:pos x="799" y="907"/>
                </a:cxn>
                <a:cxn ang="0">
                  <a:pos x="729" y="942"/>
                </a:cxn>
                <a:cxn ang="0">
                  <a:pos x="660" y="972"/>
                </a:cxn>
                <a:cxn ang="0">
                  <a:pos x="591" y="996"/>
                </a:cxn>
                <a:cxn ang="0">
                  <a:pos x="522" y="1013"/>
                </a:cxn>
                <a:cxn ang="0">
                  <a:pos x="455" y="1026"/>
                </a:cxn>
                <a:cxn ang="0">
                  <a:pos x="390" y="1030"/>
                </a:cxn>
                <a:cxn ang="0">
                  <a:pos x="327" y="1030"/>
                </a:cxn>
                <a:cxn ang="0">
                  <a:pos x="269" y="1026"/>
                </a:cxn>
                <a:cxn ang="0">
                  <a:pos x="214" y="1013"/>
                </a:cxn>
                <a:cxn ang="0">
                  <a:pos x="165" y="996"/>
                </a:cxn>
                <a:cxn ang="0">
                  <a:pos x="121" y="972"/>
                </a:cxn>
                <a:cxn ang="0">
                  <a:pos x="85" y="944"/>
                </a:cxn>
                <a:cxn ang="0">
                  <a:pos x="52" y="909"/>
                </a:cxn>
                <a:cxn ang="0">
                  <a:pos x="28" y="873"/>
                </a:cxn>
                <a:cxn ang="0">
                  <a:pos x="13" y="829"/>
                </a:cxn>
                <a:cxn ang="0">
                  <a:pos x="2" y="784"/>
                </a:cxn>
                <a:cxn ang="0">
                  <a:pos x="0" y="734"/>
                </a:cxn>
                <a:cxn ang="0">
                  <a:pos x="7" y="683"/>
                </a:cxn>
                <a:cxn ang="0">
                  <a:pos x="20" y="629"/>
                </a:cxn>
                <a:cxn ang="0">
                  <a:pos x="39" y="572"/>
                </a:cxn>
                <a:cxn ang="0">
                  <a:pos x="67" y="516"/>
                </a:cxn>
                <a:cxn ang="0">
                  <a:pos x="102" y="462"/>
                </a:cxn>
                <a:cxn ang="0">
                  <a:pos x="143" y="406"/>
                </a:cxn>
                <a:cxn ang="0">
                  <a:pos x="188" y="352"/>
                </a:cxn>
                <a:cxn ang="0">
                  <a:pos x="240" y="300"/>
                </a:cxn>
                <a:cxn ang="0">
                  <a:pos x="297" y="251"/>
                </a:cxn>
                <a:cxn ang="0">
                  <a:pos x="357" y="205"/>
                </a:cxn>
                <a:cxn ang="0">
                  <a:pos x="422" y="162"/>
                </a:cxn>
              </a:cxnLst>
              <a:rect l="0" t="0" r="r" b="b"/>
              <a:pathLst>
                <a:path w="1285" h="1030">
                  <a:moveTo>
                    <a:pt x="422" y="162"/>
                  </a:moveTo>
                  <a:lnTo>
                    <a:pt x="487" y="123"/>
                  </a:lnTo>
                  <a:lnTo>
                    <a:pt x="556" y="89"/>
                  </a:lnTo>
                  <a:lnTo>
                    <a:pt x="626" y="61"/>
                  </a:lnTo>
                  <a:lnTo>
                    <a:pt x="695" y="37"/>
                  </a:lnTo>
                  <a:lnTo>
                    <a:pt x="764" y="18"/>
                  </a:lnTo>
                  <a:lnTo>
                    <a:pt x="831" y="7"/>
                  </a:lnTo>
                  <a:lnTo>
                    <a:pt x="896" y="0"/>
                  </a:lnTo>
                  <a:lnTo>
                    <a:pt x="959" y="0"/>
                  </a:lnTo>
                  <a:lnTo>
                    <a:pt x="1017" y="7"/>
                  </a:lnTo>
                  <a:lnTo>
                    <a:pt x="1071" y="18"/>
                  </a:lnTo>
                  <a:lnTo>
                    <a:pt x="1121" y="35"/>
                  </a:lnTo>
                  <a:lnTo>
                    <a:pt x="1164" y="59"/>
                  </a:lnTo>
                  <a:lnTo>
                    <a:pt x="1203" y="87"/>
                  </a:lnTo>
                  <a:lnTo>
                    <a:pt x="1234" y="121"/>
                  </a:lnTo>
                  <a:lnTo>
                    <a:pt x="1257" y="160"/>
                  </a:lnTo>
                  <a:lnTo>
                    <a:pt x="1275" y="201"/>
                  </a:lnTo>
                  <a:lnTo>
                    <a:pt x="1283" y="249"/>
                  </a:lnTo>
                  <a:lnTo>
                    <a:pt x="1285" y="298"/>
                  </a:lnTo>
                  <a:lnTo>
                    <a:pt x="1279" y="350"/>
                  </a:lnTo>
                  <a:lnTo>
                    <a:pt x="1266" y="404"/>
                  </a:lnTo>
                  <a:lnTo>
                    <a:pt x="1247" y="458"/>
                  </a:lnTo>
                  <a:lnTo>
                    <a:pt x="1218" y="514"/>
                  </a:lnTo>
                  <a:lnTo>
                    <a:pt x="1184" y="570"/>
                  </a:lnTo>
                  <a:lnTo>
                    <a:pt x="1145" y="624"/>
                  </a:lnTo>
                  <a:lnTo>
                    <a:pt x="1097" y="678"/>
                  </a:lnTo>
                  <a:lnTo>
                    <a:pt x="1045" y="730"/>
                  </a:lnTo>
                  <a:lnTo>
                    <a:pt x="989" y="780"/>
                  </a:lnTo>
                  <a:lnTo>
                    <a:pt x="928" y="827"/>
                  </a:lnTo>
                  <a:lnTo>
                    <a:pt x="866" y="870"/>
                  </a:lnTo>
                  <a:lnTo>
                    <a:pt x="799" y="907"/>
                  </a:lnTo>
                  <a:lnTo>
                    <a:pt x="729" y="942"/>
                  </a:lnTo>
                  <a:lnTo>
                    <a:pt x="660" y="972"/>
                  </a:lnTo>
                  <a:lnTo>
                    <a:pt x="591" y="996"/>
                  </a:lnTo>
                  <a:lnTo>
                    <a:pt x="522" y="1013"/>
                  </a:lnTo>
                  <a:lnTo>
                    <a:pt x="455" y="1026"/>
                  </a:lnTo>
                  <a:lnTo>
                    <a:pt x="390" y="1030"/>
                  </a:lnTo>
                  <a:lnTo>
                    <a:pt x="327" y="1030"/>
                  </a:lnTo>
                  <a:lnTo>
                    <a:pt x="269" y="1026"/>
                  </a:lnTo>
                  <a:lnTo>
                    <a:pt x="214" y="1013"/>
                  </a:lnTo>
                  <a:lnTo>
                    <a:pt x="165" y="996"/>
                  </a:lnTo>
                  <a:lnTo>
                    <a:pt x="121" y="972"/>
                  </a:lnTo>
                  <a:lnTo>
                    <a:pt x="85" y="944"/>
                  </a:lnTo>
                  <a:lnTo>
                    <a:pt x="52" y="909"/>
                  </a:lnTo>
                  <a:lnTo>
                    <a:pt x="28" y="873"/>
                  </a:lnTo>
                  <a:lnTo>
                    <a:pt x="13" y="829"/>
                  </a:lnTo>
                  <a:lnTo>
                    <a:pt x="2" y="784"/>
                  </a:lnTo>
                  <a:lnTo>
                    <a:pt x="0" y="734"/>
                  </a:lnTo>
                  <a:lnTo>
                    <a:pt x="7" y="683"/>
                  </a:lnTo>
                  <a:lnTo>
                    <a:pt x="20" y="629"/>
                  </a:lnTo>
                  <a:lnTo>
                    <a:pt x="39" y="572"/>
                  </a:lnTo>
                  <a:lnTo>
                    <a:pt x="67" y="516"/>
                  </a:lnTo>
                  <a:lnTo>
                    <a:pt x="102" y="462"/>
                  </a:lnTo>
                  <a:lnTo>
                    <a:pt x="143" y="406"/>
                  </a:lnTo>
                  <a:lnTo>
                    <a:pt x="188" y="352"/>
                  </a:lnTo>
                  <a:lnTo>
                    <a:pt x="240" y="300"/>
                  </a:lnTo>
                  <a:lnTo>
                    <a:pt x="297" y="251"/>
                  </a:lnTo>
                  <a:lnTo>
                    <a:pt x="357" y="205"/>
                  </a:lnTo>
                  <a:lnTo>
                    <a:pt x="422" y="162"/>
                  </a:lnTo>
                </a:path>
              </a:pathLst>
            </a:custGeom>
            <a:noFill/>
            <a:ln w="3175">
              <a:solidFill>
                <a:srgbClr val="000000"/>
              </a:solidFill>
              <a:prstDash val="solid"/>
              <a:round/>
              <a:headEnd/>
              <a:tailEnd/>
            </a:ln>
          </p:spPr>
          <p:txBody>
            <a:bodyPr/>
            <a:lstStyle/>
            <a:p>
              <a:endParaRPr lang="en-US"/>
            </a:p>
          </p:txBody>
        </p:sp>
      </p:grpSp>
      <p:grpSp>
        <p:nvGrpSpPr>
          <p:cNvPr id="13" name="Group 60"/>
          <p:cNvGrpSpPr>
            <a:grpSpLocks noChangeAspect="1"/>
          </p:cNvGrpSpPr>
          <p:nvPr/>
        </p:nvGrpSpPr>
        <p:grpSpPr bwMode="auto">
          <a:xfrm>
            <a:off x="696913" y="4473575"/>
            <a:ext cx="2432050" cy="1789113"/>
            <a:chOff x="187" y="1430"/>
            <a:chExt cx="2380" cy="1751"/>
          </a:xfrm>
        </p:grpSpPr>
        <p:sp>
          <p:nvSpPr>
            <p:cNvPr id="1563709" name="Rectangle 61"/>
            <p:cNvSpPr>
              <a:spLocks noChangeAspect="1" noChangeArrowheads="1"/>
            </p:cNvSpPr>
            <p:nvPr/>
          </p:nvSpPr>
          <p:spPr bwMode="auto">
            <a:xfrm>
              <a:off x="417" y="2643"/>
              <a:ext cx="110" cy="240"/>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FF0000"/>
                  </a:solidFill>
                  <a:latin typeface="Arial" pitchFamily="34" charset="0"/>
                </a:rPr>
                <a:t>4</a:t>
              </a:r>
              <a:endParaRPr lang="en-US" altLang="zh-CN" sz="1600">
                <a:solidFill>
                  <a:schemeClr val="tx1"/>
                </a:solidFill>
                <a:latin typeface="Arial" pitchFamily="34" charset="0"/>
              </a:endParaRPr>
            </a:p>
          </p:txBody>
        </p:sp>
        <p:sp>
          <p:nvSpPr>
            <p:cNvPr id="1563710" name="Freeform 62"/>
            <p:cNvSpPr>
              <a:spLocks noChangeAspect="1"/>
            </p:cNvSpPr>
            <p:nvPr/>
          </p:nvSpPr>
          <p:spPr bwMode="auto">
            <a:xfrm>
              <a:off x="187" y="1430"/>
              <a:ext cx="2380" cy="1751"/>
            </a:xfrm>
            <a:custGeom>
              <a:avLst/>
              <a:gdLst/>
              <a:ahLst/>
              <a:cxnLst>
                <a:cxn ang="0">
                  <a:pos x="1275" y="0"/>
                </a:cxn>
                <a:cxn ang="0">
                  <a:pos x="1474" y="22"/>
                </a:cxn>
                <a:cxn ang="0">
                  <a:pos x="1664" y="67"/>
                </a:cxn>
                <a:cxn ang="0">
                  <a:pos x="1842" y="136"/>
                </a:cxn>
                <a:cxn ang="0">
                  <a:pos x="2002" y="227"/>
                </a:cxn>
                <a:cxn ang="0">
                  <a:pos x="2138" y="335"/>
                </a:cxn>
                <a:cxn ang="0">
                  <a:pos x="2246" y="460"/>
                </a:cxn>
                <a:cxn ang="0">
                  <a:pos x="2324" y="596"/>
                </a:cxn>
                <a:cxn ang="0">
                  <a:pos x="2370" y="741"/>
                </a:cxn>
                <a:cxn ang="0">
                  <a:pos x="2380" y="887"/>
                </a:cxn>
                <a:cxn ang="0">
                  <a:pos x="2359" y="1036"/>
                </a:cxn>
                <a:cxn ang="0">
                  <a:pos x="2302" y="1179"/>
                </a:cxn>
                <a:cxn ang="0">
                  <a:pos x="2214" y="1313"/>
                </a:cxn>
                <a:cxn ang="0">
                  <a:pos x="2097" y="1436"/>
                </a:cxn>
                <a:cxn ang="0">
                  <a:pos x="1954" y="1542"/>
                </a:cxn>
                <a:cxn ang="0">
                  <a:pos x="1787" y="1628"/>
                </a:cxn>
                <a:cxn ang="0">
                  <a:pos x="1606" y="1693"/>
                </a:cxn>
                <a:cxn ang="0">
                  <a:pos x="1411" y="1736"/>
                </a:cxn>
                <a:cxn ang="0">
                  <a:pos x="1210" y="1751"/>
                </a:cxn>
                <a:cxn ang="0">
                  <a:pos x="1009" y="1742"/>
                </a:cxn>
                <a:cxn ang="0">
                  <a:pos x="812" y="1710"/>
                </a:cxn>
                <a:cxn ang="0">
                  <a:pos x="626" y="1652"/>
                </a:cxn>
                <a:cxn ang="0">
                  <a:pos x="457" y="1572"/>
                </a:cxn>
                <a:cxn ang="0">
                  <a:pos x="310" y="1473"/>
                </a:cxn>
                <a:cxn ang="0">
                  <a:pos x="186" y="1356"/>
                </a:cxn>
                <a:cxn ang="0">
                  <a:pos x="93" y="1226"/>
                </a:cxn>
                <a:cxn ang="0">
                  <a:pos x="31" y="1084"/>
                </a:cxn>
                <a:cxn ang="0">
                  <a:pos x="2" y="937"/>
                </a:cxn>
                <a:cxn ang="0">
                  <a:pos x="9" y="788"/>
                </a:cxn>
                <a:cxn ang="0">
                  <a:pos x="48" y="643"/>
                </a:cxn>
                <a:cxn ang="0">
                  <a:pos x="119" y="503"/>
                </a:cxn>
                <a:cxn ang="0">
                  <a:pos x="223" y="374"/>
                </a:cxn>
                <a:cxn ang="0">
                  <a:pos x="355" y="259"/>
                </a:cxn>
                <a:cxn ang="0">
                  <a:pos x="509" y="164"/>
                </a:cxn>
                <a:cxn ang="0">
                  <a:pos x="684" y="86"/>
                </a:cxn>
                <a:cxn ang="0">
                  <a:pos x="874" y="35"/>
                </a:cxn>
                <a:cxn ang="0">
                  <a:pos x="1071" y="4"/>
                </a:cxn>
              </a:cxnLst>
              <a:rect l="0" t="0" r="r" b="b"/>
              <a:pathLst>
                <a:path w="2380" h="1751">
                  <a:moveTo>
                    <a:pt x="1173" y="0"/>
                  </a:moveTo>
                  <a:lnTo>
                    <a:pt x="1275" y="0"/>
                  </a:lnTo>
                  <a:lnTo>
                    <a:pt x="1374" y="9"/>
                  </a:lnTo>
                  <a:lnTo>
                    <a:pt x="1474" y="22"/>
                  </a:lnTo>
                  <a:lnTo>
                    <a:pt x="1571" y="41"/>
                  </a:lnTo>
                  <a:lnTo>
                    <a:pt x="1664" y="67"/>
                  </a:lnTo>
                  <a:lnTo>
                    <a:pt x="1755" y="99"/>
                  </a:lnTo>
                  <a:lnTo>
                    <a:pt x="1842" y="136"/>
                  </a:lnTo>
                  <a:lnTo>
                    <a:pt x="1924" y="179"/>
                  </a:lnTo>
                  <a:lnTo>
                    <a:pt x="2002" y="227"/>
                  </a:lnTo>
                  <a:lnTo>
                    <a:pt x="2073" y="279"/>
                  </a:lnTo>
                  <a:lnTo>
                    <a:pt x="2138" y="335"/>
                  </a:lnTo>
                  <a:lnTo>
                    <a:pt x="2194" y="395"/>
                  </a:lnTo>
                  <a:lnTo>
                    <a:pt x="2246" y="460"/>
                  </a:lnTo>
                  <a:lnTo>
                    <a:pt x="2289" y="527"/>
                  </a:lnTo>
                  <a:lnTo>
                    <a:pt x="2324" y="596"/>
                  </a:lnTo>
                  <a:lnTo>
                    <a:pt x="2350" y="667"/>
                  </a:lnTo>
                  <a:lnTo>
                    <a:pt x="2370" y="741"/>
                  </a:lnTo>
                  <a:lnTo>
                    <a:pt x="2380" y="814"/>
                  </a:lnTo>
                  <a:lnTo>
                    <a:pt x="2380" y="887"/>
                  </a:lnTo>
                  <a:lnTo>
                    <a:pt x="2374" y="963"/>
                  </a:lnTo>
                  <a:lnTo>
                    <a:pt x="2359" y="1036"/>
                  </a:lnTo>
                  <a:lnTo>
                    <a:pt x="2335" y="1108"/>
                  </a:lnTo>
                  <a:lnTo>
                    <a:pt x="2302" y="1179"/>
                  </a:lnTo>
                  <a:lnTo>
                    <a:pt x="2261" y="1248"/>
                  </a:lnTo>
                  <a:lnTo>
                    <a:pt x="2214" y="1313"/>
                  </a:lnTo>
                  <a:lnTo>
                    <a:pt x="2160" y="1378"/>
                  </a:lnTo>
                  <a:lnTo>
                    <a:pt x="2097" y="1436"/>
                  </a:lnTo>
                  <a:lnTo>
                    <a:pt x="2028" y="1492"/>
                  </a:lnTo>
                  <a:lnTo>
                    <a:pt x="1954" y="1542"/>
                  </a:lnTo>
                  <a:lnTo>
                    <a:pt x="1872" y="1587"/>
                  </a:lnTo>
                  <a:lnTo>
                    <a:pt x="1787" y="1628"/>
                  </a:lnTo>
                  <a:lnTo>
                    <a:pt x="1699" y="1665"/>
                  </a:lnTo>
                  <a:lnTo>
                    <a:pt x="1606" y="1693"/>
                  </a:lnTo>
                  <a:lnTo>
                    <a:pt x="1508" y="1717"/>
                  </a:lnTo>
                  <a:lnTo>
                    <a:pt x="1411" y="1736"/>
                  </a:lnTo>
                  <a:lnTo>
                    <a:pt x="1309" y="1747"/>
                  </a:lnTo>
                  <a:lnTo>
                    <a:pt x="1210" y="1751"/>
                  </a:lnTo>
                  <a:lnTo>
                    <a:pt x="1108" y="1751"/>
                  </a:lnTo>
                  <a:lnTo>
                    <a:pt x="1009" y="1742"/>
                  </a:lnTo>
                  <a:lnTo>
                    <a:pt x="909" y="1730"/>
                  </a:lnTo>
                  <a:lnTo>
                    <a:pt x="812" y="1710"/>
                  </a:lnTo>
                  <a:lnTo>
                    <a:pt x="719" y="1684"/>
                  </a:lnTo>
                  <a:lnTo>
                    <a:pt x="626" y="1652"/>
                  </a:lnTo>
                  <a:lnTo>
                    <a:pt x="539" y="1615"/>
                  </a:lnTo>
                  <a:lnTo>
                    <a:pt x="457" y="1572"/>
                  </a:lnTo>
                  <a:lnTo>
                    <a:pt x="381" y="1524"/>
                  </a:lnTo>
                  <a:lnTo>
                    <a:pt x="310" y="1473"/>
                  </a:lnTo>
                  <a:lnTo>
                    <a:pt x="245" y="1416"/>
                  </a:lnTo>
                  <a:lnTo>
                    <a:pt x="186" y="1356"/>
                  </a:lnTo>
                  <a:lnTo>
                    <a:pt x="137" y="1291"/>
                  </a:lnTo>
                  <a:lnTo>
                    <a:pt x="93" y="1226"/>
                  </a:lnTo>
                  <a:lnTo>
                    <a:pt x="59" y="1155"/>
                  </a:lnTo>
                  <a:lnTo>
                    <a:pt x="31" y="1084"/>
                  </a:lnTo>
                  <a:lnTo>
                    <a:pt x="13" y="1011"/>
                  </a:lnTo>
                  <a:lnTo>
                    <a:pt x="2" y="937"/>
                  </a:lnTo>
                  <a:lnTo>
                    <a:pt x="0" y="864"/>
                  </a:lnTo>
                  <a:lnTo>
                    <a:pt x="9" y="788"/>
                  </a:lnTo>
                  <a:lnTo>
                    <a:pt x="24" y="715"/>
                  </a:lnTo>
                  <a:lnTo>
                    <a:pt x="48" y="643"/>
                  </a:lnTo>
                  <a:lnTo>
                    <a:pt x="80" y="572"/>
                  </a:lnTo>
                  <a:lnTo>
                    <a:pt x="119" y="503"/>
                  </a:lnTo>
                  <a:lnTo>
                    <a:pt x="167" y="438"/>
                  </a:lnTo>
                  <a:lnTo>
                    <a:pt x="223" y="374"/>
                  </a:lnTo>
                  <a:lnTo>
                    <a:pt x="286" y="315"/>
                  </a:lnTo>
                  <a:lnTo>
                    <a:pt x="355" y="259"/>
                  </a:lnTo>
                  <a:lnTo>
                    <a:pt x="429" y="209"/>
                  </a:lnTo>
                  <a:lnTo>
                    <a:pt x="509" y="164"/>
                  </a:lnTo>
                  <a:lnTo>
                    <a:pt x="595" y="123"/>
                  </a:lnTo>
                  <a:lnTo>
                    <a:pt x="684" y="86"/>
                  </a:lnTo>
                  <a:lnTo>
                    <a:pt x="777" y="58"/>
                  </a:lnTo>
                  <a:lnTo>
                    <a:pt x="874" y="35"/>
                  </a:lnTo>
                  <a:lnTo>
                    <a:pt x="972" y="15"/>
                  </a:lnTo>
                  <a:lnTo>
                    <a:pt x="1071" y="4"/>
                  </a:lnTo>
                  <a:lnTo>
                    <a:pt x="1173" y="0"/>
                  </a:lnTo>
                </a:path>
              </a:pathLst>
            </a:custGeom>
            <a:noFill/>
            <a:ln w="3175">
              <a:solidFill>
                <a:srgbClr val="000000"/>
              </a:solidFill>
              <a:prstDash val="solid"/>
              <a:round/>
              <a:headEnd/>
              <a:tailEnd/>
            </a:ln>
          </p:spPr>
          <p:txBody>
            <a:bodyPr/>
            <a:lstStyle/>
            <a:p>
              <a:endParaRPr lang="en-US"/>
            </a:p>
          </p:txBody>
        </p:sp>
      </p:grpSp>
      <p:grpSp>
        <p:nvGrpSpPr>
          <p:cNvPr id="14" name="Group 63"/>
          <p:cNvGrpSpPr>
            <a:grpSpLocks noChangeAspect="1"/>
          </p:cNvGrpSpPr>
          <p:nvPr/>
        </p:nvGrpSpPr>
        <p:grpSpPr bwMode="auto">
          <a:xfrm>
            <a:off x="6157913" y="1452563"/>
            <a:ext cx="1979612" cy="1797050"/>
            <a:chOff x="383" y="1437"/>
            <a:chExt cx="1902" cy="1727"/>
          </a:xfrm>
        </p:grpSpPr>
        <p:sp>
          <p:nvSpPr>
            <p:cNvPr id="1563712" name="Freeform 64"/>
            <p:cNvSpPr>
              <a:spLocks noChangeAspect="1"/>
            </p:cNvSpPr>
            <p:nvPr/>
          </p:nvSpPr>
          <p:spPr bwMode="auto">
            <a:xfrm>
              <a:off x="974" y="2118"/>
              <a:ext cx="87" cy="87"/>
            </a:xfrm>
            <a:custGeom>
              <a:avLst/>
              <a:gdLst/>
              <a:ahLst/>
              <a:cxnLst>
                <a:cxn ang="0">
                  <a:pos x="0" y="43"/>
                </a:cxn>
                <a:cxn ang="0">
                  <a:pos x="4" y="26"/>
                </a:cxn>
                <a:cxn ang="0">
                  <a:pos x="13" y="13"/>
                </a:cxn>
                <a:cxn ang="0">
                  <a:pos x="28" y="2"/>
                </a:cxn>
                <a:cxn ang="0">
                  <a:pos x="45" y="0"/>
                </a:cxn>
                <a:cxn ang="0">
                  <a:pos x="62" y="2"/>
                </a:cxn>
                <a:cxn ang="0">
                  <a:pos x="75" y="13"/>
                </a:cxn>
                <a:cxn ang="0">
                  <a:pos x="85" y="26"/>
                </a:cxn>
                <a:cxn ang="0">
                  <a:pos x="87" y="43"/>
                </a:cxn>
                <a:cxn ang="0">
                  <a:pos x="85" y="60"/>
                </a:cxn>
                <a:cxn ang="0">
                  <a:pos x="75" y="75"/>
                </a:cxn>
                <a:cxn ang="0">
                  <a:pos x="62" y="83"/>
                </a:cxn>
                <a:cxn ang="0">
                  <a:pos x="45" y="87"/>
                </a:cxn>
                <a:cxn ang="0">
                  <a:pos x="28" y="83"/>
                </a:cxn>
                <a:cxn ang="0">
                  <a:pos x="13" y="75"/>
                </a:cxn>
                <a:cxn ang="0">
                  <a:pos x="4" y="60"/>
                </a:cxn>
                <a:cxn ang="0">
                  <a:pos x="0" y="43"/>
                </a:cxn>
              </a:cxnLst>
              <a:rect l="0" t="0" r="r" b="b"/>
              <a:pathLst>
                <a:path w="87" h="87">
                  <a:moveTo>
                    <a:pt x="0" y="43"/>
                  </a:moveTo>
                  <a:lnTo>
                    <a:pt x="4" y="26"/>
                  </a:lnTo>
                  <a:lnTo>
                    <a:pt x="13" y="13"/>
                  </a:lnTo>
                  <a:lnTo>
                    <a:pt x="28" y="2"/>
                  </a:lnTo>
                  <a:lnTo>
                    <a:pt x="45" y="0"/>
                  </a:lnTo>
                  <a:lnTo>
                    <a:pt x="62" y="2"/>
                  </a:lnTo>
                  <a:lnTo>
                    <a:pt x="75" y="13"/>
                  </a:lnTo>
                  <a:lnTo>
                    <a:pt x="85" y="26"/>
                  </a:lnTo>
                  <a:lnTo>
                    <a:pt x="87" y="43"/>
                  </a:lnTo>
                  <a:lnTo>
                    <a:pt x="85" y="60"/>
                  </a:lnTo>
                  <a:lnTo>
                    <a:pt x="75" y="75"/>
                  </a:lnTo>
                  <a:lnTo>
                    <a:pt x="62" y="83"/>
                  </a:lnTo>
                  <a:lnTo>
                    <a:pt x="45" y="87"/>
                  </a:lnTo>
                  <a:lnTo>
                    <a:pt x="28" y="83"/>
                  </a:lnTo>
                  <a:lnTo>
                    <a:pt x="13" y="75"/>
                  </a:lnTo>
                  <a:lnTo>
                    <a:pt x="4" y="60"/>
                  </a:lnTo>
                  <a:lnTo>
                    <a:pt x="0" y="43"/>
                  </a:lnTo>
                  <a:close/>
                </a:path>
              </a:pathLst>
            </a:custGeom>
            <a:solidFill>
              <a:srgbClr val="1A1A1A"/>
            </a:solidFill>
            <a:ln w="3175">
              <a:solidFill>
                <a:srgbClr val="000000"/>
              </a:solidFill>
              <a:prstDash val="solid"/>
              <a:round/>
              <a:headEnd/>
              <a:tailEnd/>
            </a:ln>
          </p:spPr>
          <p:txBody>
            <a:bodyPr/>
            <a:lstStyle/>
            <a:p>
              <a:endParaRPr lang="en-US"/>
            </a:p>
          </p:txBody>
        </p:sp>
        <p:sp>
          <p:nvSpPr>
            <p:cNvPr id="1563713" name="Freeform 65"/>
            <p:cNvSpPr>
              <a:spLocks noChangeAspect="1"/>
            </p:cNvSpPr>
            <p:nvPr/>
          </p:nvSpPr>
          <p:spPr bwMode="auto">
            <a:xfrm>
              <a:off x="1782" y="1488"/>
              <a:ext cx="87" cy="87"/>
            </a:xfrm>
            <a:custGeom>
              <a:avLst/>
              <a:gdLst/>
              <a:ahLst/>
              <a:cxnLst>
                <a:cxn ang="0">
                  <a:pos x="0" y="43"/>
                </a:cxn>
                <a:cxn ang="0">
                  <a:pos x="4" y="26"/>
                </a:cxn>
                <a:cxn ang="0">
                  <a:pos x="13" y="13"/>
                </a:cxn>
                <a:cxn ang="0">
                  <a:pos x="28" y="3"/>
                </a:cxn>
                <a:cxn ang="0">
                  <a:pos x="45" y="0"/>
                </a:cxn>
                <a:cxn ang="0">
                  <a:pos x="60" y="3"/>
                </a:cxn>
                <a:cxn ang="0">
                  <a:pos x="74" y="13"/>
                </a:cxn>
                <a:cxn ang="0">
                  <a:pos x="85" y="26"/>
                </a:cxn>
                <a:cxn ang="0">
                  <a:pos x="87" y="43"/>
                </a:cxn>
                <a:cxn ang="0">
                  <a:pos x="85" y="60"/>
                </a:cxn>
                <a:cxn ang="0">
                  <a:pos x="74" y="75"/>
                </a:cxn>
                <a:cxn ang="0">
                  <a:pos x="60" y="83"/>
                </a:cxn>
                <a:cxn ang="0">
                  <a:pos x="45" y="87"/>
                </a:cxn>
                <a:cxn ang="0">
                  <a:pos x="28" y="83"/>
                </a:cxn>
                <a:cxn ang="0">
                  <a:pos x="13" y="75"/>
                </a:cxn>
                <a:cxn ang="0">
                  <a:pos x="4" y="60"/>
                </a:cxn>
                <a:cxn ang="0">
                  <a:pos x="0" y="43"/>
                </a:cxn>
              </a:cxnLst>
              <a:rect l="0" t="0" r="r" b="b"/>
              <a:pathLst>
                <a:path w="87" h="87">
                  <a:moveTo>
                    <a:pt x="0" y="43"/>
                  </a:moveTo>
                  <a:lnTo>
                    <a:pt x="4" y="26"/>
                  </a:lnTo>
                  <a:lnTo>
                    <a:pt x="13" y="13"/>
                  </a:lnTo>
                  <a:lnTo>
                    <a:pt x="28" y="3"/>
                  </a:lnTo>
                  <a:lnTo>
                    <a:pt x="45" y="0"/>
                  </a:lnTo>
                  <a:lnTo>
                    <a:pt x="60" y="3"/>
                  </a:lnTo>
                  <a:lnTo>
                    <a:pt x="74" y="13"/>
                  </a:lnTo>
                  <a:lnTo>
                    <a:pt x="85" y="26"/>
                  </a:lnTo>
                  <a:lnTo>
                    <a:pt x="87" y="43"/>
                  </a:lnTo>
                  <a:lnTo>
                    <a:pt x="85" y="60"/>
                  </a:lnTo>
                  <a:lnTo>
                    <a:pt x="74" y="75"/>
                  </a:lnTo>
                  <a:lnTo>
                    <a:pt x="60" y="83"/>
                  </a:lnTo>
                  <a:lnTo>
                    <a:pt x="45" y="87"/>
                  </a:lnTo>
                  <a:lnTo>
                    <a:pt x="28" y="83"/>
                  </a:lnTo>
                  <a:lnTo>
                    <a:pt x="13" y="75"/>
                  </a:lnTo>
                  <a:lnTo>
                    <a:pt x="4" y="60"/>
                  </a:lnTo>
                  <a:lnTo>
                    <a:pt x="0" y="43"/>
                  </a:lnTo>
                  <a:close/>
                </a:path>
              </a:pathLst>
            </a:custGeom>
            <a:solidFill>
              <a:srgbClr val="1A1A1A"/>
            </a:solidFill>
            <a:ln w="3175">
              <a:solidFill>
                <a:srgbClr val="000000"/>
              </a:solidFill>
              <a:prstDash val="solid"/>
              <a:round/>
              <a:headEnd/>
              <a:tailEnd/>
            </a:ln>
          </p:spPr>
          <p:txBody>
            <a:bodyPr/>
            <a:lstStyle/>
            <a:p>
              <a:endParaRPr lang="en-US"/>
            </a:p>
          </p:txBody>
        </p:sp>
        <p:sp>
          <p:nvSpPr>
            <p:cNvPr id="1563714" name="Freeform 66"/>
            <p:cNvSpPr>
              <a:spLocks noChangeAspect="1"/>
            </p:cNvSpPr>
            <p:nvPr/>
          </p:nvSpPr>
          <p:spPr bwMode="auto">
            <a:xfrm>
              <a:off x="1193" y="2975"/>
              <a:ext cx="87" cy="87"/>
            </a:xfrm>
            <a:custGeom>
              <a:avLst/>
              <a:gdLst/>
              <a:ahLst/>
              <a:cxnLst>
                <a:cxn ang="0">
                  <a:pos x="0" y="45"/>
                </a:cxn>
                <a:cxn ang="0">
                  <a:pos x="4" y="28"/>
                </a:cxn>
                <a:cxn ang="0">
                  <a:pos x="13" y="13"/>
                </a:cxn>
                <a:cxn ang="0">
                  <a:pos x="28" y="4"/>
                </a:cxn>
                <a:cxn ang="0">
                  <a:pos x="45" y="0"/>
                </a:cxn>
                <a:cxn ang="0">
                  <a:pos x="62" y="4"/>
                </a:cxn>
                <a:cxn ang="0">
                  <a:pos x="75" y="13"/>
                </a:cxn>
                <a:cxn ang="0">
                  <a:pos x="85" y="28"/>
                </a:cxn>
                <a:cxn ang="0">
                  <a:pos x="87" y="45"/>
                </a:cxn>
                <a:cxn ang="0">
                  <a:pos x="85" y="62"/>
                </a:cxn>
                <a:cxn ang="0">
                  <a:pos x="75" y="74"/>
                </a:cxn>
                <a:cxn ang="0">
                  <a:pos x="62" y="85"/>
                </a:cxn>
                <a:cxn ang="0">
                  <a:pos x="45" y="87"/>
                </a:cxn>
                <a:cxn ang="0">
                  <a:pos x="28" y="85"/>
                </a:cxn>
                <a:cxn ang="0">
                  <a:pos x="13" y="74"/>
                </a:cxn>
                <a:cxn ang="0">
                  <a:pos x="4" y="62"/>
                </a:cxn>
                <a:cxn ang="0">
                  <a:pos x="0" y="45"/>
                </a:cxn>
              </a:cxnLst>
              <a:rect l="0" t="0" r="r" b="b"/>
              <a:pathLst>
                <a:path w="87" h="87">
                  <a:moveTo>
                    <a:pt x="0" y="45"/>
                  </a:moveTo>
                  <a:lnTo>
                    <a:pt x="4" y="28"/>
                  </a:lnTo>
                  <a:lnTo>
                    <a:pt x="13" y="13"/>
                  </a:lnTo>
                  <a:lnTo>
                    <a:pt x="28" y="4"/>
                  </a:lnTo>
                  <a:lnTo>
                    <a:pt x="45" y="0"/>
                  </a:lnTo>
                  <a:lnTo>
                    <a:pt x="62" y="4"/>
                  </a:lnTo>
                  <a:lnTo>
                    <a:pt x="75" y="13"/>
                  </a:lnTo>
                  <a:lnTo>
                    <a:pt x="85" y="28"/>
                  </a:lnTo>
                  <a:lnTo>
                    <a:pt x="87" y="45"/>
                  </a:lnTo>
                  <a:lnTo>
                    <a:pt x="85" y="62"/>
                  </a:lnTo>
                  <a:lnTo>
                    <a:pt x="75" y="74"/>
                  </a:lnTo>
                  <a:lnTo>
                    <a:pt x="62" y="85"/>
                  </a:lnTo>
                  <a:lnTo>
                    <a:pt x="45" y="87"/>
                  </a:lnTo>
                  <a:lnTo>
                    <a:pt x="28" y="85"/>
                  </a:lnTo>
                  <a:lnTo>
                    <a:pt x="13" y="74"/>
                  </a:lnTo>
                  <a:lnTo>
                    <a:pt x="4" y="62"/>
                  </a:lnTo>
                  <a:lnTo>
                    <a:pt x="0" y="45"/>
                  </a:lnTo>
                  <a:close/>
                </a:path>
              </a:pathLst>
            </a:custGeom>
            <a:solidFill>
              <a:srgbClr val="1A1A1A"/>
            </a:solidFill>
            <a:ln w="3175">
              <a:solidFill>
                <a:srgbClr val="000000"/>
              </a:solidFill>
              <a:prstDash val="solid"/>
              <a:round/>
              <a:headEnd/>
              <a:tailEnd/>
            </a:ln>
          </p:spPr>
          <p:txBody>
            <a:bodyPr/>
            <a:lstStyle/>
            <a:p>
              <a:endParaRPr lang="en-US"/>
            </a:p>
          </p:txBody>
        </p:sp>
        <p:sp>
          <p:nvSpPr>
            <p:cNvPr id="1563715" name="Freeform 67"/>
            <p:cNvSpPr>
              <a:spLocks noChangeAspect="1"/>
            </p:cNvSpPr>
            <p:nvPr/>
          </p:nvSpPr>
          <p:spPr bwMode="auto">
            <a:xfrm>
              <a:off x="383" y="1993"/>
              <a:ext cx="87" cy="87"/>
            </a:xfrm>
            <a:custGeom>
              <a:avLst/>
              <a:gdLst/>
              <a:ahLst/>
              <a:cxnLst>
                <a:cxn ang="0">
                  <a:pos x="0" y="45"/>
                </a:cxn>
                <a:cxn ang="0">
                  <a:pos x="4" y="28"/>
                </a:cxn>
                <a:cxn ang="0">
                  <a:pos x="13" y="13"/>
                </a:cxn>
                <a:cxn ang="0">
                  <a:pos x="28" y="4"/>
                </a:cxn>
                <a:cxn ang="0">
                  <a:pos x="45" y="0"/>
                </a:cxn>
                <a:cxn ang="0">
                  <a:pos x="62" y="4"/>
                </a:cxn>
                <a:cxn ang="0">
                  <a:pos x="74" y="13"/>
                </a:cxn>
                <a:cxn ang="0">
                  <a:pos x="85" y="28"/>
                </a:cxn>
                <a:cxn ang="0">
                  <a:pos x="87" y="45"/>
                </a:cxn>
                <a:cxn ang="0">
                  <a:pos x="85" y="62"/>
                </a:cxn>
                <a:cxn ang="0">
                  <a:pos x="74" y="74"/>
                </a:cxn>
                <a:cxn ang="0">
                  <a:pos x="62" y="85"/>
                </a:cxn>
                <a:cxn ang="0">
                  <a:pos x="45" y="87"/>
                </a:cxn>
                <a:cxn ang="0">
                  <a:pos x="28" y="85"/>
                </a:cxn>
                <a:cxn ang="0">
                  <a:pos x="13" y="74"/>
                </a:cxn>
                <a:cxn ang="0">
                  <a:pos x="4" y="62"/>
                </a:cxn>
                <a:cxn ang="0">
                  <a:pos x="0" y="45"/>
                </a:cxn>
              </a:cxnLst>
              <a:rect l="0" t="0" r="r" b="b"/>
              <a:pathLst>
                <a:path w="87" h="87">
                  <a:moveTo>
                    <a:pt x="0" y="45"/>
                  </a:moveTo>
                  <a:lnTo>
                    <a:pt x="4" y="28"/>
                  </a:lnTo>
                  <a:lnTo>
                    <a:pt x="13" y="13"/>
                  </a:lnTo>
                  <a:lnTo>
                    <a:pt x="28" y="4"/>
                  </a:lnTo>
                  <a:lnTo>
                    <a:pt x="45" y="0"/>
                  </a:lnTo>
                  <a:lnTo>
                    <a:pt x="62" y="4"/>
                  </a:lnTo>
                  <a:lnTo>
                    <a:pt x="74" y="13"/>
                  </a:lnTo>
                  <a:lnTo>
                    <a:pt x="85" y="28"/>
                  </a:lnTo>
                  <a:lnTo>
                    <a:pt x="87" y="45"/>
                  </a:lnTo>
                  <a:lnTo>
                    <a:pt x="85" y="62"/>
                  </a:lnTo>
                  <a:lnTo>
                    <a:pt x="74" y="74"/>
                  </a:lnTo>
                  <a:lnTo>
                    <a:pt x="62" y="85"/>
                  </a:lnTo>
                  <a:lnTo>
                    <a:pt x="45" y="87"/>
                  </a:lnTo>
                  <a:lnTo>
                    <a:pt x="28" y="85"/>
                  </a:lnTo>
                  <a:lnTo>
                    <a:pt x="13" y="74"/>
                  </a:lnTo>
                  <a:lnTo>
                    <a:pt x="4" y="62"/>
                  </a:lnTo>
                  <a:lnTo>
                    <a:pt x="0" y="45"/>
                  </a:lnTo>
                  <a:close/>
                </a:path>
              </a:pathLst>
            </a:custGeom>
            <a:solidFill>
              <a:srgbClr val="1A1A1A"/>
            </a:solidFill>
            <a:ln w="3175">
              <a:solidFill>
                <a:srgbClr val="000000"/>
              </a:solidFill>
              <a:prstDash val="solid"/>
              <a:round/>
              <a:headEnd/>
              <a:tailEnd/>
            </a:ln>
          </p:spPr>
          <p:txBody>
            <a:bodyPr/>
            <a:lstStyle/>
            <a:p>
              <a:endParaRPr lang="en-US"/>
            </a:p>
          </p:txBody>
        </p:sp>
        <p:sp>
          <p:nvSpPr>
            <p:cNvPr id="1563716" name="Freeform 68"/>
            <p:cNvSpPr>
              <a:spLocks noChangeAspect="1"/>
            </p:cNvSpPr>
            <p:nvPr/>
          </p:nvSpPr>
          <p:spPr bwMode="auto">
            <a:xfrm>
              <a:off x="1544" y="2419"/>
              <a:ext cx="87" cy="87"/>
            </a:xfrm>
            <a:custGeom>
              <a:avLst/>
              <a:gdLst/>
              <a:ahLst/>
              <a:cxnLst>
                <a:cxn ang="0">
                  <a:pos x="0" y="45"/>
                </a:cxn>
                <a:cxn ang="0">
                  <a:pos x="4" y="28"/>
                </a:cxn>
                <a:cxn ang="0">
                  <a:pos x="13" y="13"/>
                </a:cxn>
                <a:cxn ang="0">
                  <a:pos x="28" y="5"/>
                </a:cxn>
                <a:cxn ang="0">
                  <a:pos x="42" y="0"/>
                </a:cxn>
                <a:cxn ang="0">
                  <a:pos x="59" y="5"/>
                </a:cxn>
                <a:cxn ang="0">
                  <a:pos x="74" y="13"/>
                </a:cxn>
                <a:cxn ang="0">
                  <a:pos x="83" y="28"/>
                </a:cxn>
                <a:cxn ang="0">
                  <a:pos x="87" y="45"/>
                </a:cxn>
                <a:cxn ang="0">
                  <a:pos x="83" y="62"/>
                </a:cxn>
                <a:cxn ang="0">
                  <a:pos x="74" y="75"/>
                </a:cxn>
                <a:cxn ang="0">
                  <a:pos x="59" y="85"/>
                </a:cxn>
                <a:cxn ang="0">
                  <a:pos x="42" y="87"/>
                </a:cxn>
                <a:cxn ang="0">
                  <a:pos x="28" y="85"/>
                </a:cxn>
                <a:cxn ang="0">
                  <a:pos x="13" y="75"/>
                </a:cxn>
                <a:cxn ang="0">
                  <a:pos x="4" y="62"/>
                </a:cxn>
                <a:cxn ang="0">
                  <a:pos x="0" y="45"/>
                </a:cxn>
              </a:cxnLst>
              <a:rect l="0" t="0" r="r" b="b"/>
              <a:pathLst>
                <a:path w="87" h="87">
                  <a:moveTo>
                    <a:pt x="0" y="45"/>
                  </a:moveTo>
                  <a:lnTo>
                    <a:pt x="4" y="28"/>
                  </a:lnTo>
                  <a:lnTo>
                    <a:pt x="13" y="13"/>
                  </a:lnTo>
                  <a:lnTo>
                    <a:pt x="28" y="5"/>
                  </a:lnTo>
                  <a:lnTo>
                    <a:pt x="42" y="0"/>
                  </a:lnTo>
                  <a:lnTo>
                    <a:pt x="59" y="5"/>
                  </a:lnTo>
                  <a:lnTo>
                    <a:pt x="74" y="13"/>
                  </a:lnTo>
                  <a:lnTo>
                    <a:pt x="83" y="28"/>
                  </a:lnTo>
                  <a:lnTo>
                    <a:pt x="87" y="45"/>
                  </a:lnTo>
                  <a:lnTo>
                    <a:pt x="83" y="62"/>
                  </a:lnTo>
                  <a:lnTo>
                    <a:pt x="74" y="75"/>
                  </a:lnTo>
                  <a:lnTo>
                    <a:pt x="59" y="85"/>
                  </a:lnTo>
                  <a:lnTo>
                    <a:pt x="42" y="87"/>
                  </a:lnTo>
                  <a:lnTo>
                    <a:pt x="28" y="85"/>
                  </a:lnTo>
                  <a:lnTo>
                    <a:pt x="13" y="75"/>
                  </a:lnTo>
                  <a:lnTo>
                    <a:pt x="4" y="62"/>
                  </a:lnTo>
                  <a:lnTo>
                    <a:pt x="0" y="45"/>
                  </a:lnTo>
                  <a:close/>
                </a:path>
              </a:pathLst>
            </a:custGeom>
            <a:solidFill>
              <a:srgbClr val="1A1A1A"/>
            </a:solidFill>
            <a:ln w="3175">
              <a:solidFill>
                <a:srgbClr val="000000"/>
              </a:solidFill>
              <a:prstDash val="solid"/>
              <a:round/>
              <a:headEnd/>
              <a:tailEnd/>
            </a:ln>
          </p:spPr>
          <p:txBody>
            <a:bodyPr/>
            <a:lstStyle/>
            <a:p>
              <a:endParaRPr lang="en-US"/>
            </a:p>
          </p:txBody>
        </p:sp>
        <p:sp>
          <p:nvSpPr>
            <p:cNvPr id="1563717" name="Freeform 69"/>
            <p:cNvSpPr>
              <a:spLocks noChangeAspect="1"/>
            </p:cNvSpPr>
            <p:nvPr/>
          </p:nvSpPr>
          <p:spPr bwMode="auto">
            <a:xfrm>
              <a:off x="2018" y="2479"/>
              <a:ext cx="87" cy="87"/>
            </a:xfrm>
            <a:custGeom>
              <a:avLst/>
              <a:gdLst/>
              <a:ahLst/>
              <a:cxnLst>
                <a:cxn ang="0">
                  <a:pos x="0" y="42"/>
                </a:cxn>
                <a:cxn ang="0">
                  <a:pos x="4" y="25"/>
                </a:cxn>
                <a:cxn ang="0">
                  <a:pos x="13" y="13"/>
                </a:cxn>
                <a:cxn ang="0">
                  <a:pos x="28" y="2"/>
                </a:cxn>
                <a:cxn ang="0">
                  <a:pos x="45" y="0"/>
                </a:cxn>
                <a:cxn ang="0">
                  <a:pos x="62" y="2"/>
                </a:cxn>
                <a:cxn ang="0">
                  <a:pos x="74" y="13"/>
                </a:cxn>
                <a:cxn ang="0">
                  <a:pos x="85" y="25"/>
                </a:cxn>
                <a:cxn ang="0">
                  <a:pos x="87" y="42"/>
                </a:cxn>
                <a:cxn ang="0">
                  <a:pos x="85" y="59"/>
                </a:cxn>
                <a:cxn ang="0">
                  <a:pos x="74" y="74"/>
                </a:cxn>
                <a:cxn ang="0">
                  <a:pos x="62" y="83"/>
                </a:cxn>
                <a:cxn ang="0">
                  <a:pos x="45" y="87"/>
                </a:cxn>
                <a:cxn ang="0">
                  <a:pos x="28" y="83"/>
                </a:cxn>
                <a:cxn ang="0">
                  <a:pos x="13" y="74"/>
                </a:cxn>
                <a:cxn ang="0">
                  <a:pos x="4" y="59"/>
                </a:cxn>
                <a:cxn ang="0">
                  <a:pos x="0" y="42"/>
                </a:cxn>
              </a:cxnLst>
              <a:rect l="0" t="0" r="r" b="b"/>
              <a:pathLst>
                <a:path w="87" h="87">
                  <a:moveTo>
                    <a:pt x="0" y="42"/>
                  </a:moveTo>
                  <a:lnTo>
                    <a:pt x="4" y="25"/>
                  </a:lnTo>
                  <a:lnTo>
                    <a:pt x="13" y="13"/>
                  </a:lnTo>
                  <a:lnTo>
                    <a:pt x="28" y="2"/>
                  </a:lnTo>
                  <a:lnTo>
                    <a:pt x="45" y="0"/>
                  </a:lnTo>
                  <a:lnTo>
                    <a:pt x="62" y="2"/>
                  </a:lnTo>
                  <a:lnTo>
                    <a:pt x="74" y="13"/>
                  </a:lnTo>
                  <a:lnTo>
                    <a:pt x="85" y="25"/>
                  </a:lnTo>
                  <a:lnTo>
                    <a:pt x="87" y="42"/>
                  </a:lnTo>
                  <a:lnTo>
                    <a:pt x="85" y="59"/>
                  </a:lnTo>
                  <a:lnTo>
                    <a:pt x="74" y="74"/>
                  </a:lnTo>
                  <a:lnTo>
                    <a:pt x="62" y="83"/>
                  </a:lnTo>
                  <a:lnTo>
                    <a:pt x="45" y="87"/>
                  </a:lnTo>
                  <a:lnTo>
                    <a:pt x="28" y="83"/>
                  </a:lnTo>
                  <a:lnTo>
                    <a:pt x="13" y="74"/>
                  </a:lnTo>
                  <a:lnTo>
                    <a:pt x="4" y="59"/>
                  </a:lnTo>
                  <a:lnTo>
                    <a:pt x="0" y="42"/>
                  </a:lnTo>
                  <a:close/>
                </a:path>
              </a:pathLst>
            </a:custGeom>
            <a:solidFill>
              <a:srgbClr val="1A1A1A"/>
            </a:solidFill>
            <a:ln w="3175">
              <a:solidFill>
                <a:srgbClr val="000000"/>
              </a:solidFill>
              <a:prstDash val="solid"/>
              <a:round/>
              <a:headEnd/>
              <a:tailEnd/>
            </a:ln>
          </p:spPr>
          <p:txBody>
            <a:bodyPr/>
            <a:lstStyle/>
            <a:p>
              <a:endParaRPr lang="en-US"/>
            </a:p>
          </p:txBody>
        </p:sp>
        <p:sp>
          <p:nvSpPr>
            <p:cNvPr id="1563718" name="Rectangle 70"/>
            <p:cNvSpPr>
              <a:spLocks noChangeAspect="1" noChangeArrowheads="1"/>
            </p:cNvSpPr>
            <p:nvPr/>
          </p:nvSpPr>
          <p:spPr bwMode="auto">
            <a:xfrm>
              <a:off x="1890" y="1437"/>
              <a:ext cx="97" cy="235"/>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1</a:t>
              </a:r>
              <a:endParaRPr lang="en-US" altLang="zh-CN" sz="1600">
                <a:solidFill>
                  <a:schemeClr val="tx1"/>
                </a:solidFill>
                <a:latin typeface="Arial" pitchFamily="34" charset="0"/>
              </a:endParaRPr>
            </a:p>
          </p:txBody>
        </p:sp>
        <p:sp>
          <p:nvSpPr>
            <p:cNvPr id="1563719" name="Rectangle 71"/>
            <p:cNvSpPr>
              <a:spLocks noChangeAspect="1" noChangeArrowheads="1"/>
            </p:cNvSpPr>
            <p:nvPr/>
          </p:nvSpPr>
          <p:spPr bwMode="auto">
            <a:xfrm>
              <a:off x="1089" y="2061"/>
              <a:ext cx="98" cy="235"/>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2</a:t>
              </a:r>
              <a:endParaRPr lang="en-US" altLang="zh-CN" sz="1600">
                <a:solidFill>
                  <a:schemeClr val="tx1"/>
                </a:solidFill>
                <a:latin typeface="Arial" pitchFamily="34" charset="0"/>
              </a:endParaRPr>
            </a:p>
          </p:txBody>
        </p:sp>
        <p:sp>
          <p:nvSpPr>
            <p:cNvPr id="1563720" name="Rectangle 72"/>
            <p:cNvSpPr>
              <a:spLocks noChangeAspect="1" noChangeArrowheads="1"/>
            </p:cNvSpPr>
            <p:nvPr/>
          </p:nvSpPr>
          <p:spPr bwMode="auto">
            <a:xfrm>
              <a:off x="1699" y="2374"/>
              <a:ext cx="98" cy="235"/>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3</a:t>
              </a:r>
              <a:endParaRPr lang="en-US" altLang="zh-CN" sz="1600">
                <a:solidFill>
                  <a:schemeClr val="tx1"/>
                </a:solidFill>
                <a:latin typeface="Arial" pitchFamily="34" charset="0"/>
              </a:endParaRPr>
            </a:p>
          </p:txBody>
        </p:sp>
        <p:sp>
          <p:nvSpPr>
            <p:cNvPr id="1563721" name="Rectangle 73"/>
            <p:cNvSpPr>
              <a:spLocks noChangeAspect="1" noChangeArrowheads="1"/>
            </p:cNvSpPr>
            <p:nvPr/>
          </p:nvSpPr>
          <p:spPr bwMode="auto">
            <a:xfrm>
              <a:off x="1319" y="2929"/>
              <a:ext cx="98" cy="235"/>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4</a:t>
              </a:r>
              <a:endParaRPr lang="en-US" altLang="zh-CN" sz="1600">
                <a:solidFill>
                  <a:schemeClr val="tx1"/>
                </a:solidFill>
                <a:latin typeface="Arial" pitchFamily="34" charset="0"/>
              </a:endParaRPr>
            </a:p>
          </p:txBody>
        </p:sp>
        <p:sp>
          <p:nvSpPr>
            <p:cNvPr id="1563722" name="Rectangle 74"/>
            <p:cNvSpPr>
              <a:spLocks noChangeAspect="1" noChangeArrowheads="1"/>
            </p:cNvSpPr>
            <p:nvPr/>
          </p:nvSpPr>
          <p:spPr bwMode="auto">
            <a:xfrm>
              <a:off x="517" y="1940"/>
              <a:ext cx="98" cy="235"/>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5</a:t>
              </a:r>
              <a:endParaRPr lang="en-US" altLang="zh-CN" sz="1600">
                <a:solidFill>
                  <a:schemeClr val="tx1"/>
                </a:solidFill>
                <a:latin typeface="Arial" pitchFamily="34" charset="0"/>
              </a:endParaRPr>
            </a:p>
          </p:txBody>
        </p:sp>
        <p:sp>
          <p:nvSpPr>
            <p:cNvPr id="1563723" name="Rectangle 75"/>
            <p:cNvSpPr>
              <a:spLocks noChangeAspect="1" noChangeArrowheads="1"/>
            </p:cNvSpPr>
            <p:nvPr/>
          </p:nvSpPr>
          <p:spPr bwMode="auto">
            <a:xfrm>
              <a:off x="2187" y="2429"/>
              <a:ext cx="98" cy="235"/>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6</a:t>
              </a:r>
              <a:endParaRPr lang="en-US" altLang="zh-CN" sz="1600">
                <a:solidFill>
                  <a:schemeClr val="tx1"/>
                </a:solidFill>
                <a:latin typeface="Arial" pitchFamily="34" charset="0"/>
              </a:endParaRPr>
            </a:p>
          </p:txBody>
        </p:sp>
      </p:grpSp>
      <p:grpSp>
        <p:nvGrpSpPr>
          <p:cNvPr id="15" name="Group 76"/>
          <p:cNvGrpSpPr>
            <a:grpSpLocks noChangeAspect="1"/>
          </p:cNvGrpSpPr>
          <p:nvPr/>
        </p:nvGrpSpPr>
        <p:grpSpPr bwMode="auto">
          <a:xfrm>
            <a:off x="7285038" y="2360613"/>
            <a:ext cx="919162" cy="617537"/>
            <a:chOff x="1465" y="2309"/>
            <a:chExt cx="883" cy="594"/>
          </a:xfrm>
        </p:grpSpPr>
        <p:sp>
          <p:nvSpPr>
            <p:cNvPr id="1563725" name="Freeform 77"/>
            <p:cNvSpPr>
              <a:spLocks noChangeAspect="1"/>
            </p:cNvSpPr>
            <p:nvPr/>
          </p:nvSpPr>
          <p:spPr bwMode="auto">
            <a:xfrm>
              <a:off x="1465" y="2309"/>
              <a:ext cx="883" cy="369"/>
            </a:xfrm>
            <a:custGeom>
              <a:avLst/>
              <a:gdLst/>
              <a:ahLst/>
              <a:cxnLst>
                <a:cxn ang="0">
                  <a:pos x="442" y="0"/>
                </a:cxn>
                <a:cxn ang="0">
                  <a:pos x="502" y="2"/>
                </a:cxn>
                <a:cxn ang="0">
                  <a:pos x="562" y="7"/>
                </a:cxn>
                <a:cxn ang="0">
                  <a:pos x="619" y="15"/>
                </a:cxn>
                <a:cxn ang="0">
                  <a:pos x="672" y="28"/>
                </a:cxn>
                <a:cxn ang="0">
                  <a:pos x="721" y="43"/>
                </a:cxn>
                <a:cxn ang="0">
                  <a:pos x="766" y="60"/>
                </a:cxn>
                <a:cxn ang="0">
                  <a:pos x="804" y="79"/>
                </a:cxn>
                <a:cxn ang="0">
                  <a:pos x="836" y="100"/>
                </a:cxn>
                <a:cxn ang="0">
                  <a:pos x="859" y="123"/>
                </a:cxn>
                <a:cxn ang="0">
                  <a:pos x="876" y="147"/>
                </a:cxn>
                <a:cxn ang="0">
                  <a:pos x="883" y="172"/>
                </a:cxn>
                <a:cxn ang="0">
                  <a:pos x="883" y="197"/>
                </a:cxn>
                <a:cxn ang="0">
                  <a:pos x="876" y="223"/>
                </a:cxn>
                <a:cxn ang="0">
                  <a:pos x="859" y="246"/>
                </a:cxn>
                <a:cxn ang="0">
                  <a:pos x="836" y="270"/>
                </a:cxn>
                <a:cxn ang="0">
                  <a:pos x="804" y="291"/>
                </a:cxn>
                <a:cxn ang="0">
                  <a:pos x="766" y="310"/>
                </a:cxn>
                <a:cxn ang="0">
                  <a:pos x="721" y="327"/>
                </a:cxn>
                <a:cxn ang="0">
                  <a:pos x="672" y="342"/>
                </a:cxn>
                <a:cxn ang="0">
                  <a:pos x="619" y="354"/>
                </a:cxn>
                <a:cxn ang="0">
                  <a:pos x="562" y="363"/>
                </a:cxn>
                <a:cxn ang="0">
                  <a:pos x="502" y="367"/>
                </a:cxn>
                <a:cxn ang="0">
                  <a:pos x="442" y="369"/>
                </a:cxn>
                <a:cxn ang="0">
                  <a:pos x="381" y="367"/>
                </a:cxn>
                <a:cxn ang="0">
                  <a:pos x="323" y="363"/>
                </a:cxn>
                <a:cxn ang="0">
                  <a:pos x="266" y="354"/>
                </a:cxn>
                <a:cxn ang="0">
                  <a:pos x="213" y="342"/>
                </a:cxn>
                <a:cxn ang="0">
                  <a:pos x="162" y="327"/>
                </a:cxn>
                <a:cxn ang="0">
                  <a:pos x="119" y="310"/>
                </a:cxn>
                <a:cxn ang="0">
                  <a:pos x="81" y="291"/>
                </a:cxn>
                <a:cxn ang="0">
                  <a:pos x="49" y="270"/>
                </a:cxn>
                <a:cxn ang="0">
                  <a:pos x="26" y="246"/>
                </a:cxn>
                <a:cxn ang="0">
                  <a:pos x="9" y="223"/>
                </a:cxn>
                <a:cxn ang="0">
                  <a:pos x="0" y="197"/>
                </a:cxn>
                <a:cxn ang="0">
                  <a:pos x="0" y="172"/>
                </a:cxn>
                <a:cxn ang="0">
                  <a:pos x="9" y="147"/>
                </a:cxn>
                <a:cxn ang="0">
                  <a:pos x="26" y="123"/>
                </a:cxn>
                <a:cxn ang="0">
                  <a:pos x="49" y="100"/>
                </a:cxn>
                <a:cxn ang="0">
                  <a:pos x="81" y="79"/>
                </a:cxn>
                <a:cxn ang="0">
                  <a:pos x="119" y="60"/>
                </a:cxn>
                <a:cxn ang="0">
                  <a:pos x="162" y="43"/>
                </a:cxn>
                <a:cxn ang="0">
                  <a:pos x="213" y="28"/>
                </a:cxn>
                <a:cxn ang="0">
                  <a:pos x="266" y="15"/>
                </a:cxn>
                <a:cxn ang="0">
                  <a:pos x="323" y="7"/>
                </a:cxn>
                <a:cxn ang="0">
                  <a:pos x="381" y="2"/>
                </a:cxn>
                <a:cxn ang="0">
                  <a:pos x="442" y="0"/>
                </a:cxn>
              </a:cxnLst>
              <a:rect l="0" t="0" r="r" b="b"/>
              <a:pathLst>
                <a:path w="883" h="369">
                  <a:moveTo>
                    <a:pt x="442" y="0"/>
                  </a:moveTo>
                  <a:lnTo>
                    <a:pt x="502" y="2"/>
                  </a:lnTo>
                  <a:lnTo>
                    <a:pt x="562" y="7"/>
                  </a:lnTo>
                  <a:lnTo>
                    <a:pt x="619" y="15"/>
                  </a:lnTo>
                  <a:lnTo>
                    <a:pt x="672" y="28"/>
                  </a:lnTo>
                  <a:lnTo>
                    <a:pt x="721" y="43"/>
                  </a:lnTo>
                  <a:lnTo>
                    <a:pt x="766" y="60"/>
                  </a:lnTo>
                  <a:lnTo>
                    <a:pt x="804" y="79"/>
                  </a:lnTo>
                  <a:lnTo>
                    <a:pt x="836" y="100"/>
                  </a:lnTo>
                  <a:lnTo>
                    <a:pt x="859" y="123"/>
                  </a:lnTo>
                  <a:lnTo>
                    <a:pt x="876" y="147"/>
                  </a:lnTo>
                  <a:lnTo>
                    <a:pt x="883" y="172"/>
                  </a:lnTo>
                  <a:lnTo>
                    <a:pt x="883" y="197"/>
                  </a:lnTo>
                  <a:lnTo>
                    <a:pt x="876" y="223"/>
                  </a:lnTo>
                  <a:lnTo>
                    <a:pt x="859" y="246"/>
                  </a:lnTo>
                  <a:lnTo>
                    <a:pt x="836" y="270"/>
                  </a:lnTo>
                  <a:lnTo>
                    <a:pt x="804" y="291"/>
                  </a:lnTo>
                  <a:lnTo>
                    <a:pt x="766" y="310"/>
                  </a:lnTo>
                  <a:lnTo>
                    <a:pt x="721" y="327"/>
                  </a:lnTo>
                  <a:lnTo>
                    <a:pt x="672" y="342"/>
                  </a:lnTo>
                  <a:lnTo>
                    <a:pt x="619" y="354"/>
                  </a:lnTo>
                  <a:lnTo>
                    <a:pt x="562" y="363"/>
                  </a:lnTo>
                  <a:lnTo>
                    <a:pt x="502" y="367"/>
                  </a:lnTo>
                  <a:lnTo>
                    <a:pt x="442" y="369"/>
                  </a:lnTo>
                  <a:lnTo>
                    <a:pt x="381" y="367"/>
                  </a:lnTo>
                  <a:lnTo>
                    <a:pt x="323" y="363"/>
                  </a:lnTo>
                  <a:lnTo>
                    <a:pt x="266" y="354"/>
                  </a:lnTo>
                  <a:lnTo>
                    <a:pt x="213" y="342"/>
                  </a:lnTo>
                  <a:lnTo>
                    <a:pt x="162" y="327"/>
                  </a:lnTo>
                  <a:lnTo>
                    <a:pt x="119" y="310"/>
                  </a:lnTo>
                  <a:lnTo>
                    <a:pt x="81" y="291"/>
                  </a:lnTo>
                  <a:lnTo>
                    <a:pt x="49" y="270"/>
                  </a:lnTo>
                  <a:lnTo>
                    <a:pt x="26" y="246"/>
                  </a:lnTo>
                  <a:lnTo>
                    <a:pt x="9" y="223"/>
                  </a:lnTo>
                  <a:lnTo>
                    <a:pt x="0" y="197"/>
                  </a:lnTo>
                  <a:lnTo>
                    <a:pt x="0" y="172"/>
                  </a:lnTo>
                  <a:lnTo>
                    <a:pt x="9" y="147"/>
                  </a:lnTo>
                  <a:lnTo>
                    <a:pt x="26" y="123"/>
                  </a:lnTo>
                  <a:lnTo>
                    <a:pt x="49" y="100"/>
                  </a:lnTo>
                  <a:lnTo>
                    <a:pt x="81" y="79"/>
                  </a:lnTo>
                  <a:lnTo>
                    <a:pt x="119" y="60"/>
                  </a:lnTo>
                  <a:lnTo>
                    <a:pt x="162" y="43"/>
                  </a:lnTo>
                  <a:lnTo>
                    <a:pt x="213" y="28"/>
                  </a:lnTo>
                  <a:lnTo>
                    <a:pt x="266" y="15"/>
                  </a:lnTo>
                  <a:lnTo>
                    <a:pt x="323" y="7"/>
                  </a:lnTo>
                  <a:lnTo>
                    <a:pt x="381" y="2"/>
                  </a:lnTo>
                  <a:lnTo>
                    <a:pt x="442" y="0"/>
                  </a:lnTo>
                </a:path>
              </a:pathLst>
            </a:custGeom>
            <a:noFill/>
            <a:ln w="3175">
              <a:solidFill>
                <a:srgbClr val="000000"/>
              </a:solidFill>
              <a:prstDash val="solid"/>
              <a:round/>
              <a:headEnd/>
              <a:tailEnd/>
            </a:ln>
          </p:spPr>
          <p:txBody>
            <a:bodyPr/>
            <a:lstStyle/>
            <a:p>
              <a:endParaRPr lang="en-US"/>
            </a:p>
          </p:txBody>
        </p:sp>
        <p:sp>
          <p:nvSpPr>
            <p:cNvPr id="1563726" name="Rectangle 78"/>
            <p:cNvSpPr>
              <a:spLocks noChangeAspect="1" noChangeArrowheads="1"/>
            </p:cNvSpPr>
            <p:nvPr/>
          </p:nvSpPr>
          <p:spPr bwMode="auto">
            <a:xfrm>
              <a:off x="1831" y="2668"/>
              <a:ext cx="108" cy="235"/>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FF0000"/>
                  </a:solidFill>
                  <a:latin typeface="Arial" pitchFamily="34" charset="0"/>
                </a:rPr>
                <a:t>1</a:t>
              </a:r>
              <a:endParaRPr lang="en-US" altLang="zh-CN" sz="1600">
                <a:solidFill>
                  <a:schemeClr val="tx1"/>
                </a:solidFill>
                <a:latin typeface="Arial" pitchFamily="34" charset="0"/>
              </a:endParaRPr>
            </a:p>
          </p:txBody>
        </p:sp>
      </p:grpSp>
      <p:grpSp>
        <p:nvGrpSpPr>
          <p:cNvPr id="16" name="Group 79"/>
          <p:cNvGrpSpPr>
            <a:grpSpLocks noChangeAspect="1"/>
          </p:cNvGrpSpPr>
          <p:nvPr/>
        </p:nvGrpSpPr>
        <p:grpSpPr bwMode="auto">
          <a:xfrm>
            <a:off x="6100763" y="1730375"/>
            <a:ext cx="1036637" cy="584200"/>
            <a:chOff x="328" y="1704"/>
            <a:chExt cx="995" cy="561"/>
          </a:xfrm>
        </p:grpSpPr>
        <p:sp>
          <p:nvSpPr>
            <p:cNvPr id="1563728" name="Freeform 80"/>
            <p:cNvSpPr>
              <a:spLocks noChangeAspect="1"/>
            </p:cNvSpPr>
            <p:nvPr/>
          </p:nvSpPr>
          <p:spPr bwMode="auto">
            <a:xfrm>
              <a:off x="328" y="1881"/>
              <a:ext cx="995" cy="384"/>
            </a:xfrm>
            <a:custGeom>
              <a:avLst/>
              <a:gdLst/>
              <a:ahLst/>
              <a:cxnLst>
                <a:cxn ang="0">
                  <a:pos x="514" y="4"/>
                </a:cxn>
                <a:cxn ang="0">
                  <a:pos x="576" y="10"/>
                </a:cxn>
                <a:cxn ang="0">
                  <a:pos x="638" y="21"/>
                </a:cxn>
                <a:cxn ang="0">
                  <a:pos x="695" y="34"/>
                </a:cxn>
                <a:cxn ang="0">
                  <a:pos x="752" y="49"/>
                </a:cxn>
                <a:cxn ang="0">
                  <a:pos x="803" y="66"/>
                </a:cxn>
                <a:cxn ang="0">
                  <a:pos x="850" y="85"/>
                </a:cxn>
                <a:cxn ang="0">
                  <a:pos x="891" y="106"/>
                </a:cxn>
                <a:cxn ang="0">
                  <a:pos x="927" y="127"/>
                </a:cxn>
                <a:cxn ang="0">
                  <a:pos x="954" y="150"/>
                </a:cxn>
                <a:cxn ang="0">
                  <a:pos x="976" y="176"/>
                </a:cxn>
                <a:cxn ang="0">
                  <a:pos x="988" y="199"/>
                </a:cxn>
                <a:cxn ang="0">
                  <a:pos x="995" y="222"/>
                </a:cxn>
                <a:cxn ang="0">
                  <a:pos x="993" y="248"/>
                </a:cxn>
                <a:cxn ang="0">
                  <a:pos x="982" y="269"/>
                </a:cxn>
                <a:cxn ang="0">
                  <a:pos x="965" y="290"/>
                </a:cxn>
                <a:cxn ang="0">
                  <a:pos x="940" y="312"/>
                </a:cxn>
                <a:cxn ang="0">
                  <a:pos x="908" y="329"/>
                </a:cxn>
                <a:cxn ang="0">
                  <a:pos x="869" y="345"/>
                </a:cxn>
                <a:cxn ang="0">
                  <a:pos x="827" y="358"/>
                </a:cxn>
                <a:cxn ang="0">
                  <a:pos x="776" y="369"/>
                </a:cxn>
                <a:cxn ang="0">
                  <a:pos x="723" y="377"/>
                </a:cxn>
                <a:cxn ang="0">
                  <a:pos x="665" y="382"/>
                </a:cxn>
                <a:cxn ang="0">
                  <a:pos x="606" y="384"/>
                </a:cxn>
                <a:cxn ang="0">
                  <a:pos x="544" y="384"/>
                </a:cxn>
                <a:cxn ang="0">
                  <a:pos x="480" y="379"/>
                </a:cxn>
                <a:cxn ang="0">
                  <a:pos x="419" y="373"/>
                </a:cxn>
                <a:cxn ang="0">
                  <a:pos x="357" y="362"/>
                </a:cxn>
                <a:cxn ang="0">
                  <a:pos x="300" y="350"/>
                </a:cxn>
                <a:cxn ang="0">
                  <a:pos x="242" y="335"/>
                </a:cxn>
                <a:cxn ang="0">
                  <a:pos x="191" y="318"/>
                </a:cxn>
                <a:cxn ang="0">
                  <a:pos x="144" y="299"/>
                </a:cxn>
                <a:cxn ang="0">
                  <a:pos x="104" y="278"/>
                </a:cxn>
                <a:cxn ang="0">
                  <a:pos x="68" y="256"/>
                </a:cxn>
                <a:cxn ang="0">
                  <a:pos x="40" y="233"/>
                </a:cxn>
                <a:cxn ang="0">
                  <a:pos x="19" y="208"/>
                </a:cxn>
                <a:cxn ang="0">
                  <a:pos x="6" y="184"/>
                </a:cxn>
                <a:cxn ang="0">
                  <a:pos x="0" y="161"/>
                </a:cxn>
                <a:cxn ang="0">
                  <a:pos x="2" y="138"/>
                </a:cxn>
                <a:cxn ang="0">
                  <a:pos x="13" y="114"/>
                </a:cxn>
                <a:cxn ang="0">
                  <a:pos x="30" y="93"/>
                </a:cxn>
                <a:cxn ang="0">
                  <a:pos x="55" y="72"/>
                </a:cxn>
                <a:cxn ang="0">
                  <a:pos x="87" y="55"/>
                </a:cxn>
                <a:cxn ang="0">
                  <a:pos x="125" y="38"/>
                </a:cxn>
                <a:cxn ang="0">
                  <a:pos x="168" y="25"/>
                </a:cxn>
                <a:cxn ang="0">
                  <a:pos x="219" y="15"/>
                </a:cxn>
                <a:cxn ang="0">
                  <a:pos x="272" y="6"/>
                </a:cxn>
                <a:cxn ang="0">
                  <a:pos x="329" y="2"/>
                </a:cxn>
                <a:cxn ang="0">
                  <a:pos x="389" y="0"/>
                </a:cxn>
                <a:cxn ang="0">
                  <a:pos x="450" y="0"/>
                </a:cxn>
                <a:cxn ang="0">
                  <a:pos x="514" y="4"/>
                </a:cxn>
              </a:cxnLst>
              <a:rect l="0" t="0" r="r" b="b"/>
              <a:pathLst>
                <a:path w="995" h="384">
                  <a:moveTo>
                    <a:pt x="514" y="4"/>
                  </a:moveTo>
                  <a:lnTo>
                    <a:pt x="576" y="10"/>
                  </a:lnTo>
                  <a:lnTo>
                    <a:pt x="638" y="21"/>
                  </a:lnTo>
                  <a:lnTo>
                    <a:pt x="695" y="34"/>
                  </a:lnTo>
                  <a:lnTo>
                    <a:pt x="752" y="49"/>
                  </a:lnTo>
                  <a:lnTo>
                    <a:pt x="803" y="66"/>
                  </a:lnTo>
                  <a:lnTo>
                    <a:pt x="850" y="85"/>
                  </a:lnTo>
                  <a:lnTo>
                    <a:pt x="891" y="106"/>
                  </a:lnTo>
                  <a:lnTo>
                    <a:pt x="927" y="127"/>
                  </a:lnTo>
                  <a:lnTo>
                    <a:pt x="954" y="150"/>
                  </a:lnTo>
                  <a:lnTo>
                    <a:pt x="976" y="176"/>
                  </a:lnTo>
                  <a:lnTo>
                    <a:pt x="988" y="199"/>
                  </a:lnTo>
                  <a:lnTo>
                    <a:pt x="995" y="222"/>
                  </a:lnTo>
                  <a:lnTo>
                    <a:pt x="993" y="248"/>
                  </a:lnTo>
                  <a:lnTo>
                    <a:pt x="982" y="269"/>
                  </a:lnTo>
                  <a:lnTo>
                    <a:pt x="965" y="290"/>
                  </a:lnTo>
                  <a:lnTo>
                    <a:pt x="940" y="312"/>
                  </a:lnTo>
                  <a:lnTo>
                    <a:pt x="908" y="329"/>
                  </a:lnTo>
                  <a:lnTo>
                    <a:pt x="869" y="345"/>
                  </a:lnTo>
                  <a:lnTo>
                    <a:pt x="827" y="358"/>
                  </a:lnTo>
                  <a:lnTo>
                    <a:pt x="776" y="369"/>
                  </a:lnTo>
                  <a:lnTo>
                    <a:pt x="723" y="377"/>
                  </a:lnTo>
                  <a:lnTo>
                    <a:pt x="665" y="382"/>
                  </a:lnTo>
                  <a:lnTo>
                    <a:pt x="606" y="384"/>
                  </a:lnTo>
                  <a:lnTo>
                    <a:pt x="544" y="384"/>
                  </a:lnTo>
                  <a:lnTo>
                    <a:pt x="480" y="379"/>
                  </a:lnTo>
                  <a:lnTo>
                    <a:pt x="419" y="373"/>
                  </a:lnTo>
                  <a:lnTo>
                    <a:pt x="357" y="362"/>
                  </a:lnTo>
                  <a:lnTo>
                    <a:pt x="300" y="350"/>
                  </a:lnTo>
                  <a:lnTo>
                    <a:pt x="242" y="335"/>
                  </a:lnTo>
                  <a:lnTo>
                    <a:pt x="191" y="318"/>
                  </a:lnTo>
                  <a:lnTo>
                    <a:pt x="144" y="299"/>
                  </a:lnTo>
                  <a:lnTo>
                    <a:pt x="104" y="278"/>
                  </a:lnTo>
                  <a:lnTo>
                    <a:pt x="68" y="256"/>
                  </a:lnTo>
                  <a:lnTo>
                    <a:pt x="40" y="233"/>
                  </a:lnTo>
                  <a:lnTo>
                    <a:pt x="19" y="208"/>
                  </a:lnTo>
                  <a:lnTo>
                    <a:pt x="6" y="184"/>
                  </a:lnTo>
                  <a:lnTo>
                    <a:pt x="0" y="161"/>
                  </a:lnTo>
                  <a:lnTo>
                    <a:pt x="2" y="138"/>
                  </a:lnTo>
                  <a:lnTo>
                    <a:pt x="13" y="114"/>
                  </a:lnTo>
                  <a:lnTo>
                    <a:pt x="30" y="93"/>
                  </a:lnTo>
                  <a:lnTo>
                    <a:pt x="55" y="72"/>
                  </a:lnTo>
                  <a:lnTo>
                    <a:pt x="87" y="55"/>
                  </a:lnTo>
                  <a:lnTo>
                    <a:pt x="125" y="38"/>
                  </a:lnTo>
                  <a:lnTo>
                    <a:pt x="168" y="25"/>
                  </a:lnTo>
                  <a:lnTo>
                    <a:pt x="219" y="15"/>
                  </a:lnTo>
                  <a:lnTo>
                    <a:pt x="272" y="6"/>
                  </a:lnTo>
                  <a:lnTo>
                    <a:pt x="329" y="2"/>
                  </a:lnTo>
                  <a:lnTo>
                    <a:pt x="389" y="0"/>
                  </a:lnTo>
                  <a:lnTo>
                    <a:pt x="450" y="0"/>
                  </a:lnTo>
                  <a:lnTo>
                    <a:pt x="514" y="4"/>
                  </a:lnTo>
                </a:path>
              </a:pathLst>
            </a:custGeom>
            <a:noFill/>
            <a:ln w="3175">
              <a:solidFill>
                <a:srgbClr val="000000"/>
              </a:solidFill>
              <a:prstDash val="solid"/>
              <a:round/>
              <a:headEnd/>
              <a:tailEnd/>
            </a:ln>
          </p:spPr>
          <p:txBody>
            <a:bodyPr/>
            <a:lstStyle/>
            <a:p>
              <a:endParaRPr lang="en-US"/>
            </a:p>
          </p:txBody>
        </p:sp>
        <p:sp>
          <p:nvSpPr>
            <p:cNvPr id="1563729" name="Rectangle 81"/>
            <p:cNvSpPr>
              <a:spLocks noChangeAspect="1" noChangeArrowheads="1"/>
            </p:cNvSpPr>
            <p:nvPr/>
          </p:nvSpPr>
          <p:spPr bwMode="auto">
            <a:xfrm>
              <a:off x="854" y="1704"/>
              <a:ext cx="108" cy="235"/>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FF0000"/>
                  </a:solidFill>
                  <a:latin typeface="Arial" pitchFamily="34" charset="0"/>
                </a:rPr>
                <a:t>2</a:t>
              </a:r>
              <a:endParaRPr lang="en-US" altLang="zh-CN" sz="1600">
                <a:solidFill>
                  <a:schemeClr val="tx1"/>
                </a:solidFill>
                <a:latin typeface="Arial" pitchFamily="34" charset="0"/>
              </a:endParaRPr>
            </a:p>
          </p:txBody>
        </p:sp>
      </p:grpSp>
      <p:grpSp>
        <p:nvGrpSpPr>
          <p:cNvPr id="17" name="Group 82"/>
          <p:cNvGrpSpPr>
            <a:grpSpLocks noChangeAspect="1"/>
          </p:cNvGrpSpPr>
          <p:nvPr/>
        </p:nvGrpSpPr>
        <p:grpSpPr bwMode="auto">
          <a:xfrm>
            <a:off x="5875338" y="1293813"/>
            <a:ext cx="2582862" cy="2287587"/>
            <a:chOff x="111" y="1285"/>
            <a:chExt cx="2481" cy="2197"/>
          </a:xfrm>
        </p:grpSpPr>
        <p:sp>
          <p:nvSpPr>
            <p:cNvPr id="1563731" name="Rectangle 83"/>
            <p:cNvSpPr>
              <a:spLocks noChangeAspect="1" noChangeArrowheads="1"/>
            </p:cNvSpPr>
            <p:nvPr/>
          </p:nvSpPr>
          <p:spPr bwMode="auto">
            <a:xfrm>
              <a:off x="2484" y="1704"/>
              <a:ext cx="108" cy="235"/>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FF0000"/>
                  </a:solidFill>
                  <a:latin typeface="Arial" pitchFamily="34" charset="0"/>
                </a:rPr>
                <a:t>5</a:t>
              </a:r>
              <a:endParaRPr lang="en-US" altLang="zh-CN" sz="1600">
                <a:solidFill>
                  <a:schemeClr val="tx1"/>
                </a:solidFill>
                <a:latin typeface="Arial" pitchFamily="34" charset="0"/>
              </a:endParaRPr>
            </a:p>
          </p:txBody>
        </p:sp>
        <p:sp>
          <p:nvSpPr>
            <p:cNvPr id="1563732" name="Freeform 84"/>
            <p:cNvSpPr>
              <a:spLocks noChangeAspect="1"/>
            </p:cNvSpPr>
            <p:nvPr/>
          </p:nvSpPr>
          <p:spPr bwMode="auto">
            <a:xfrm>
              <a:off x="111" y="1285"/>
              <a:ext cx="2479" cy="2197"/>
            </a:xfrm>
            <a:custGeom>
              <a:avLst/>
              <a:gdLst/>
              <a:ahLst/>
              <a:cxnLst>
                <a:cxn ang="0">
                  <a:pos x="1339" y="2"/>
                </a:cxn>
                <a:cxn ang="0">
                  <a:pos x="1541" y="32"/>
                </a:cxn>
                <a:cxn ang="0">
                  <a:pos x="1735" y="91"/>
                </a:cxn>
                <a:cxn ang="0">
                  <a:pos x="1916" y="178"/>
                </a:cxn>
                <a:cxn ang="0">
                  <a:pos x="2077" y="288"/>
                </a:cxn>
                <a:cxn ang="0">
                  <a:pos x="2215" y="422"/>
                </a:cxn>
                <a:cxn ang="0">
                  <a:pos x="2328" y="572"/>
                </a:cxn>
                <a:cxn ang="0">
                  <a:pos x="2411" y="740"/>
                </a:cxn>
                <a:cxn ang="0">
                  <a:pos x="2462" y="916"/>
                </a:cxn>
                <a:cxn ang="0">
                  <a:pos x="2479" y="1096"/>
                </a:cxn>
                <a:cxn ang="0">
                  <a:pos x="2462" y="1277"/>
                </a:cxn>
                <a:cxn ang="0">
                  <a:pos x="2411" y="1453"/>
                </a:cxn>
                <a:cxn ang="0">
                  <a:pos x="2330" y="1620"/>
                </a:cxn>
                <a:cxn ang="0">
                  <a:pos x="2217" y="1771"/>
                </a:cxn>
                <a:cxn ang="0">
                  <a:pos x="2079" y="1904"/>
                </a:cxn>
                <a:cxn ang="0">
                  <a:pos x="1918" y="2017"/>
                </a:cxn>
                <a:cxn ang="0">
                  <a:pos x="1739" y="2104"/>
                </a:cxn>
                <a:cxn ang="0">
                  <a:pos x="1546" y="2163"/>
                </a:cxn>
                <a:cxn ang="0">
                  <a:pos x="1344" y="2193"/>
                </a:cxn>
                <a:cxn ang="0">
                  <a:pos x="1139" y="2193"/>
                </a:cxn>
                <a:cxn ang="0">
                  <a:pos x="938" y="2163"/>
                </a:cxn>
                <a:cxn ang="0">
                  <a:pos x="744" y="2106"/>
                </a:cxn>
                <a:cxn ang="0">
                  <a:pos x="563" y="2019"/>
                </a:cxn>
                <a:cxn ang="0">
                  <a:pos x="402" y="1909"/>
                </a:cxn>
                <a:cxn ang="0">
                  <a:pos x="264" y="1775"/>
                </a:cxn>
                <a:cxn ang="0">
                  <a:pos x="151" y="1622"/>
                </a:cxn>
                <a:cxn ang="0">
                  <a:pos x="68" y="1457"/>
                </a:cxn>
                <a:cxn ang="0">
                  <a:pos x="17" y="1281"/>
                </a:cxn>
                <a:cxn ang="0">
                  <a:pos x="0" y="1101"/>
                </a:cxn>
                <a:cxn ang="0">
                  <a:pos x="17" y="920"/>
                </a:cxn>
                <a:cxn ang="0">
                  <a:pos x="68" y="744"/>
                </a:cxn>
                <a:cxn ang="0">
                  <a:pos x="149" y="577"/>
                </a:cxn>
                <a:cxn ang="0">
                  <a:pos x="261" y="424"/>
                </a:cxn>
                <a:cxn ang="0">
                  <a:pos x="400" y="290"/>
                </a:cxn>
                <a:cxn ang="0">
                  <a:pos x="559" y="180"/>
                </a:cxn>
                <a:cxn ang="0">
                  <a:pos x="740" y="93"/>
                </a:cxn>
                <a:cxn ang="0">
                  <a:pos x="933" y="34"/>
                </a:cxn>
                <a:cxn ang="0">
                  <a:pos x="1135" y="4"/>
                </a:cxn>
              </a:cxnLst>
              <a:rect l="0" t="0" r="r" b="b"/>
              <a:pathLst>
                <a:path w="2479" h="2197">
                  <a:moveTo>
                    <a:pt x="1237" y="0"/>
                  </a:moveTo>
                  <a:lnTo>
                    <a:pt x="1339" y="2"/>
                  </a:lnTo>
                  <a:lnTo>
                    <a:pt x="1441" y="15"/>
                  </a:lnTo>
                  <a:lnTo>
                    <a:pt x="1541" y="32"/>
                  </a:lnTo>
                  <a:lnTo>
                    <a:pt x="1639" y="59"/>
                  </a:lnTo>
                  <a:lnTo>
                    <a:pt x="1735" y="91"/>
                  </a:lnTo>
                  <a:lnTo>
                    <a:pt x="1826" y="131"/>
                  </a:lnTo>
                  <a:lnTo>
                    <a:pt x="1916" y="178"/>
                  </a:lnTo>
                  <a:lnTo>
                    <a:pt x="1998" y="229"/>
                  </a:lnTo>
                  <a:lnTo>
                    <a:pt x="2077" y="288"/>
                  </a:lnTo>
                  <a:lnTo>
                    <a:pt x="2149" y="352"/>
                  </a:lnTo>
                  <a:lnTo>
                    <a:pt x="2215" y="422"/>
                  </a:lnTo>
                  <a:lnTo>
                    <a:pt x="2275" y="496"/>
                  </a:lnTo>
                  <a:lnTo>
                    <a:pt x="2328" y="572"/>
                  </a:lnTo>
                  <a:lnTo>
                    <a:pt x="2373" y="655"/>
                  </a:lnTo>
                  <a:lnTo>
                    <a:pt x="2411" y="740"/>
                  </a:lnTo>
                  <a:lnTo>
                    <a:pt x="2441" y="827"/>
                  </a:lnTo>
                  <a:lnTo>
                    <a:pt x="2462" y="916"/>
                  </a:lnTo>
                  <a:lnTo>
                    <a:pt x="2475" y="1005"/>
                  </a:lnTo>
                  <a:lnTo>
                    <a:pt x="2479" y="1096"/>
                  </a:lnTo>
                  <a:lnTo>
                    <a:pt x="2475" y="1188"/>
                  </a:lnTo>
                  <a:lnTo>
                    <a:pt x="2462" y="1277"/>
                  </a:lnTo>
                  <a:lnTo>
                    <a:pt x="2441" y="1366"/>
                  </a:lnTo>
                  <a:lnTo>
                    <a:pt x="2411" y="1453"/>
                  </a:lnTo>
                  <a:lnTo>
                    <a:pt x="2375" y="1537"/>
                  </a:lnTo>
                  <a:lnTo>
                    <a:pt x="2330" y="1620"/>
                  </a:lnTo>
                  <a:lnTo>
                    <a:pt x="2277" y="1697"/>
                  </a:lnTo>
                  <a:lnTo>
                    <a:pt x="2217" y="1771"/>
                  </a:lnTo>
                  <a:lnTo>
                    <a:pt x="2152" y="1841"/>
                  </a:lnTo>
                  <a:lnTo>
                    <a:pt x="2079" y="1904"/>
                  </a:lnTo>
                  <a:lnTo>
                    <a:pt x="2003" y="1964"/>
                  </a:lnTo>
                  <a:lnTo>
                    <a:pt x="1918" y="2017"/>
                  </a:lnTo>
                  <a:lnTo>
                    <a:pt x="1830" y="2063"/>
                  </a:lnTo>
                  <a:lnTo>
                    <a:pt x="1739" y="2104"/>
                  </a:lnTo>
                  <a:lnTo>
                    <a:pt x="1643" y="2136"/>
                  </a:lnTo>
                  <a:lnTo>
                    <a:pt x="1546" y="2163"/>
                  </a:lnTo>
                  <a:lnTo>
                    <a:pt x="1446" y="2182"/>
                  </a:lnTo>
                  <a:lnTo>
                    <a:pt x="1344" y="2193"/>
                  </a:lnTo>
                  <a:lnTo>
                    <a:pt x="1242" y="2197"/>
                  </a:lnTo>
                  <a:lnTo>
                    <a:pt x="1139" y="2193"/>
                  </a:lnTo>
                  <a:lnTo>
                    <a:pt x="1037" y="2182"/>
                  </a:lnTo>
                  <a:lnTo>
                    <a:pt x="938" y="2163"/>
                  </a:lnTo>
                  <a:lnTo>
                    <a:pt x="840" y="2138"/>
                  </a:lnTo>
                  <a:lnTo>
                    <a:pt x="744" y="2106"/>
                  </a:lnTo>
                  <a:lnTo>
                    <a:pt x="650" y="2066"/>
                  </a:lnTo>
                  <a:lnTo>
                    <a:pt x="563" y="2019"/>
                  </a:lnTo>
                  <a:lnTo>
                    <a:pt x="480" y="1966"/>
                  </a:lnTo>
                  <a:lnTo>
                    <a:pt x="402" y="1909"/>
                  </a:lnTo>
                  <a:lnTo>
                    <a:pt x="329" y="1843"/>
                  </a:lnTo>
                  <a:lnTo>
                    <a:pt x="264" y="1775"/>
                  </a:lnTo>
                  <a:lnTo>
                    <a:pt x="204" y="1701"/>
                  </a:lnTo>
                  <a:lnTo>
                    <a:pt x="151" y="1622"/>
                  </a:lnTo>
                  <a:lnTo>
                    <a:pt x="106" y="1542"/>
                  </a:lnTo>
                  <a:lnTo>
                    <a:pt x="68" y="1457"/>
                  </a:lnTo>
                  <a:lnTo>
                    <a:pt x="38" y="1370"/>
                  </a:lnTo>
                  <a:lnTo>
                    <a:pt x="17" y="1281"/>
                  </a:lnTo>
                  <a:lnTo>
                    <a:pt x="4" y="1192"/>
                  </a:lnTo>
                  <a:lnTo>
                    <a:pt x="0" y="1101"/>
                  </a:lnTo>
                  <a:lnTo>
                    <a:pt x="4" y="1009"/>
                  </a:lnTo>
                  <a:lnTo>
                    <a:pt x="17" y="920"/>
                  </a:lnTo>
                  <a:lnTo>
                    <a:pt x="38" y="831"/>
                  </a:lnTo>
                  <a:lnTo>
                    <a:pt x="68" y="744"/>
                  </a:lnTo>
                  <a:lnTo>
                    <a:pt x="104" y="659"/>
                  </a:lnTo>
                  <a:lnTo>
                    <a:pt x="149" y="577"/>
                  </a:lnTo>
                  <a:lnTo>
                    <a:pt x="202" y="498"/>
                  </a:lnTo>
                  <a:lnTo>
                    <a:pt x="261" y="424"/>
                  </a:lnTo>
                  <a:lnTo>
                    <a:pt x="327" y="356"/>
                  </a:lnTo>
                  <a:lnTo>
                    <a:pt x="400" y="290"/>
                  </a:lnTo>
                  <a:lnTo>
                    <a:pt x="476" y="233"/>
                  </a:lnTo>
                  <a:lnTo>
                    <a:pt x="559" y="180"/>
                  </a:lnTo>
                  <a:lnTo>
                    <a:pt x="648" y="133"/>
                  </a:lnTo>
                  <a:lnTo>
                    <a:pt x="740" y="93"/>
                  </a:lnTo>
                  <a:lnTo>
                    <a:pt x="835" y="59"/>
                  </a:lnTo>
                  <a:lnTo>
                    <a:pt x="933" y="34"/>
                  </a:lnTo>
                  <a:lnTo>
                    <a:pt x="1033" y="15"/>
                  </a:lnTo>
                  <a:lnTo>
                    <a:pt x="1135" y="4"/>
                  </a:lnTo>
                  <a:lnTo>
                    <a:pt x="1237" y="0"/>
                  </a:lnTo>
                </a:path>
              </a:pathLst>
            </a:custGeom>
            <a:noFill/>
            <a:ln w="3175">
              <a:solidFill>
                <a:srgbClr val="000000"/>
              </a:solidFill>
              <a:prstDash val="solid"/>
              <a:round/>
              <a:headEnd/>
              <a:tailEnd/>
            </a:ln>
          </p:spPr>
          <p:txBody>
            <a:bodyPr/>
            <a:lstStyle/>
            <a:p>
              <a:endParaRPr lang="en-US"/>
            </a:p>
          </p:txBody>
        </p:sp>
      </p:grpSp>
      <p:grpSp>
        <p:nvGrpSpPr>
          <p:cNvPr id="18" name="Group 85"/>
          <p:cNvGrpSpPr>
            <a:grpSpLocks noChangeAspect="1"/>
          </p:cNvGrpSpPr>
          <p:nvPr/>
        </p:nvGrpSpPr>
        <p:grpSpPr bwMode="auto">
          <a:xfrm>
            <a:off x="6873875" y="2211388"/>
            <a:ext cx="1416050" cy="1084262"/>
            <a:chOff x="1070" y="2167"/>
            <a:chExt cx="1361" cy="1041"/>
          </a:xfrm>
        </p:grpSpPr>
        <p:sp>
          <p:nvSpPr>
            <p:cNvPr id="1563734" name="Rectangle 86"/>
            <p:cNvSpPr>
              <a:spLocks noChangeAspect="1" noChangeArrowheads="1"/>
            </p:cNvSpPr>
            <p:nvPr/>
          </p:nvSpPr>
          <p:spPr bwMode="auto">
            <a:xfrm>
              <a:off x="1070" y="2560"/>
              <a:ext cx="108" cy="235"/>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FF0000"/>
                  </a:solidFill>
                  <a:latin typeface="Arial" pitchFamily="34" charset="0"/>
                </a:rPr>
                <a:t>3</a:t>
              </a:r>
              <a:endParaRPr lang="en-US" altLang="zh-CN" sz="1600">
                <a:solidFill>
                  <a:schemeClr val="tx1"/>
                </a:solidFill>
                <a:latin typeface="Arial" pitchFamily="34" charset="0"/>
              </a:endParaRPr>
            </a:p>
          </p:txBody>
        </p:sp>
        <p:sp>
          <p:nvSpPr>
            <p:cNvPr id="1563735" name="Freeform 87"/>
            <p:cNvSpPr>
              <a:spLocks noChangeAspect="1"/>
            </p:cNvSpPr>
            <p:nvPr/>
          </p:nvSpPr>
          <p:spPr bwMode="auto">
            <a:xfrm>
              <a:off x="1114" y="2167"/>
              <a:ext cx="1317" cy="1041"/>
            </a:xfrm>
            <a:custGeom>
              <a:avLst/>
              <a:gdLst/>
              <a:ahLst/>
              <a:cxnLst>
                <a:cxn ang="0">
                  <a:pos x="441" y="174"/>
                </a:cxn>
                <a:cxn ang="0">
                  <a:pos x="506" y="134"/>
                </a:cxn>
                <a:cxn ang="0">
                  <a:pos x="574" y="100"/>
                </a:cxn>
                <a:cxn ang="0">
                  <a:pos x="643" y="70"/>
                </a:cxn>
                <a:cxn ang="0">
                  <a:pos x="711" y="47"/>
                </a:cxn>
                <a:cxn ang="0">
                  <a:pos x="781" y="26"/>
                </a:cxn>
                <a:cxn ang="0">
                  <a:pos x="847" y="13"/>
                </a:cxn>
                <a:cxn ang="0">
                  <a:pos x="910" y="4"/>
                </a:cxn>
                <a:cxn ang="0">
                  <a:pos x="974" y="0"/>
                </a:cxn>
                <a:cxn ang="0">
                  <a:pos x="1032" y="4"/>
                </a:cxn>
                <a:cxn ang="0">
                  <a:pos x="1087" y="13"/>
                </a:cxn>
                <a:cxn ang="0">
                  <a:pos x="1136" y="26"/>
                </a:cxn>
                <a:cxn ang="0">
                  <a:pos x="1180" y="45"/>
                </a:cxn>
                <a:cxn ang="0">
                  <a:pos x="1219" y="70"/>
                </a:cxn>
                <a:cxn ang="0">
                  <a:pos x="1253" y="100"/>
                </a:cxn>
                <a:cxn ang="0">
                  <a:pos x="1278" y="134"/>
                </a:cxn>
                <a:cxn ang="0">
                  <a:pos x="1297" y="172"/>
                </a:cxn>
                <a:cxn ang="0">
                  <a:pos x="1310" y="214"/>
                </a:cxn>
                <a:cxn ang="0">
                  <a:pos x="1317" y="261"/>
                </a:cxn>
                <a:cxn ang="0">
                  <a:pos x="1314" y="310"/>
                </a:cxn>
                <a:cxn ang="0">
                  <a:pos x="1304" y="359"/>
                </a:cxn>
                <a:cxn ang="0">
                  <a:pos x="1289" y="412"/>
                </a:cxn>
                <a:cxn ang="0">
                  <a:pos x="1265" y="467"/>
                </a:cxn>
                <a:cxn ang="0">
                  <a:pos x="1236" y="520"/>
                </a:cxn>
                <a:cxn ang="0">
                  <a:pos x="1200" y="575"/>
                </a:cxn>
                <a:cxn ang="0">
                  <a:pos x="1157" y="628"/>
                </a:cxn>
                <a:cxn ang="0">
                  <a:pos x="1110" y="681"/>
                </a:cxn>
                <a:cxn ang="0">
                  <a:pos x="1057" y="732"/>
                </a:cxn>
                <a:cxn ang="0">
                  <a:pos x="1000" y="781"/>
                </a:cxn>
                <a:cxn ang="0">
                  <a:pos x="940" y="825"/>
                </a:cxn>
                <a:cxn ang="0">
                  <a:pos x="876" y="868"/>
                </a:cxn>
                <a:cxn ang="0">
                  <a:pos x="810" y="908"/>
                </a:cxn>
                <a:cxn ang="0">
                  <a:pos x="742" y="942"/>
                </a:cxn>
                <a:cxn ang="0">
                  <a:pos x="674" y="971"/>
                </a:cxn>
                <a:cxn ang="0">
                  <a:pos x="604" y="995"/>
                </a:cxn>
                <a:cxn ang="0">
                  <a:pos x="536" y="1016"/>
                </a:cxn>
                <a:cxn ang="0">
                  <a:pos x="470" y="1029"/>
                </a:cxn>
                <a:cxn ang="0">
                  <a:pos x="404" y="1037"/>
                </a:cxn>
                <a:cxn ang="0">
                  <a:pos x="343" y="1041"/>
                </a:cxn>
                <a:cxn ang="0">
                  <a:pos x="283" y="1037"/>
                </a:cxn>
                <a:cxn ang="0">
                  <a:pos x="230" y="1029"/>
                </a:cxn>
                <a:cxn ang="0">
                  <a:pos x="179" y="1016"/>
                </a:cxn>
                <a:cxn ang="0">
                  <a:pos x="134" y="997"/>
                </a:cxn>
                <a:cxn ang="0">
                  <a:pos x="96" y="971"/>
                </a:cxn>
                <a:cxn ang="0">
                  <a:pos x="64" y="942"/>
                </a:cxn>
                <a:cxn ang="0">
                  <a:pos x="37" y="908"/>
                </a:cxn>
                <a:cxn ang="0">
                  <a:pos x="17" y="870"/>
                </a:cxn>
                <a:cxn ang="0">
                  <a:pos x="7" y="827"/>
                </a:cxn>
                <a:cxn ang="0">
                  <a:pos x="0" y="781"/>
                </a:cxn>
                <a:cxn ang="0">
                  <a:pos x="3" y="732"/>
                </a:cxn>
                <a:cxn ang="0">
                  <a:pos x="11" y="681"/>
                </a:cxn>
                <a:cxn ang="0">
                  <a:pos x="28" y="630"/>
                </a:cxn>
                <a:cxn ang="0">
                  <a:pos x="51" y="575"/>
                </a:cxn>
                <a:cxn ang="0">
                  <a:pos x="81" y="522"/>
                </a:cxn>
                <a:cxn ang="0">
                  <a:pos x="117" y="467"/>
                </a:cxn>
                <a:cxn ang="0">
                  <a:pos x="160" y="414"/>
                </a:cxn>
                <a:cxn ang="0">
                  <a:pos x="207" y="361"/>
                </a:cxn>
                <a:cxn ang="0">
                  <a:pos x="260" y="310"/>
                </a:cxn>
                <a:cxn ang="0">
                  <a:pos x="315" y="261"/>
                </a:cxn>
                <a:cxn ang="0">
                  <a:pos x="377" y="216"/>
                </a:cxn>
                <a:cxn ang="0">
                  <a:pos x="441" y="174"/>
                </a:cxn>
              </a:cxnLst>
              <a:rect l="0" t="0" r="r" b="b"/>
              <a:pathLst>
                <a:path w="1317" h="1041">
                  <a:moveTo>
                    <a:pt x="441" y="174"/>
                  </a:moveTo>
                  <a:lnTo>
                    <a:pt x="506" y="134"/>
                  </a:lnTo>
                  <a:lnTo>
                    <a:pt x="574" y="100"/>
                  </a:lnTo>
                  <a:lnTo>
                    <a:pt x="643" y="70"/>
                  </a:lnTo>
                  <a:lnTo>
                    <a:pt x="711" y="47"/>
                  </a:lnTo>
                  <a:lnTo>
                    <a:pt x="781" y="26"/>
                  </a:lnTo>
                  <a:lnTo>
                    <a:pt x="847" y="13"/>
                  </a:lnTo>
                  <a:lnTo>
                    <a:pt x="910" y="4"/>
                  </a:lnTo>
                  <a:lnTo>
                    <a:pt x="974" y="0"/>
                  </a:lnTo>
                  <a:lnTo>
                    <a:pt x="1032" y="4"/>
                  </a:lnTo>
                  <a:lnTo>
                    <a:pt x="1087" y="13"/>
                  </a:lnTo>
                  <a:lnTo>
                    <a:pt x="1136" y="26"/>
                  </a:lnTo>
                  <a:lnTo>
                    <a:pt x="1180" y="45"/>
                  </a:lnTo>
                  <a:lnTo>
                    <a:pt x="1219" y="70"/>
                  </a:lnTo>
                  <a:lnTo>
                    <a:pt x="1253" y="100"/>
                  </a:lnTo>
                  <a:lnTo>
                    <a:pt x="1278" y="134"/>
                  </a:lnTo>
                  <a:lnTo>
                    <a:pt x="1297" y="172"/>
                  </a:lnTo>
                  <a:lnTo>
                    <a:pt x="1310" y="214"/>
                  </a:lnTo>
                  <a:lnTo>
                    <a:pt x="1317" y="261"/>
                  </a:lnTo>
                  <a:lnTo>
                    <a:pt x="1314" y="310"/>
                  </a:lnTo>
                  <a:lnTo>
                    <a:pt x="1304" y="359"/>
                  </a:lnTo>
                  <a:lnTo>
                    <a:pt x="1289" y="412"/>
                  </a:lnTo>
                  <a:lnTo>
                    <a:pt x="1265" y="467"/>
                  </a:lnTo>
                  <a:lnTo>
                    <a:pt x="1236" y="520"/>
                  </a:lnTo>
                  <a:lnTo>
                    <a:pt x="1200" y="575"/>
                  </a:lnTo>
                  <a:lnTo>
                    <a:pt x="1157" y="628"/>
                  </a:lnTo>
                  <a:lnTo>
                    <a:pt x="1110" y="681"/>
                  </a:lnTo>
                  <a:lnTo>
                    <a:pt x="1057" y="732"/>
                  </a:lnTo>
                  <a:lnTo>
                    <a:pt x="1000" y="781"/>
                  </a:lnTo>
                  <a:lnTo>
                    <a:pt x="940" y="825"/>
                  </a:lnTo>
                  <a:lnTo>
                    <a:pt x="876" y="868"/>
                  </a:lnTo>
                  <a:lnTo>
                    <a:pt x="810" y="908"/>
                  </a:lnTo>
                  <a:lnTo>
                    <a:pt x="742" y="942"/>
                  </a:lnTo>
                  <a:lnTo>
                    <a:pt x="674" y="971"/>
                  </a:lnTo>
                  <a:lnTo>
                    <a:pt x="604" y="995"/>
                  </a:lnTo>
                  <a:lnTo>
                    <a:pt x="536" y="1016"/>
                  </a:lnTo>
                  <a:lnTo>
                    <a:pt x="470" y="1029"/>
                  </a:lnTo>
                  <a:lnTo>
                    <a:pt x="404" y="1037"/>
                  </a:lnTo>
                  <a:lnTo>
                    <a:pt x="343" y="1041"/>
                  </a:lnTo>
                  <a:lnTo>
                    <a:pt x="283" y="1037"/>
                  </a:lnTo>
                  <a:lnTo>
                    <a:pt x="230" y="1029"/>
                  </a:lnTo>
                  <a:lnTo>
                    <a:pt x="179" y="1016"/>
                  </a:lnTo>
                  <a:lnTo>
                    <a:pt x="134" y="997"/>
                  </a:lnTo>
                  <a:lnTo>
                    <a:pt x="96" y="971"/>
                  </a:lnTo>
                  <a:lnTo>
                    <a:pt x="64" y="942"/>
                  </a:lnTo>
                  <a:lnTo>
                    <a:pt x="37" y="908"/>
                  </a:lnTo>
                  <a:lnTo>
                    <a:pt x="17" y="870"/>
                  </a:lnTo>
                  <a:lnTo>
                    <a:pt x="7" y="827"/>
                  </a:lnTo>
                  <a:lnTo>
                    <a:pt x="0" y="781"/>
                  </a:lnTo>
                  <a:lnTo>
                    <a:pt x="3" y="732"/>
                  </a:lnTo>
                  <a:lnTo>
                    <a:pt x="11" y="681"/>
                  </a:lnTo>
                  <a:lnTo>
                    <a:pt x="28" y="630"/>
                  </a:lnTo>
                  <a:lnTo>
                    <a:pt x="51" y="575"/>
                  </a:lnTo>
                  <a:lnTo>
                    <a:pt x="81" y="522"/>
                  </a:lnTo>
                  <a:lnTo>
                    <a:pt x="117" y="467"/>
                  </a:lnTo>
                  <a:lnTo>
                    <a:pt x="160" y="414"/>
                  </a:lnTo>
                  <a:lnTo>
                    <a:pt x="207" y="361"/>
                  </a:lnTo>
                  <a:lnTo>
                    <a:pt x="260" y="310"/>
                  </a:lnTo>
                  <a:lnTo>
                    <a:pt x="315" y="261"/>
                  </a:lnTo>
                  <a:lnTo>
                    <a:pt x="377" y="216"/>
                  </a:lnTo>
                  <a:lnTo>
                    <a:pt x="441" y="174"/>
                  </a:lnTo>
                </a:path>
              </a:pathLst>
            </a:custGeom>
            <a:noFill/>
            <a:ln w="3175">
              <a:solidFill>
                <a:srgbClr val="000000"/>
              </a:solidFill>
              <a:prstDash val="solid"/>
              <a:round/>
              <a:headEnd/>
              <a:tailEnd/>
            </a:ln>
          </p:spPr>
          <p:txBody>
            <a:bodyPr/>
            <a:lstStyle/>
            <a:p>
              <a:endParaRPr lang="en-US"/>
            </a:p>
          </p:txBody>
        </p:sp>
      </p:grpSp>
      <p:grpSp>
        <p:nvGrpSpPr>
          <p:cNvPr id="19" name="Group 88"/>
          <p:cNvGrpSpPr>
            <a:grpSpLocks noChangeAspect="1"/>
          </p:cNvGrpSpPr>
          <p:nvPr/>
        </p:nvGrpSpPr>
        <p:grpSpPr bwMode="auto">
          <a:xfrm>
            <a:off x="6043613" y="1384300"/>
            <a:ext cx="1905000" cy="996950"/>
            <a:chOff x="272" y="1372"/>
            <a:chExt cx="1831" cy="958"/>
          </a:xfrm>
        </p:grpSpPr>
        <p:sp>
          <p:nvSpPr>
            <p:cNvPr id="1563737" name="Rectangle 89"/>
            <p:cNvSpPr>
              <a:spLocks noChangeAspect="1" noChangeArrowheads="1"/>
            </p:cNvSpPr>
            <p:nvPr/>
          </p:nvSpPr>
          <p:spPr bwMode="auto">
            <a:xfrm>
              <a:off x="1165" y="1380"/>
              <a:ext cx="108" cy="235"/>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FF0000"/>
                  </a:solidFill>
                  <a:latin typeface="Arial" pitchFamily="34" charset="0"/>
                </a:rPr>
                <a:t>4</a:t>
              </a:r>
              <a:endParaRPr lang="en-US" altLang="zh-CN" sz="1600">
                <a:solidFill>
                  <a:schemeClr val="tx1"/>
                </a:solidFill>
                <a:latin typeface="Arial" pitchFamily="34" charset="0"/>
              </a:endParaRPr>
            </a:p>
          </p:txBody>
        </p:sp>
        <p:sp>
          <p:nvSpPr>
            <p:cNvPr id="1563738" name="Freeform 90"/>
            <p:cNvSpPr>
              <a:spLocks noChangeAspect="1"/>
            </p:cNvSpPr>
            <p:nvPr/>
          </p:nvSpPr>
          <p:spPr bwMode="auto">
            <a:xfrm>
              <a:off x="272" y="1372"/>
              <a:ext cx="1831" cy="958"/>
            </a:xfrm>
            <a:custGeom>
              <a:avLst/>
              <a:gdLst/>
              <a:ahLst/>
              <a:cxnLst>
                <a:cxn ang="0">
                  <a:pos x="906" y="25"/>
                </a:cxn>
                <a:cxn ang="0">
                  <a:pos x="1081" y="4"/>
                </a:cxn>
                <a:cxn ang="0">
                  <a:pos x="1246" y="0"/>
                </a:cxn>
                <a:cxn ang="0">
                  <a:pos x="1404" y="13"/>
                </a:cxn>
                <a:cxn ang="0">
                  <a:pos x="1542" y="42"/>
                </a:cxn>
                <a:cxn ang="0">
                  <a:pos x="1657" y="87"/>
                </a:cxn>
                <a:cxn ang="0">
                  <a:pos x="1744" y="146"/>
                </a:cxn>
                <a:cxn ang="0">
                  <a:pos x="1803" y="218"/>
                </a:cxn>
                <a:cxn ang="0">
                  <a:pos x="1829" y="299"/>
                </a:cxn>
                <a:cxn ang="0">
                  <a:pos x="1823" y="388"/>
                </a:cxn>
                <a:cxn ang="0">
                  <a:pos x="1784" y="477"/>
                </a:cxn>
                <a:cxn ang="0">
                  <a:pos x="1714" y="568"/>
                </a:cxn>
                <a:cxn ang="0">
                  <a:pos x="1614" y="657"/>
                </a:cxn>
                <a:cxn ang="0">
                  <a:pos x="1489" y="738"/>
                </a:cxn>
                <a:cxn ang="0">
                  <a:pos x="1344" y="810"/>
                </a:cxn>
                <a:cxn ang="0">
                  <a:pos x="1183" y="869"/>
                </a:cxn>
                <a:cxn ang="0">
                  <a:pos x="1010" y="914"/>
                </a:cxn>
                <a:cxn ang="0">
                  <a:pos x="838" y="946"/>
                </a:cxn>
                <a:cxn ang="0">
                  <a:pos x="666" y="958"/>
                </a:cxn>
                <a:cxn ang="0">
                  <a:pos x="504" y="954"/>
                </a:cxn>
                <a:cxn ang="0">
                  <a:pos x="356" y="933"/>
                </a:cxn>
                <a:cxn ang="0">
                  <a:pos x="228" y="895"/>
                </a:cxn>
                <a:cxn ang="0">
                  <a:pos x="126" y="842"/>
                </a:cxn>
                <a:cxn ang="0">
                  <a:pos x="51" y="776"/>
                </a:cxn>
                <a:cxn ang="0">
                  <a:pos x="9" y="700"/>
                </a:cxn>
                <a:cxn ang="0">
                  <a:pos x="0" y="615"/>
                </a:cxn>
                <a:cxn ang="0">
                  <a:pos x="22" y="524"/>
                </a:cxn>
                <a:cxn ang="0">
                  <a:pos x="77" y="432"/>
                </a:cxn>
                <a:cxn ang="0">
                  <a:pos x="164" y="343"/>
                </a:cxn>
                <a:cxn ang="0">
                  <a:pos x="277" y="259"/>
                </a:cxn>
                <a:cxn ang="0">
                  <a:pos x="413" y="182"/>
                </a:cxn>
                <a:cxn ang="0">
                  <a:pos x="566" y="116"/>
                </a:cxn>
                <a:cxn ang="0">
                  <a:pos x="732" y="63"/>
                </a:cxn>
              </a:cxnLst>
              <a:rect l="0" t="0" r="r" b="b"/>
              <a:pathLst>
                <a:path w="1831" h="958">
                  <a:moveTo>
                    <a:pt x="819" y="42"/>
                  </a:moveTo>
                  <a:lnTo>
                    <a:pt x="906" y="25"/>
                  </a:lnTo>
                  <a:lnTo>
                    <a:pt x="993" y="13"/>
                  </a:lnTo>
                  <a:lnTo>
                    <a:pt x="1081" y="4"/>
                  </a:lnTo>
                  <a:lnTo>
                    <a:pt x="1166" y="0"/>
                  </a:lnTo>
                  <a:lnTo>
                    <a:pt x="1246" y="0"/>
                  </a:lnTo>
                  <a:lnTo>
                    <a:pt x="1327" y="4"/>
                  </a:lnTo>
                  <a:lnTo>
                    <a:pt x="1404" y="13"/>
                  </a:lnTo>
                  <a:lnTo>
                    <a:pt x="1474" y="25"/>
                  </a:lnTo>
                  <a:lnTo>
                    <a:pt x="1542" y="42"/>
                  </a:lnTo>
                  <a:lnTo>
                    <a:pt x="1601" y="63"/>
                  </a:lnTo>
                  <a:lnTo>
                    <a:pt x="1657" y="87"/>
                  </a:lnTo>
                  <a:lnTo>
                    <a:pt x="1704" y="116"/>
                  </a:lnTo>
                  <a:lnTo>
                    <a:pt x="1744" y="146"/>
                  </a:lnTo>
                  <a:lnTo>
                    <a:pt x="1778" y="182"/>
                  </a:lnTo>
                  <a:lnTo>
                    <a:pt x="1803" y="218"/>
                  </a:lnTo>
                  <a:lnTo>
                    <a:pt x="1820" y="259"/>
                  </a:lnTo>
                  <a:lnTo>
                    <a:pt x="1829" y="299"/>
                  </a:lnTo>
                  <a:lnTo>
                    <a:pt x="1831" y="343"/>
                  </a:lnTo>
                  <a:lnTo>
                    <a:pt x="1823" y="388"/>
                  </a:lnTo>
                  <a:lnTo>
                    <a:pt x="1808" y="432"/>
                  </a:lnTo>
                  <a:lnTo>
                    <a:pt x="1784" y="477"/>
                  </a:lnTo>
                  <a:lnTo>
                    <a:pt x="1752" y="524"/>
                  </a:lnTo>
                  <a:lnTo>
                    <a:pt x="1714" y="568"/>
                  </a:lnTo>
                  <a:lnTo>
                    <a:pt x="1667" y="613"/>
                  </a:lnTo>
                  <a:lnTo>
                    <a:pt x="1614" y="657"/>
                  </a:lnTo>
                  <a:lnTo>
                    <a:pt x="1555" y="698"/>
                  </a:lnTo>
                  <a:lnTo>
                    <a:pt x="1489" y="738"/>
                  </a:lnTo>
                  <a:lnTo>
                    <a:pt x="1419" y="774"/>
                  </a:lnTo>
                  <a:lnTo>
                    <a:pt x="1344" y="810"/>
                  </a:lnTo>
                  <a:lnTo>
                    <a:pt x="1263" y="842"/>
                  </a:lnTo>
                  <a:lnTo>
                    <a:pt x="1183" y="869"/>
                  </a:lnTo>
                  <a:lnTo>
                    <a:pt x="1098" y="895"/>
                  </a:lnTo>
                  <a:lnTo>
                    <a:pt x="1010" y="914"/>
                  </a:lnTo>
                  <a:lnTo>
                    <a:pt x="925" y="931"/>
                  </a:lnTo>
                  <a:lnTo>
                    <a:pt x="838" y="946"/>
                  </a:lnTo>
                  <a:lnTo>
                    <a:pt x="751" y="954"/>
                  </a:lnTo>
                  <a:lnTo>
                    <a:pt x="666" y="958"/>
                  </a:lnTo>
                  <a:lnTo>
                    <a:pt x="583" y="958"/>
                  </a:lnTo>
                  <a:lnTo>
                    <a:pt x="504" y="954"/>
                  </a:lnTo>
                  <a:lnTo>
                    <a:pt x="428" y="946"/>
                  </a:lnTo>
                  <a:lnTo>
                    <a:pt x="356" y="933"/>
                  </a:lnTo>
                  <a:lnTo>
                    <a:pt x="290" y="916"/>
                  </a:lnTo>
                  <a:lnTo>
                    <a:pt x="228" y="895"/>
                  </a:lnTo>
                  <a:lnTo>
                    <a:pt x="175" y="869"/>
                  </a:lnTo>
                  <a:lnTo>
                    <a:pt x="126" y="842"/>
                  </a:lnTo>
                  <a:lnTo>
                    <a:pt x="86" y="810"/>
                  </a:lnTo>
                  <a:lnTo>
                    <a:pt x="51" y="776"/>
                  </a:lnTo>
                  <a:lnTo>
                    <a:pt x="26" y="738"/>
                  </a:lnTo>
                  <a:lnTo>
                    <a:pt x="9" y="700"/>
                  </a:lnTo>
                  <a:lnTo>
                    <a:pt x="0" y="657"/>
                  </a:lnTo>
                  <a:lnTo>
                    <a:pt x="0" y="615"/>
                  </a:lnTo>
                  <a:lnTo>
                    <a:pt x="7" y="570"/>
                  </a:lnTo>
                  <a:lnTo>
                    <a:pt x="22" y="524"/>
                  </a:lnTo>
                  <a:lnTo>
                    <a:pt x="47" y="479"/>
                  </a:lnTo>
                  <a:lnTo>
                    <a:pt x="77" y="432"/>
                  </a:lnTo>
                  <a:lnTo>
                    <a:pt x="117" y="388"/>
                  </a:lnTo>
                  <a:lnTo>
                    <a:pt x="164" y="343"/>
                  </a:lnTo>
                  <a:lnTo>
                    <a:pt x="217" y="301"/>
                  </a:lnTo>
                  <a:lnTo>
                    <a:pt x="277" y="259"/>
                  </a:lnTo>
                  <a:lnTo>
                    <a:pt x="341" y="220"/>
                  </a:lnTo>
                  <a:lnTo>
                    <a:pt x="413" y="182"/>
                  </a:lnTo>
                  <a:lnTo>
                    <a:pt x="487" y="148"/>
                  </a:lnTo>
                  <a:lnTo>
                    <a:pt x="566" y="116"/>
                  </a:lnTo>
                  <a:lnTo>
                    <a:pt x="649" y="89"/>
                  </a:lnTo>
                  <a:lnTo>
                    <a:pt x="732" y="63"/>
                  </a:lnTo>
                  <a:lnTo>
                    <a:pt x="819" y="42"/>
                  </a:lnTo>
                </a:path>
              </a:pathLst>
            </a:custGeom>
            <a:noFill/>
            <a:ln w="3175">
              <a:solidFill>
                <a:srgbClr val="000000"/>
              </a:solidFill>
              <a:prstDash val="solid"/>
              <a:round/>
              <a:headEnd/>
              <a:tailEnd/>
            </a:ln>
          </p:spPr>
          <p:txBody>
            <a:bodyPr/>
            <a:lstStyle/>
            <a:p>
              <a:endParaRPr lang="en-US"/>
            </a:p>
          </p:txBody>
        </p:sp>
      </p:grpSp>
      <p:grpSp>
        <p:nvGrpSpPr>
          <p:cNvPr id="20" name="Group 91"/>
          <p:cNvGrpSpPr>
            <a:grpSpLocks noChangeAspect="1"/>
          </p:cNvGrpSpPr>
          <p:nvPr/>
        </p:nvGrpSpPr>
        <p:grpSpPr bwMode="auto">
          <a:xfrm>
            <a:off x="1009650" y="1362075"/>
            <a:ext cx="1990725" cy="1806575"/>
            <a:chOff x="471" y="1117"/>
            <a:chExt cx="1935" cy="1755"/>
          </a:xfrm>
        </p:grpSpPr>
        <p:sp>
          <p:nvSpPr>
            <p:cNvPr id="1563740" name="Freeform 92"/>
            <p:cNvSpPr>
              <a:spLocks noChangeAspect="1"/>
            </p:cNvSpPr>
            <p:nvPr/>
          </p:nvSpPr>
          <p:spPr bwMode="auto">
            <a:xfrm>
              <a:off x="1072" y="1810"/>
              <a:ext cx="89" cy="87"/>
            </a:xfrm>
            <a:custGeom>
              <a:avLst/>
              <a:gdLst/>
              <a:ahLst/>
              <a:cxnLst>
                <a:cxn ang="0">
                  <a:pos x="0" y="43"/>
                </a:cxn>
                <a:cxn ang="0">
                  <a:pos x="4" y="26"/>
                </a:cxn>
                <a:cxn ang="0">
                  <a:pos x="13" y="11"/>
                </a:cxn>
                <a:cxn ang="0">
                  <a:pos x="28" y="2"/>
                </a:cxn>
                <a:cxn ang="0">
                  <a:pos x="43" y="0"/>
                </a:cxn>
                <a:cxn ang="0">
                  <a:pos x="61" y="2"/>
                </a:cxn>
                <a:cxn ang="0">
                  <a:pos x="76" y="11"/>
                </a:cxn>
                <a:cxn ang="0">
                  <a:pos x="84" y="26"/>
                </a:cxn>
                <a:cxn ang="0">
                  <a:pos x="89" y="43"/>
                </a:cxn>
                <a:cxn ang="0">
                  <a:pos x="84" y="61"/>
                </a:cxn>
                <a:cxn ang="0">
                  <a:pos x="76" y="74"/>
                </a:cxn>
                <a:cxn ang="0">
                  <a:pos x="61" y="84"/>
                </a:cxn>
                <a:cxn ang="0">
                  <a:pos x="43" y="87"/>
                </a:cxn>
                <a:cxn ang="0">
                  <a:pos x="28" y="84"/>
                </a:cxn>
                <a:cxn ang="0">
                  <a:pos x="13" y="74"/>
                </a:cxn>
                <a:cxn ang="0">
                  <a:pos x="4" y="61"/>
                </a:cxn>
                <a:cxn ang="0">
                  <a:pos x="0" y="43"/>
                </a:cxn>
              </a:cxnLst>
              <a:rect l="0" t="0" r="r" b="b"/>
              <a:pathLst>
                <a:path w="89" h="87">
                  <a:moveTo>
                    <a:pt x="0" y="43"/>
                  </a:moveTo>
                  <a:lnTo>
                    <a:pt x="4" y="26"/>
                  </a:lnTo>
                  <a:lnTo>
                    <a:pt x="13" y="11"/>
                  </a:lnTo>
                  <a:lnTo>
                    <a:pt x="28" y="2"/>
                  </a:lnTo>
                  <a:lnTo>
                    <a:pt x="43" y="0"/>
                  </a:lnTo>
                  <a:lnTo>
                    <a:pt x="61" y="2"/>
                  </a:lnTo>
                  <a:lnTo>
                    <a:pt x="76" y="11"/>
                  </a:lnTo>
                  <a:lnTo>
                    <a:pt x="84" y="26"/>
                  </a:lnTo>
                  <a:lnTo>
                    <a:pt x="89" y="43"/>
                  </a:lnTo>
                  <a:lnTo>
                    <a:pt x="84" y="61"/>
                  </a:lnTo>
                  <a:lnTo>
                    <a:pt x="76" y="74"/>
                  </a:lnTo>
                  <a:lnTo>
                    <a:pt x="61" y="84"/>
                  </a:lnTo>
                  <a:lnTo>
                    <a:pt x="43" y="87"/>
                  </a:lnTo>
                  <a:lnTo>
                    <a:pt x="28" y="84"/>
                  </a:lnTo>
                  <a:lnTo>
                    <a:pt x="13" y="74"/>
                  </a:lnTo>
                  <a:lnTo>
                    <a:pt x="4" y="61"/>
                  </a:lnTo>
                  <a:lnTo>
                    <a:pt x="0" y="43"/>
                  </a:lnTo>
                  <a:close/>
                </a:path>
              </a:pathLst>
            </a:custGeom>
            <a:solidFill>
              <a:srgbClr val="1A1A1A"/>
            </a:solidFill>
            <a:ln w="3175">
              <a:solidFill>
                <a:srgbClr val="000000"/>
              </a:solidFill>
              <a:prstDash val="solid"/>
              <a:round/>
              <a:headEnd/>
              <a:tailEnd/>
            </a:ln>
          </p:spPr>
          <p:txBody>
            <a:bodyPr/>
            <a:lstStyle/>
            <a:p>
              <a:endParaRPr lang="en-US"/>
            </a:p>
          </p:txBody>
        </p:sp>
        <p:sp>
          <p:nvSpPr>
            <p:cNvPr id="1563741" name="Freeform 93"/>
            <p:cNvSpPr>
              <a:spLocks noChangeAspect="1"/>
            </p:cNvSpPr>
            <p:nvPr/>
          </p:nvSpPr>
          <p:spPr bwMode="auto">
            <a:xfrm>
              <a:off x="1894" y="1169"/>
              <a:ext cx="89" cy="86"/>
            </a:xfrm>
            <a:custGeom>
              <a:avLst/>
              <a:gdLst/>
              <a:ahLst/>
              <a:cxnLst>
                <a:cxn ang="0">
                  <a:pos x="0" y="43"/>
                </a:cxn>
                <a:cxn ang="0">
                  <a:pos x="4" y="26"/>
                </a:cxn>
                <a:cxn ang="0">
                  <a:pos x="13" y="13"/>
                </a:cxn>
                <a:cxn ang="0">
                  <a:pos x="28" y="2"/>
                </a:cxn>
                <a:cxn ang="0">
                  <a:pos x="45" y="0"/>
                </a:cxn>
                <a:cxn ang="0">
                  <a:pos x="61" y="2"/>
                </a:cxn>
                <a:cxn ang="0">
                  <a:pos x="76" y="13"/>
                </a:cxn>
                <a:cxn ang="0">
                  <a:pos x="84" y="26"/>
                </a:cxn>
                <a:cxn ang="0">
                  <a:pos x="89" y="43"/>
                </a:cxn>
                <a:cxn ang="0">
                  <a:pos x="84" y="60"/>
                </a:cxn>
                <a:cxn ang="0">
                  <a:pos x="76" y="73"/>
                </a:cxn>
                <a:cxn ang="0">
                  <a:pos x="61" y="84"/>
                </a:cxn>
                <a:cxn ang="0">
                  <a:pos x="45" y="86"/>
                </a:cxn>
                <a:cxn ang="0">
                  <a:pos x="28" y="84"/>
                </a:cxn>
                <a:cxn ang="0">
                  <a:pos x="13" y="73"/>
                </a:cxn>
                <a:cxn ang="0">
                  <a:pos x="4" y="60"/>
                </a:cxn>
                <a:cxn ang="0">
                  <a:pos x="0" y="43"/>
                </a:cxn>
              </a:cxnLst>
              <a:rect l="0" t="0" r="r" b="b"/>
              <a:pathLst>
                <a:path w="89" h="86">
                  <a:moveTo>
                    <a:pt x="0" y="43"/>
                  </a:moveTo>
                  <a:lnTo>
                    <a:pt x="4" y="26"/>
                  </a:lnTo>
                  <a:lnTo>
                    <a:pt x="13" y="13"/>
                  </a:lnTo>
                  <a:lnTo>
                    <a:pt x="28" y="2"/>
                  </a:lnTo>
                  <a:lnTo>
                    <a:pt x="45" y="0"/>
                  </a:lnTo>
                  <a:lnTo>
                    <a:pt x="61" y="2"/>
                  </a:lnTo>
                  <a:lnTo>
                    <a:pt x="76" y="13"/>
                  </a:lnTo>
                  <a:lnTo>
                    <a:pt x="84" y="26"/>
                  </a:lnTo>
                  <a:lnTo>
                    <a:pt x="89" y="43"/>
                  </a:lnTo>
                  <a:lnTo>
                    <a:pt x="84" y="60"/>
                  </a:lnTo>
                  <a:lnTo>
                    <a:pt x="76" y="73"/>
                  </a:lnTo>
                  <a:lnTo>
                    <a:pt x="61" y="84"/>
                  </a:lnTo>
                  <a:lnTo>
                    <a:pt x="45" y="86"/>
                  </a:lnTo>
                  <a:lnTo>
                    <a:pt x="28" y="84"/>
                  </a:lnTo>
                  <a:lnTo>
                    <a:pt x="13" y="73"/>
                  </a:lnTo>
                  <a:lnTo>
                    <a:pt x="4" y="60"/>
                  </a:lnTo>
                  <a:lnTo>
                    <a:pt x="0" y="43"/>
                  </a:lnTo>
                  <a:close/>
                </a:path>
              </a:pathLst>
            </a:custGeom>
            <a:solidFill>
              <a:srgbClr val="1A1A1A"/>
            </a:solidFill>
            <a:ln w="3175">
              <a:solidFill>
                <a:srgbClr val="000000"/>
              </a:solidFill>
              <a:prstDash val="solid"/>
              <a:round/>
              <a:headEnd/>
              <a:tailEnd/>
            </a:ln>
          </p:spPr>
          <p:txBody>
            <a:bodyPr/>
            <a:lstStyle/>
            <a:p>
              <a:endParaRPr lang="en-US"/>
            </a:p>
          </p:txBody>
        </p:sp>
        <p:sp>
          <p:nvSpPr>
            <p:cNvPr id="1563742" name="Freeform 94"/>
            <p:cNvSpPr>
              <a:spLocks noChangeAspect="1"/>
            </p:cNvSpPr>
            <p:nvPr/>
          </p:nvSpPr>
          <p:spPr bwMode="auto">
            <a:xfrm>
              <a:off x="1295" y="2683"/>
              <a:ext cx="89" cy="88"/>
            </a:xfrm>
            <a:custGeom>
              <a:avLst/>
              <a:gdLst/>
              <a:ahLst/>
              <a:cxnLst>
                <a:cxn ang="0">
                  <a:pos x="0" y="45"/>
                </a:cxn>
                <a:cxn ang="0">
                  <a:pos x="4" y="28"/>
                </a:cxn>
                <a:cxn ang="0">
                  <a:pos x="13" y="12"/>
                </a:cxn>
                <a:cxn ang="0">
                  <a:pos x="28" y="4"/>
                </a:cxn>
                <a:cxn ang="0">
                  <a:pos x="45" y="0"/>
                </a:cxn>
                <a:cxn ang="0">
                  <a:pos x="60" y="4"/>
                </a:cxn>
                <a:cxn ang="0">
                  <a:pos x="76" y="12"/>
                </a:cxn>
                <a:cxn ang="0">
                  <a:pos x="86" y="28"/>
                </a:cxn>
                <a:cxn ang="0">
                  <a:pos x="89" y="45"/>
                </a:cxn>
                <a:cxn ang="0">
                  <a:pos x="86" y="62"/>
                </a:cxn>
                <a:cxn ang="0">
                  <a:pos x="76" y="75"/>
                </a:cxn>
                <a:cxn ang="0">
                  <a:pos x="60" y="86"/>
                </a:cxn>
                <a:cxn ang="0">
                  <a:pos x="45" y="88"/>
                </a:cxn>
                <a:cxn ang="0">
                  <a:pos x="28" y="86"/>
                </a:cxn>
                <a:cxn ang="0">
                  <a:pos x="13" y="75"/>
                </a:cxn>
                <a:cxn ang="0">
                  <a:pos x="4" y="62"/>
                </a:cxn>
                <a:cxn ang="0">
                  <a:pos x="0" y="45"/>
                </a:cxn>
              </a:cxnLst>
              <a:rect l="0" t="0" r="r" b="b"/>
              <a:pathLst>
                <a:path w="89" h="88">
                  <a:moveTo>
                    <a:pt x="0" y="45"/>
                  </a:moveTo>
                  <a:lnTo>
                    <a:pt x="4" y="28"/>
                  </a:lnTo>
                  <a:lnTo>
                    <a:pt x="13" y="12"/>
                  </a:lnTo>
                  <a:lnTo>
                    <a:pt x="28" y="4"/>
                  </a:lnTo>
                  <a:lnTo>
                    <a:pt x="45" y="0"/>
                  </a:lnTo>
                  <a:lnTo>
                    <a:pt x="60" y="4"/>
                  </a:lnTo>
                  <a:lnTo>
                    <a:pt x="76" y="12"/>
                  </a:lnTo>
                  <a:lnTo>
                    <a:pt x="86" y="28"/>
                  </a:lnTo>
                  <a:lnTo>
                    <a:pt x="89" y="45"/>
                  </a:lnTo>
                  <a:lnTo>
                    <a:pt x="86" y="62"/>
                  </a:lnTo>
                  <a:lnTo>
                    <a:pt x="76" y="75"/>
                  </a:lnTo>
                  <a:lnTo>
                    <a:pt x="60" y="86"/>
                  </a:lnTo>
                  <a:lnTo>
                    <a:pt x="45" y="88"/>
                  </a:lnTo>
                  <a:lnTo>
                    <a:pt x="28" y="86"/>
                  </a:lnTo>
                  <a:lnTo>
                    <a:pt x="13" y="75"/>
                  </a:lnTo>
                  <a:lnTo>
                    <a:pt x="4" y="62"/>
                  </a:lnTo>
                  <a:lnTo>
                    <a:pt x="0" y="45"/>
                  </a:lnTo>
                  <a:close/>
                </a:path>
              </a:pathLst>
            </a:custGeom>
            <a:solidFill>
              <a:srgbClr val="1A1A1A"/>
            </a:solidFill>
            <a:ln w="3175">
              <a:solidFill>
                <a:srgbClr val="000000"/>
              </a:solidFill>
              <a:prstDash val="solid"/>
              <a:round/>
              <a:headEnd/>
              <a:tailEnd/>
            </a:ln>
          </p:spPr>
          <p:txBody>
            <a:bodyPr/>
            <a:lstStyle/>
            <a:p>
              <a:endParaRPr lang="en-US"/>
            </a:p>
          </p:txBody>
        </p:sp>
        <p:sp>
          <p:nvSpPr>
            <p:cNvPr id="1563743" name="Freeform 95"/>
            <p:cNvSpPr>
              <a:spLocks noChangeAspect="1"/>
            </p:cNvSpPr>
            <p:nvPr/>
          </p:nvSpPr>
          <p:spPr bwMode="auto">
            <a:xfrm>
              <a:off x="471" y="1683"/>
              <a:ext cx="88" cy="88"/>
            </a:xfrm>
            <a:custGeom>
              <a:avLst/>
              <a:gdLst/>
              <a:ahLst/>
              <a:cxnLst>
                <a:cxn ang="0">
                  <a:pos x="0" y="45"/>
                </a:cxn>
                <a:cxn ang="0">
                  <a:pos x="4" y="28"/>
                </a:cxn>
                <a:cxn ang="0">
                  <a:pos x="13" y="13"/>
                </a:cxn>
                <a:cxn ang="0">
                  <a:pos x="28" y="4"/>
                </a:cxn>
                <a:cxn ang="0">
                  <a:pos x="45" y="0"/>
                </a:cxn>
                <a:cxn ang="0">
                  <a:pos x="60" y="4"/>
                </a:cxn>
                <a:cxn ang="0">
                  <a:pos x="75" y="13"/>
                </a:cxn>
                <a:cxn ang="0">
                  <a:pos x="84" y="28"/>
                </a:cxn>
                <a:cxn ang="0">
                  <a:pos x="88" y="45"/>
                </a:cxn>
                <a:cxn ang="0">
                  <a:pos x="84" y="60"/>
                </a:cxn>
                <a:cxn ang="0">
                  <a:pos x="75" y="75"/>
                </a:cxn>
                <a:cxn ang="0">
                  <a:pos x="60" y="86"/>
                </a:cxn>
                <a:cxn ang="0">
                  <a:pos x="45" y="88"/>
                </a:cxn>
                <a:cxn ang="0">
                  <a:pos x="28" y="86"/>
                </a:cxn>
                <a:cxn ang="0">
                  <a:pos x="13" y="75"/>
                </a:cxn>
                <a:cxn ang="0">
                  <a:pos x="4" y="60"/>
                </a:cxn>
                <a:cxn ang="0">
                  <a:pos x="0" y="45"/>
                </a:cxn>
              </a:cxnLst>
              <a:rect l="0" t="0" r="r" b="b"/>
              <a:pathLst>
                <a:path w="88" h="88">
                  <a:moveTo>
                    <a:pt x="0" y="45"/>
                  </a:moveTo>
                  <a:lnTo>
                    <a:pt x="4" y="28"/>
                  </a:lnTo>
                  <a:lnTo>
                    <a:pt x="13" y="13"/>
                  </a:lnTo>
                  <a:lnTo>
                    <a:pt x="28" y="4"/>
                  </a:lnTo>
                  <a:lnTo>
                    <a:pt x="45" y="0"/>
                  </a:lnTo>
                  <a:lnTo>
                    <a:pt x="60" y="4"/>
                  </a:lnTo>
                  <a:lnTo>
                    <a:pt x="75" y="13"/>
                  </a:lnTo>
                  <a:lnTo>
                    <a:pt x="84" y="28"/>
                  </a:lnTo>
                  <a:lnTo>
                    <a:pt x="88" y="45"/>
                  </a:lnTo>
                  <a:lnTo>
                    <a:pt x="84" y="60"/>
                  </a:lnTo>
                  <a:lnTo>
                    <a:pt x="75" y="75"/>
                  </a:lnTo>
                  <a:lnTo>
                    <a:pt x="60" y="86"/>
                  </a:lnTo>
                  <a:lnTo>
                    <a:pt x="45" y="88"/>
                  </a:lnTo>
                  <a:lnTo>
                    <a:pt x="28" y="86"/>
                  </a:lnTo>
                  <a:lnTo>
                    <a:pt x="13" y="75"/>
                  </a:lnTo>
                  <a:lnTo>
                    <a:pt x="4" y="60"/>
                  </a:lnTo>
                  <a:lnTo>
                    <a:pt x="0" y="45"/>
                  </a:lnTo>
                  <a:close/>
                </a:path>
              </a:pathLst>
            </a:custGeom>
            <a:solidFill>
              <a:srgbClr val="1A1A1A"/>
            </a:solidFill>
            <a:ln w="3175">
              <a:solidFill>
                <a:srgbClr val="000000"/>
              </a:solidFill>
              <a:prstDash val="solid"/>
              <a:round/>
              <a:headEnd/>
              <a:tailEnd/>
            </a:ln>
          </p:spPr>
          <p:txBody>
            <a:bodyPr/>
            <a:lstStyle/>
            <a:p>
              <a:endParaRPr lang="en-US"/>
            </a:p>
          </p:txBody>
        </p:sp>
        <p:sp>
          <p:nvSpPr>
            <p:cNvPr id="1563744" name="Freeform 96"/>
            <p:cNvSpPr>
              <a:spLocks noChangeAspect="1"/>
            </p:cNvSpPr>
            <p:nvPr/>
          </p:nvSpPr>
          <p:spPr bwMode="auto">
            <a:xfrm>
              <a:off x="1652" y="2117"/>
              <a:ext cx="88" cy="88"/>
            </a:xfrm>
            <a:custGeom>
              <a:avLst/>
              <a:gdLst/>
              <a:ahLst/>
              <a:cxnLst>
                <a:cxn ang="0">
                  <a:pos x="0" y="45"/>
                </a:cxn>
                <a:cxn ang="0">
                  <a:pos x="2" y="28"/>
                </a:cxn>
                <a:cxn ang="0">
                  <a:pos x="13" y="13"/>
                </a:cxn>
                <a:cxn ang="0">
                  <a:pos x="26" y="4"/>
                </a:cxn>
                <a:cxn ang="0">
                  <a:pos x="43" y="0"/>
                </a:cxn>
                <a:cxn ang="0">
                  <a:pos x="60" y="4"/>
                </a:cxn>
                <a:cxn ang="0">
                  <a:pos x="75" y="13"/>
                </a:cxn>
                <a:cxn ang="0">
                  <a:pos x="84" y="28"/>
                </a:cxn>
                <a:cxn ang="0">
                  <a:pos x="88" y="45"/>
                </a:cxn>
                <a:cxn ang="0">
                  <a:pos x="84" y="62"/>
                </a:cxn>
                <a:cxn ang="0">
                  <a:pos x="75" y="75"/>
                </a:cxn>
                <a:cxn ang="0">
                  <a:pos x="60" y="86"/>
                </a:cxn>
                <a:cxn ang="0">
                  <a:pos x="43" y="88"/>
                </a:cxn>
                <a:cxn ang="0">
                  <a:pos x="26" y="86"/>
                </a:cxn>
                <a:cxn ang="0">
                  <a:pos x="13" y="75"/>
                </a:cxn>
                <a:cxn ang="0">
                  <a:pos x="2" y="62"/>
                </a:cxn>
                <a:cxn ang="0">
                  <a:pos x="0" y="45"/>
                </a:cxn>
              </a:cxnLst>
              <a:rect l="0" t="0" r="r" b="b"/>
              <a:pathLst>
                <a:path w="88" h="88">
                  <a:moveTo>
                    <a:pt x="0" y="45"/>
                  </a:moveTo>
                  <a:lnTo>
                    <a:pt x="2" y="28"/>
                  </a:lnTo>
                  <a:lnTo>
                    <a:pt x="13" y="13"/>
                  </a:lnTo>
                  <a:lnTo>
                    <a:pt x="26" y="4"/>
                  </a:lnTo>
                  <a:lnTo>
                    <a:pt x="43" y="0"/>
                  </a:lnTo>
                  <a:lnTo>
                    <a:pt x="60" y="4"/>
                  </a:lnTo>
                  <a:lnTo>
                    <a:pt x="75" y="13"/>
                  </a:lnTo>
                  <a:lnTo>
                    <a:pt x="84" y="28"/>
                  </a:lnTo>
                  <a:lnTo>
                    <a:pt x="88" y="45"/>
                  </a:lnTo>
                  <a:lnTo>
                    <a:pt x="84" y="62"/>
                  </a:lnTo>
                  <a:lnTo>
                    <a:pt x="75" y="75"/>
                  </a:lnTo>
                  <a:lnTo>
                    <a:pt x="60" y="86"/>
                  </a:lnTo>
                  <a:lnTo>
                    <a:pt x="43" y="88"/>
                  </a:lnTo>
                  <a:lnTo>
                    <a:pt x="26" y="86"/>
                  </a:lnTo>
                  <a:lnTo>
                    <a:pt x="13" y="75"/>
                  </a:lnTo>
                  <a:lnTo>
                    <a:pt x="2" y="62"/>
                  </a:lnTo>
                  <a:lnTo>
                    <a:pt x="0" y="45"/>
                  </a:lnTo>
                  <a:close/>
                </a:path>
              </a:pathLst>
            </a:custGeom>
            <a:solidFill>
              <a:srgbClr val="1A1A1A"/>
            </a:solidFill>
            <a:ln w="3175">
              <a:solidFill>
                <a:srgbClr val="000000"/>
              </a:solidFill>
              <a:prstDash val="solid"/>
              <a:round/>
              <a:headEnd/>
              <a:tailEnd/>
            </a:ln>
          </p:spPr>
          <p:txBody>
            <a:bodyPr/>
            <a:lstStyle/>
            <a:p>
              <a:endParaRPr lang="en-US"/>
            </a:p>
          </p:txBody>
        </p:sp>
        <p:sp>
          <p:nvSpPr>
            <p:cNvPr id="1563745" name="Freeform 97"/>
            <p:cNvSpPr>
              <a:spLocks noChangeAspect="1"/>
            </p:cNvSpPr>
            <p:nvPr/>
          </p:nvSpPr>
          <p:spPr bwMode="auto">
            <a:xfrm>
              <a:off x="2134" y="2177"/>
              <a:ext cx="89" cy="89"/>
            </a:xfrm>
            <a:custGeom>
              <a:avLst/>
              <a:gdLst/>
              <a:ahLst/>
              <a:cxnLst>
                <a:cxn ang="0">
                  <a:pos x="0" y="43"/>
                </a:cxn>
                <a:cxn ang="0">
                  <a:pos x="4" y="26"/>
                </a:cxn>
                <a:cxn ang="0">
                  <a:pos x="13" y="13"/>
                </a:cxn>
                <a:cxn ang="0">
                  <a:pos x="28" y="2"/>
                </a:cxn>
                <a:cxn ang="0">
                  <a:pos x="46" y="0"/>
                </a:cxn>
                <a:cxn ang="0">
                  <a:pos x="63" y="2"/>
                </a:cxn>
                <a:cxn ang="0">
                  <a:pos x="76" y="13"/>
                </a:cxn>
                <a:cxn ang="0">
                  <a:pos x="87" y="26"/>
                </a:cxn>
                <a:cxn ang="0">
                  <a:pos x="89" y="43"/>
                </a:cxn>
                <a:cxn ang="0">
                  <a:pos x="87" y="61"/>
                </a:cxn>
                <a:cxn ang="0">
                  <a:pos x="76" y="76"/>
                </a:cxn>
                <a:cxn ang="0">
                  <a:pos x="63" y="84"/>
                </a:cxn>
                <a:cxn ang="0">
                  <a:pos x="46" y="89"/>
                </a:cxn>
                <a:cxn ang="0">
                  <a:pos x="28" y="84"/>
                </a:cxn>
                <a:cxn ang="0">
                  <a:pos x="13" y="76"/>
                </a:cxn>
                <a:cxn ang="0">
                  <a:pos x="4" y="61"/>
                </a:cxn>
                <a:cxn ang="0">
                  <a:pos x="0" y="43"/>
                </a:cxn>
              </a:cxnLst>
              <a:rect l="0" t="0" r="r" b="b"/>
              <a:pathLst>
                <a:path w="89" h="89">
                  <a:moveTo>
                    <a:pt x="0" y="43"/>
                  </a:moveTo>
                  <a:lnTo>
                    <a:pt x="4" y="26"/>
                  </a:lnTo>
                  <a:lnTo>
                    <a:pt x="13" y="13"/>
                  </a:lnTo>
                  <a:lnTo>
                    <a:pt x="28" y="2"/>
                  </a:lnTo>
                  <a:lnTo>
                    <a:pt x="46" y="0"/>
                  </a:lnTo>
                  <a:lnTo>
                    <a:pt x="63" y="2"/>
                  </a:lnTo>
                  <a:lnTo>
                    <a:pt x="76" y="13"/>
                  </a:lnTo>
                  <a:lnTo>
                    <a:pt x="87" y="26"/>
                  </a:lnTo>
                  <a:lnTo>
                    <a:pt x="89" y="43"/>
                  </a:lnTo>
                  <a:lnTo>
                    <a:pt x="87" y="61"/>
                  </a:lnTo>
                  <a:lnTo>
                    <a:pt x="76" y="76"/>
                  </a:lnTo>
                  <a:lnTo>
                    <a:pt x="63" y="84"/>
                  </a:lnTo>
                  <a:lnTo>
                    <a:pt x="46" y="89"/>
                  </a:lnTo>
                  <a:lnTo>
                    <a:pt x="28" y="84"/>
                  </a:lnTo>
                  <a:lnTo>
                    <a:pt x="13" y="76"/>
                  </a:lnTo>
                  <a:lnTo>
                    <a:pt x="4" y="61"/>
                  </a:lnTo>
                  <a:lnTo>
                    <a:pt x="0" y="43"/>
                  </a:lnTo>
                  <a:close/>
                </a:path>
              </a:pathLst>
            </a:custGeom>
            <a:solidFill>
              <a:srgbClr val="1A1A1A"/>
            </a:solidFill>
            <a:ln w="3175">
              <a:solidFill>
                <a:srgbClr val="000000"/>
              </a:solidFill>
              <a:prstDash val="solid"/>
              <a:round/>
              <a:headEnd/>
              <a:tailEnd/>
            </a:ln>
          </p:spPr>
          <p:txBody>
            <a:bodyPr/>
            <a:lstStyle/>
            <a:p>
              <a:endParaRPr lang="en-US"/>
            </a:p>
          </p:txBody>
        </p:sp>
        <p:sp>
          <p:nvSpPr>
            <p:cNvPr id="1563746" name="Rectangle 98"/>
            <p:cNvSpPr>
              <a:spLocks noChangeAspect="1" noChangeArrowheads="1"/>
            </p:cNvSpPr>
            <p:nvPr/>
          </p:nvSpPr>
          <p:spPr bwMode="auto">
            <a:xfrm>
              <a:off x="2033" y="1117"/>
              <a:ext cx="98" cy="238"/>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1</a:t>
              </a:r>
              <a:endParaRPr lang="en-US" altLang="zh-CN" sz="1600">
                <a:solidFill>
                  <a:schemeClr val="tx1"/>
                </a:solidFill>
                <a:latin typeface="Arial" pitchFamily="34" charset="0"/>
              </a:endParaRPr>
            </a:p>
          </p:txBody>
        </p:sp>
        <p:sp>
          <p:nvSpPr>
            <p:cNvPr id="1563747" name="Rectangle 99"/>
            <p:cNvSpPr>
              <a:spLocks noChangeAspect="1" noChangeArrowheads="1"/>
            </p:cNvSpPr>
            <p:nvPr/>
          </p:nvSpPr>
          <p:spPr bwMode="auto">
            <a:xfrm>
              <a:off x="1256" y="1765"/>
              <a:ext cx="99" cy="237"/>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2</a:t>
              </a:r>
              <a:endParaRPr lang="en-US" altLang="zh-CN" sz="1600">
                <a:solidFill>
                  <a:schemeClr val="tx1"/>
                </a:solidFill>
                <a:latin typeface="Arial" pitchFamily="34" charset="0"/>
              </a:endParaRPr>
            </a:p>
          </p:txBody>
        </p:sp>
        <p:sp>
          <p:nvSpPr>
            <p:cNvPr id="1563748" name="Rectangle 100"/>
            <p:cNvSpPr>
              <a:spLocks noChangeAspect="1" noChangeArrowheads="1"/>
            </p:cNvSpPr>
            <p:nvPr/>
          </p:nvSpPr>
          <p:spPr bwMode="auto">
            <a:xfrm>
              <a:off x="1810" y="2069"/>
              <a:ext cx="99" cy="237"/>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3</a:t>
              </a:r>
              <a:endParaRPr lang="en-US" altLang="zh-CN" sz="1600">
                <a:solidFill>
                  <a:schemeClr val="tx1"/>
                </a:solidFill>
                <a:latin typeface="Arial" pitchFamily="34" charset="0"/>
              </a:endParaRPr>
            </a:p>
          </p:txBody>
        </p:sp>
        <p:sp>
          <p:nvSpPr>
            <p:cNvPr id="1563749" name="Rectangle 101"/>
            <p:cNvSpPr>
              <a:spLocks noChangeAspect="1" noChangeArrowheads="1"/>
            </p:cNvSpPr>
            <p:nvPr/>
          </p:nvSpPr>
          <p:spPr bwMode="auto">
            <a:xfrm>
              <a:off x="1422" y="2635"/>
              <a:ext cx="98" cy="237"/>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4</a:t>
              </a:r>
              <a:endParaRPr lang="en-US" altLang="zh-CN" sz="1600">
                <a:solidFill>
                  <a:schemeClr val="tx1"/>
                </a:solidFill>
                <a:latin typeface="Arial" pitchFamily="34" charset="0"/>
              </a:endParaRPr>
            </a:p>
          </p:txBody>
        </p:sp>
        <p:sp>
          <p:nvSpPr>
            <p:cNvPr id="1563750" name="Rectangle 102"/>
            <p:cNvSpPr>
              <a:spLocks noChangeAspect="1" noChangeArrowheads="1"/>
            </p:cNvSpPr>
            <p:nvPr/>
          </p:nvSpPr>
          <p:spPr bwMode="auto">
            <a:xfrm>
              <a:off x="648" y="1626"/>
              <a:ext cx="99" cy="237"/>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5</a:t>
              </a:r>
              <a:endParaRPr lang="en-US" altLang="zh-CN" sz="1600">
                <a:solidFill>
                  <a:schemeClr val="tx1"/>
                </a:solidFill>
                <a:latin typeface="Arial" pitchFamily="34" charset="0"/>
              </a:endParaRPr>
            </a:p>
          </p:txBody>
        </p:sp>
        <p:sp>
          <p:nvSpPr>
            <p:cNvPr id="1563751" name="Rectangle 103"/>
            <p:cNvSpPr>
              <a:spLocks noChangeAspect="1" noChangeArrowheads="1"/>
            </p:cNvSpPr>
            <p:nvPr/>
          </p:nvSpPr>
          <p:spPr bwMode="auto">
            <a:xfrm>
              <a:off x="2307" y="2126"/>
              <a:ext cx="99" cy="237"/>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000000"/>
                  </a:solidFill>
                  <a:latin typeface="Times New Roman" pitchFamily="18" charset="0"/>
                </a:rPr>
                <a:t>6</a:t>
              </a:r>
              <a:endParaRPr lang="en-US" altLang="zh-CN" sz="1600">
                <a:solidFill>
                  <a:schemeClr val="tx1"/>
                </a:solidFill>
                <a:latin typeface="Arial" pitchFamily="34" charset="0"/>
              </a:endParaRPr>
            </a:p>
          </p:txBody>
        </p:sp>
      </p:grpSp>
      <p:grpSp>
        <p:nvGrpSpPr>
          <p:cNvPr id="21" name="Group 104"/>
          <p:cNvGrpSpPr>
            <a:grpSpLocks noChangeAspect="1"/>
          </p:cNvGrpSpPr>
          <p:nvPr/>
        </p:nvGrpSpPr>
        <p:grpSpPr bwMode="auto">
          <a:xfrm>
            <a:off x="2141538" y="2070100"/>
            <a:ext cx="923925" cy="592138"/>
            <a:chOff x="1572" y="1805"/>
            <a:chExt cx="897" cy="575"/>
          </a:xfrm>
        </p:grpSpPr>
        <p:sp>
          <p:nvSpPr>
            <p:cNvPr id="1563753" name="Freeform 105"/>
            <p:cNvSpPr>
              <a:spLocks noChangeAspect="1"/>
            </p:cNvSpPr>
            <p:nvPr/>
          </p:nvSpPr>
          <p:spPr bwMode="auto">
            <a:xfrm>
              <a:off x="1572" y="2005"/>
              <a:ext cx="897" cy="375"/>
            </a:xfrm>
            <a:custGeom>
              <a:avLst/>
              <a:gdLst/>
              <a:ahLst/>
              <a:cxnLst>
                <a:cxn ang="0">
                  <a:pos x="450" y="0"/>
                </a:cxn>
                <a:cxn ang="0">
                  <a:pos x="510" y="2"/>
                </a:cxn>
                <a:cxn ang="0">
                  <a:pos x="571" y="6"/>
                </a:cxn>
                <a:cxn ang="0">
                  <a:pos x="629" y="15"/>
                </a:cxn>
                <a:cxn ang="0">
                  <a:pos x="683" y="28"/>
                </a:cxn>
                <a:cxn ang="0">
                  <a:pos x="733" y="43"/>
                </a:cxn>
                <a:cxn ang="0">
                  <a:pos x="778" y="60"/>
                </a:cxn>
                <a:cxn ang="0">
                  <a:pos x="817" y="79"/>
                </a:cxn>
                <a:cxn ang="0">
                  <a:pos x="850" y="101"/>
                </a:cxn>
                <a:cxn ang="0">
                  <a:pos x="874" y="125"/>
                </a:cxn>
                <a:cxn ang="0">
                  <a:pos x="891" y="149"/>
                </a:cxn>
                <a:cxn ang="0">
                  <a:pos x="897" y="174"/>
                </a:cxn>
                <a:cxn ang="0">
                  <a:pos x="897" y="200"/>
                </a:cxn>
                <a:cxn ang="0">
                  <a:pos x="891" y="226"/>
                </a:cxn>
                <a:cxn ang="0">
                  <a:pos x="874" y="250"/>
                </a:cxn>
                <a:cxn ang="0">
                  <a:pos x="850" y="274"/>
                </a:cxn>
                <a:cxn ang="0">
                  <a:pos x="817" y="295"/>
                </a:cxn>
                <a:cxn ang="0">
                  <a:pos x="778" y="315"/>
                </a:cxn>
                <a:cxn ang="0">
                  <a:pos x="733" y="332"/>
                </a:cxn>
                <a:cxn ang="0">
                  <a:pos x="683" y="347"/>
                </a:cxn>
                <a:cxn ang="0">
                  <a:pos x="629" y="360"/>
                </a:cxn>
                <a:cxn ang="0">
                  <a:pos x="571" y="369"/>
                </a:cxn>
                <a:cxn ang="0">
                  <a:pos x="510" y="373"/>
                </a:cxn>
                <a:cxn ang="0">
                  <a:pos x="450" y="375"/>
                </a:cxn>
                <a:cxn ang="0">
                  <a:pos x="387" y="373"/>
                </a:cxn>
                <a:cxn ang="0">
                  <a:pos x="329" y="369"/>
                </a:cxn>
                <a:cxn ang="0">
                  <a:pos x="270" y="360"/>
                </a:cxn>
                <a:cxn ang="0">
                  <a:pos x="216" y="347"/>
                </a:cxn>
                <a:cxn ang="0">
                  <a:pos x="164" y="332"/>
                </a:cxn>
                <a:cxn ang="0">
                  <a:pos x="121" y="315"/>
                </a:cxn>
                <a:cxn ang="0">
                  <a:pos x="82" y="295"/>
                </a:cxn>
                <a:cxn ang="0">
                  <a:pos x="49" y="274"/>
                </a:cxn>
                <a:cxn ang="0">
                  <a:pos x="26" y="250"/>
                </a:cxn>
                <a:cxn ang="0">
                  <a:pos x="8" y="226"/>
                </a:cxn>
                <a:cxn ang="0">
                  <a:pos x="0" y="200"/>
                </a:cxn>
                <a:cxn ang="0">
                  <a:pos x="0" y="174"/>
                </a:cxn>
                <a:cxn ang="0">
                  <a:pos x="8" y="149"/>
                </a:cxn>
                <a:cxn ang="0">
                  <a:pos x="26" y="125"/>
                </a:cxn>
                <a:cxn ang="0">
                  <a:pos x="49" y="101"/>
                </a:cxn>
                <a:cxn ang="0">
                  <a:pos x="82" y="79"/>
                </a:cxn>
                <a:cxn ang="0">
                  <a:pos x="121" y="60"/>
                </a:cxn>
                <a:cxn ang="0">
                  <a:pos x="164" y="43"/>
                </a:cxn>
                <a:cxn ang="0">
                  <a:pos x="216" y="28"/>
                </a:cxn>
                <a:cxn ang="0">
                  <a:pos x="270" y="15"/>
                </a:cxn>
                <a:cxn ang="0">
                  <a:pos x="329" y="6"/>
                </a:cxn>
                <a:cxn ang="0">
                  <a:pos x="387" y="2"/>
                </a:cxn>
                <a:cxn ang="0">
                  <a:pos x="450" y="0"/>
                </a:cxn>
              </a:cxnLst>
              <a:rect l="0" t="0" r="r" b="b"/>
              <a:pathLst>
                <a:path w="897" h="375">
                  <a:moveTo>
                    <a:pt x="450" y="0"/>
                  </a:moveTo>
                  <a:lnTo>
                    <a:pt x="510" y="2"/>
                  </a:lnTo>
                  <a:lnTo>
                    <a:pt x="571" y="6"/>
                  </a:lnTo>
                  <a:lnTo>
                    <a:pt x="629" y="15"/>
                  </a:lnTo>
                  <a:lnTo>
                    <a:pt x="683" y="28"/>
                  </a:lnTo>
                  <a:lnTo>
                    <a:pt x="733" y="43"/>
                  </a:lnTo>
                  <a:lnTo>
                    <a:pt x="778" y="60"/>
                  </a:lnTo>
                  <a:lnTo>
                    <a:pt x="817" y="79"/>
                  </a:lnTo>
                  <a:lnTo>
                    <a:pt x="850" y="101"/>
                  </a:lnTo>
                  <a:lnTo>
                    <a:pt x="874" y="125"/>
                  </a:lnTo>
                  <a:lnTo>
                    <a:pt x="891" y="149"/>
                  </a:lnTo>
                  <a:lnTo>
                    <a:pt x="897" y="174"/>
                  </a:lnTo>
                  <a:lnTo>
                    <a:pt x="897" y="200"/>
                  </a:lnTo>
                  <a:lnTo>
                    <a:pt x="891" y="226"/>
                  </a:lnTo>
                  <a:lnTo>
                    <a:pt x="874" y="250"/>
                  </a:lnTo>
                  <a:lnTo>
                    <a:pt x="850" y="274"/>
                  </a:lnTo>
                  <a:lnTo>
                    <a:pt x="817" y="295"/>
                  </a:lnTo>
                  <a:lnTo>
                    <a:pt x="778" y="315"/>
                  </a:lnTo>
                  <a:lnTo>
                    <a:pt x="733" y="332"/>
                  </a:lnTo>
                  <a:lnTo>
                    <a:pt x="683" y="347"/>
                  </a:lnTo>
                  <a:lnTo>
                    <a:pt x="629" y="360"/>
                  </a:lnTo>
                  <a:lnTo>
                    <a:pt x="571" y="369"/>
                  </a:lnTo>
                  <a:lnTo>
                    <a:pt x="510" y="373"/>
                  </a:lnTo>
                  <a:lnTo>
                    <a:pt x="450" y="375"/>
                  </a:lnTo>
                  <a:lnTo>
                    <a:pt x="387" y="373"/>
                  </a:lnTo>
                  <a:lnTo>
                    <a:pt x="329" y="369"/>
                  </a:lnTo>
                  <a:lnTo>
                    <a:pt x="270" y="360"/>
                  </a:lnTo>
                  <a:lnTo>
                    <a:pt x="216" y="347"/>
                  </a:lnTo>
                  <a:lnTo>
                    <a:pt x="164" y="332"/>
                  </a:lnTo>
                  <a:lnTo>
                    <a:pt x="121" y="315"/>
                  </a:lnTo>
                  <a:lnTo>
                    <a:pt x="82" y="295"/>
                  </a:lnTo>
                  <a:lnTo>
                    <a:pt x="49" y="274"/>
                  </a:lnTo>
                  <a:lnTo>
                    <a:pt x="26" y="250"/>
                  </a:lnTo>
                  <a:lnTo>
                    <a:pt x="8" y="226"/>
                  </a:lnTo>
                  <a:lnTo>
                    <a:pt x="0" y="200"/>
                  </a:lnTo>
                  <a:lnTo>
                    <a:pt x="0" y="174"/>
                  </a:lnTo>
                  <a:lnTo>
                    <a:pt x="8" y="149"/>
                  </a:lnTo>
                  <a:lnTo>
                    <a:pt x="26" y="125"/>
                  </a:lnTo>
                  <a:lnTo>
                    <a:pt x="49" y="101"/>
                  </a:lnTo>
                  <a:lnTo>
                    <a:pt x="82" y="79"/>
                  </a:lnTo>
                  <a:lnTo>
                    <a:pt x="121" y="60"/>
                  </a:lnTo>
                  <a:lnTo>
                    <a:pt x="164" y="43"/>
                  </a:lnTo>
                  <a:lnTo>
                    <a:pt x="216" y="28"/>
                  </a:lnTo>
                  <a:lnTo>
                    <a:pt x="270" y="15"/>
                  </a:lnTo>
                  <a:lnTo>
                    <a:pt x="329" y="6"/>
                  </a:lnTo>
                  <a:lnTo>
                    <a:pt x="387" y="2"/>
                  </a:lnTo>
                  <a:lnTo>
                    <a:pt x="450" y="0"/>
                  </a:lnTo>
                </a:path>
              </a:pathLst>
            </a:custGeom>
            <a:noFill/>
            <a:ln w="3175">
              <a:solidFill>
                <a:srgbClr val="000000"/>
              </a:solidFill>
              <a:prstDash val="solid"/>
              <a:round/>
              <a:headEnd/>
              <a:tailEnd/>
            </a:ln>
          </p:spPr>
          <p:txBody>
            <a:bodyPr/>
            <a:lstStyle/>
            <a:p>
              <a:endParaRPr lang="en-US"/>
            </a:p>
          </p:txBody>
        </p:sp>
        <p:sp>
          <p:nvSpPr>
            <p:cNvPr id="1563754" name="Rectangle 106"/>
            <p:cNvSpPr>
              <a:spLocks noChangeAspect="1" noChangeArrowheads="1"/>
            </p:cNvSpPr>
            <p:nvPr/>
          </p:nvSpPr>
          <p:spPr bwMode="auto">
            <a:xfrm>
              <a:off x="1943" y="1805"/>
              <a:ext cx="110" cy="237"/>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FF0000"/>
                  </a:solidFill>
                  <a:latin typeface="Arial" pitchFamily="34" charset="0"/>
                </a:rPr>
                <a:t>1</a:t>
              </a:r>
              <a:endParaRPr lang="en-US" altLang="zh-CN" sz="1600">
                <a:solidFill>
                  <a:schemeClr val="tx1"/>
                </a:solidFill>
                <a:latin typeface="Arial" pitchFamily="34" charset="0"/>
              </a:endParaRPr>
            </a:p>
          </p:txBody>
        </p:sp>
      </p:grpSp>
      <p:grpSp>
        <p:nvGrpSpPr>
          <p:cNvPr id="22" name="Group 107"/>
          <p:cNvGrpSpPr>
            <a:grpSpLocks noChangeAspect="1"/>
          </p:cNvGrpSpPr>
          <p:nvPr/>
        </p:nvGrpSpPr>
        <p:grpSpPr bwMode="auto">
          <a:xfrm>
            <a:off x="865188" y="1825625"/>
            <a:ext cx="1125537" cy="742950"/>
            <a:chOff x="332" y="1568"/>
            <a:chExt cx="1093" cy="721"/>
          </a:xfrm>
        </p:grpSpPr>
        <p:sp>
          <p:nvSpPr>
            <p:cNvPr id="1563756" name="Freeform 108"/>
            <p:cNvSpPr>
              <a:spLocks noChangeAspect="1"/>
            </p:cNvSpPr>
            <p:nvPr/>
          </p:nvSpPr>
          <p:spPr bwMode="auto">
            <a:xfrm>
              <a:off x="332" y="1568"/>
              <a:ext cx="1093" cy="497"/>
            </a:xfrm>
            <a:custGeom>
              <a:avLst/>
              <a:gdLst/>
              <a:ahLst/>
              <a:cxnLst>
                <a:cxn ang="0">
                  <a:pos x="547" y="0"/>
                </a:cxn>
                <a:cxn ang="0">
                  <a:pos x="615" y="3"/>
                </a:cxn>
                <a:cxn ang="0">
                  <a:pos x="684" y="7"/>
                </a:cxn>
                <a:cxn ang="0">
                  <a:pos x="749" y="18"/>
                </a:cxn>
                <a:cxn ang="0">
                  <a:pos x="811" y="31"/>
                </a:cxn>
                <a:cxn ang="0">
                  <a:pos x="868" y="48"/>
                </a:cxn>
                <a:cxn ang="0">
                  <a:pos x="922" y="67"/>
                </a:cxn>
                <a:cxn ang="0">
                  <a:pos x="969" y="91"/>
                </a:cxn>
                <a:cxn ang="0">
                  <a:pos x="1008" y="115"/>
                </a:cxn>
                <a:cxn ang="0">
                  <a:pos x="1043" y="143"/>
                </a:cxn>
                <a:cxn ang="0">
                  <a:pos x="1067" y="171"/>
                </a:cxn>
                <a:cxn ang="0">
                  <a:pos x="1084" y="201"/>
                </a:cxn>
                <a:cxn ang="0">
                  <a:pos x="1093" y="234"/>
                </a:cxn>
                <a:cxn ang="0">
                  <a:pos x="1093" y="264"/>
                </a:cxn>
                <a:cxn ang="0">
                  <a:pos x="1084" y="294"/>
                </a:cxn>
                <a:cxn ang="0">
                  <a:pos x="1067" y="324"/>
                </a:cxn>
                <a:cxn ang="0">
                  <a:pos x="1043" y="354"/>
                </a:cxn>
                <a:cxn ang="0">
                  <a:pos x="1008" y="383"/>
                </a:cxn>
                <a:cxn ang="0">
                  <a:pos x="969" y="406"/>
                </a:cxn>
                <a:cxn ang="0">
                  <a:pos x="922" y="430"/>
                </a:cxn>
                <a:cxn ang="0">
                  <a:pos x="868" y="449"/>
                </a:cxn>
                <a:cxn ang="0">
                  <a:pos x="811" y="467"/>
                </a:cxn>
                <a:cxn ang="0">
                  <a:pos x="749" y="480"/>
                </a:cxn>
                <a:cxn ang="0">
                  <a:pos x="684" y="488"/>
                </a:cxn>
                <a:cxn ang="0">
                  <a:pos x="615" y="495"/>
                </a:cxn>
                <a:cxn ang="0">
                  <a:pos x="547" y="497"/>
                </a:cxn>
                <a:cxn ang="0">
                  <a:pos x="478" y="495"/>
                </a:cxn>
                <a:cxn ang="0">
                  <a:pos x="411" y="488"/>
                </a:cxn>
                <a:cxn ang="0">
                  <a:pos x="346" y="480"/>
                </a:cxn>
                <a:cxn ang="0">
                  <a:pos x="284" y="467"/>
                </a:cxn>
                <a:cxn ang="0">
                  <a:pos x="225" y="449"/>
                </a:cxn>
                <a:cxn ang="0">
                  <a:pos x="173" y="430"/>
                </a:cxn>
                <a:cxn ang="0">
                  <a:pos x="126" y="406"/>
                </a:cxn>
                <a:cxn ang="0">
                  <a:pos x="85" y="383"/>
                </a:cxn>
                <a:cxn ang="0">
                  <a:pos x="52" y="354"/>
                </a:cxn>
                <a:cxn ang="0">
                  <a:pos x="26" y="324"/>
                </a:cxn>
                <a:cxn ang="0">
                  <a:pos x="9" y="294"/>
                </a:cxn>
                <a:cxn ang="0">
                  <a:pos x="0" y="264"/>
                </a:cxn>
                <a:cxn ang="0">
                  <a:pos x="0" y="234"/>
                </a:cxn>
                <a:cxn ang="0">
                  <a:pos x="9" y="201"/>
                </a:cxn>
                <a:cxn ang="0">
                  <a:pos x="26" y="171"/>
                </a:cxn>
                <a:cxn ang="0">
                  <a:pos x="52" y="143"/>
                </a:cxn>
                <a:cxn ang="0">
                  <a:pos x="85" y="115"/>
                </a:cxn>
                <a:cxn ang="0">
                  <a:pos x="126" y="91"/>
                </a:cxn>
                <a:cxn ang="0">
                  <a:pos x="173" y="67"/>
                </a:cxn>
                <a:cxn ang="0">
                  <a:pos x="225" y="48"/>
                </a:cxn>
                <a:cxn ang="0">
                  <a:pos x="284" y="31"/>
                </a:cxn>
                <a:cxn ang="0">
                  <a:pos x="346" y="18"/>
                </a:cxn>
                <a:cxn ang="0">
                  <a:pos x="411" y="7"/>
                </a:cxn>
                <a:cxn ang="0">
                  <a:pos x="478" y="3"/>
                </a:cxn>
                <a:cxn ang="0">
                  <a:pos x="547" y="0"/>
                </a:cxn>
              </a:cxnLst>
              <a:rect l="0" t="0" r="r" b="b"/>
              <a:pathLst>
                <a:path w="1093" h="497">
                  <a:moveTo>
                    <a:pt x="547" y="0"/>
                  </a:moveTo>
                  <a:lnTo>
                    <a:pt x="615" y="3"/>
                  </a:lnTo>
                  <a:lnTo>
                    <a:pt x="684" y="7"/>
                  </a:lnTo>
                  <a:lnTo>
                    <a:pt x="749" y="18"/>
                  </a:lnTo>
                  <a:lnTo>
                    <a:pt x="811" y="31"/>
                  </a:lnTo>
                  <a:lnTo>
                    <a:pt x="868" y="48"/>
                  </a:lnTo>
                  <a:lnTo>
                    <a:pt x="922" y="67"/>
                  </a:lnTo>
                  <a:lnTo>
                    <a:pt x="969" y="91"/>
                  </a:lnTo>
                  <a:lnTo>
                    <a:pt x="1008" y="115"/>
                  </a:lnTo>
                  <a:lnTo>
                    <a:pt x="1043" y="143"/>
                  </a:lnTo>
                  <a:lnTo>
                    <a:pt x="1067" y="171"/>
                  </a:lnTo>
                  <a:lnTo>
                    <a:pt x="1084" y="201"/>
                  </a:lnTo>
                  <a:lnTo>
                    <a:pt x="1093" y="234"/>
                  </a:lnTo>
                  <a:lnTo>
                    <a:pt x="1093" y="264"/>
                  </a:lnTo>
                  <a:lnTo>
                    <a:pt x="1084" y="294"/>
                  </a:lnTo>
                  <a:lnTo>
                    <a:pt x="1067" y="324"/>
                  </a:lnTo>
                  <a:lnTo>
                    <a:pt x="1043" y="354"/>
                  </a:lnTo>
                  <a:lnTo>
                    <a:pt x="1008" y="383"/>
                  </a:lnTo>
                  <a:lnTo>
                    <a:pt x="969" y="406"/>
                  </a:lnTo>
                  <a:lnTo>
                    <a:pt x="922" y="430"/>
                  </a:lnTo>
                  <a:lnTo>
                    <a:pt x="868" y="449"/>
                  </a:lnTo>
                  <a:lnTo>
                    <a:pt x="811" y="467"/>
                  </a:lnTo>
                  <a:lnTo>
                    <a:pt x="749" y="480"/>
                  </a:lnTo>
                  <a:lnTo>
                    <a:pt x="684" y="488"/>
                  </a:lnTo>
                  <a:lnTo>
                    <a:pt x="615" y="495"/>
                  </a:lnTo>
                  <a:lnTo>
                    <a:pt x="547" y="497"/>
                  </a:lnTo>
                  <a:lnTo>
                    <a:pt x="478" y="495"/>
                  </a:lnTo>
                  <a:lnTo>
                    <a:pt x="411" y="488"/>
                  </a:lnTo>
                  <a:lnTo>
                    <a:pt x="346" y="480"/>
                  </a:lnTo>
                  <a:lnTo>
                    <a:pt x="284" y="467"/>
                  </a:lnTo>
                  <a:lnTo>
                    <a:pt x="225" y="449"/>
                  </a:lnTo>
                  <a:lnTo>
                    <a:pt x="173" y="430"/>
                  </a:lnTo>
                  <a:lnTo>
                    <a:pt x="126" y="406"/>
                  </a:lnTo>
                  <a:lnTo>
                    <a:pt x="85" y="383"/>
                  </a:lnTo>
                  <a:lnTo>
                    <a:pt x="52" y="354"/>
                  </a:lnTo>
                  <a:lnTo>
                    <a:pt x="26" y="324"/>
                  </a:lnTo>
                  <a:lnTo>
                    <a:pt x="9" y="294"/>
                  </a:lnTo>
                  <a:lnTo>
                    <a:pt x="0" y="264"/>
                  </a:lnTo>
                  <a:lnTo>
                    <a:pt x="0" y="234"/>
                  </a:lnTo>
                  <a:lnTo>
                    <a:pt x="9" y="201"/>
                  </a:lnTo>
                  <a:lnTo>
                    <a:pt x="26" y="171"/>
                  </a:lnTo>
                  <a:lnTo>
                    <a:pt x="52" y="143"/>
                  </a:lnTo>
                  <a:lnTo>
                    <a:pt x="85" y="115"/>
                  </a:lnTo>
                  <a:lnTo>
                    <a:pt x="126" y="91"/>
                  </a:lnTo>
                  <a:lnTo>
                    <a:pt x="173" y="67"/>
                  </a:lnTo>
                  <a:lnTo>
                    <a:pt x="225" y="48"/>
                  </a:lnTo>
                  <a:lnTo>
                    <a:pt x="284" y="31"/>
                  </a:lnTo>
                  <a:lnTo>
                    <a:pt x="346" y="18"/>
                  </a:lnTo>
                  <a:lnTo>
                    <a:pt x="411" y="7"/>
                  </a:lnTo>
                  <a:lnTo>
                    <a:pt x="478" y="3"/>
                  </a:lnTo>
                  <a:lnTo>
                    <a:pt x="547" y="0"/>
                  </a:lnTo>
                </a:path>
              </a:pathLst>
            </a:custGeom>
            <a:noFill/>
            <a:ln w="3175">
              <a:solidFill>
                <a:srgbClr val="000000"/>
              </a:solidFill>
              <a:prstDash val="solid"/>
              <a:round/>
              <a:headEnd/>
              <a:tailEnd/>
            </a:ln>
          </p:spPr>
          <p:txBody>
            <a:bodyPr/>
            <a:lstStyle/>
            <a:p>
              <a:endParaRPr lang="en-US"/>
            </a:p>
          </p:txBody>
        </p:sp>
        <p:sp>
          <p:nvSpPr>
            <p:cNvPr id="1563757" name="Rectangle 109"/>
            <p:cNvSpPr>
              <a:spLocks noChangeAspect="1" noChangeArrowheads="1"/>
            </p:cNvSpPr>
            <p:nvPr/>
          </p:nvSpPr>
          <p:spPr bwMode="auto">
            <a:xfrm>
              <a:off x="949" y="2052"/>
              <a:ext cx="109" cy="237"/>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FF0000"/>
                  </a:solidFill>
                  <a:latin typeface="Arial" pitchFamily="34" charset="0"/>
                </a:rPr>
                <a:t>2</a:t>
              </a:r>
              <a:endParaRPr lang="en-US" altLang="zh-CN" sz="1600">
                <a:solidFill>
                  <a:schemeClr val="tx1"/>
                </a:solidFill>
                <a:latin typeface="Arial" pitchFamily="34" charset="0"/>
              </a:endParaRPr>
            </a:p>
          </p:txBody>
        </p:sp>
      </p:grpSp>
      <p:grpSp>
        <p:nvGrpSpPr>
          <p:cNvPr id="23" name="Group 110"/>
          <p:cNvGrpSpPr>
            <a:grpSpLocks noChangeAspect="1"/>
          </p:cNvGrpSpPr>
          <p:nvPr/>
        </p:nvGrpSpPr>
        <p:grpSpPr bwMode="auto">
          <a:xfrm>
            <a:off x="812800" y="1555750"/>
            <a:ext cx="2382838" cy="1358900"/>
            <a:chOff x="280" y="1305"/>
            <a:chExt cx="2315" cy="1321"/>
          </a:xfrm>
        </p:grpSpPr>
        <p:sp>
          <p:nvSpPr>
            <p:cNvPr id="1563759" name="Freeform 111"/>
            <p:cNvSpPr>
              <a:spLocks noChangeAspect="1"/>
            </p:cNvSpPr>
            <p:nvPr/>
          </p:nvSpPr>
          <p:spPr bwMode="auto">
            <a:xfrm>
              <a:off x="280" y="1314"/>
              <a:ext cx="2315" cy="1312"/>
            </a:xfrm>
            <a:custGeom>
              <a:avLst/>
              <a:gdLst/>
              <a:ahLst/>
              <a:cxnLst>
                <a:cxn ang="0">
                  <a:pos x="1326" y="23"/>
                </a:cxn>
                <a:cxn ang="0">
                  <a:pos x="1519" y="64"/>
                </a:cxn>
                <a:cxn ang="0">
                  <a:pos x="1698" y="121"/>
                </a:cxn>
                <a:cxn ang="0">
                  <a:pos x="1865" y="194"/>
                </a:cxn>
                <a:cxn ang="0">
                  <a:pos x="2008" y="278"/>
                </a:cxn>
                <a:cxn ang="0">
                  <a:pos x="2129" y="375"/>
                </a:cxn>
                <a:cxn ang="0">
                  <a:pos x="2222" y="479"/>
                </a:cxn>
                <a:cxn ang="0">
                  <a:pos x="2282" y="589"/>
                </a:cxn>
                <a:cxn ang="0">
                  <a:pos x="2313" y="699"/>
                </a:cxn>
                <a:cxn ang="0">
                  <a:pos x="2308" y="809"/>
                </a:cxn>
                <a:cxn ang="0">
                  <a:pos x="2272" y="915"/>
                </a:cxn>
                <a:cxn ang="0">
                  <a:pos x="2202" y="1014"/>
                </a:cxn>
                <a:cxn ang="0">
                  <a:pos x="2105" y="1101"/>
                </a:cxn>
                <a:cxn ang="0">
                  <a:pos x="1977" y="1176"/>
                </a:cxn>
                <a:cxn ang="0">
                  <a:pos x="1828" y="1237"/>
                </a:cxn>
                <a:cxn ang="0">
                  <a:pos x="1659" y="1280"/>
                </a:cxn>
                <a:cxn ang="0">
                  <a:pos x="1476" y="1306"/>
                </a:cxn>
                <a:cxn ang="0">
                  <a:pos x="1283" y="1312"/>
                </a:cxn>
                <a:cxn ang="0">
                  <a:pos x="1086" y="1299"/>
                </a:cxn>
                <a:cxn ang="0">
                  <a:pos x="894" y="1269"/>
                </a:cxn>
                <a:cxn ang="0">
                  <a:pos x="705" y="1220"/>
                </a:cxn>
                <a:cxn ang="0">
                  <a:pos x="532" y="1155"/>
                </a:cxn>
                <a:cxn ang="0">
                  <a:pos x="377" y="1077"/>
                </a:cxn>
                <a:cxn ang="0">
                  <a:pos x="245" y="984"/>
                </a:cxn>
                <a:cxn ang="0">
                  <a:pos x="137" y="885"/>
                </a:cxn>
                <a:cxn ang="0">
                  <a:pos x="61" y="777"/>
                </a:cxn>
                <a:cxn ang="0">
                  <a:pos x="13" y="667"/>
                </a:cxn>
                <a:cxn ang="0">
                  <a:pos x="0" y="555"/>
                </a:cxn>
                <a:cxn ang="0">
                  <a:pos x="22" y="447"/>
                </a:cxn>
                <a:cxn ang="0">
                  <a:pos x="74" y="345"/>
                </a:cxn>
                <a:cxn ang="0">
                  <a:pos x="158" y="252"/>
                </a:cxn>
                <a:cxn ang="0">
                  <a:pos x="273" y="170"/>
                </a:cxn>
                <a:cxn ang="0">
                  <a:pos x="411" y="103"/>
                </a:cxn>
                <a:cxn ang="0">
                  <a:pos x="571" y="49"/>
                </a:cxn>
                <a:cxn ang="0">
                  <a:pos x="747" y="17"/>
                </a:cxn>
                <a:cxn ang="0">
                  <a:pos x="937" y="0"/>
                </a:cxn>
                <a:cxn ang="0">
                  <a:pos x="1132" y="2"/>
                </a:cxn>
              </a:cxnLst>
              <a:rect l="0" t="0" r="r" b="b"/>
              <a:pathLst>
                <a:path w="2315" h="1312">
                  <a:moveTo>
                    <a:pt x="1229" y="10"/>
                  </a:moveTo>
                  <a:lnTo>
                    <a:pt x="1326" y="23"/>
                  </a:lnTo>
                  <a:lnTo>
                    <a:pt x="1424" y="43"/>
                  </a:lnTo>
                  <a:lnTo>
                    <a:pt x="1519" y="64"/>
                  </a:lnTo>
                  <a:lnTo>
                    <a:pt x="1610" y="90"/>
                  </a:lnTo>
                  <a:lnTo>
                    <a:pt x="1698" y="121"/>
                  </a:lnTo>
                  <a:lnTo>
                    <a:pt x="1783" y="155"/>
                  </a:lnTo>
                  <a:lnTo>
                    <a:pt x="1865" y="194"/>
                  </a:lnTo>
                  <a:lnTo>
                    <a:pt x="1938" y="235"/>
                  </a:lnTo>
                  <a:lnTo>
                    <a:pt x="2008" y="278"/>
                  </a:lnTo>
                  <a:lnTo>
                    <a:pt x="2073" y="326"/>
                  </a:lnTo>
                  <a:lnTo>
                    <a:pt x="2129" y="375"/>
                  </a:lnTo>
                  <a:lnTo>
                    <a:pt x="2179" y="425"/>
                  </a:lnTo>
                  <a:lnTo>
                    <a:pt x="2222" y="479"/>
                  </a:lnTo>
                  <a:lnTo>
                    <a:pt x="2256" y="533"/>
                  </a:lnTo>
                  <a:lnTo>
                    <a:pt x="2282" y="589"/>
                  </a:lnTo>
                  <a:lnTo>
                    <a:pt x="2302" y="643"/>
                  </a:lnTo>
                  <a:lnTo>
                    <a:pt x="2313" y="699"/>
                  </a:lnTo>
                  <a:lnTo>
                    <a:pt x="2315" y="755"/>
                  </a:lnTo>
                  <a:lnTo>
                    <a:pt x="2308" y="809"/>
                  </a:lnTo>
                  <a:lnTo>
                    <a:pt x="2295" y="863"/>
                  </a:lnTo>
                  <a:lnTo>
                    <a:pt x="2272" y="915"/>
                  </a:lnTo>
                  <a:lnTo>
                    <a:pt x="2241" y="965"/>
                  </a:lnTo>
                  <a:lnTo>
                    <a:pt x="2202" y="1014"/>
                  </a:lnTo>
                  <a:lnTo>
                    <a:pt x="2157" y="1060"/>
                  </a:lnTo>
                  <a:lnTo>
                    <a:pt x="2105" y="1101"/>
                  </a:lnTo>
                  <a:lnTo>
                    <a:pt x="2044" y="1140"/>
                  </a:lnTo>
                  <a:lnTo>
                    <a:pt x="1977" y="1176"/>
                  </a:lnTo>
                  <a:lnTo>
                    <a:pt x="1906" y="1209"/>
                  </a:lnTo>
                  <a:lnTo>
                    <a:pt x="1828" y="1237"/>
                  </a:lnTo>
                  <a:lnTo>
                    <a:pt x="1746" y="1261"/>
                  </a:lnTo>
                  <a:lnTo>
                    <a:pt x="1659" y="1280"/>
                  </a:lnTo>
                  <a:lnTo>
                    <a:pt x="1569" y="1295"/>
                  </a:lnTo>
                  <a:lnTo>
                    <a:pt x="1476" y="1306"/>
                  </a:lnTo>
                  <a:lnTo>
                    <a:pt x="1380" y="1310"/>
                  </a:lnTo>
                  <a:lnTo>
                    <a:pt x="1283" y="1312"/>
                  </a:lnTo>
                  <a:lnTo>
                    <a:pt x="1186" y="1308"/>
                  </a:lnTo>
                  <a:lnTo>
                    <a:pt x="1086" y="1299"/>
                  </a:lnTo>
                  <a:lnTo>
                    <a:pt x="989" y="1286"/>
                  </a:lnTo>
                  <a:lnTo>
                    <a:pt x="894" y="1269"/>
                  </a:lnTo>
                  <a:lnTo>
                    <a:pt x="798" y="1245"/>
                  </a:lnTo>
                  <a:lnTo>
                    <a:pt x="705" y="1220"/>
                  </a:lnTo>
                  <a:lnTo>
                    <a:pt x="617" y="1189"/>
                  </a:lnTo>
                  <a:lnTo>
                    <a:pt x="532" y="1155"/>
                  </a:lnTo>
                  <a:lnTo>
                    <a:pt x="452" y="1118"/>
                  </a:lnTo>
                  <a:lnTo>
                    <a:pt x="377" y="1077"/>
                  </a:lnTo>
                  <a:lnTo>
                    <a:pt x="307" y="1032"/>
                  </a:lnTo>
                  <a:lnTo>
                    <a:pt x="245" y="984"/>
                  </a:lnTo>
                  <a:lnTo>
                    <a:pt x="186" y="937"/>
                  </a:lnTo>
                  <a:lnTo>
                    <a:pt x="137" y="885"/>
                  </a:lnTo>
                  <a:lnTo>
                    <a:pt x="95" y="831"/>
                  </a:lnTo>
                  <a:lnTo>
                    <a:pt x="61" y="777"/>
                  </a:lnTo>
                  <a:lnTo>
                    <a:pt x="33" y="723"/>
                  </a:lnTo>
                  <a:lnTo>
                    <a:pt x="13" y="667"/>
                  </a:lnTo>
                  <a:lnTo>
                    <a:pt x="5" y="611"/>
                  </a:lnTo>
                  <a:lnTo>
                    <a:pt x="0" y="555"/>
                  </a:lnTo>
                  <a:lnTo>
                    <a:pt x="7" y="501"/>
                  </a:lnTo>
                  <a:lnTo>
                    <a:pt x="22" y="447"/>
                  </a:lnTo>
                  <a:lnTo>
                    <a:pt x="44" y="395"/>
                  </a:lnTo>
                  <a:lnTo>
                    <a:pt x="74" y="345"/>
                  </a:lnTo>
                  <a:lnTo>
                    <a:pt x="113" y="298"/>
                  </a:lnTo>
                  <a:lnTo>
                    <a:pt x="158" y="252"/>
                  </a:lnTo>
                  <a:lnTo>
                    <a:pt x="212" y="209"/>
                  </a:lnTo>
                  <a:lnTo>
                    <a:pt x="273" y="170"/>
                  </a:lnTo>
                  <a:lnTo>
                    <a:pt x="338" y="133"/>
                  </a:lnTo>
                  <a:lnTo>
                    <a:pt x="411" y="103"/>
                  </a:lnTo>
                  <a:lnTo>
                    <a:pt x="489" y="75"/>
                  </a:lnTo>
                  <a:lnTo>
                    <a:pt x="571" y="49"/>
                  </a:lnTo>
                  <a:lnTo>
                    <a:pt x="658" y="30"/>
                  </a:lnTo>
                  <a:lnTo>
                    <a:pt x="747" y="17"/>
                  </a:lnTo>
                  <a:lnTo>
                    <a:pt x="840" y="6"/>
                  </a:lnTo>
                  <a:lnTo>
                    <a:pt x="937" y="0"/>
                  </a:lnTo>
                  <a:lnTo>
                    <a:pt x="1034" y="0"/>
                  </a:lnTo>
                  <a:lnTo>
                    <a:pt x="1132" y="2"/>
                  </a:lnTo>
                  <a:lnTo>
                    <a:pt x="1229" y="10"/>
                  </a:lnTo>
                </a:path>
              </a:pathLst>
            </a:custGeom>
            <a:noFill/>
            <a:ln w="3175">
              <a:solidFill>
                <a:srgbClr val="000000"/>
              </a:solidFill>
              <a:prstDash val="solid"/>
              <a:round/>
              <a:headEnd/>
              <a:tailEnd/>
            </a:ln>
          </p:spPr>
          <p:txBody>
            <a:bodyPr/>
            <a:lstStyle/>
            <a:p>
              <a:endParaRPr lang="en-US"/>
            </a:p>
          </p:txBody>
        </p:sp>
        <p:sp>
          <p:nvSpPr>
            <p:cNvPr id="1563760" name="Rectangle 112"/>
            <p:cNvSpPr>
              <a:spLocks noChangeAspect="1" noChangeArrowheads="1"/>
            </p:cNvSpPr>
            <p:nvPr/>
          </p:nvSpPr>
          <p:spPr bwMode="auto">
            <a:xfrm>
              <a:off x="1390" y="1305"/>
              <a:ext cx="110" cy="238"/>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FF0000"/>
                  </a:solidFill>
                  <a:latin typeface="Arial" pitchFamily="34" charset="0"/>
                </a:rPr>
                <a:t>3</a:t>
              </a:r>
              <a:endParaRPr lang="en-US" altLang="zh-CN" sz="1600">
                <a:solidFill>
                  <a:schemeClr val="tx1"/>
                </a:solidFill>
                <a:latin typeface="Arial" pitchFamily="34" charset="0"/>
              </a:endParaRPr>
            </a:p>
          </p:txBody>
        </p:sp>
      </p:grpSp>
      <p:grpSp>
        <p:nvGrpSpPr>
          <p:cNvPr id="24" name="Group 113"/>
          <p:cNvGrpSpPr>
            <a:grpSpLocks noChangeAspect="1"/>
          </p:cNvGrpSpPr>
          <p:nvPr/>
        </p:nvGrpSpPr>
        <p:grpSpPr bwMode="auto">
          <a:xfrm>
            <a:off x="771525" y="1477963"/>
            <a:ext cx="2462213" cy="1887537"/>
            <a:chOff x="241" y="1229"/>
            <a:chExt cx="2391" cy="1834"/>
          </a:xfrm>
        </p:grpSpPr>
        <p:sp>
          <p:nvSpPr>
            <p:cNvPr id="1563762" name="Freeform 114"/>
            <p:cNvSpPr>
              <a:spLocks noChangeAspect="1"/>
            </p:cNvSpPr>
            <p:nvPr/>
          </p:nvSpPr>
          <p:spPr bwMode="auto">
            <a:xfrm>
              <a:off x="241" y="1229"/>
              <a:ext cx="2391" cy="1611"/>
            </a:xfrm>
            <a:custGeom>
              <a:avLst/>
              <a:gdLst/>
              <a:ahLst/>
              <a:cxnLst>
                <a:cxn ang="0">
                  <a:pos x="1385" y="24"/>
                </a:cxn>
                <a:cxn ang="0">
                  <a:pos x="1582" y="69"/>
                </a:cxn>
                <a:cxn ang="0">
                  <a:pos x="1768" y="136"/>
                </a:cxn>
                <a:cxn ang="0">
                  <a:pos x="1936" y="221"/>
                </a:cxn>
                <a:cxn ang="0">
                  <a:pos x="2083" y="322"/>
                </a:cxn>
                <a:cxn ang="0">
                  <a:pos x="2207" y="439"/>
                </a:cxn>
                <a:cxn ang="0">
                  <a:pos x="2300" y="566"/>
                </a:cxn>
                <a:cxn ang="0">
                  <a:pos x="2360" y="698"/>
                </a:cxn>
                <a:cxn ang="0">
                  <a:pos x="2388" y="836"/>
                </a:cxn>
                <a:cxn ang="0">
                  <a:pos x="2382" y="970"/>
                </a:cxn>
                <a:cxn ang="0">
                  <a:pos x="2343" y="1102"/>
                </a:cxn>
                <a:cxn ang="0">
                  <a:pos x="2270" y="1225"/>
                </a:cxn>
                <a:cxn ang="0">
                  <a:pos x="2166" y="1335"/>
                </a:cxn>
                <a:cxn ang="0">
                  <a:pos x="2032" y="1430"/>
                </a:cxn>
                <a:cxn ang="0">
                  <a:pos x="1876" y="1508"/>
                </a:cxn>
                <a:cxn ang="0">
                  <a:pos x="1701" y="1564"/>
                </a:cxn>
                <a:cxn ang="0">
                  <a:pos x="1510" y="1598"/>
                </a:cxn>
                <a:cxn ang="0">
                  <a:pos x="1311" y="1611"/>
                </a:cxn>
                <a:cxn ang="0">
                  <a:pos x="1108" y="1600"/>
                </a:cxn>
                <a:cxn ang="0">
                  <a:pos x="907" y="1568"/>
                </a:cxn>
                <a:cxn ang="0">
                  <a:pos x="716" y="1512"/>
                </a:cxn>
                <a:cxn ang="0">
                  <a:pos x="537" y="1436"/>
                </a:cxn>
                <a:cxn ang="0">
                  <a:pos x="379" y="1341"/>
                </a:cxn>
                <a:cxn ang="0">
                  <a:pos x="243" y="1233"/>
                </a:cxn>
                <a:cxn ang="0">
                  <a:pos x="134" y="1110"/>
                </a:cxn>
                <a:cxn ang="0">
                  <a:pos x="57" y="981"/>
                </a:cxn>
                <a:cxn ang="0">
                  <a:pos x="11" y="845"/>
                </a:cxn>
                <a:cxn ang="0">
                  <a:pos x="0" y="709"/>
                </a:cxn>
                <a:cxn ang="0">
                  <a:pos x="24" y="575"/>
                </a:cxn>
                <a:cxn ang="0">
                  <a:pos x="83" y="447"/>
                </a:cxn>
                <a:cxn ang="0">
                  <a:pos x="171" y="331"/>
                </a:cxn>
                <a:cxn ang="0">
                  <a:pos x="290" y="227"/>
                </a:cxn>
                <a:cxn ang="0">
                  <a:pos x="435" y="141"/>
                </a:cxn>
                <a:cxn ang="0">
                  <a:pos x="602" y="74"/>
                </a:cxn>
                <a:cxn ang="0">
                  <a:pos x="786" y="28"/>
                </a:cxn>
                <a:cxn ang="0">
                  <a:pos x="980" y="3"/>
                </a:cxn>
                <a:cxn ang="0">
                  <a:pos x="1181" y="3"/>
                </a:cxn>
              </a:cxnLst>
              <a:rect l="0" t="0" r="r" b="b"/>
              <a:pathLst>
                <a:path w="2391" h="1611">
                  <a:moveTo>
                    <a:pt x="1283" y="11"/>
                  </a:moveTo>
                  <a:lnTo>
                    <a:pt x="1385" y="24"/>
                  </a:lnTo>
                  <a:lnTo>
                    <a:pt x="1484" y="46"/>
                  </a:lnTo>
                  <a:lnTo>
                    <a:pt x="1582" y="69"/>
                  </a:lnTo>
                  <a:lnTo>
                    <a:pt x="1675" y="100"/>
                  </a:lnTo>
                  <a:lnTo>
                    <a:pt x="1768" y="136"/>
                  </a:lnTo>
                  <a:lnTo>
                    <a:pt x="1854" y="175"/>
                  </a:lnTo>
                  <a:lnTo>
                    <a:pt x="1936" y="221"/>
                  </a:lnTo>
                  <a:lnTo>
                    <a:pt x="2012" y="270"/>
                  </a:lnTo>
                  <a:lnTo>
                    <a:pt x="2083" y="322"/>
                  </a:lnTo>
                  <a:lnTo>
                    <a:pt x="2148" y="380"/>
                  </a:lnTo>
                  <a:lnTo>
                    <a:pt x="2207" y="439"/>
                  </a:lnTo>
                  <a:lnTo>
                    <a:pt x="2257" y="501"/>
                  </a:lnTo>
                  <a:lnTo>
                    <a:pt x="2300" y="566"/>
                  </a:lnTo>
                  <a:lnTo>
                    <a:pt x="2334" y="631"/>
                  </a:lnTo>
                  <a:lnTo>
                    <a:pt x="2360" y="698"/>
                  </a:lnTo>
                  <a:lnTo>
                    <a:pt x="2380" y="767"/>
                  </a:lnTo>
                  <a:lnTo>
                    <a:pt x="2388" y="836"/>
                  </a:lnTo>
                  <a:lnTo>
                    <a:pt x="2391" y="903"/>
                  </a:lnTo>
                  <a:lnTo>
                    <a:pt x="2382" y="970"/>
                  </a:lnTo>
                  <a:lnTo>
                    <a:pt x="2367" y="1037"/>
                  </a:lnTo>
                  <a:lnTo>
                    <a:pt x="2343" y="1102"/>
                  </a:lnTo>
                  <a:lnTo>
                    <a:pt x="2311" y="1164"/>
                  </a:lnTo>
                  <a:lnTo>
                    <a:pt x="2270" y="1225"/>
                  </a:lnTo>
                  <a:lnTo>
                    <a:pt x="2220" y="1281"/>
                  </a:lnTo>
                  <a:lnTo>
                    <a:pt x="2166" y="1335"/>
                  </a:lnTo>
                  <a:lnTo>
                    <a:pt x="2101" y="1384"/>
                  </a:lnTo>
                  <a:lnTo>
                    <a:pt x="2032" y="1430"/>
                  </a:lnTo>
                  <a:lnTo>
                    <a:pt x="1958" y="1471"/>
                  </a:lnTo>
                  <a:lnTo>
                    <a:pt x="1876" y="1508"/>
                  </a:lnTo>
                  <a:lnTo>
                    <a:pt x="1789" y="1538"/>
                  </a:lnTo>
                  <a:lnTo>
                    <a:pt x="1701" y="1564"/>
                  </a:lnTo>
                  <a:lnTo>
                    <a:pt x="1608" y="1585"/>
                  </a:lnTo>
                  <a:lnTo>
                    <a:pt x="1510" y="1598"/>
                  </a:lnTo>
                  <a:lnTo>
                    <a:pt x="1411" y="1609"/>
                  </a:lnTo>
                  <a:lnTo>
                    <a:pt x="1311" y="1611"/>
                  </a:lnTo>
                  <a:lnTo>
                    <a:pt x="1210" y="1609"/>
                  </a:lnTo>
                  <a:lnTo>
                    <a:pt x="1108" y="1600"/>
                  </a:lnTo>
                  <a:lnTo>
                    <a:pt x="1006" y="1587"/>
                  </a:lnTo>
                  <a:lnTo>
                    <a:pt x="907" y="1568"/>
                  </a:lnTo>
                  <a:lnTo>
                    <a:pt x="809" y="1542"/>
                  </a:lnTo>
                  <a:lnTo>
                    <a:pt x="716" y="1512"/>
                  </a:lnTo>
                  <a:lnTo>
                    <a:pt x="626" y="1475"/>
                  </a:lnTo>
                  <a:lnTo>
                    <a:pt x="537" y="1436"/>
                  </a:lnTo>
                  <a:lnTo>
                    <a:pt x="455" y="1391"/>
                  </a:lnTo>
                  <a:lnTo>
                    <a:pt x="379" y="1341"/>
                  </a:lnTo>
                  <a:lnTo>
                    <a:pt x="308" y="1289"/>
                  </a:lnTo>
                  <a:lnTo>
                    <a:pt x="243" y="1233"/>
                  </a:lnTo>
                  <a:lnTo>
                    <a:pt x="184" y="1173"/>
                  </a:lnTo>
                  <a:lnTo>
                    <a:pt x="134" y="1110"/>
                  </a:lnTo>
                  <a:lnTo>
                    <a:pt x="91" y="1045"/>
                  </a:lnTo>
                  <a:lnTo>
                    <a:pt x="57" y="981"/>
                  </a:lnTo>
                  <a:lnTo>
                    <a:pt x="31" y="914"/>
                  </a:lnTo>
                  <a:lnTo>
                    <a:pt x="11" y="845"/>
                  </a:lnTo>
                  <a:lnTo>
                    <a:pt x="3" y="776"/>
                  </a:lnTo>
                  <a:lnTo>
                    <a:pt x="0" y="709"/>
                  </a:lnTo>
                  <a:lnTo>
                    <a:pt x="9" y="642"/>
                  </a:lnTo>
                  <a:lnTo>
                    <a:pt x="24" y="575"/>
                  </a:lnTo>
                  <a:lnTo>
                    <a:pt x="48" y="510"/>
                  </a:lnTo>
                  <a:lnTo>
                    <a:pt x="83" y="447"/>
                  </a:lnTo>
                  <a:lnTo>
                    <a:pt x="121" y="387"/>
                  </a:lnTo>
                  <a:lnTo>
                    <a:pt x="171" y="331"/>
                  </a:lnTo>
                  <a:lnTo>
                    <a:pt x="227" y="277"/>
                  </a:lnTo>
                  <a:lnTo>
                    <a:pt x="290" y="227"/>
                  </a:lnTo>
                  <a:lnTo>
                    <a:pt x="359" y="182"/>
                  </a:lnTo>
                  <a:lnTo>
                    <a:pt x="435" y="141"/>
                  </a:lnTo>
                  <a:lnTo>
                    <a:pt x="515" y="104"/>
                  </a:lnTo>
                  <a:lnTo>
                    <a:pt x="602" y="74"/>
                  </a:lnTo>
                  <a:lnTo>
                    <a:pt x="690" y="48"/>
                  </a:lnTo>
                  <a:lnTo>
                    <a:pt x="786" y="28"/>
                  </a:lnTo>
                  <a:lnTo>
                    <a:pt x="881" y="13"/>
                  </a:lnTo>
                  <a:lnTo>
                    <a:pt x="980" y="3"/>
                  </a:lnTo>
                  <a:lnTo>
                    <a:pt x="1082" y="0"/>
                  </a:lnTo>
                  <a:lnTo>
                    <a:pt x="1181" y="3"/>
                  </a:lnTo>
                  <a:lnTo>
                    <a:pt x="1283" y="11"/>
                  </a:lnTo>
                </a:path>
              </a:pathLst>
            </a:custGeom>
            <a:noFill/>
            <a:ln w="3175">
              <a:solidFill>
                <a:srgbClr val="000000"/>
              </a:solidFill>
              <a:prstDash val="solid"/>
              <a:round/>
              <a:headEnd/>
              <a:tailEnd/>
            </a:ln>
          </p:spPr>
          <p:txBody>
            <a:bodyPr/>
            <a:lstStyle/>
            <a:p>
              <a:endParaRPr lang="en-US"/>
            </a:p>
          </p:txBody>
        </p:sp>
        <p:sp>
          <p:nvSpPr>
            <p:cNvPr id="1563763" name="Rectangle 115"/>
            <p:cNvSpPr>
              <a:spLocks noChangeAspect="1" noChangeArrowheads="1"/>
            </p:cNvSpPr>
            <p:nvPr/>
          </p:nvSpPr>
          <p:spPr bwMode="auto">
            <a:xfrm>
              <a:off x="1238" y="2826"/>
              <a:ext cx="110" cy="237"/>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FF0000"/>
                  </a:solidFill>
                  <a:latin typeface="Arial" pitchFamily="34" charset="0"/>
                </a:rPr>
                <a:t>4</a:t>
              </a:r>
              <a:endParaRPr lang="en-US" altLang="zh-CN" sz="1600">
                <a:solidFill>
                  <a:schemeClr val="tx1"/>
                </a:solidFill>
                <a:latin typeface="Arial" pitchFamily="34" charset="0"/>
              </a:endParaRPr>
            </a:p>
          </p:txBody>
        </p:sp>
      </p:grpSp>
      <p:grpSp>
        <p:nvGrpSpPr>
          <p:cNvPr id="25" name="Group 116"/>
          <p:cNvGrpSpPr>
            <a:grpSpLocks noChangeAspect="1"/>
          </p:cNvGrpSpPr>
          <p:nvPr/>
        </p:nvGrpSpPr>
        <p:grpSpPr bwMode="auto">
          <a:xfrm>
            <a:off x="723900" y="1216025"/>
            <a:ext cx="2595563" cy="2289175"/>
            <a:chOff x="194" y="975"/>
            <a:chExt cx="2522" cy="2224"/>
          </a:xfrm>
        </p:grpSpPr>
        <p:sp>
          <p:nvSpPr>
            <p:cNvPr id="1563765" name="Rectangle 117"/>
            <p:cNvSpPr>
              <a:spLocks noChangeAspect="1" noChangeArrowheads="1"/>
            </p:cNvSpPr>
            <p:nvPr/>
          </p:nvSpPr>
          <p:spPr bwMode="auto">
            <a:xfrm>
              <a:off x="2138" y="975"/>
              <a:ext cx="109" cy="238"/>
            </a:xfrm>
            <a:prstGeom prst="rect">
              <a:avLst/>
            </a:prstGeom>
            <a:noFill/>
            <a:ln w="9525">
              <a:noFill/>
              <a:miter lim="800000"/>
              <a:headEnd/>
              <a:tailEnd/>
            </a:ln>
          </p:spPr>
          <p:txBody>
            <a:bodyPr wrap="none" lIns="0" tIns="0" rIns="0" bIns="0">
              <a:spAutoFit/>
            </a:bodyPr>
            <a:lstStyle/>
            <a:p>
              <a:pPr>
                <a:spcBef>
                  <a:spcPct val="0"/>
                </a:spcBef>
                <a:buClrTx/>
                <a:buSzTx/>
                <a:buFontTx/>
                <a:buNone/>
              </a:pPr>
              <a:r>
                <a:rPr lang="en-US" altLang="zh-CN" sz="1600">
                  <a:solidFill>
                    <a:srgbClr val="FF0000"/>
                  </a:solidFill>
                  <a:latin typeface="Arial" pitchFamily="34" charset="0"/>
                </a:rPr>
                <a:t>5</a:t>
              </a:r>
              <a:endParaRPr lang="en-US" altLang="zh-CN" sz="1600">
                <a:solidFill>
                  <a:schemeClr val="tx1"/>
                </a:solidFill>
                <a:latin typeface="Arial" pitchFamily="34" charset="0"/>
              </a:endParaRPr>
            </a:p>
          </p:txBody>
        </p:sp>
        <p:sp>
          <p:nvSpPr>
            <p:cNvPr id="1563766" name="Freeform 118"/>
            <p:cNvSpPr>
              <a:spLocks noChangeAspect="1"/>
            </p:cNvSpPr>
            <p:nvPr/>
          </p:nvSpPr>
          <p:spPr bwMode="auto">
            <a:xfrm>
              <a:off x="194" y="988"/>
              <a:ext cx="2522" cy="2211"/>
            </a:xfrm>
            <a:custGeom>
              <a:avLst/>
              <a:gdLst/>
              <a:ahLst/>
              <a:cxnLst>
                <a:cxn ang="0">
                  <a:pos x="1363" y="4"/>
                </a:cxn>
                <a:cxn ang="0">
                  <a:pos x="1568" y="34"/>
                </a:cxn>
                <a:cxn ang="0">
                  <a:pos x="1765" y="92"/>
                </a:cxn>
                <a:cxn ang="0">
                  <a:pos x="1949" y="179"/>
                </a:cxn>
                <a:cxn ang="0">
                  <a:pos x="2113" y="291"/>
                </a:cxn>
                <a:cxn ang="0">
                  <a:pos x="2254" y="425"/>
                </a:cxn>
                <a:cxn ang="0">
                  <a:pos x="2368" y="578"/>
                </a:cxn>
                <a:cxn ang="0">
                  <a:pos x="2453" y="744"/>
                </a:cxn>
                <a:cxn ang="0">
                  <a:pos x="2505" y="922"/>
                </a:cxn>
                <a:cxn ang="0">
                  <a:pos x="2522" y="1103"/>
                </a:cxn>
                <a:cxn ang="0">
                  <a:pos x="2505" y="1284"/>
                </a:cxn>
                <a:cxn ang="0">
                  <a:pos x="2453" y="1461"/>
                </a:cxn>
                <a:cxn ang="0">
                  <a:pos x="2371" y="1630"/>
                </a:cxn>
                <a:cxn ang="0">
                  <a:pos x="2256" y="1783"/>
                </a:cxn>
                <a:cxn ang="0">
                  <a:pos x="2115" y="1917"/>
                </a:cxn>
                <a:cxn ang="0">
                  <a:pos x="1951" y="2029"/>
                </a:cxn>
                <a:cxn ang="0">
                  <a:pos x="1769" y="2118"/>
                </a:cxn>
                <a:cxn ang="0">
                  <a:pos x="1572" y="2176"/>
                </a:cxn>
                <a:cxn ang="0">
                  <a:pos x="1367" y="2206"/>
                </a:cxn>
                <a:cxn ang="0">
                  <a:pos x="1159" y="2206"/>
                </a:cxn>
                <a:cxn ang="0">
                  <a:pos x="954" y="2178"/>
                </a:cxn>
                <a:cxn ang="0">
                  <a:pos x="755" y="2118"/>
                </a:cxn>
                <a:cxn ang="0">
                  <a:pos x="573" y="2031"/>
                </a:cxn>
                <a:cxn ang="0">
                  <a:pos x="409" y="1919"/>
                </a:cxn>
                <a:cxn ang="0">
                  <a:pos x="266" y="1785"/>
                </a:cxn>
                <a:cxn ang="0">
                  <a:pos x="151" y="1634"/>
                </a:cxn>
                <a:cxn ang="0">
                  <a:pos x="69" y="1466"/>
                </a:cxn>
                <a:cxn ang="0">
                  <a:pos x="17" y="1289"/>
                </a:cxn>
                <a:cxn ang="0">
                  <a:pos x="0" y="1107"/>
                </a:cxn>
                <a:cxn ang="0">
                  <a:pos x="17" y="926"/>
                </a:cxn>
                <a:cxn ang="0">
                  <a:pos x="67" y="749"/>
                </a:cxn>
                <a:cxn ang="0">
                  <a:pos x="151" y="580"/>
                </a:cxn>
                <a:cxn ang="0">
                  <a:pos x="264" y="429"/>
                </a:cxn>
                <a:cxn ang="0">
                  <a:pos x="404" y="293"/>
                </a:cxn>
                <a:cxn ang="0">
                  <a:pos x="569" y="181"/>
                </a:cxn>
                <a:cxn ang="0">
                  <a:pos x="753" y="95"/>
                </a:cxn>
                <a:cxn ang="0">
                  <a:pos x="949" y="34"/>
                </a:cxn>
                <a:cxn ang="0">
                  <a:pos x="1155" y="4"/>
                </a:cxn>
              </a:cxnLst>
              <a:rect l="0" t="0" r="r" b="b"/>
              <a:pathLst>
                <a:path w="2522" h="2211">
                  <a:moveTo>
                    <a:pt x="1259" y="0"/>
                  </a:moveTo>
                  <a:lnTo>
                    <a:pt x="1363" y="4"/>
                  </a:lnTo>
                  <a:lnTo>
                    <a:pt x="1466" y="15"/>
                  </a:lnTo>
                  <a:lnTo>
                    <a:pt x="1568" y="34"/>
                  </a:lnTo>
                  <a:lnTo>
                    <a:pt x="1668" y="60"/>
                  </a:lnTo>
                  <a:lnTo>
                    <a:pt x="1765" y="92"/>
                  </a:lnTo>
                  <a:lnTo>
                    <a:pt x="1858" y="131"/>
                  </a:lnTo>
                  <a:lnTo>
                    <a:pt x="1949" y="179"/>
                  </a:lnTo>
                  <a:lnTo>
                    <a:pt x="2033" y="233"/>
                  </a:lnTo>
                  <a:lnTo>
                    <a:pt x="2113" y="291"/>
                  </a:lnTo>
                  <a:lnTo>
                    <a:pt x="2187" y="356"/>
                  </a:lnTo>
                  <a:lnTo>
                    <a:pt x="2254" y="425"/>
                  </a:lnTo>
                  <a:lnTo>
                    <a:pt x="2314" y="498"/>
                  </a:lnTo>
                  <a:lnTo>
                    <a:pt x="2368" y="578"/>
                  </a:lnTo>
                  <a:lnTo>
                    <a:pt x="2414" y="660"/>
                  </a:lnTo>
                  <a:lnTo>
                    <a:pt x="2453" y="744"/>
                  </a:lnTo>
                  <a:lnTo>
                    <a:pt x="2483" y="831"/>
                  </a:lnTo>
                  <a:lnTo>
                    <a:pt x="2505" y="922"/>
                  </a:lnTo>
                  <a:lnTo>
                    <a:pt x="2518" y="1012"/>
                  </a:lnTo>
                  <a:lnTo>
                    <a:pt x="2522" y="1103"/>
                  </a:lnTo>
                  <a:lnTo>
                    <a:pt x="2518" y="1194"/>
                  </a:lnTo>
                  <a:lnTo>
                    <a:pt x="2505" y="1284"/>
                  </a:lnTo>
                  <a:lnTo>
                    <a:pt x="2483" y="1375"/>
                  </a:lnTo>
                  <a:lnTo>
                    <a:pt x="2453" y="1461"/>
                  </a:lnTo>
                  <a:lnTo>
                    <a:pt x="2416" y="1548"/>
                  </a:lnTo>
                  <a:lnTo>
                    <a:pt x="2371" y="1630"/>
                  </a:lnTo>
                  <a:lnTo>
                    <a:pt x="2317" y="1707"/>
                  </a:lnTo>
                  <a:lnTo>
                    <a:pt x="2256" y="1783"/>
                  </a:lnTo>
                  <a:lnTo>
                    <a:pt x="2189" y="1852"/>
                  </a:lnTo>
                  <a:lnTo>
                    <a:pt x="2115" y="1917"/>
                  </a:lnTo>
                  <a:lnTo>
                    <a:pt x="2037" y="1975"/>
                  </a:lnTo>
                  <a:lnTo>
                    <a:pt x="1951" y="2029"/>
                  </a:lnTo>
                  <a:lnTo>
                    <a:pt x="1862" y="2077"/>
                  </a:lnTo>
                  <a:lnTo>
                    <a:pt x="1769" y="2118"/>
                  </a:lnTo>
                  <a:lnTo>
                    <a:pt x="1672" y="2150"/>
                  </a:lnTo>
                  <a:lnTo>
                    <a:pt x="1572" y="2176"/>
                  </a:lnTo>
                  <a:lnTo>
                    <a:pt x="1471" y="2195"/>
                  </a:lnTo>
                  <a:lnTo>
                    <a:pt x="1367" y="2206"/>
                  </a:lnTo>
                  <a:lnTo>
                    <a:pt x="1263" y="2211"/>
                  </a:lnTo>
                  <a:lnTo>
                    <a:pt x="1159" y="2206"/>
                  </a:lnTo>
                  <a:lnTo>
                    <a:pt x="1055" y="2195"/>
                  </a:lnTo>
                  <a:lnTo>
                    <a:pt x="954" y="2178"/>
                  </a:lnTo>
                  <a:lnTo>
                    <a:pt x="852" y="2152"/>
                  </a:lnTo>
                  <a:lnTo>
                    <a:pt x="755" y="2118"/>
                  </a:lnTo>
                  <a:lnTo>
                    <a:pt x="662" y="2079"/>
                  </a:lnTo>
                  <a:lnTo>
                    <a:pt x="573" y="2031"/>
                  </a:lnTo>
                  <a:lnTo>
                    <a:pt x="486" y="1980"/>
                  </a:lnTo>
                  <a:lnTo>
                    <a:pt x="409" y="1919"/>
                  </a:lnTo>
                  <a:lnTo>
                    <a:pt x="333" y="1856"/>
                  </a:lnTo>
                  <a:lnTo>
                    <a:pt x="266" y="1785"/>
                  </a:lnTo>
                  <a:lnTo>
                    <a:pt x="205" y="1712"/>
                  </a:lnTo>
                  <a:lnTo>
                    <a:pt x="151" y="1634"/>
                  </a:lnTo>
                  <a:lnTo>
                    <a:pt x="106" y="1552"/>
                  </a:lnTo>
                  <a:lnTo>
                    <a:pt x="69" y="1466"/>
                  </a:lnTo>
                  <a:lnTo>
                    <a:pt x="39" y="1379"/>
                  </a:lnTo>
                  <a:lnTo>
                    <a:pt x="17" y="1289"/>
                  </a:lnTo>
                  <a:lnTo>
                    <a:pt x="4" y="1198"/>
                  </a:lnTo>
                  <a:lnTo>
                    <a:pt x="0" y="1107"/>
                  </a:lnTo>
                  <a:lnTo>
                    <a:pt x="4" y="1017"/>
                  </a:lnTo>
                  <a:lnTo>
                    <a:pt x="17" y="926"/>
                  </a:lnTo>
                  <a:lnTo>
                    <a:pt x="37" y="835"/>
                  </a:lnTo>
                  <a:lnTo>
                    <a:pt x="67" y="749"/>
                  </a:lnTo>
                  <a:lnTo>
                    <a:pt x="106" y="662"/>
                  </a:lnTo>
                  <a:lnTo>
                    <a:pt x="151" y="580"/>
                  </a:lnTo>
                  <a:lnTo>
                    <a:pt x="203" y="503"/>
                  </a:lnTo>
                  <a:lnTo>
                    <a:pt x="264" y="429"/>
                  </a:lnTo>
                  <a:lnTo>
                    <a:pt x="331" y="358"/>
                  </a:lnTo>
                  <a:lnTo>
                    <a:pt x="404" y="293"/>
                  </a:lnTo>
                  <a:lnTo>
                    <a:pt x="484" y="235"/>
                  </a:lnTo>
                  <a:lnTo>
                    <a:pt x="569" y="181"/>
                  </a:lnTo>
                  <a:lnTo>
                    <a:pt x="660" y="133"/>
                  </a:lnTo>
                  <a:lnTo>
                    <a:pt x="753" y="95"/>
                  </a:lnTo>
                  <a:lnTo>
                    <a:pt x="850" y="60"/>
                  </a:lnTo>
                  <a:lnTo>
                    <a:pt x="949" y="34"/>
                  </a:lnTo>
                  <a:lnTo>
                    <a:pt x="1051" y="15"/>
                  </a:lnTo>
                  <a:lnTo>
                    <a:pt x="1155" y="4"/>
                  </a:lnTo>
                  <a:lnTo>
                    <a:pt x="1259" y="0"/>
                  </a:lnTo>
                </a:path>
              </a:pathLst>
            </a:custGeom>
            <a:noFill/>
            <a:ln w="3175">
              <a:solidFill>
                <a:srgbClr val="000000"/>
              </a:solidFill>
              <a:prstDash val="solid"/>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linds(horizontal)">
                                      <p:cBhvr>
                                        <p:cTn id="21" dur="500"/>
                                        <p:tgtEl>
                                          <p:spTgt spid="22"/>
                                        </p:tgtEl>
                                      </p:cBhvr>
                                    </p:animEffect>
                                  </p:childTnLst>
                                </p:cTn>
                              </p:par>
                              <p:par>
                                <p:cTn id="22" presetID="3" presetClass="entr" presetSubtype="1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par>
                                <p:cTn id="25" presetID="3" presetClass="entr" presetSubtype="1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par>
                                <p:cTn id="28" presetID="3" presetClass="entr" presetSubtype="1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blinds(horizontal)">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linds(horizontal)">
                                      <p:cBhvr>
                                        <p:cTn id="40" dur="500"/>
                                        <p:tgtEl>
                                          <p:spTgt spid="18"/>
                                        </p:tgtEl>
                                      </p:cBhvr>
                                    </p:animEffect>
                                  </p:childTnLst>
                                </p:cTn>
                              </p:par>
                              <p:par>
                                <p:cTn id="41" presetID="3" presetClass="entr" presetSubtype="1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linds(horizontal)">
                                      <p:cBhvr>
                                        <p:cTn id="43" dur="500"/>
                                        <p:tgtEl>
                                          <p:spTgt spid="12"/>
                                        </p:tgtEl>
                                      </p:cBhvr>
                                    </p:animEffect>
                                  </p:childTnLst>
                                </p:cTn>
                              </p:par>
                              <p:par>
                                <p:cTn id="44" presetID="3" presetClass="entr" presetSubtype="1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linds(horizontal)">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blinds(horizontal)">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blinds(horizontal)">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linds(horizontal)">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blinds(horizontal)">
                                      <p:cBhvr>
                                        <p:cTn id="66" dur="5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blinds(horizontal)">
                                      <p:cBhvr>
                                        <p:cTn id="71" dur="500"/>
                                        <p:tgtEl>
                                          <p:spTgt spid="25"/>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blinds(horizontal)">
                                      <p:cBhvr>
                                        <p:cTn id="76" dur="500"/>
                                        <p:tgtEl>
                                          <p:spTgt spid="17"/>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blinds(horizontal)">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blinds(horizontal)">
                                      <p:cBhvr>
                                        <p:cTn id="8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Machine learning (ML) is an essential skill for any aspiring data analyst and data scientist, and also for those who wish to transform a massive amount of raw data into trends and predictions. </a:t>
            </a:r>
          </a:p>
          <a:p>
            <a:r>
              <a:rPr lang="en-US" dirty="0" smtClean="0"/>
              <a:t>ML is the application of computer algorithms that improve automatically through experience. ML algorithms build a model based on sample data, known as “training data”, in order to make predictions or decisions without being explicitly programmed to do so. </a:t>
            </a:r>
            <a:endParaRPr lang="en-US" dirty="0"/>
          </a:p>
        </p:txBody>
      </p:sp>
      <p:sp>
        <p:nvSpPr>
          <p:cNvPr id="4" name="Slide Number Placeholder 3"/>
          <p:cNvSpPr>
            <a:spLocks noGrp="1"/>
          </p:cNvSpPr>
          <p:nvPr>
            <p:ph type="sldNum" sz="quarter" idx="12"/>
          </p:nvPr>
        </p:nvSpPr>
        <p:spPr/>
        <p:txBody>
          <a:bodyPr/>
          <a:lstStyle/>
          <a:p>
            <a:fld id="{5A4DD2B8-9052-4EBD-A268-910EE0104888}"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lide Number Placeholder 5"/>
          <p:cNvSpPr>
            <a:spLocks noGrp="1"/>
          </p:cNvSpPr>
          <p:nvPr>
            <p:ph type="sldNum" sz="quarter" idx="12"/>
          </p:nvPr>
        </p:nvSpPr>
        <p:spPr/>
        <p:txBody>
          <a:bodyPr/>
          <a:lstStyle/>
          <a:p>
            <a:fld id="{DBFD4349-5D19-42B0-9B1A-E1890179A45A}" type="slidenum">
              <a:rPr lang="zh-CN" altLang="en-US"/>
              <a:pPr/>
              <a:t>20</a:t>
            </a:fld>
            <a:endParaRPr lang="en-US" altLang="zh-CN"/>
          </a:p>
        </p:txBody>
      </p:sp>
      <p:sp>
        <p:nvSpPr>
          <p:cNvPr id="1565698" name="Rectangle 2"/>
          <p:cNvSpPr>
            <a:spLocks noGrp="1" noChangeArrowheads="1"/>
          </p:cNvSpPr>
          <p:nvPr>
            <p:ph type="title"/>
          </p:nvPr>
        </p:nvSpPr>
        <p:spPr>
          <a:xfrm>
            <a:off x="228600" y="0"/>
            <a:ext cx="7772400" cy="762000"/>
          </a:xfrm>
        </p:spPr>
        <p:txBody>
          <a:bodyPr/>
          <a:lstStyle/>
          <a:p>
            <a:r>
              <a:rPr lang="en-US" altLang="zh-CN">
                <a:ea typeface="SimSun" pitchFamily="2" charset="-122"/>
              </a:rPr>
              <a:t>Compare Dendrograms</a:t>
            </a:r>
          </a:p>
        </p:txBody>
      </p:sp>
      <p:grpSp>
        <p:nvGrpSpPr>
          <p:cNvPr id="2" name="Group 3"/>
          <p:cNvGrpSpPr>
            <a:grpSpLocks/>
          </p:cNvGrpSpPr>
          <p:nvPr/>
        </p:nvGrpSpPr>
        <p:grpSpPr bwMode="auto">
          <a:xfrm>
            <a:off x="990600" y="2819400"/>
            <a:ext cx="2590800" cy="625475"/>
            <a:chOff x="432" y="1872"/>
            <a:chExt cx="1632" cy="394"/>
          </a:xfrm>
        </p:grpSpPr>
        <p:sp>
          <p:nvSpPr>
            <p:cNvPr id="1565700" name="Oval 4"/>
            <p:cNvSpPr>
              <a:spLocks noChangeArrowheads="1"/>
            </p:cNvSpPr>
            <p:nvPr/>
          </p:nvSpPr>
          <p:spPr bwMode="auto">
            <a:xfrm>
              <a:off x="624" y="1872"/>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01" name="Oval 5"/>
            <p:cNvSpPr>
              <a:spLocks noChangeArrowheads="1"/>
            </p:cNvSpPr>
            <p:nvPr/>
          </p:nvSpPr>
          <p:spPr bwMode="auto">
            <a:xfrm>
              <a:off x="864" y="1872"/>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02" name="Oval 6"/>
            <p:cNvSpPr>
              <a:spLocks noChangeArrowheads="1"/>
            </p:cNvSpPr>
            <p:nvPr/>
          </p:nvSpPr>
          <p:spPr bwMode="auto">
            <a:xfrm>
              <a:off x="1104" y="1872"/>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03" name="Oval 7"/>
            <p:cNvSpPr>
              <a:spLocks noChangeArrowheads="1"/>
            </p:cNvSpPr>
            <p:nvPr/>
          </p:nvSpPr>
          <p:spPr bwMode="auto">
            <a:xfrm>
              <a:off x="1344" y="1872"/>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04" name="Oval 8"/>
            <p:cNvSpPr>
              <a:spLocks noChangeArrowheads="1"/>
            </p:cNvSpPr>
            <p:nvPr/>
          </p:nvSpPr>
          <p:spPr bwMode="auto">
            <a:xfrm>
              <a:off x="1584" y="1872"/>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05" name="Oval 9"/>
            <p:cNvSpPr>
              <a:spLocks noChangeArrowheads="1"/>
            </p:cNvSpPr>
            <p:nvPr/>
          </p:nvSpPr>
          <p:spPr bwMode="auto">
            <a:xfrm>
              <a:off x="1824" y="1872"/>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06" name="Text Box 10"/>
            <p:cNvSpPr txBox="1">
              <a:spLocks noChangeArrowheads="1"/>
            </p:cNvSpPr>
            <p:nvPr/>
          </p:nvSpPr>
          <p:spPr bwMode="auto">
            <a:xfrm>
              <a:off x="432" y="2016"/>
              <a:ext cx="1632" cy="250"/>
            </a:xfrm>
            <a:prstGeom prst="rect">
              <a:avLst/>
            </a:prstGeom>
            <a:noFill/>
            <a:ln w="9525">
              <a:noFill/>
              <a:miter lim="800000"/>
              <a:headEnd/>
              <a:tailEnd/>
            </a:ln>
            <a:effectLst/>
          </p:spPr>
          <p:txBody>
            <a:bodyPr>
              <a:spAutoFit/>
            </a:bodyPr>
            <a:lstStyle/>
            <a:p>
              <a:pPr eaLnBrk="1" hangingPunct="1">
                <a:spcBef>
                  <a:spcPct val="50000"/>
                </a:spcBef>
                <a:buClrTx/>
                <a:buSzTx/>
                <a:buFontTx/>
                <a:buNone/>
              </a:pPr>
              <a:r>
                <a:rPr lang="zh-CN" altLang="en-US" sz="2000">
                  <a:solidFill>
                    <a:schemeClr val="tx1"/>
                  </a:solidFill>
                  <a:latin typeface="Arial" pitchFamily="34" charset="0"/>
                </a:rPr>
                <a:t>  </a:t>
              </a:r>
              <a:r>
                <a:rPr lang="en-US" altLang="zh-CN" sz="2000">
                  <a:solidFill>
                    <a:schemeClr val="tx1"/>
                  </a:solidFill>
                  <a:latin typeface="Arial" pitchFamily="34" charset="0"/>
                </a:rPr>
                <a:t>1   2    5    3   6    4</a:t>
              </a:r>
            </a:p>
          </p:txBody>
        </p:sp>
      </p:grpSp>
      <p:grpSp>
        <p:nvGrpSpPr>
          <p:cNvPr id="3" name="Group 11"/>
          <p:cNvGrpSpPr>
            <a:grpSpLocks/>
          </p:cNvGrpSpPr>
          <p:nvPr/>
        </p:nvGrpSpPr>
        <p:grpSpPr bwMode="auto">
          <a:xfrm>
            <a:off x="1698625" y="2438400"/>
            <a:ext cx="457200" cy="392113"/>
            <a:chOff x="878" y="1632"/>
            <a:chExt cx="288" cy="247"/>
          </a:xfrm>
        </p:grpSpPr>
        <p:sp>
          <p:nvSpPr>
            <p:cNvPr id="1565708" name="Line 12"/>
            <p:cNvSpPr>
              <a:spLocks noChangeShapeType="1"/>
            </p:cNvSpPr>
            <p:nvPr/>
          </p:nvSpPr>
          <p:spPr bwMode="auto">
            <a:xfrm flipV="1">
              <a:off x="885" y="1639"/>
              <a:ext cx="0" cy="240"/>
            </a:xfrm>
            <a:prstGeom prst="line">
              <a:avLst/>
            </a:prstGeom>
            <a:noFill/>
            <a:ln w="9525">
              <a:solidFill>
                <a:schemeClr val="tx1"/>
              </a:solidFill>
              <a:round/>
              <a:headEnd/>
              <a:tailEnd/>
            </a:ln>
            <a:effectLst/>
          </p:spPr>
          <p:txBody>
            <a:bodyPr/>
            <a:lstStyle/>
            <a:p>
              <a:endParaRPr lang="en-US"/>
            </a:p>
          </p:txBody>
        </p:sp>
        <p:sp>
          <p:nvSpPr>
            <p:cNvPr id="1565709" name="Line 13"/>
            <p:cNvSpPr>
              <a:spLocks noChangeShapeType="1"/>
            </p:cNvSpPr>
            <p:nvPr/>
          </p:nvSpPr>
          <p:spPr bwMode="auto">
            <a:xfrm>
              <a:off x="878" y="1632"/>
              <a:ext cx="288" cy="0"/>
            </a:xfrm>
            <a:prstGeom prst="line">
              <a:avLst/>
            </a:prstGeom>
            <a:noFill/>
            <a:ln w="9525">
              <a:solidFill>
                <a:schemeClr val="tx1"/>
              </a:solidFill>
              <a:round/>
              <a:headEnd/>
              <a:tailEnd/>
            </a:ln>
            <a:effectLst/>
          </p:spPr>
          <p:txBody>
            <a:bodyPr/>
            <a:lstStyle/>
            <a:p>
              <a:endParaRPr lang="en-US"/>
            </a:p>
          </p:txBody>
        </p:sp>
        <p:sp>
          <p:nvSpPr>
            <p:cNvPr id="1565710" name="Line 14"/>
            <p:cNvSpPr>
              <a:spLocks noChangeShapeType="1"/>
            </p:cNvSpPr>
            <p:nvPr/>
          </p:nvSpPr>
          <p:spPr bwMode="auto">
            <a:xfrm>
              <a:off x="1152" y="1632"/>
              <a:ext cx="0" cy="240"/>
            </a:xfrm>
            <a:prstGeom prst="line">
              <a:avLst/>
            </a:prstGeom>
            <a:noFill/>
            <a:ln w="9525">
              <a:solidFill>
                <a:schemeClr val="tx1"/>
              </a:solidFill>
              <a:round/>
              <a:headEnd/>
              <a:tailEnd/>
            </a:ln>
            <a:effectLst/>
          </p:spPr>
          <p:txBody>
            <a:bodyPr/>
            <a:lstStyle/>
            <a:p>
              <a:endParaRPr lang="en-US"/>
            </a:p>
          </p:txBody>
        </p:sp>
      </p:grpSp>
      <p:grpSp>
        <p:nvGrpSpPr>
          <p:cNvPr id="4" name="Group 15"/>
          <p:cNvGrpSpPr>
            <a:grpSpLocks/>
          </p:cNvGrpSpPr>
          <p:nvPr/>
        </p:nvGrpSpPr>
        <p:grpSpPr bwMode="auto">
          <a:xfrm>
            <a:off x="2427288" y="2460625"/>
            <a:ext cx="457200" cy="392113"/>
            <a:chOff x="878" y="1632"/>
            <a:chExt cx="288" cy="247"/>
          </a:xfrm>
        </p:grpSpPr>
        <p:sp>
          <p:nvSpPr>
            <p:cNvPr id="1565712" name="Line 16"/>
            <p:cNvSpPr>
              <a:spLocks noChangeShapeType="1"/>
            </p:cNvSpPr>
            <p:nvPr/>
          </p:nvSpPr>
          <p:spPr bwMode="auto">
            <a:xfrm flipV="1">
              <a:off x="885" y="1639"/>
              <a:ext cx="0" cy="240"/>
            </a:xfrm>
            <a:prstGeom prst="line">
              <a:avLst/>
            </a:prstGeom>
            <a:noFill/>
            <a:ln w="9525">
              <a:solidFill>
                <a:schemeClr val="tx1"/>
              </a:solidFill>
              <a:round/>
              <a:headEnd/>
              <a:tailEnd/>
            </a:ln>
            <a:effectLst/>
          </p:spPr>
          <p:txBody>
            <a:bodyPr/>
            <a:lstStyle/>
            <a:p>
              <a:endParaRPr lang="en-US"/>
            </a:p>
          </p:txBody>
        </p:sp>
        <p:sp>
          <p:nvSpPr>
            <p:cNvPr id="1565713" name="Line 17"/>
            <p:cNvSpPr>
              <a:spLocks noChangeShapeType="1"/>
            </p:cNvSpPr>
            <p:nvPr/>
          </p:nvSpPr>
          <p:spPr bwMode="auto">
            <a:xfrm>
              <a:off x="878" y="1632"/>
              <a:ext cx="288" cy="0"/>
            </a:xfrm>
            <a:prstGeom prst="line">
              <a:avLst/>
            </a:prstGeom>
            <a:noFill/>
            <a:ln w="9525">
              <a:solidFill>
                <a:schemeClr val="tx1"/>
              </a:solidFill>
              <a:round/>
              <a:headEnd/>
              <a:tailEnd/>
            </a:ln>
            <a:effectLst/>
          </p:spPr>
          <p:txBody>
            <a:bodyPr/>
            <a:lstStyle/>
            <a:p>
              <a:endParaRPr lang="en-US"/>
            </a:p>
          </p:txBody>
        </p:sp>
        <p:sp>
          <p:nvSpPr>
            <p:cNvPr id="1565714" name="Line 18"/>
            <p:cNvSpPr>
              <a:spLocks noChangeShapeType="1"/>
            </p:cNvSpPr>
            <p:nvPr/>
          </p:nvSpPr>
          <p:spPr bwMode="auto">
            <a:xfrm>
              <a:off x="1152" y="1632"/>
              <a:ext cx="0" cy="240"/>
            </a:xfrm>
            <a:prstGeom prst="line">
              <a:avLst/>
            </a:prstGeom>
            <a:noFill/>
            <a:ln w="9525">
              <a:solidFill>
                <a:schemeClr val="tx1"/>
              </a:solidFill>
              <a:round/>
              <a:headEnd/>
              <a:tailEnd/>
            </a:ln>
            <a:effectLst/>
          </p:spPr>
          <p:txBody>
            <a:bodyPr/>
            <a:lstStyle/>
            <a:p>
              <a:endParaRPr lang="en-US"/>
            </a:p>
          </p:txBody>
        </p:sp>
      </p:grpSp>
      <p:grpSp>
        <p:nvGrpSpPr>
          <p:cNvPr id="5" name="Group 19"/>
          <p:cNvGrpSpPr>
            <a:grpSpLocks/>
          </p:cNvGrpSpPr>
          <p:nvPr/>
        </p:nvGrpSpPr>
        <p:grpSpPr bwMode="auto">
          <a:xfrm>
            <a:off x="5029200" y="2879725"/>
            <a:ext cx="2590800" cy="625475"/>
            <a:chOff x="432" y="1872"/>
            <a:chExt cx="1632" cy="394"/>
          </a:xfrm>
        </p:grpSpPr>
        <p:sp>
          <p:nvSpPr>
            <p:cNvPr id="1565716" name="Oval 20"/>
            <p:cNvSpPr>
              <a:spLocks noChangeArrowheads="1"/>
            </p:cNvSpPr>
            <p:nvPr/>
          </p:nvSpPr>
          <p:spPr bwMode="auto">
            <a:xfrm>
              <a:off x="624" y="1872"/>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17" name="Oval 21"/>
            <p:cNvSpPr>
              <a:spLocks noChangeArrowheads="1"/>
            </p:cNvSpPr>
            <p:nvPr/>
          </p:nvSpPr>
          <p:spPr bwMode="auto">
            <a:xfrm>
              <a:off x="864" y="1872"/>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18" name="Oval 22"/>
            <p:cNvSpPr>
              <a:spLocks noChangeArrowheads="1"/>
            </p:cNvSpPr>
            <p:nvPr/>
          </p:nvSpPr>
          <p:spPr bwMode="auto">
            <a:xfrm>
              <a:off x="1104" y="1872"/>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19" name="Oval 23"/>
            <p:cNvSpPr>
              <a:spLocks noChangeArrowheads="1"/>
            </p:cNvSpPr>
            <p:nvPr/>
          </p:nvSpPr>
          <p:spPr bwMode="auto">
            <a:xfrm>
              <a:off x="1344" y="1872"/>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20" name="Oval 24"/>
            <p:cNvSpPr>
              <a:spLocks noChangeArrowheads="1"/>
            </p:cNvSpPr>
            <p:nvPr/>
          </p:nvSpPr>
          <p:spPr bwMode="auto">
            <a:xfrm>
              <a:off x="1584" y="1872"/>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21" name="Oval 25"/>
            <p:cNvSpPr>
              <a:spLocks noChangeArrowheads="1"/>
            </p:cNvSpPr>
            <p:nvPr/>
          </p:nvSpPr>
          <p:spPr bwMode="auto">
            <a:xfrm>
              <a:off x="1824" y="1872"/>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22" name="Text Box 26"/>
            <p:cNvSpPr txBox="1">
              <a:spLocks noChangeArrowheads="1"/>
            </p:cNvSpPr>
            <p:nvPr/>
          </p:nvSpPr>
          <p:spPr bwMode="auto">
            <a:xfrm>
              <a:off x="432" y="2016"/>
              <a:ext cx="1632" cy="250"/>
            </a:xfrm>
            <a:prstGeom prst="rect">
              <a:avLst/>
            </a:prstGeom>
            <a:noFill/>
            <a:ln w="9525">
              <a:noFill/>
              <a:miter lim="800000"/>
              <a:headEnd/>
              <a:tailEnd/>
            </a:ln>
            <a:effectLst/>
          </p:spPr>
          <p:txBody>
            <a:bodyPr>
              <a:spAutoFit/>
            </a:bodyPr>
            <a:lstStyle/>
            <a:p>
              <a:pPr eaLnBrk="1" hangingPunct="1">
                <a:spcBef>
                  <a:spcPct val="50000"/>
                </a:spcBef>
                <a:buClrTx/>
                <a:buSzTx/>
                <a:buFontTx/>
                <a:buNone/>
              </a:pPr>
              <a:r>
                <a:rPr lang="zh-CN" altLang="en-US" sz="2000">
                  <a:solidFill>
                    <a:schemeClr val="tx1"/>
                  </a:solidFill>
                  <a:latin typeface="Arial" pitchFamily="34" charset="0"/>
                </a:rPr>
                <a:t>  </a:t>
              </a:r>
              <a:r>
                <a:rPr lang="en-US" altLang="zh-CN" sz="2000">
                  <a:solidFill>
                    <a:schemeClr val="tx1"/>
                  </a:solidFill>
                  <a:latin typeface="Arial" pitchFamily="34" charset="0"/>
                </a:rPr>
                <a:t>1   2    5    3   6    4</a:t>
              </a:r>
            </a:p>
          </p:txBody>
        </p:sp>
      </p:grpSp>
      <p:grpSp>
        <p:nvGrpSpPr>
          <p:cNvPr id="6" name="Group 27"/>
          <p:cNvGrpSpPr>
            <a:grpSpLocks/>
          </p:cNvGrpSpPr>
          <p:nvPr/>
        </p:nvGrpSpPr>
        <p:grpSpPr bwMode="auto">
          <a:xfrm>
            <a:off x="5737225" y="2498725"/>
            <a:ext cx="457200" cy="392113"/>
            <a:chOff x="878" y="1632"/>
            <a:chExt cx="288" cy="247"/>
          </a:xfrm>
        </p:grpSpPr>
        <p:sp>
          <p:nvSpPr>
            <p:cNvPr id="1565724" name="Line 28"/>
            <p:cNvSpPr>
              <a:spLocks noChangeShapeType="1"/>
            </p:cNvSpPr>
            <p:nvPr/>
          </p:nvSpPr>
          <p:spPr bwMode="auto">
            <a:xfrm flipV="1">
              <a:off x="885" y="1639"/>
              <a:ext cx="0" cy="240"/>
            </a:xfrm>
            <a:prstGeom prst="line">
              <a:avLst/>
            </a:prstGeom>
            <a:noFill/>
            <a:ln w="9525">
              <a:solidFill>
                <a:schemeClr val="tx1"/>
              </a:solidFill>
              <a:round/>
              <a:headEnd/>
              <a:tailEnd/>
            </a:ln>
            <a:effectLst/>
          </p:spPr>
          <p:txBody>
            <a:bodyPr/>
            <a:lstStyle/>
            <a:p>
              <a:endParaRPr lang="en-US"/>
            </a:p>
          </p:txBody>
        </p:sp>
        <p:sp>
          <p:nvSpPr>
            <p:cNvPr id="1565725" name="Line 29"/>
            <p:cNvSpPr>
              <a:spLocks noChangeShapeType="1"/>
            </p:cNvSpPr>
            <p:nvPr/>
          </p:nvSpPr>
          <p:spPr bwMode="auto">
            <a:xfrm>
              <a:off x="878" y="1632"/>
              <a:ext cx="288" cy="0"/>
            </a:xfrm>
            <a:prstGeom prst="line">
              <a:avLst/>
            </a:prstGeom>
            <a:noFill/>
            <a:ln w="9525">
              <a:solidFill>
                <a:schemeClr val="tx1"/>
              </a:solidFill>
              <a:round/>
              <a:headEnd/>
              <a:tailEnd/>
            </a:ln>
            <a:effectLst/>
          </p:spPr>
          <p:txBody>
            <a:bodyPr/>
            <a:lstStyle/>
            <a:p>
              <a:endParaRPr lang="en-US"/>
            </a:p>
          </p:txBody>
        </p:sp>
        <p:sp>
          <p:nvSpPr>
            <p:cNvPr id="1565726" name="Line 30"/>
            <p:cNvSpPr>
              <a:spLocks noChangeShapeType="1"/>
            </p:cNvSpPr>
            <p:nvPr/>
          </p:nvSpPr>
          <p:spPr bwMode="auto">
            <a:xfrm>
              <a:off x="1152" y="1632"/>
              <a:ext cx="0" cy="240"/>
            </a:xfrm>
            <a:prstGeom prst="line">
              <a:avLst/>
            </a:prstGeom>
            <a:noFill/>
            <a:ln w="9525">
              <a:solidFill>
                <a:schemeClr val="tx1"/>
              </a:solidFill>
              <a:round/>
              <a:headEnd/>
              <a:tailEnd/>
            </a:ln>
            <a:effectLst/>
          </p:spPr>
          <p:txBody>
            <a:bodyPr/>
            <a:lstStyle/>
            <a:p>
              <a:endParaRPr lang="en-US"/>
            </a:p>
          </p:txBody>
        </p:sp>
      </p:grpSp>
      <p:grpSp>
        <p:nvGrpSpPr>
          <p:cNvPr id="7" name="Group 31"/>
          <p:cNvGrpSpPr>
            <a:grpSpLocks/>
          </p:cNvGrpSpPr>
          <p:nvPr/>
        </p:nvGrpSpPr>
        <p:grpSpPr bwMode="auto">
          <a:xfrm>
            <a:off x="6465888" y="2520950"/>
            <a:ext cx="457200" cy="392113"/>
            <a:chOff x="878" y="1632"/>
            <a:chExt cx="288" cy="247"/>
          </a:xfrm>
        </p:grpSpPr>
        <p:sp>
          <p:nvSpPr>
            <p:cNvPr id="1565728" name="Line 32"/>
            <p:cNvSpPr>
              <a:spLocks noChangeShapeType="1"/>
            </p:cNvSpPr>
            <p:nvPr/>
          </p:nvSpPr>
          <p:spPr bwMode="auto">
            <a:xfrm flipV="1">
              <a:off x="885" y="1639"/>
              <a:ext cx="0" cy="240"/>
            </a:xfrm>
            <a:prstGeom prst="line">
              <a:avLst/>
            </a:prstGeom>
            <a:noFill/>
            <a:ln w="9525">
              <a:solidFill>
                <a:schemeClr val="tx1"/>
              </a:solidFill>
              <a:round/>
              <a:headEnd/>
              <a:tailEnd/>
            </a:ln>
            <a:effectLst/>
          </p:spPr>
          <p:txBody>
            <a:bodyPr/>
            <a:lstStyle/>
            <a:p>
              <a:endParaRPr lang="en-US"/>
            </a:p>
          </p:txBody>
        </p:sp>
        <p:sp>
          <p:nvSpPr>
            <p:cNvPr id="1565729" name="Line 33"/>
            <p:cNvSpPr>
              <a:spLocks noChangeShapeType="1"/>
            </p:cNvSpPr>
            <p:nvPr/>
          </p:nvSpPr>
          <p:spPr bwMode="auto">
            <a:xfrm>
              <a:off x="878" y="1632"/>
              <a:ext cx="288" cy="0"/>
            </a:xfrm>
            <a:prstGeom prst="line">
              <a:avLst/>
            </a:prstGeom>
            <a:noFill/>
            <a:ln w="9525">
              <a:solidFill>
                <a:schemeClr val="tx1"/>
              </a:solidFill>
              <a:round/>
              <a:headEnd/>
              <a:tailEnd/>
            </a:ln>
            <a:effectLst/>
          </p:spPr>
          <p:txBody>
            <a:bodyPr/>
            <a:lstStyle/>
            <a:p>
              <a:endParaRPr lang="en-US"/>
            </a:p>
          </p:txBody>
        </p:sp>
        <p:sp>
          <p:nvSpPr>
            <p:cNvPr id="1565730" name="Line 34"/>
            <p:cNvSpPr>
              <a:spLocks noChangeShapeType="1"/>
            </p:cNvSpPr>
            <p:nvPr/>
          </p:nvSpPr>
          <p:spPr bwMode="auto">
            <a:xfrm>
              <a:off x="1152" y="1632"/>
              <a:ext cx="0" cy="240"/>
            </a:xfrm>
            <a:prstGeom prst="line">
              <a:avLst/>
            </a:prstGeom>
            <a:noFill/>
            <a:ln w="9525">
              <a:solidFill>
                <a:schemeClr val="tx1"/>
              </a:solidFill>
              <a:round/>
              <a:headEnd/>
              <a:tailEnd/>
            </a:ln>
            <a:effectLst/>
          </p:spPr>
          <p:txBody>
            <a:bodyPr/>
            <a:lstStyle/>
            <a:p>
              <a:endParaRPr lang="en-US"/>
            </a:p>
          </p:txBody>
        </p:sp>
      </p:grpSp>
      <p:grpSp>
        <p:nvGrpSpPr>
          <p:cNvPr id="8" name="Group 35"/>
          <p:cNvGrpSpPr>
            <a:grpSpLocks/>
          </p:cNvGrpSpPr>
          <p:nvPr/>
        </p:nvGrpSpPr>
        <p:grpSpPr bwMode="auto">
          <a:xfrm>
            <a:off x="914400" y="6232525"/>
            <a:ext cx="2590800" cy="625475"/>
            <a:chOff x="432" y="1872"/>
            <a:chExt cx="1632" cy="394"/>
          </a:xfrm>
        </p:grpSpPr>
        <p:sp>
          <p:nvSpPr>
            <p:cNvPr id="1565732" name="Oval 36"/>
            <p:cNvSpPr>
              <a:spLocks noChangeArrowheads="1"/>
            </p:cNvSpPr>
            <p:nvPr/>
          </p:nvSpPr>
          <p:spPr bwMode="auto">
            <a:xfrm>
              <a:off x="624" y="1872"/>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33" name="Oval 37"/>
            <p:cNvSpPr>
              <a:spLocks noChangeArrowheads="1"/>
            </p:cNvSpPr>
            <p:nvPr/>
          </p:nvSpPr>
          <p:spPr bwMode="auto">
            <a:xfrm>
              <a:off x="864" y="1872"/>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34" name="Oval 38"/>
            <p:cNvSpPr>
              <a:spLocks noChangeArrowheads="1"/>
            </p:cNvSpPr>
            <p:nvPr/>
          </p:nvSpPr>
          <p:spPr bwMode="auto">
            <a:xfrm>
              <a:off x="1104" y="1872"/>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35" name="Oval 39"/>
            <p:cNvSpPr>
              <a:spLocks noChangeArrowheads="1"/>
            </p:cNvSpPr>
            <p:nvPr/>
          </p:nvSpPr>
          <p:spPr bwMode="auto">
            <a:xfrm>
              <a:off x="1344" y="1872"/>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36" name="Oval 40"/>
            <p:cNvSpPr>
              <a:spLocks noChangeArrowheads="1"/>
            </p:cNvSpPr>
            <p:nvPr/>
          </p:nvSpPr>
          <p:spPr bwMode="auto">
            <a:xfrm>
              <a:off x="1584" y="1872"/>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37" name="Oval 41"/>
            <p:cNvSpPr>
              <a:spLocks noChangeArrowheads="1"/>
            </p:cNvSpPr>
            <p:nvPr/>
          </p:nvSpPr>
          <p:spPr bwMode="auto">
            <a:xfrm>
              <a:off x="1824" y="1872"/>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38" name="Text Box 42"/>
            <p:cNvSpPr txBox="1">
              <a:spLocks noChangeArrowheads="1"/>
            </p:cNvSpPr>
            <p:nvPr/>
          </p:nvSpPr>
          <p:spPr bwMode="auto">
            <a:xfrm>
              <a:off x="432" y="2016"/>
              <a:ext cx="1632" cy="250"/>
            </a:xfrm>
            <a:prstGeom prst="rect">
              <a:avLst/>
            </a:prstGeom>
            <a:noFill/>
            <a:ln w="9525">
              <a:noFill/>
              <a:miter lim="800000"/>
              <a:headEnd/>
              <a:tailEnd/>
            </a:ln>
            <a:effectLst/>
          </p:spPr>
          <p:txBody>
            <a:bodyPr>
              <a:spAutoFit/>
            </a:bodyPr>
            <a:lstStyle/>
            <a:p>
              <a:pPr eaLnBrk="1" hangingPunct="1">
                <a:spcBef>
                  <a:spcPct val="50000"/>
                </a:spcBef>
                <a:buClrTx/>
                <a:buSzTx/>
                <a:buFontTx/>
                <a:buNone/>
              </a:pPr>
              <a:r>
                <a:rPr lang="zh-CN" altLang="en-US" sz="2000">
                  <a:solidFill>
                    <a:schemeClr val="tx1"/>
                  </a:solidFill>
                  <a:latin typeface="Arial" pitchFamily="34" charset="0"/>
                </a:rPr>
                <a:t>  </a:t>
              </a:r>
              <a:r>
                <a:rPr lang="en-US" altLang="zh-CN" sz="2000">
                  <a:solidFill>
                    <a:schemeClr val="tx1"/>
                  </a:solidFill>
                  <a:latin typeface="Arial" pitchFamily="34" charset="0"/>
                </a:rPr>
                <a:t>1   2    5    3   6    4</a:t>
              </a:r>
            </a:p>
          </p:txBody>
        </p:sp>
      </p:grpSp>
      <p:grpSp>
        <p:nvGrpSpPr>
          <p:cNvPr id="9" name="Group 43"/>
          <p:cNvGrpSpPr>
            <a:grpSpLocks/>
          </p:cNvGrpSpPr>
          <p:nvPr/>
        </p:nvGrpSpPr>
        <p:grpSpPr bwMode="auto">
          <a:xfrm>
            <a:off x="1622425" y="5851525"/>
            <a:ext cx="457200" cy="392113"/>
            <a:chOff x="878" y="1632"/>
            <a:chExt cx="288" cy="247"/>
          </a:xfrm>
        </p:grpSpPr>
        <p:sp>
          <p:nvSpPr>
            <p:cNvPr id="1565740" name="Line 44"/>
            <p:cNvSpPr>
              <a:spLocks noChangeShapeType="1"/>
            </p:cNvSpPr>
            <p:nvPr/>
          </p:nvSpPr>
          <p:spPr bwMode="auto">
            <a:xfrm flipV="1">
              <a:off x="885" y="1639"/>
              <a:ext cx="0" cy="240"/>
            </a:xfrm>
            <a:prstGeom prst="line">
              <a:avLst/>
            </a:prstGeom>
            <a:noFill/>
            <a:ln w="9525">
              <a:solidFill>
                <a:schemeClr val="tx1"/>
              </a:solidFill>
              <a:round/>
              <a:headEnd/>
              <a:tailEnd/>
            </a:ln>
            <a:effectLst/>
          </p:spPr>
          <p:txBody>
            <a:bodyPr/>
            <a:lstStyle/>
            <a:p>
              <a:endParaRPr lang="en-US"/>
            </a:p>
          </p:txBody>
        </p:sp>
        <p:sp>
          <p:nvSpPr>
            <p:cNvPr id="1565741" name="Line 45"/>
            <p:cNvSpPr>
              <a:spLocks noChangeShapeType="1"/>
            </p:cNvSpPr>
            <p:nvPr/>
          </p:nvSpPr>
          <p:spPr bwMode="auto">
            <a:xfrm>
              <a:off x="878" y="1632"/>
              <a:ext cx="288" cy="0"/>
            </a:xfrm>
            <a:prstGeom prst="line">
              <a:avLst/>
            </a:prstGeom>
            <a:noFill/>
            <a:ln w="9525">
              <a:solidFill>
                <a:schemeClr val="tx1"/>
              </a:solidFill>
              <a:round/>
              <a:headEnd/>
              <a:tailEnd/>
            </a:ln>
            <a:effectLst/>
          </p:spPr>
          <p:txBody>
            <a:bodyPr/>
            <a:lstStyle/>
            <a:p>
              <a:endParaRPr lang="en-US"/>
            </a:p>
          </p:txBody>
        </p:sp>
        <p:sp>
          <p:nvSpPr>
            <p:cNvPr id="1565742" name="Line 46"/>
            <p:cNvSpPr>
              <a:spLocks noChangeShapeType="1"/>
            </p:cNvSpPr>
            <p:nvPr/>
          </p:nvSpPr>
          <p:spPr bwMode="auto">
            <a:xfrm>
              <a:off x="1152" y="1632"/>
              <a:ext cx="0" cy="240"/>
            </a:xfrm>
            <a:prstGeom prst="line">
              <a:avLst/>
            </a:prstGeom>
            <a:noFill/>
            <a:ln w="9525">
              <a:solidFill>
                <a:schemeClr val="tx1"/>
              </a:solidFill>
              <a:round/>
              <a:headEnd/>
              <a:tailEnd/>
            </a:ln>
            <a:effectLst/>
          </p:spPr>
          <p:txBody>
            <a:bodyPr/>
            <a:lstStyle/>
            <a:p>
              <a:endParaRPr lang="en-US"/>
            </a:p>
          </p:txBody>
        </p:sp>
      </p:grpSp>
      <p:grpSp>
        <p:nvGrpSpPr>
          <p:cNvPr id="10" name="Group 47"/>
          <p:cNvGrpSpPr>
            <a:grpSpLocks/>
          </p:cNvGrpSpPr>
          <p:nvPr/>
        </p:nvGrpSpPr>
        <p:grpSpPr bwMode="auto">
          <a:xfrm>
            <a:off x="2351088" y="5873750"/>
            <a:ext cx="457200" cy="392113"/>
            <a:chOff x="878" y="1632"/>
            <a:chExt cx="288" cy="247"/>
          </a:xfrm>
        </p:grpSpPr>
        <p:sp>
          <p:nvSpPr>
            <p:cNvPr id="1565744" name="Line 48"/>
            <p:cNvSpPr>
              <a:spLocks noChangeShapeType="1"/>
            </p:cNvSpPr>
            <p:nvPr/>
          </p:nvSpPr>
          <p:spPr bwMode="auto">
            <a:xfrm flipV="1">
              <a:off x="885" y="1639"/>
              <a:ext cx="0" cy="240"/>
            </a:xfrm>
            <a:prstGeom prst="line">
              <a:avLst/>
            </a:prstGeom>
            <a:noFill/>
            <a:ln w="9525">
              <a:solidFill>
                <a:schemeClr val="tx1"/>
              </a:solidFill>
              <a:round/>
              <a:headEnd/>
              <a:tailEnd/>
            </a:ln>
            <a:effectLst/>
          </p:spPr>
          <p:txBody>
            <a:bodyPr/>
            <a:lstStyle/>
            <a:p>
              <a:endParaRPr lang="en-US"/>
            </a:p>
          </p:txBody>
        </p:sp>
        <p:sp>
          <p:nvSpPr>
            <p:cNvPr id="1565745" name="Line 49"/>
            <p:cNvSpPr>
              <a:spLocks noChangeShapeType="1"/>
            </p:cNvSpPr>
            <p:nvPr/>
          </p:nvSpPr>
          <p:spPr bwMode="auto">
            <a:xfrm>
              <a:off x="878" y="1632"/>
              <a:ext cx="288" cy="0"/>
            </a:xfrm>
            <a:prstGeom prst="line">
              <a:avLst/>
            </a:prstGeom>
            <a:noFill/>
            <a:ln w="9525">
              <a:solidFill>
                <a:schemeClr val="tx1"/>
              </a:solidFill>
              <a:round/>
              <a:headEnd/>
              <a:tailEnd/>
            </a:ln>
            <a:effectLst/>
          </p:spPr>
          <p:txBody>
            <a:bodyPr/>
            <a:lstStyle/>
            <a:p>
              <a:endParaRPr lang="en-US"/>
            </a:p>
          </p:txBody>
        </p:sp>
        <p:sp>
          <p:nvSpPr>
            <p:cNvPr id="1565746" name="Line 50"/>
            <p:cNvSpPr>
              <a:spLocks noChangeShapeType="1"/>
            </p:cNvSpPr>
            <p:nvPr/>
          </p:nvSpPr>
          <p:spPr bwMode="auto">
            <a:xfrm>
              <a:off x="1152" y="1632"/>
              <a:ext cx="0" cy="240"/>
            </a:xfrm>
            <a:prstGeom prst="line">
              <a:avLst/>
            </a:prstGeom>
            <a:noFill/>
            <a:ln w="9525">
              <a:solidFill>
                <a:schemeClr val="tx1"/>
              </a:solidFill>
              <a:round/>
              <a:headEnd/>
              <a:tailEnd/>
            </a:ln>
            <a:effectLst/>
          </p:spPr>
          <p:txBody>
            <a:bodyPr/>
            <a:lstStyle/>
            <a:p>
              <a:endParaRPr lang="en-US"/>
            </a:p>
          </p:txBody>
        </p:sp>
      </p:grpSp>
      <p:sp>
        <p:nvSpPr>
          <p:cNvPr id="1565747" name="Oval 51"/>
          <p:cNvSpPr>
            <a:spLocks noChangeArrowheads="1"/>
          </p:cNvSpPr>
          <p:nvPr/>
        </p:nvSpPr>
        <p:spPr bwMode="auto">
          <a:xfrm>
            <a:off x="7696200" y="6172200"/>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48" name="Oval 52"/>
          <p:cNvSpPr>
            <a:spLocks noChangeArrowheads="1"/>
          </p:cNvSpPr>
          <p:nvPr/>
        </p:nvSpPr>
        <p:spPr bwMode="auto">
          <a:xfrm>
            <a:off x="5791200" y="6172200"/>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49" name="Oval 53"/>
          <p:cNvSpPr>
            <a:spLocks noChangeArrowheads="1"/>
          </p:cNvSpPr>
          <p:nvPr/>
        </p:nvSpPr>
        <p:spPr bwMode="auto">
          <a:xfrm>
            <a:off x="6172200" y="6172200"/>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50" name="Oval 54"/>
          <p:cNvSpPr>
            <a:spLocks noChangeArrowheads="1"/>
          </p:cNvSpPr>
          <p:nvPr/>
        </p:nvSpPr>
        <p:spPr bwMode="auto">
          <a:xfrm>
            <a:off x="6553200" y="6172200"/>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51" name="Oval 55"/>
          <p:cNvSpPr>
            <a:spLocks noChangeArrowheads="1"/>
          </p:cNvSpPr>
          <p:nvPr/>
        </p:nvSpPr>
        <p:spPr bwMode="auto">
          <a:xfrm>
            <a:off x="6934200" y="6172200"/>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52" name="Oval 56"/>
          <p:cNvSpPr>
            <a:spLocks noChangeArrowheads="1"/>
          </p:cNvSpPr>
          <p:nvPr/>
        </p:nvSpPr>
        <p:spPr bwMode="auto">
          <a:xfrm>
            <a:off x="7315200" y="6172200"/>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65753" name="Text Box 57"/>
          <p:cNvSpPr txBox="1">
            <a:spLocks noChangeArrowheads="1"/>
          </p:cNvSpPr>
          <p:nvPr/>
        </p:nvSpPr>
        <p:spPr bwMode="auto">
          <a:xfrm>
            <a:off x="5638800" y="6324600"/>
            <a:ext cx="2590800" cy="396875"/>
          </a:xfrm>
          <a:prstGeom prst="rect">
            <a:avLst/>
          </a:prstGeom>
          <a:noFill/>
          <a:ln w="9525">
            <a:noFill/>
            <a:miter lim="800000"/>
            <a:headEnd/>
            <a:tailEnd/>
          </a:ln>
          <a:effectLst/>
        </p:spPr>
        <p:txBody>
          <a:bodyPr>
            <a:spAutoFit/>
          </a:bodyPr>
          <a:lstStyle/>
          <a:p>
            <a:pPr eaLnBrk="1" hangingPunct="1">
              <a:spcBef>
                <a:spcPct val="50000"/>
              </a:spcBef>
              <a:buClrTx/>
              <a:buSzTx/>
              <a:buFontTx/>
              <a:buNone/>
            </a:pPr>
            <a:r>
              <a:rPr lang="zh-CN" altLang="en-US" sz="2000">
                <a:solidFill>
                  <a:schemeClr val="tx1"/>
                </a:solidFill>
                <a:latin typeface="Arial" pitchFamily="34" charset="0"/>
              </a:rPr>
              <a:t> </a:t>
            </a:r>
            <a:r>
              <a:rPr lang="en-US" altLang="zh-CN" sz="2000">
                <a:solidFill>
                  <a:schemeClr val="tx1"/>
                </a:solidFill>
                <a:latin typeface="Arial" pitchFamily="34" charset="0"/>
              </a:rPr>
              <a:t>2    5    3   6   4   1</a:t>
            </a:r>
          </a:p>
        </p:txBody>
      </p:sp>
      <p:grpSp>
        <p:nvGrpSpPr>
          <p:cNvPr id="11" name="Group 58"/>
          <p:cNvGrpSpPr>
            <a:grpSpLocks/>
          </p:cNvGrpSpPr>
          <p:nvPr/>
        </p:nvGrpSpPr>
        <p:grpSpPr bwMode="auto">
          <a:xfrm>
            <a:off x="5813425" y="5791200"/>
            <a:ext cx="457200" cy="392113"/>
            <a:chOff x="878" y="1632"/>
            <a:chExt cx="288" cy="247"/>
          </a:xfrm>
        </p:grpSpPr>
        <p:sp>
          <p:nvSpPr>
            <p:cNvPr id="1565755" name="Line 59"/>
            <p:cNvSpPr>
              <a:spLocks noChangeShapeType="1"/>
            </p:cNvSpPr>
            <p:nvPr/>
          </p:nvSpPr>
          <p:spPr bwMode="auto">
            <a:xfrm flipV="1">
              <a:off x="885" y="1639"/>
              <a:ext cx="0" cy="240"/>
            </a:xfrm>
            <a:prstGeom prst="line">
              <a:avLst/>
            </a:prstGeom>
            <a:noFill/>
            <a:ln w="9525">
              <a:solidFill>
                <a:schemeClr val="tx1"/>
              </a:solidFill>
              <a:round/>
              <a:headEnd/>
              <a:tailEnd/>
            </a:ln>
            <a:effectLst/>
          </p:spPr>
          <p:txBody>
            <a:bodyPr/>
            <a:lstStyle/>
            <a:p>
              <a:endParaRPr lang="en-US"/>
            </a:p>
          </p:txBody>
        </p:sp>
        <p:sp>
          <p:nvSpPr>
            <p:cNvPr id="1565756" name="Line 60"/>
            <p:cNvSpPr>
              <a:spLocks noChangeShapeType="1"/>
            </p:cNvSpPr>
            <p:nvPr/>
          </p:nvSpPr>
          <p:spPr bwMode="auto">
            <a:xfrm>
              <a:off x="878" y="1632"/>
              <a:ext cx="288" cy="0"/>
            </a:xfrm>
            <a:prstGeom prst="line">
              <a:avLst/>
            </a:prstGeom>
            <a:noFill/>
            <a:ln w="9525">
              <a:solidFill>
                <a:schemeClr val="tx1"/>
              </a:solidFill>
              <a:round/>
              <a:headEnd/>
              <a:tailEnd/>
            </a:ln>
            <a:effectLst/>
          </p:spPr>
          <p:txBody>
            <a:bodyPr/>
            <a:lstStyle/>
            <a:p>
              <a:endParaRPr lang="en-US"/>
            </a:p>
          </p:txBody>
        </p:sp>
        <p:sp>
          <p:nvSpPr>
            <p:cNvPr id="1565757" name="Line 61"/>
            <p:cNvSpPr>
              <a:spLocks noChangeShapeType="1"/>
            </p:cNvSpPr>
            <p:nvPr/>
          </p:nvSpPr>
          <p:spPr bwMode="auto">
            <a:xfrm>
              <a:off x="1152" y="1632"/>
              <a:ext cx="0" cy="240"/>
            </a:xfrm>
            <a:prstGeom prst="line">
              <a:avLst/>
            </a:prstGeom>
            <a:noFill/>
            <a:ln w="9525">
              <a:solidFill>
                <a:schemeClr val="tx1"/>
              </a:solidFill>
              <a:round/>
              <a:headEnd/>
              <a:tailEnd/>
            </a:ln>
            <a:effectLst/>
          </p:spPr>
          <p:txBody>
            <a:bodyPr/>
            <a:lstStyle/>
            <a:p>
              <a:endParaRPr lang="en-US"/>
            </a:p>
          </p:txBody>
        </p:sp>
      </p:grpSp>
      <p:grpSp>
        <p:nvGrpSpPr>
          <p:cNvPr id="12" name="Group 62"/>
          <p:cNvGrpSpPr>
            <a:grpSpLocks/>
          </p:cNvGrpSpPr>
          <p:nvPr/>
        </p:nvGrpSpPr>
        <p:grpSpPr bwMode="auto">
          <a:xfrm>
            <a:off x="6542088" y="5813425"/>
            <a:ext cx="457200" cy="392113"/>
            <a:chOff x="878" y="1632"/>
            <a:chExt cx="288" cy="247"/>
          </a:xfrm>
        </p:grpSpPr>
        <p:sp>
          <p:nvSpPr>
            <p:cNvPr id="1565759" name="Line 63"/>
            <p:cNvSpPr>
              <a:spLocks noChangeShapeType="1"/>
            </p:cNvSpPr>
            <p:nvPr/>
          </p:nvSpPr>
          <p:spPr bwMode="auto">
            <a:xfrm flipV="1">
              <a:off x="885" y="1639"/>
              <a:ext cx="0" cy="240"/>
            </a:xfrm>
            <a:prstGeom prst="line">
              <a:avLst/>
            </a:prstGeom>
            <a:noFill/>
            <a:ln w="9525">
              <a:solidFill>
                <a:schemeClr val="tx1"/>
              </a:solidFill>
              <a:round/>
              <a:headEnd/>
              <a:tailEnd/>
            </a:ln>
            <a:effectLst/>
          </p:spPr>
          <p:txBody>
            <a:bodyPr/>
            <a:lstStyle/>
            <a:p>
              <a:endParaRPr lang="en-US"/>
            </a:p>
          </p:txBody>
        </p:sp>
        <p:sp>
          <p:nvSpPr>
            <p:cNvPr id="1565760" name="Line 64"/>
            <p:cNvSpPr>
              <a:spLocks noChangeShapeType="1"/>
            </p:cNvSpPr>
            <p:nvPr/>
          </p:nvSpPr>
          <p:spPr bwMode="auto">
            <a:xfrm>
              <a:off x="878" y="1632"/>
              <a:ext cx="288" cy="0"/>
            </a:xfrm>
            <a:prstGeom prst="line">
              <a:avLst/>
            </a:prstGeom>
            <a:noFill/>
            <a:ln w="9525">
              <a:solidFill>
                <a:schemeClr val="tx1"/>
              </a:solidFill>
              <a:round/>
              <a:headEnd/>
              <a:tailEnd/>
            </a:ln>
            <a:effectLst/>
          </p:spPr>
          <p:txBody>
            <a:bodyPr/>
            <a:lstStyle/>
            <a:p>
              <a:endParaRPr lang="en-US"/>
            </a:p>
          </p:txBody>
        </p:sp>
        <p:sp>
          <p:nvSpPr>
            <p:cNvPr id="1565761" name="Line 65"/>
            <p:cNvSpPr>
              <a:spLocks noChangeShapeType="1"/>
            </p:cNvSpPr>
            <p:nvPr/>
          </p:nvSpPr>
          <p:spPr bwMode="auto">
            <a:xfrm>
              <a:off x="1152" y="1632"/>
              <a:ext cx="0" cy="240"/>
            </a:xfrm>
            <a:prstGeom prst="line">
              <a:avLst/>
            </a:prstGeom>
            <a:noFill/>
            <a:ln w="9525">
              <a:solidFill>
                <a:schemeClr val="tx1"/>
              </a:solidFill>
              <a:round/>
              <a:headEnd/>
              <a:tailEnd/>
            </a:ln>
            <a:effectLst/>
          </p:spPr>
          <p:txBody>
            <a:bodyPr/>
            <a:lstStyle/>
            <a:p>
              <a:endParaRPr lang="en-US"/>
            </a:p>
          </p:txBody>
        </p:sp>
      </p:grpSp>
      <p:sp>
        <p:nvSpPr>
          <p:cNvPr id="1565762" name="Line 66"/>
          <p:cNvSpPr>
            <a:spLocks noChangeShapeType="1"/>
          </p:cNvSpPr>
          <p:nvPr/>
        </p:nvSpPr>
        <p:spPr bwMode="auto">
          <a:xfrm flipV="1">
            <a:off x="1981200" y="2133600"/>
            <a:ext cx="0" cy="304800"/>
          </a:xfrm>
          <a:prstGeom prst="line">
            <a:avLst/>
          </a:prstGeom>
          <a:noFill/>
          <a:ln w="9525">
            <a:solidFill>
              <a:schemeClr val="tx1"/>
            </a:solidFill>
            <a:round/>
            <a:headEnd/>
            <a:tailEnd/>
          </a:ln>
          <a:effectLst/>
        </p:spPr>
        <p:txBody>
          <a:bodyPr/>
          <a:lstStyle/>
          <a:p>
            <a:endParaRPr lang="en-US"/>
          </a:p>
        </p:txBody>
      </p:sp>
      <p:sp>
        <p:nvSpPr>
          <p:cNvPr id="1565763" name="Line 67"/>
          <p:cNvSpPr>
            <a:spLocks noChangeShapeType="1"/>
          </p:cNvSpPr>
          <p:nvPr/>
        </p:nvSpPr>
        <p:spPr bwMode="auto">
          <a:xfrm>
            <a:off x="1981200" y="2133600"/>
            <a:ext cx="685800" cy="0"/>
          </a:xfrm>
          <a:prstGeom prst="line">
            <a:avLst/>
          </a:prstGeom>
          <a:noFill/>
          <a:ln w="9525">
            <a:solidFill>
              <a:schemeClr val="tx1"/>
            </a:solidFill>
            <a:round/>
            <a:headEnd/>
            <a:tailEnd/>
          </a:ln>
          <a:effectLst/>
        </p:spPr>
        <p:txBody>
          <a:bodyPr/>
          <a:lstStyle/>
          <a:p>
            <a:endParaRPr lang="en-US"/>
          </a:p>
        </p:txBody>
      </p:sp>
      <p:sp>
        <p:nvSpPr>
          <p:cNvPr id="1565764" name="Line 68"/>
          <p:cNvSpPr>
            <a:spLocks noChangeShapeType="1"/>
          </p:cNvSpPr>
          <p:nvPr/>
        </p:nvSpPr>
        <p:spPr bwMode="auto">
          <a:xfrm>
            <a:off x="2667000" y="2133600"/>
            <a:ext cx="0" cy="304800"/>
          </a:xfrm>
          <a:prstGeom prst="line">
            <a:avLst/>
          </a:prstGeom>
          <a:noFill/>
          <a:ln w="9525">
            <a:solidFill>
              <a:schemeClr val="tx1"/>
            </a:solidFill>
            <a:round/>
            <a:headEnd/>
            <a:tailEnd/>
          </a:ln>
          <a:effectLst/>
        </p:spPr>
        <p:txBody>
          <a:bodyPr/>
          <a:lstStyle/>
          <a:p>
            <a:endParaRPr lang="en-US"/>
          </a:p>
        </p:txBody>
      </p:sp>
      <p:sp>
        <p:nvSpPr>
          <p:cNvPr id="1565765" name="Line 69"/>
          <p:cNvSpPr>
            <a:spLocks noChangeShapeType="1"/>
          </p:cNvSpPr>
          <p:nvPr/>
        </p:nvSpPr>
        <p:spPr bwMode="auto">
          <a:xfrm flipV="1">
            <a:off x="3233738" y="1687513"/>
            <a:ext cx="0" cy="1143000"/>
          </a:xfrm>
          <a:prstGeom prst="line">
            <a:avLst/>
          </a:prstGeom>
          <a:noFill/>
          <a:ln w="9525">
            <a:solidFill>
              <a:schemeClr val="tx1"/>
            </a:solidFill>
            <a:round/>
            <a:headEnd/>
            <a:tailEnd/>
          </a:ln>
          <a:effectLst/>
        </p:spPr>
        <p:txBody>
          <a:bodyPr/>
          <a:lstStyle/>
          <a:p>
            <a:endParaRPr lang="en-US"/>
          </a:p>
        </p:txBody>
      </p:sp>
      <p:sp>
        <p:nvSpPr>
          <p:cNvPr id="1565766" name="Line 70"/>
          <p:cNvSpPr>
            <a:spLocks noChangeShapeType="1"/>
          </p:cNvSpPr>
          <p:nvPr/>
        </p:nvSpPr>
        <p:spPr bwMode="auto">
          <a:xfrm flipV="1">
            <a:off x="2286000" y="1676400"/>
            <a:ext cx="0" cy="457200"/>
          </a:xfrm>
          <a:prstGeom prst="line">
            <a:avLst/>
          </a:prstGeom>
          <a:noFill/>
          <a:ln w="9525">
            <a:solidFill>
              <a:schemeClr val="tx1"/>
            </a:solidFill>
            <a:round/>
            <a:headEnd/>
            <a:tailEnd/>
          </a:ln>
          <a:effectLst/>
        </p:spPr>
        <p:txBody>
          <a:bodyPr/>
          <a:lstStyle/>
          <a:p>
            <a:endParaRPr lang="en-US"/>
          </a:p>
        </p:txBody>
      </p:sp>
      <p:sp>
        <p:nvSpPr>
          <p:cNvPr id="1565767" name="Line 71"/>
          <p:cNvSpPr>
            <a:spLocks noChangeShapeType="1"/>
          </p:cNvSpPr>
          <p:nvPr/>
        </p:nvSpPr>
        <p:spPr bwMode="auto">
          <a:xfrm>
            <a:off x="2286000" y="1676400"/>
            <a:ext cx="914400" cy="0"/>
          </a:xfrm>
          <a:prstGeom prst="line">
            <a:avLst/>
          </a:prstGeom>
          <a:noFill/>
          <a:ln w="9525">
            <a:solidFill>
              <a:schemeClr val="tx1"/>
            </a:solidFill>
            <a:round/>
            <a:headEnd/>
            <a:tailEnd/>
          </a:ln>
          <a:effectLst/>
        </p:spPr>
        <p:txBody>
          <a:bodyPr/>
          <a:lstStyle/>
          <a:p>
            <a:endParaRPr lang="en-US"/>
          </a:p>
        </p:txBody>
      </p:sp>
      <p:sp>
        <p:nvSpPr>
          <p:cNvPr id="1565768" name="Line 72"/>
          <p:cNvSpPr>
            <a:spLocks noChangeShapeType="1"/>
          </p:cNvSpPr>
          <p:nvPr/>
        </p:nvSpPr>
        <p:spPr bwMode="auto">
          <a:xfrm flipV="1">
            <a:off x="1328738" y="1143000"/>
            <a:ext cx="0" cy="1676400"/>
          </a:xfrm>
          <a:prstGeom prst="line">
            <a:avLst/>
          </a:prstGeom>
          <a:noFill/>
          <a:ln w="9525">
            <a:solidFill>
              <a:schemeClr val="tx1"/>
            </a:solidFill>
            <a:round/>
            <a:headEnd/>
            <a:tailEnd/>
          </a:ln>
          <a:effectLst/>
        </p:spPr>
        <p:txBody>
          <a:bodyPr/>
          <a:lstStyle/>
          <a:p>
            <a:endParaRPr lang="en-US"/>
          </a:p>
        </p:txBody>
      </p:sp>
      <p:sp>
        <p:nvSpPr>
          <p:cNvPr id="1565769" name="Line 73"/>
          <p:cNvSpPr>
            <a:spLocks noChangeShapeType="1"/>
          </p:cNvSpPr>
          <p:nvPr/>
        </p:nvSpPr>
        <p:spPr bwMode="auto">
          <a:xfrm>
            <a:off x="1295400" y="1143000"/>
            <a:ext cx="1447800" cy="0"/>
          </a:xfrm>
          <a:prstGeom prst="line">
            <a:avLst/>
          </a:prstGeom>
          <a:noFill/>
          <a:ln w="9525">
            <a:solidFill>
              <a:schemeClr val="tx1"/>
            </a:solidFill>
            <a:round/>
            <a:headEnd/>
            <a:tailEnd/>
          </a:ln>
          <a:effectLst/>
        </p:spPr>
        <p:txBody>
          <a:bodyPr/>
          <a:lstStyle/>
          <a:p>
            <a:endParaRPr lang="en-US"/>
          </a:p>
        </p:txBody>
      </p:sp>
      <p:sp>
        <p:nvSpPr>
          <p:cNvPr id="1565770" name="Line 74"/>
          <p:cNvSpPr>
            <a:spLocks noChangeShapeType="1"/>
          </p:cNvSpPr>
          <p:nvPr/>
        </p:nvSpPr>
        <p:spPr bwMode="auto">
          <a:xfrm>
            <a:off x="2743200" y="1143000"/>
            <a:ext cx="0" cy="533400"/>
          </a:xfrm>
          <a:prstGeom prst="line">
            <a:avLst/>
          </a:prstGeom>
          <a:noFill/>
          <a:ln w="9525">
            <a:solidFill>
              <a:schemeClr val="tx1"/>
            </a:solidFill>
            <a:round/>
            <a:headEnd/>
            <a:tailEnd/>
          </a:ln>
          <a:effectLst/>
        </p:spPr>
        <p:txBody>
          <a:bodyPr/>
          <a:lstStyle/>
          <a:p>
            <a:endParaRPr lang="en-US"/>
          </a:p>
        </p:txBody>
      </p:sp>
      <p:sp>
        <p:nvSpPr>
          <p:cNvPr id="1565771" name="Line 75"/>
          <p:cNvSpPr>
            <a:spLocks noChangeShapeType="1"/>
          </p:cNvSpPr>
          <p:nvPr/>
        </p:nvSpPr>
        <p:spPr bwMode="auto">
          <a:xfrm flipV="1">
            <a:off x="2057400" y="914400"/>
            <a:ext cx="0" cy="228600"/>
          </a:xfrm>
          <a:prstGeom prst="line">
            <a:avLst/>
          </a:prstGeom>
          <a:noFill/>
          <a:ln w="9525">
            <a:solidFill>
              <a:schemeClr val="tx1"/>
            </a:solidFill>
            <a:round/>
            <a:headEnd/>
            <a:tailEnd/>
          </a:ln>
          <a:effectLst/>
        </p:spPr>
        <p:txBody>
          <a:bodyPr/>
          <a:lstStyle/>
          <a:p>
            <a:endParaRPr lang="en-US"/>
          </a:p>
        </p:txBody>
      </p:sp>
      <p:sp>
        <p:nvSpPr>
          <p:cNvPr id="1565772" name="Line 76"/>
          <p:cNvSpPr>
            <a:spLocks noChangeShapeType="1"/>
          </p:cNvSpPr>
          <p:nvPr/>
        </p:nvSpPr>
        <p:spPr bwMode="auto">
          <a:xfrm flipV="1">
            <a:off x="5376863" y="2274888"/>
            <a:ext cx="0" cy="609600"/>
          </a:xfrm>
          <a:prstGeom prst="line">
            <a:avLst/>
          </a:prstGeom>
          <a:noFill/>
          <a:ln w="9525">
            <a:solidFill>
              <a:schemeClr val="tx1"/>
            </a:solidFill>
            <a:round/>
            <a:headEnd/>
            <a:tailEnd/>
          </a:ln>
          <a:effectLst/>
        </p:spPr>
        <p:txBody>
          <a:bodyPr/>
          <a:lstStyle/>
          <a:p>
            <a:endParaRPr lang="en-US"/>
          </a:p>
        </p:txBody>
      </p:sp>
      <p:sp>
        <p:nvSpPr>
          <p:cNvPr id="1565773" name="Line 77"/>
          <p:cNvSpPr>
            <a:spLocks noChangeShapeType="1"/>
          </p:cNvSpPr>
          <p:nvPr/>
        </p:nvSpPr>
        <p:spPr bwMode="auto">
          <a:xfrm>
            <a:off x="5376863" y="2274888"/>
            <a:ext cx="533400" cy="0"/>
          </a:xfrm>
          <a:prstGeom prst="line">
            <a:avLst/>
          </a:prstGeom>
          <a:noFill/>
          <a:ln w="9525">
            <a:solidFill>
              <a:schemeClr val="tx1"/>
            </a:solidFill>
            <a:round/>
            <a:headEnd/>
            <a:tailEnd/>
          </a:ln>
          <a:effectLst/>
        </p:spPr>
        <p:txBody>
          <a:bodyPr/>
          <a:lstStyle/>
          <a:p>
            <a:endParaRPr lang="en-US"/>
          </a:p>
        </p:txBody>
      </p:sp>
      <p:sp>
        <p:nvSpPr>
          <p:cNvPr id="1565774" name="Line 78"/>
          <p:cNvSpPr>
            <a:spLocks noChangeShapeType="1"/>
          </p:cNvSpPr>
          <p:nvPr/>
        </p:nvSpPr>
        <p:spPr bwMode="auto">
          <a:xfrm>
            <a:off x="5932488" y="2274888"/>
            <a:ext cx="0" cy="228600"/>
          </a:xfrm>
          <a:prstGeom prst="line">
            <a:avLst/>
          </a:prstGeom>
          <a:noFill/>
          <a:ln w="9525">
            <a:solidFill>
              <a:schemeClr val="tx1"/>
            </a:solidFill>
            <a:round/>
            <a:headEnd/>
            <a:tailEnd/>
          </a:ln>
          <a:effectLst/>
        </p:spPr>
        <p:txBody>
          <a:bodyPr/>
          <a:lstStyle/>
          <a:p>
            <a:endParaRPr lang="en-US"/>
          </a:p>
        </p:txBody>
      </p:sp>
      <p:sp>
        <p:nvSpPr>
          <p:cNvPr id="1565775" name="Line 79"/>
          <p:cNvSpPr>
            <a:spLocks noChangeShapeType="1"/>
          </p:cNvSpPr>
          <p:nvPr/>
        </p:nvSpPr>
        <p:spPr bwMode="auto">
          <a:xfrm flipV="1">
            <a:off x="7272338" y="2306638"/>
            <a:ext cx="0" cy="609600"/>
          </a:xfrm>
          <a:prstGeom prst="line">
            <a:avLst/>
          </a:prstGeom>
          <a:noFill/>
          <a:ln w="9525">
            <a:solidFill>
              <a:schemeClr val="tx1"/>
            </a:solidFill>
            <a:round/>
            <a:headEnd/>
            <a:tailEnd/>
          </a:ln>
          <a:effectLst/>
        </p:spPr>
        <p:txBody>
          <a:bodyPr/>
          <a:lstStyle/>
          <a:p>
            <a:endParaRPr lang="en-US"/>
          </a:p>
        </p:txBody>
      </p:sp>
      <p:sp>
        <p:nvSpPr>
          <p:cNvPr id="1565776" name="Line 80"/>
          <p:cNvSpPr>
            <a:spLocks noChangeShapeType="1"/>
          </p:cNvSpPr>
          <p:nvPr/>
        </p:nvSpPr>
        <p:spPr bwMode="auto">
          <a:xfrm>
            <a:off x="6718300" y="2308225"/>
            <a:ext cx="533400" cy="0"/>
          </a:xfrm>
          <a:prstGeom prst="line">
            <a:avLst/>
          </a:prstGeom>
          <a:noFill/>
          <a:ln w="9525">
            <a:solidFill>
              <a:schemeClr val="tx1"/>
            </a:solidFill>
            <a:round/>
            <a:headEnd/>
            <a:tailEnd/>
          </a:ln>
          <a:effectLst/>
        </p:spPr>
        <p:txBody>
          <a:bodyPr/>
          <a:lstStyle/>
          <a:p>
            <a:endParaRPr lang="en-US"/>
          </a:p>
        </p:txBody>
      </p:sp>
      <p:sp>
        <p:nvSpPr>
          <p:cNvPr id="1565777" name="Line 81"/>
          <p:cNvSpPr>
            <a:spLocks noChangeShapeType="1"/>
          </p:cNvSpPr>
          <p:nvPr/>
        </p:nvSpPr>
        <p:spPr bwMode="auto">
          <a:xfrm>
            <a:off x="6705600" y="2286000"/>
            <a:ext cx="0" cy="228600"/>
          </a:xfrm>
          <a:prstGeom prst="line">
            <a:avLst/>
          </a:prstGeom>
          <a:noFill/>
          <a:ln w="9525">
            <a:solidFill>
              <a:schemeClr val="tx1"/>
            </a:solidFill>
            <a:round/>
            <a:headEnd/>
            <a:tailEnd/>
          </a:ln>
          <a:effectLst/>
        </p:spPr>
        <p:txBody>
          <a:bodyPr/>
          <a:lstStyle/>
          <a:p>
            <a:endParaRPr lang="en-US"/>
          </a:p>
        </p:txBody>
      </p:sp>
      <p:sp>
        <p:nvSpPr>
          <p:cNvPr id="1565778" name="Line 82"/>
          <p:cNvSpPr>
            <a:spLocks noChangeShapeType="1"/>
          </p:cNvSpPr>
          <p:nvPr/>
        </p:nvSpPr>
        <p:spPr bwMode="auto">
          <a:xfrm flipV="1">
            <a:off x="5638800" y="1219200"/>
            <a:ext cx="0" cy="1066800"/>
          </a:xfrm>
          <a:prstGeom prst="line">
            <a:avLst/>
          </a:prstGeom>
          <a:noFill/>
          <a:ln w="9525">
            <a:solidFill>
              <a:schemeClr val="tx1"/>
            </a:solidFill>
            <a:round/>
            <a:headEnd/>
            <a:tailEnd/>
          </a:ln>
          <a:effectLst/>
        </p:spPr>
        <p:txBody>
          <a:bodyPr/>
          <a:lstStyle/>
          <a:p>
            <a:endParaRPr lang="en-US"/>
          </a:p>
        </p:txBody>
      </p:sp>
      <p:sp>
        <p:nvSpPr>
          <p:cNvPr id="1565779" name="Line 83"/>
          <p:cNvSpPr>
            <a:spLocks noChangeShapeType="1"/>
          </p:cNvSpPr>
          <p:nvPr/>
        </p:nvSpPr>
        <p:spPr bwMode="auto">
          <a:xfrm flipV="1">
            <a:off x="7010400" y="1219200"/>
            <a:ext cx="0" cy="1066800"/>
          </a:xfrm>
          <a:prstGeom prst="line">
            <a:avLst/>
          </a:prstGeom>
          <a:noFill/>
          <a:ln w="9525">
            <a:solidFill>
              <a:schemeClr val="tx1"/>
            </a:solidFill>
            <a:round/>
            <a:headEnd/>
            <a:tailEnd/>
          </a:ln>
          <a:effectLst/>
        </p:spPr>
        <p:txBody>
          <a:bodyPr/>
          <a:lstStyle/>
          <a:p>
            <a:endParaRPr lang="en-US"/>
          </a:p>
        </p:txBody>
      </p:sp>
      <p:sp>
        <p:nvSpPr>
          <p:cNvPr id="1565780" name="Line 84"/>
          <p:cNvSpPr>
            <a:spLocks noChangeShapeType="1"/>
          </p:cNvSpPr>
          <p:nvPr/>
        </p:nvSpPr>
        <p:spPr bwMode="auto">
          <a:xfrm>
            <a:off x="5638800" y="1219200"/>
            <a:ext cx="1371600" cy="0"/>
          </a:xfrm>
          <a:prstGeom prst="line">
            <a:avLst/>
          </a:prstGeom>
          <a:noFill/>
          <a:ln w="9525">
            <a:solidFill>
              <a:schemeClr val="tx1"/>
            </a:solidFill>
            <a:round/>
            <a:headEnd/>
            <a:tailEnd/>
          </a:ln>
          <a:effectLst/>
        </p:spPr>
        <p:txBody>
          <a:bodyPr/>
          <a:lstStyle/>
          <a:p>
            <a:endParaRPr lang="en-US"/>
          </a:p>
        </p:txBody>
      </p:sp>
      <p:sp>
        <p:nvSpPr>
          <p:cNvPr id="1565781" name="Line 85"/>
          <p:cNvSpPr>
            <a:spLocks noChangeShapeType="1"/>
          </p:cNvSpPr>
          <p:nvPr/>
        </p:nvSpPr>
        <p:spPr bwMode="auto">
          <a:xfrm flipV="1">
            <a:off x="6324600" y="838200"/>
            <a:ext cx="0" cy="381000"/>
          </a:xfrm>
          <a:prstGeom prst="line">
            <a:avLst/>
          </a:prstGeom>
          <a:noFill/>
          <a:ln w="9525">
            <a:solidFill>
              <a:schemeClr val="tx1"/>
            </a:solidFill>
            <a:round/>
            <a:headEnd/>
            <a:tailEnd/>
          </a:ln>
          <a:effectLst/>
        </p:spPr>
        <p:txBody>
          <a:bodyPr/>
          <a:lstStyle/>
          <a:p>
            <a:endParaRPr lang="en-US"/>
          </a:p>
        </p:txBody>
      </p:sp>
      <p:sp>
        <p:nvSpPr>
          <p:cNvPr id="1565782" name="Line 86"/>
          <p:cNvSpPr>
            <a:spLocks noChangeShapeType="1"/>
          </p:cNvSpPr>
          <p:nvPr/>
        </p:nvSpPr>
        <p:spPr bwMode="auto">
          <a:xfrm flipV="1">
            <a:off x="3157538" y="5638800"/>
            <a:ext cx="0" cy="609600"/>
          </a:xfrm>
          <a:prstGeom prst="line">
            <a:avLst/>
          </a:prstGeom>
          <a:noFill/>
          <a:ln w="9525">
            <a:solidFill>
              <a:schemeClr val="tx1"/>
            </a:solidFill>
            <a:round/>
            <a:headEnd/>
            <a:tailEnd/>
          </a:ln>
          <a:effectLst/>
        </p:spPr>
        <p:txBody>
          <a:bodyPr/>
          <a:lstStyle/>
          <a:p>
            <a:endParaRPr lang="en-US"/>
          </a:p>
        </p:txBody>
      </p:sp>
      <p:sp>
        <p:nvSpPr>
          <p:cNvPr id="1565783" name="Line 87"/>
          <p:cNvSpPr>
            <a:spLocks noChangeShapeType="1"/>
          </p:cNvSpPr>
          <p:nvPr/>
        </p:nvSpPr>
        <p:spPr bwMode="auto">
          <a:xfrm>
            <a:off x="2603500" y="5640388"/>
            <a:ext cx="533400" cy="0"/>
          </a:xfrm>
          <a:prstGeom prst="line">
            <a:avLst/>
          </a:prstGeom>
          <a:noFill/>
          <a:ln w="9525">
            <a:solidFill>
              <a:schemeClr val="tx1"/>
            </a:solidFill>
            <a:round/>
            <a:headEnd/>
            <a:tailEnd/>
          </a:ln>
          <a:effectLst/>
        </p:spPr>
        <p:txBody>
          <a:bodyPr/>
          <a:lstStyle/>
          <a:p>
            <a:endParaRPr lang="en-US"/>
          </a:p>
        </p:txBody>
      </p:sp>
      <p:sp>
        <p:nvSpPr>
          <p:cNvPr id="1565784" name="Line 88"/>
          <p:cNvSpPr>
            <a:spLocks noChangeShapeType="1"/>
          </p:cNvSpPr>
          <p:nvPr/>
        </p:nvSpPr>
        <p:spPr bwMode="auto">
          <a:xfrm>
            <a:off x="2590800" y="5618163"/>
            <a:ext cx="0" cy="228600"/>
          </a:xfrm>
          <a:prstGeom prst="line">
            <a:avLst/>
          </a:prstGeom>
          <a:noFill/>
          <a:ln w="9525">
            <a:solidFill>
              <a:schemeClr val="tx1"/>
            </a:solidFill>
            <a:round/>
            <a:headEnd/>
            <a:tailEnd/>
          </a:ln>
          <a:effectLst/>
        </p:spPr>
        <p:txBody>
          <a:bodyPr/>
          <a:lstStyle/>
          <a:p>
            <a:endParaRPr lang="en-US"/>
          </a:p>
        </p:txBody>
      </p:sp>
      <p:sp>
        <p:nvSpPr>
          <p:cNvPr id="1565785" name="Line 89"/>
          <p:cNvSpPr>
            <a:spLocks noChangeShapeType="1"/>
          </p:cNvSpPr>
          <p:nvPr/>
        </p:nvSpPr>
        <p:spPr bwMode="auto">
          <a:xfrm flipV="1">
            <a:off x="7348538" y="5575300"/>
            <a:ext cx="0" cy="609600"/>
          </a:xfrm>
          <a:prstGeom prst="line">
            <a:avLst/>
          </a:prstGeom>
          <a:noFill/>
          <a:ln w="9525">
            <a:solidFill>
              <a:schemeClr val="tx1"/>
            </a:solidFill>
            <a:round/>
            <a:headEnd/>
            <a:tailEnd/>
          </a:ln>
          <a:effectLst/>
        </p:spPr>
        <p:txBody>
          <a:bodyPr/>
          <a:lstStyle/>
          <a:p>
            <a:endParaRPr lang="en-US"/>
          </a:p>
        </p:txBody>
      </p:sp>
      <p:sp>
        <p:nvSpPr>
          <p:cNvPr id="1565786" name="Line 90"/>
          <p:cNvSpPr>
            <a:spLocks noChangeShapeType="1"/>
          </p:cNvSpPr>
          <p:nvPr/>
        </p:nvSpPr>
        <p:spPr bwMode="auto">
          <a:xfrm>
            <a:off x="6794500" y="5576888"/>
            <a:ext cx="533400" cy="0"/>
          </a:xfrm>
          <a:prstGeom prst="line">
            <a:avLst/>
          </a:prstGeom>
          <a:noFill/>
          <a:ln w="9525">
            <a:solidFill>
              <a:schemeClr val="tx1"/>
            </a:solidFill>
            <a:round/>
            <a:headEnd/>
            <a:tailEnd/>
          </a:ln>
          <a:effectLst/>
        </p:spPr>
        <p:txBody>
          <a:bodyPr/>
          <a:lstStyle/>
          <a:p>
            <a:endParaRPr lang="en-US"/>
          </a:p>
        </p:txBody>
      </p:sp>
      <p:sp>
        <p:nvSpPr>
          <p:cNvPr id="1565787" name="Line 91"/>
          <p:cNvSpPr>
            <a:spLocks noChangeShapeType="1"/>
          </p:cNvSpPr>
          <p:nvPr/>
        </p:nvSpPr>
        <p:spPr bwMode="auto">
          <a:xfrm>
            <a:off x="6781800" y="5554663"/>
            <a:ext cx="0" cy="228600"/>
          </a:xfrm>
          <a:prstGeom prst="line">
            <a:avLst/>
          </a:prstGeom>
          <a:noFill/>
          <a:ln w="9525">
            <a:solidFill>
              <a:schemeClr val="tx1"/>
            </a:solidFill>
            <a:round/>
            <a:headEnd/>
            <a:tailEnd/>
          </a:ln>
          <a:effectLst/>
        </p:spPr>
        <p:txBody>
          <a:bodyPr/>
          <a:lstStyle/>
          <a:p>
            <a:endParaRPr lang="en-US"/>
          </a:p>
        </p:txBody>
      </p:sp>
      <p:sp>
        <p:nvSpPr>
          <p:cNvPr id="1565788" name="Line 92"/>
          <p:cNvSpPr>
            <a:spLocks noChangeShapeType="1"/>
          </p:cNvSpPr>
          <p:nvPr/>
        </p:nvSpPr>
        <p:spPr bwMode="auto">
          <a:xfrm flipV="1">
            <a:off x="1828800" y="5105400"/>
            <a:ext cx="0" cy="762000"/>
          </a:xfrm>
          <a:prstGeom prst="line">
            <a:avLst/>
          </a:prstGeom>
          <a:noFill/>
          <a:ln w="9525">
            <a:solidFill>
              <a:schemeClr val="tx1"/>
            </a:solidFill>
            <a:round/>
            <a:headEnd/>
            <a:tailEnd/>
          </a:ln>
          <a:effectLst/>
        </p:spPr>
        <p:txBody>
          <a:bodyPr/>
          <a:lstStyle/>
          <a:p>
            <a:endParaRPr lang="en-US"/>
          </a:p>
        </p:txBody>
      </p:sp>
      <p:sp>
        <p:nvSpPr>
          <p:cNvPr id="1565789" name="Line 93"/>
          <p:cNvSpPr>
            <a:spLocks noChangeShapeType="1"/>
          </p:cNvSpPr>
          <p:nvPr/>
        </p:nvSpPr>
        <p:spPr bwMode="auto">
          <a:xfrm>
            <a:off x="1828800" y="5105400"/>
            <a:ext cx="1143000" cy="0"/>
          </a:xfrm>
          <a:prstGeom prst="line">
            <a:avLst/>
          </a:prstGeom>
          <a:noFill/>
          <a:ln w="9525">
            <a:solidFill>
              <a:schemeClr val="tx1"/>
            </a:solidFill>
            <a:round/>
            <a:headEnd/>
            <a:tailEnd/>
          </a:ln>
          <a:effectLst/>
        </p:spPr>
        <p:txBody>
          <a:bodyPr/>
          <a:lstStyle/>
          <a:p>
            <a:endParaRPr lang="en-US"/>
          </a:p>
        </p:txBody>
      </p:sp>
      <p:sp>
        <p:nvSpPr>
          <p:cNvPr id="1565790" name="Line 94"/>
          <p:cNvSpPr>
            <a:spLocks noChangeShapeType="1"/>
          </p:cNvSpPr>
          <p:nvPr/>
        </p:nvSpPr>
        <p:spPr bwMode="auto">
          <a:xfrm>
            <a:off x="2971800" y="5105400"/>
            <a:ext cx="0" cy="533400"/>
          </a:xfrm>
          <a:prstGeom prst="line">
            <a:avLst/>
          </a:prstGeom>
          <a:noFill/>
          <a:ln w="9525">
            <a:solidFill>
              <a:schemeClr val="tx1"/>
            </a:solidFill>
            <a:round/>
            <a:headEnd/>
            <a:tailEnd/>
          </a:ln>
          <a:effectLst/>
        </p:spPr>
        <p:txBody>
          <a:bodyPr/>
          <a:lstStyle/>
          <a:p>
            <a:endParaRPr lang="en-US"/>
          </a:p>
        </p:txBody>
      </p:sp>
      <p:sp>
        <p:nvSpPr>
          <p:cNvPr id="1565791" name="Line 95"/>
          <p:cNvSpPr>
            <a:spLocks noChangeShapeType="1"/>
          </p:cNvSpPr>
          <p:nvPr/>
        </p:nvSpPr>
        <p:spPr bwMode="auto">
          <a:xfrm flipV="1">
            <a:off x="1241425" y="4419600"/>
            <a:ext cx="0" cy="1828800"/>
          </a:xfrm>
          <a:prstGeom prst="line">
            <a:avLst/>
          </a:prstGeom>
          <a:noFill/>
          <a:ln w="9525">
            <a:solidFill>
              <a:schemeClr val="tx1"/>
            </a:solidFill>
            <a:round/>
            <a:headEnd/>
            <a:tailEnd/>
          </a:ln>
          <a:effectLst/>
        </p:spPr>
        <p:txBody>
          <a:bodyPr/>
          <a:lstStyle/>
          <a:p>
            <a:endParaRPr lang="en-US"/>
          </a:p>
        </p:txBody>
      </p:sp>
      <p:sp>
        <p:nvSpPr>
          <p:cNvPr id="1565792" name="Line 96"/>
          <p:cNvSpPr>
            <a:spLocks noChangeShapeType="1"/>
          </p:cNvSpPr>
          <p:nvPr/>
        </p:nvSpPr>
        <p:spPr bwMode="auto">
          <a:xfrm>
            <a:off x="1219200" y="4419600"/>
            <a:ext cx="1143000" cy="0"/>
          </a:xfrm>
          <a:prstGeom prst="line">
            <a:avLst/>
          </a:prstGeom>
          <a:noFill/>
          <a:ln w="9525">
            <a:solidFill>
              <a:schemeClr val="tx1"/>
            </a:solidFill>
            <a:round/>
            <a:headEnd/>
            <a:tailEnd/>
          </a:ln>
          <a:effectLst/>
        </p:spPr>
        <p:txBody>
          <a:bodyPr/>
          <a:lstStyle/>
          <a:p>
            <a:endParaRPr lang="en-US"/>
          </a:p>
        </p:txBody>
      </p:sp>
      <p:sp>
        <p:nvSpPr>
          <p:cNvPr id="1565793" name="Line 97"/>
          <p:cNvSpPr>
            <a:spLocks noChangeShapeType="1"/>
          </p:cNvSpPr>
          <p:nvPr/>
        </p:nvSpPr>
        <p:spPr bwMode="auto">
          <a:xfrm>
            <a:off x="2362200" y="4419600"/>
            <a:ext cx="0" cy="685800"/>
          </a:xfrm>
          <a:prstGeom prst="line">
            <a:avLst/>
          </a:prstGeom>
          <a:noFill/>
          <a:ln w="9525">
            <a:solidFill>
              <a:schemeClr val="tx1"/>
            </a:solidFill>
            <a:round/>
            <a:headEnd/>
            <a:tailEnd/>
          </a:ln>
          <a:effectLst/>
        </p:spPr>
        <p:txBody>
          <a:bodyPr/>
          <a:lstStyle/>
          <a:p>
            <a:endParaRPr lang="en-US"/>
          </a:p>
        </p:txBody>
      </p:sp>
      <p:sp>
        <p:nvSpPr>
          <p:cNvPr id="1565794" name="Line 98"/>
          <p:cNvSpPr>
            <a:spLocks noChangeShapeType="1"/>
          </p:cNvSpPr>
          <p:nvPr/>
        </p:nvSpPr>
        <p:spPr bwMode="auto">
          <a:xfrm flipV="1">
            <a:off x="1752600" y="4114800"/>
            <a:ext cx="0" cy="304800"/>
          </a:xfrm>
          <a:prstGeom prst="line">
            <a:avLst/>
          </a:prstGeom>
          <a:noFill/>
          <a:ln w="9525">
            <a:solidFill>
              <a:schemeClr val="tx1"/>
            </a:solidFill>
            <a:round/>
            <a:headEnd/>
            <a:tailEnd/>
          </a:ln>
          <a:effectLst/>
        </p:spPr>
        <p:txBody>
          <a:bodyPr/>
          <a:lstStyle/>
          <a:p>
            <a:endParaRPr lang="en-US"/>
          </a:p>
        </p:txBody>
      </p:sp>
      <p:sp>
        <p:nvSpPr>
          <p:cNvPr id="1565795" name="Line 99"/>
          <p:cNvSpPr>
            <a:spLocks noChangeShapeType="1"/>
          </p:cNvSpPr>
          <p:nvPr/>
        </p:nvSpPr>
        <p:spPr bwMode="auto">
          <a:xfrm flipV="1">
            <a:off x="7739063" y="5127625"/>
            <a:ext cx="0" cy="1066800"/>
          </a:xfrm>
          <a:prstGeom prst="line">
            <a:avLst/>
          </a:prstGeom>
          <a:noFill/>
          <a:ln w="9525">
            <a:solidFill>
              <a:schemeClr val="tx1"/>
            </a:solidFill>
            <a:round/>
            <a:headEnd/>
            <a:tailEnd/>
          </a:ln>
          <a:effectLst/>
        </p:spPr>
        <p:txBody>
          <a:bodyPr/>
          <a:lstStyle/>
          <a:p>
            <a:endParaRPr lang="en-US"/>
          </a:p>
        </p:txBody>
      </p:sp>
      <p:sp>
        <p:nvSpPr>
          <p:cNvPr id="1565796" name="Line 100"/>
          <p:cNvSpPr>
            <a:spLocks noChangeShapeType="1"/>
          </p:cNvSpPr>
          <p:nvPr/>
        </p:nvSpPr>
        <p:spPr bwMode="auto">
          <a:xfrm flipH="1">
            <a:off x="7010400" y="5105400"/>
            <a:ext cx="762000" cy="0"/>
          </a:xfrm>
          <a:prstGeom prst="line">
            <a:avLst/>
          </a:prstGeom>
          <a:noFill/>
          <a:ln w="9525">
            <a:solidFill>
              <a:schemeClr val="tx1"/>
            </a:solidFill>
            <a:round/>
            <a:headEnd/>
            <a:tailEnd/>
          </a:ln>
          <a:effectLst/>
        </p:spPr>
        <p:txBody>
          <a:bodyPr/>
          <a:lstStyle/>
          <a:p>
            <a:endParaRPr lang="en-US"/>
          </a:p>
        </p:txBody>
      </p:sp>
      <p:sp>
        <p:nvSpPr>
          <p:cNvPr id="1565797" name="Line 101"/>
          <p:cNvSpPr>
            <a:spLocks noChangeShapeType="1"/>
          </p:cNvSpPr>
          <p:nvPr/>
        </p:nvSpPr>
        <p:spPr bwMode="auto">
          <a:xfrm>
            <a:off x="7010400" y="5105400"/>
            <a:ext cx="0" cy="457200"/>
          </a:xfrm>
          <a:prstGeom prst="line">
            <a:avLst/>
          </a:prstGeom>
          <a:noFill/>
          <a:ln w="9525">
            <a:solidFill>
              <a:schemeClr val="tx1"/>
            </a:solidFill>
            <a:round/>
            <a:headEnd/>
            <a:tailEnd/>
          </a:ln>
          <a:effectLst/>
        </p:spPr>
        <p:txBody>
          <a:bodyPr/>
          <a:lstStyle/>
          <a:p>
            <a:endParaRPr lang="en-US"/>
          </a:p>
        </p:txBody>
      </p:sp>
      <p:sp>
        <p:nvSpPr>
          <p:cNvPr id="1565798" name="Line 102"/>
          <p:cNvSpPr>
            <a:spLocks noChangeShapeType="1"/>
          </p:cNvSpPr>
          <p:nvPr/>
        </p:nvSpPr>
        <p:spPr bwMode="auto">
          <a:xfrm flipV="1">
            <a:off x="6019800" y="4495800"/>
            <a:ext cx="0" cy="1295400"/>
          </a:xfrm>
          <a:prstGeom prst="line">
            <a:avLst/>
          </a:prstGeom>
          <a:noFill/>
          <a:ln w="9525">
            <a:solidFill>
              <a:schemeClr val="tx1"/>
            </a:solidFill>
            <a:round/>
            <a:headEnd/>
            <a:tailEnd/>
          </a:ln>
          <a:effectLst/>
        </p:spPr>
        <p:txBody>
          <a:bodyPr/>
          <a:lstStyle/>
          <a:p>
            <a:endParaRPr lang="en-US"/>
          </a:p>
        </p:txBody>
      </p:sp>
      <p:sp>
        <p:nvSpPr>
          <p:cNvPr id="1565799" name="Line 103"/>
          <p:cNvSpPr>
            <a:spLocks noChangeShapeType="1"/>
          </p:cNvSpPr>
          <p:nvPr/>
        </p:nvSpPr>
        <p:spPr bwMode="auto">
          <a:xfrm>
            <a:off x="6019800" y="4495800"/>
            <a:ext cx="1371600" cy="0"/>
          </a:xfrm>
          <a:prstGeom prst="line">
            <a:avLst/>
          </a:prstGeom>
          <a:noFill/>
          <a:ln w="9525">
            <a:solidFill>
              <a:schemeClr val="tx1"/>
            </a:solidFill>
            <a:round/>
            <a:headEnd/>
            <a:tailEnd/>
          </a:ln>
          <a:effectLst/>
        </p:spPr>
        <p:txBody>
          <a:bodyPr/>
          <a:lstStyle/>
          <a:p>
            <a:endParaRPr lang="en-US"/>
          </a:p>
        </p:txBody>
      </p:sp>
      <p:sp>
        <p:nvSpPr>
          <p:cNvPr id="1565800" name="Line 104"/>
          <p:cNvSpPr>
            <a:spLocks noChangeShapeType="1"/>
          </p:cNvSpPr>
          <p:nvPr/>
        </p:nvSpPr>
        <p:spPr bwMode="auto">
          <a:xfrm>
            <a:off x="7391400" y="4495800"/>
            <a:ext cx="0" cy="609600"/>
          </a:xfrm>
          <a:prstGeom prst="line">
            <a:avLst/>
          </a:prstGeom>
          <a:noFill/>
          <a:ln w="9525">
            <a:solidFill>
              <a:schemeClr val="tx1"/>
            </a:solidFill>
            <a:round/>
            <a:headEnd/>
            <a:tailEnd/>
          </a:ln>
          <a:effectLst/>
        </p:spPr>
        <p:txBody>
          <a:bodyPr/>
          <a:lstStyle/>
          <a:p>
            <a:endParaRPr lang="en-US"/>
          </a:p>
        </p:txBody>
      </p:sp>
      <p:sp>
        <p:nvSpPr>
          <p:cNvPr id="1565801" name="Line 105"/>
          <p:cNvSpPr>
            <a:spLocks noChangeShapeType="1"/>
          </p:cNvSpPr>
          <p:nvPr/>
        </p:nvSpPr>
        <p:spPr bwMode="auto">
          <a:xfrm flipV="1">
            <a:off x="6705600" y="4191000"/>
            <a:ext cx="0" cy="304800"/>
          </a:xfrm>
          <a:prstGeom prst="line">
            <a:avLst/>
          </a:prstGeom>
          <a:noFill/>
          <a:ln w="9525">
            <a:solidFill>
              <a:schemeClr val="tx1"/>
            </a:solidFill>
            <a:round/>
            <a:headEnd/>
            <a:tailEnd/>
          </a:ln>
          <a:effectLst/>
        </p:spPr>
        <p:txBody>
          <a:bodyPr/>
          <a:lstStyle/>
          <a:p>
            <a:endParaRPr lang="en-US"/>
          </a:p>
        </p:txBody>
      </p:sp>
      <p:sp>
        <p:nvSpPr>
          <p:cNvPr id="1565810" name="Text Box 114"/>
          <p:cNvSpPr txBox="1">
            <a:spLocks noChangeArrowheads="1"/>
          </p:cNvSpPr>
          <p:nvPr/>
        </p:nvSpPr>
        <p:spPr bwMode="auto">
          <a:xfrm>
            <a:off x="228600" y="3733800"/>
            <a:ext cx="2590800" cy="457200"/>
          </a:xfrm>
          <a:prstGeom prst="rect">
            <a:avLst/>
          </a:prstGeom>
          <a:noFill/>
          <a:ln w="12700">
            <a:noFill/>
            <a:miter lim="800000"/>
            <a:headEnd/>
            <a:tailEnd/>
          </a:ln>
          <a:effectLst/>
        </p:spPr>
        <p:txBody>
          <a:bodyPr>
            <a:spAutoFit/>
          </a:bodyPr>
          <a:lstStyle/>
          <a:p>
            <a:pPr>
              <a:spcBef>
                <a:spcPct val="50000"/>
              </a:spcBef>
              <a:buClrTx/>
              <a:buSzTx/>
              <a:buFontTx/>
              <a:buNone/>
            </a:pPr>
            <a:r>
              <a:rPr lang="en-US" altLang="zh-CN" sz="2400">
                <a:solidFill>
                  <a:schemeClr val="tx1"/>
                </a:solidFill>
                <a:latin typeface="Arial" pitchFamily="34" charset="0"/>
              </a:rPr>
              <a:t>Average-link</a:t>
            </a:r>
          </a:p>
        </p:txBody>
      </p:sp>
      <p:sp>
        <p:nvSpPr>
          <p:cNvPr id="1565811" name="Text Box 115"/>
          <p:cNvSpPr txBox="1">
            <a:spLocks noChangeArrowheads="1"/>
          </p:cNvSpPr>
          <p:nvPr/>
        </p:nvSpPr>
        <p:spPr bwMode="auto">
          <a:xfrm>
            <a:off x="4495800" y="3689350"/>
            <a:ext cx="3505200" cy="1004888"/>
          </a:xfrm>
          <a:prstGeom prst="rect">
            <a:avLst/>
          </a:prstGeom>
          <a:noFill/>
          <a:ln w="12700">
            <a:noFill/>
            <a:miter lim="800000"/>
            <a:headEnd/>
            <a:tailEnd/>
          </a:ln>
          <a:effectLst/>
        </p:spPr>
        <p:txBody>
          <a:bodyPr>
            <a:spAutoFit/>
          </a:bodyPr>
          <a:lstStyle/>
          <a:p>
            <a:pPr>
              <a:spcBef>
                <a:spcPct val="50000"/>
              </a:spcBef>
              <a:buClrTx/>
              <a:buSzTx/>
              <a:buFontTx/>
              <a:buNone/>
            </a:pPr>
            <a:r>
              <a:rPr lang="en-US" altLang="zh-CN" sz="2400" dirty="0" err="1">
                <a:solidFill>
                  <a:schemeClr val="tx1"/>
                </a:solidFill>
                <a:latin typeface="Arial" pitchFamily="34" charset="0"/>
              </a:rPr>
              <a:t>Centroid</a:t>
            </a:r>
            <a:r>
              <a:rPr lang="en-US" altLang="zh-CN" sz="2400" dirty="0">
                <a:solidFill>
                  <a:schemeClr val="tx1"/>
                </a:solidFill>
                <a:latin typeface="Arial" pitchFamily="34" charset="0"/>
              </a:rPr>
              <a:t> distance</a:t>
            </a:r>
          </a:p>
          <a:p>
            <a:pPr>
              <a:spcBef>
                <a:spcPct val="50000"/>
              </a:spcBef>
              <a:buClrTx/>
              <a:buSzTx/>
              <a:buFontTx/>
              <a:buNone/>
            </a:pPr>
            <a:endParaRPr lang="en-US" altLang="zh-CN" sz="2400" dirty="0">
              <a:solidFill>
                <a:schemeClr val="tx1"/>
              </a:solidFill>
              <a:latin typeface="Arial" pitchFamily="34" charset="0"/>
            </a:endParaRPr>
          </a:p>
        </p:txBody>
      </p:sp>
      <p:sp>
        <p:nvSpPr>
          <p:cNvPr id="1565812" name="Text Box 116"/>
          <p:cNvSpPr txBox="1">
            <a:spLocks noChangeArrowheads="1"/>
          </p:cNvSpPr>
          <p:nvPr/>
        </p:nvSpPr>
        <p:spPr bwMode="auto">
          <a:xfrm>
            <a:off x="228600" y="609600"/>
            <a:ext cx="3200400" cy="457200"/>
          </a:xfrm>
          <a:prstGeom prst="rect">
            <a:avLst/>
          </a:prstGeom>
          <a:noFill/>
          <a:ln w="12700">
            <a:noFill/>
            <a:miter lim="800000"/>
            <a:headEnd/>
            <a:tailEnd/>
          </a:ln>
          <a:effectLst/>
        </p:spPr>
        <p:txBody>
          <a:bodyPr>
            <a:spAutoFit/>
          </a:bodyPr>
          <a:lstStyle/>
          <a:p>
            <a:pPr>
              <a:spcBef>
                <a:spcPct val="50000"/>
              </a:spcBef>
              <a:buClrTx/>
              <a:buSzTx/>
              <a:buFontTx/>
              <a:buNone/>
            </a:pPr>
            <a:r>
              <a:rPr lang="en-US" altLang="zh-CN" sz="2400">
                <a:solidFill>
                  <a:schemeClr val="tx1"/>
                </a:solidFill>
                <a:latin typeface="Arial" pitchFamily="34" charset="0"/>
              </a:rPr>
              <a:t>Single-link</a:t>
            </a:r>
          </a:p>
        </p:txBody>
      </p:sp>
      <p:sp>
        <p:nvSpPr>
          <p:cNvPr id="1565813" name="Text Box 117"/>
          <p:cNvSpPr txBox="1">
            <a:spLocks noChangeArrowheads="1"/>
          </p:cNvSpPr>
          <p:nvPr/>
        </p:nvSpPr>
        <p:spPr bwMode="auto">
          <a:xfrm>
            <a:off x="4495800" y="685800"/>
            <a:ext cx="2438400" cy="457200"/>
          </a:xfrm>
          <a:prstGeom prst="rect">
            <a:avLst/>
          </a:prstGeom>
          <a:noFill/>
          <a:ln w="12700">
            <a:noFill/>
            <a:miter lim="800000"/>
            <a:headEnd/>
            <a:tailEnd/>
          </a:ln>
          <a:effectLst/>
        </p:spPr>
        <p:txBody>
          <a:bodyPr>
            <a:spAutoFit/>
          </a:bodyPr>
          <a:lstStyle/>
          <a:p>
            <a:pPr>
              <a:spcBef>
                <a:spcPct val="50000"/>
              </a:spcBef>
              <a:buClrTx/>
              <a:buSzTx/>
              <a:buFontTx/>
              <a:buNone/>
            </a:pPr>
            <a:r>
              <a:rPr lang="en-US" altLang="zh-CN" sz="2400">
                <a:solidFill>
                  <a:schemeClr val="tx1"/>
                </a:solidFill>
                <a:latin typeface="Arial" pitchFamily="34" charset="0"/>
              </a:rPr>
              <a:t>Complete-link</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815E25C-28E3-477E-A032-D43B7A33FB7F}" type="slidenum">
              <a:rPr lang="zh-CN" altLang="en-US"/>
              <a:pPr/>
              <a:t>21</a:t>
            </a:fld>
            <a:endParaRPr lang="en-US" altLang="zh-CN"/>
          </a:p>
        </p:txBody>
      </p:sp>
      <p:sp>
        <p:nvSpPr>
          <p:cNvPr id="1620994" name="Rectangle 2"/>
          <p:cNvSpPr>
            <a:spLocks noGrp="1" noChangeArrowheads="1"/>
          </p:cNvSpPr>
          <p:nvPr>
            <p:ph type="title"/>
          </p:nvPr>
        </p:nvSpPr>
        <p:spPr/>
        <p:txBody>
          <a:bodyPr>
            <a:normAutofit/>
          </a:bodyPr>
          <a:lstStyle/>
          <a:p>
            <a:r>
              <a:rPr lang="en-US" sz="4000" dirty="0"/>
              <a:t>Which Distance Measure is Better?</a:t>
            </a:r>
          </a:p>
        </p:txBody>
      </p:sp>
      <p:sp>
        <p:nvSpPr>
          <p:cNvPr id="1620995" name="Rectangle 3"/>
          <p:cNvSpPr>
            <a:spLocks noGrp="1" noChangeArrowheads="1"/>
          </p:cNvSpPr>
          <p:nvPr>
            <p:ph type="body" idx="1"/>
          </p:nvPr>
        </p:nvSpPr>
        <p:spPr/>
        <p:txBody>
          <a:bodyPr>
            <a:normAutofit/>
          </a:bodyPr>
          <a:lstStyle/>
          <a:p>
            <a:r>
              <a:rPr lang="en-US" sz="2400" dirty="0"/>
              <a:t>Each method has both advantages and disadvantages; application-dependent, single-link and complete-link are the most common methods</a:t>
            </a:r>
          </a:p>
          <a:p>
            <a:r>
              <a:rPr lang="en-US" sz="2400" dirty="0"/>
              <a:t>Single-link</a:t>
            </a:r>
          </a:p>
          <a:p>
            <a:pPr lvl="1"/>
            <a:r>
              <a:rPr lang="en-US" sz="2400" dirty="0"/>
              <a:t>Can find irregular-shaped clusters</a:t>
            </a:r>
          </a:p>
          <a:p>
            <a:pPr lvl="1"/>
            <a:r>
              <a:rPr lang="en-US" sz="2400" dirty="0"/>
              <a:t>Sensitive to outliers, suffers the so-called chaining effects</a:t>
            </a:r>
          </a:p>
          <a:p>
            <a:r>
              <a:rPr lang="en-US" sz="2400" dirty="0"/>
              <a:t>Complete-link, Average-link, and </a:t>
            </a:r>
            <a:r>
              <a:rPr lang="en-US" sz="2400" dirty="0" err="1"/>
              <a:t>Centroid</a:t>
            </a:r>
            <a:r>
              <a:rPr lang="en-US" sz="2400" dirty="0"/>
              <a:t> distance</a:t>
            </a:r>
          </a:p>
          <a:p>
            <a:pPr lvl="1"/>
            <a:r>
              <a:rPr lang="en-US" sz="2400" dirty="0"/>
              <a:t>Robust to outliers</a:t>
            </a:r>
          </a:p>
          <a:p>
            <a:pPr lvl="1"/>
            <a:r>
              <a:rPr lang="en-US" sz="2400" dirty="0"/>
              <a:t>Tend to break large clusters</a:t>
            </a:r>
          </a:p>
          <a:p>
            <a:pPr lvl="1"/>
            <a:r>
              <a:rPr lang="en-US" sz="2400" dirty="0"/>
              <a:t>Prefer spherical clusters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972544"/>
            <a:ext cx="6400800" cy="1752600"/>
          </a:xfrm>
        </p:spPr>
        <p:txBody>
          <a:bodyPr/>
          <a:lstStyle/>
          <a:p>
            <a:r>
              <a:rPr lang="hi-IN" dirty="0" smtClean="0">
                <a:solidFill>
                  <a:schemeClr val="tx1"/>
                </a:solidFill>
              </a:rPr>
              <a:t>Single Linkage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5A4DD2B8-9052-4EBD-A268-910EE0104888}"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476672"/>
            <a:ext cx="8892480" cy="6381328"/>
          </a:xfrm>
        </p:spPr>
        <p:txBody>
          <a:bodyPr>
            <a:normAutofit/>
          </a:bodyPr>
          <a:lstStyle/>
          <a:p>
            <a:pPr algn="l"/>
            <a:r>
              <a:rPr lang="hi-IN" sz="2400" b="1" dirty="0" smtClean="0">
                <a:solidFill>
                  <a:schemeClr val="tx1"/>
                </a:solidFill>
              </a:rPr>
              <a:t>Question: </a:t>
            </a:r>
            <a:r>
              <a:rPr lang="en-US" sz="2400" dirty="0" smtClean="0">
                <a:solidFill>
                  <a:schemeClr val="tx1"/>
                </a:solidFill>
              </a:rPr>
              <a:t>Consider an input distance matrix of size 6 by 6. This distance matrix was calculated based on the object features. </a:t>
            </a:r>
            <a:endParaRPr lang="hi-IN" sz="2400"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r>
              <a:rPr lang="en-US" sz="2400" dirty="0" smtClean="0">
                <a:solidFill>
                  <a:schemeClr val="tx1"/>
                </a:solidFill>
              </a:rPr>
              <a:t>In the beginning, </a:t>
            </a:r>
            <a:r>
              <a:rPr lang="hi-IN" sz="2400" dirty="0" smtClean="0">
                <a:solidFill>
                  <a:schemeClr val="tx1"/>
                </a:solidFill>
              </a:rPr>
              <a:t>there are</a:t>
            </a:r>
            <a:r>
              <a:rPr lang="en-US" sz="2400" dirty="0" smtClean="0">
                <a:solidFill>
                  <a:schemeClr val="tx1"/>
                </a:solidFill>
              </a:rPr>
              <a:t> six clusters namely, A, B, C, D, E and F. </a:t>
            </a:r>
            <a:r>
              <a:rPr lang="hi-IN" sz="2400" dirty="0" smtClean="0">
                <a:solidFill>
                  <a:schemeClr val="tx1"/>
                </a:solidFill>
              </a:rPr>
              <a:t>F</a:t>
            </a:r>
            <a:r>
              <a:rPr lang="en-US" sz="2400" dirty="0" err="1" smtClean="0">
                <a:solidFill>
                  <a:schemeClr val="tx1"/>
                </a:solidFill>
              </a:rPr>
              <a:t>orm</a:t>
            </a:r>
            <a:r>
              <a:rPr lang="en-US" sz="2400" dirty="0" smtClean="0">
                <a:solidFill>
                  <a:schemeClr val="tx1"/>
                </a:solidFill>
              </a:rPr>
              <a:t> a single cluster, which consists of these six objects at the end of the iterations using </a:t>
            </a:r>
            <a:r>
              <a:rPr lang="en-US" sz="2400" b="1" dirty="0" smtClean="0">
                <a:solidFill>
                  <a:schemeClr val="tx1"/>
                </a:solidFill>
              </a:rPr>
              <a:t>single linkage algorithm</a:t>
            </a:r>
            <a:r>
              <a:rPr lang="en-US" sz="2400" dirty="0" smtClean="0">
                <a:solidFill>
                  <a:schemeClr val="tx1"/>
                </a:solidFill>
              </a:rPr>
              <a:t>. </a:t>
            </a:r>
            <a:r>
              <a:rPr lang="hi-IN" sz="2400" dirty="0" smtClean="0">
                <a:solidFill>
                  <a:schemeClr val="tx1"/>
                </a:solidFill>
              </a:rPr>
              <a:t>D</a:t>
            </a:r>
            <a:r>
              <a:rPr lang="en-US" sz="2400" dirty="0" smtClean="0">
                <a:solidFill>
                  <a:schemeClr val="tx1"/>
                </a:solidFill>
              </a:rPr>
              <a:t>raw the </a:t>
            </a:r>
            <a:r>
              <a:rPr lang="en-US" sz="2400" dirty="0" err="1" smtClean="0">
                <a:solidFill>
                  <a:schemeClr val="tx1"/>
                </a:solidFill>
              </a:rPr>
              <a:t>dendogram</a:t>
            </a:r>
            <a:r>
              <a:rPr lang="en-US" sz="2400" dirty="0" smtClean="0">
                <a:solidFill>
                  <a:schemeClr val="tx1"/>
                </a:solidFill>
              </a:rPr>
              <a:t>.</a:t>
            </a:r>
            <a:r>
              <a:rPr lang="en-US" sz="2400" dirty="0" smtClean="0"/>
              <a:t> </a:t>
            </a:r>
          </a:p>
          <a:p>
            <a:pPr algn="l"/>
            <a:endParaRPr lang="en-US" dirty="0">
              <a:solidFill>
                <a:schemeClr val="tx1"/>
              </a:solidFill>
            </a:endParaRPr>
          </a:p>
        </p:txBody>
      </p:sp>
      <p:pic>
        <p:nvPicPr>
          <p:cNvPr id="68611" name="Picture 3"/>
          <p:cNvPicPr>
            <a:picLocks noChangeAspect="1" noChangeArrowheads="1"/>
          </p:cNvPicPr>
          <p:nvPr/>
        </p:nvPicPr>
        <p:blipFill>
          <a:blip r:embed="rId2" cstate="print"/>
          <a:srcRect/>
          <a:stretch>
            <a:fillRect/>
          </a:stretch>
        </p:blipFill>
        <p:spPr bwMode="auto">
          <a:xfrm>
            <a:off x="2266950" y="1353666"/>
            <a:ext cx="4610100" cy="4019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A4DD2B8-9052-4EBD-A268-910EE010488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206749" y="1226577"/>
            <a:ext cx="4741515" cy="4146639"/>
          </a:xfrm>
          <a:prstGeom prst="rect">
            <a:avLst/>
          </a:prstGeom>
          <a:noFill/>
          <a:ln w="9525">
            <a:noFill/>
            <a:miter lim="800000"/>
            <a:headEnd/>
            <a:tailEnd/>
          </a:ln>
        </p:spPr>
      </p:pic>
      <p:sp>
        <p:nvSpPr>
          <p:cNvPr id="4" name="Subtitle 2"/>
          <p:cNvSpPr>
            <a:spLocks noGrp="1"/>
          </p:cNvSpPr>
          <p:nvPr>
            <p:ph type="subTitle" idx="1"/>
          </p:nvPr>
        </p:nvSpPr>
        <p:spPr>
          <a:xfrm>
            <a:off x="107504" y="188640"/>
            <a:ext cx="8892480" cy="1224136"/>
          </a:xfrm>
        </p:spPr>
        <p:txBody>
          <a:bodyPr>
            <a:normAutofit fontScale="25000" lnSpcReduction="20000"/>
          </a:bodyPr>
          <a:lstStyle/>
          <a:p>
            <a:pPr algn="l"/>
            <a:r>
              <a:rPr lang="hi-IN" sz="9600" b="1" dirty="0" smtClean="0">
                <a:solidFill>
                  <a:schemeClr val="tx1"/>
                </a:solidFill>
              </a:rPr>
              <a:t>Answer:  </a:t>
            </a:r>
            <a:r>
              <a:rPr lang="hi-IN" sz="9600" dirty="0" smtClean="0">
                <a:solidFill>
                  <a:schemeClr val="tx1"/>
                </a:solidFill>
              </a:rPr>
              <a:t>In the </a:t>
            </a:r>
            <a:r>
              <a:rPr lang="hi-IN" sz="9600" b="1" dirty="0" smtClean="0">
                <a:solidFill>
                  <a:schemeClr val="tx1"/>
                </a:solidFill>
              </a:rPr>
              <a:t>first</a:t>
            </a:r>
            <a:r>
              <a:rPr lang="hi-IN" sz="9600" dirty="0" smtClean="0">
                <a:solidFill>
                  <a:schemeClr val="tx1"/>
                </a:solidFill>
              </a:rPr>
              <a:t> iteration, </a:t>
            </a:r>
            <a:r>
              <a:rPr lang="en-US" sz="9600" dirty="0" smtClean="0">
                <a:solidFill>
                  <a:schemeClr val="tx1"/>
                </a:solidFill>
              </a:rPr>
              <a:t>consider</a:t>
            </a:r>
            <a:r>
              <a:rPr lang="hi-IN" sz="9600" dirty="0" smtClean="0">
                <a:solidFill>
                  <a:schemeClr val="tx1"/>
                </a:solidFill>
              </a:rPr>
              <a:t> each data point as a single cluster and find the nearest pair of clusters.</a:t>
            </a:r>
            <a:r>
              <a:rPr lang="en-US" sz="9600" dirty="0" smtClean="0">
                <a:solidFill>
                  <a:schemeClr val="tx1"/>
                </a:solidFill>
              </a:rPr>
              <a:t> </a:t>
            </a:r>
            <a:endParaRPr lang="hi-IN" sz="2400"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r>
              <a:rPr lang="en-US" sz="2400" dirty="0" smtClean="0"/>
              <a:t> </a:t>
            </a:r>
          </a:p>
          <a:p>
            <a:pPr algn="l"/>
            <a:endParaRPr lang="en-US" dirty="0">
              <a:solidFill>
                <a:schemeClr val="tx1"/>
              </a:solidFill>
            </a:endParaRPr>
          </a:p>
        </p:txBody>
      </p:sp>
      <p:sp>
        <p:nvSpPr>
          <p:cNvPr id="5" name="Subtitle 2"/>
          <p:cNvSpPr txBox="1">
            <a:spLocks/>
          </p:cNvSpPr>
          <p:nvPr/>
        </p:nvSpPr>
        <p:spPr>
          <a:xfrm>
            <a:off x="107504" y="5733256"/>
            <a:ext cx="8892480" cy="1224136"/>
          </a:xfrm>
          <a:prstGeom prst="rect">
            <a:avLst/>
          </a:prstGeom>
        </p:spPr>
        <p:txBody>
          <a:bodyPr vert="horz" lIns="91440" tIns="45720" rIns="91440" bIns="45720" rtlCol="0">
            <a:normAutofit fontScale="25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hi-IN" sz="9600" i="0" u="none" strike="noStrike" kern="1200" cap="none" spc="0" normalizeH="0" baseline="0" noProof="0" dirty="0" smtClean="0">
                <a:ln>
                  <a:noFill/>
                </a:ln>
                <a:solidFill>
                  <a:schemeClr val="tx1"/>
                </a:solidFill>
                <a:effectLst/>
                <a:uLnTx/>
                <a:uFillTx/>
                <a:latin typeface="+mn-lt"/>
                <a:ea typeface="+mn-ea"/>
                <a:cs typeface="+mn-cs"/>
              </a:rPr>
              <a:t>Here, D and </a:t>
            </a:r>
            <a:r>
              <a:rPr kumimoji="0" lang="en-US" sz="9600" i="0" u="none" strike="noStrike" kern="1200" cap="none" spc="0" normalizeH="0" baseline="0" noProof="0" dirty="0" smtClean="0">
                <a:ln>
                  <a:noFill/>
                </a:ln>
                <a:solidFill>
                  <a:schemeClr val="tx1"/>
                </a:solidFill>
                <a:effectLst/>
                <a:uLnTx/>
                <a:uFillTx/>
                <a:latin typeface="+mn-lt"/>
                <a:ea typeface="+mn-ea"/>
                <a:cs typeface="+mn-cs"/>
              </a:rPr>
              <a:t>F</a:t>
            </a:r>
            <a:r>
              <a:rPr kumimoji="0" lang="hi-IN" sz="9600" i="0" u="none" strike="noStrike" kern="1200" cap="none" spc="0" normalizeH="0" baseline="0" noProof="0" dirty="0" smtClean="0">
                <a:ln>
                  <a:noFill/>
                </a:ln>
                <a:solidFill>
                  <a:schemeClr val="tx1"/>
                </a:solidFill>
                <a:effectLst/>
                <a:uLnTx/>
                <a:uFillTx/>
                <a:latin typeface="+mn-lt"/>
                <a:ea typeface="+mn-ea"/>
                <a:cs typeface="+mn-cs"/>
              </a:rPr>
              <a:t> are the nearest clusters. Hence, D and F are grouped</a:t>
            </a:r>
            <a:r>
              <a:rPr kumimoji="0" lang="hi-IN" sz="9600" i="0" u="none" strike="noStrike" kern="1200" cap="none" spc="0" normalizeH="0" noProof="0" dirty="0" smtClean="0">
                <a:ln>
                  <a:noFill/>
                </a:ln>
                <a:solidFill>
                  <a:schemeClr val="tx1"/>
                </a:solidFill>
                <a:effectLst/>
                <a:uLnTx/>
                <a:uFillTx/>
                <a:latin typeface="+mn-lt"/>
                <a:ea typeface="+mn-ea"/>
                <a:cs typeface="+mn-cs"/>
              </a:rPr>
              <a:t> into a single cluster, (D, </a:t>
            </a:r>
            <a:r>
              <a:rPr kumimoji="0" lang="en-US" sz="9600" i="0" u="none" strike="noStrike" kern="1200" cap="none" spc="0" normalizeH="0" noProof="0" dirty="0" smtClean="0">
                <a:ln>
                  <a:noFill/>
                </a:ln>
                <a:solidFill>
                  <a:schemeClr val="tx1"/>
                </a:solidFill>
                <a:effectLst/>
                <a:uLnTx/>
                <a:uFillTx/>
                <a:latin typeface="+mn-lt"/>
                <a:ea typeface="+mn-ea"/>
                <a:cs typeface="+mn-cs"/>
              </a:rPr>
              <a:t>F</a:t>
            </a:r>
            <a:r>
              <a:rPr kumimoji="0" lang="hi-IN" sz="9600" i="0" u="none" strike="noStrike" kern="1200" cap="none" spc="0" normalizeH="0" noProof="0" dirty="0" smtClean="0">
                <a:ln>
                  <a:noFill/>
                </a:ln>
                <a:solidFill>
                  <a:schemeClr val="tx1"/>
                </a:solidFill>
                <a:effectLst/>
                <a:uLnTx/>
                <a:uFillTx/>
                <a:latin typeface="+mn-lt"/>
                <a:ea typeface="+mn-ea"/>
                <a:cs typeface="+mn-cs"/>
              </a:rPr>
              <a:t>).</a:t>
            </a:r>
            <a:endParaRPr kumimoji="0" lang="hi-IN" sz="240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5A4DD2B8-9052-4EBD-A268-910EE0104888}"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411760" y="2636912"/>
            <a:ext cx="4104456" cy="3275517"/>
          </a:xfrm>
          <a:prstGeom prst="rect">
            <a:avLst/>
          </a:prstGeom>
          <a:noFill/>
          <a:ln w="9525">
            <a:noFill/>
            <a:miter lim="800000"/>
            <a:headEnd/>
            <a:tailEnd/>
          </a:ln>
        </p:spPr>
      </p:pic>
      <p:sp>
        <p:nvSpPr>
          <p:cNvPr id="4" name="Subtitle 2"/>
          <p:cNvSpPr>
            <a:spLocks noGrp="1"/>
          </p:cNvSpPr>
          <p:nvPr>
            <p:ph type="subTitle" idx="1"/>
          </p:nvPr>
        </p:nvSpPr>
        <p:spPr>
          <a:xfrm>
            <a:off x="107504" y="188640"/>
            <a:ext cx="8892480" cy="2376264"/>
          </a:xfrm>
        </p:spPr>
        <p:txBody>
          <a:bodyPr>
            <a:normAutofit fontScale="25000" lnSpcReduction="20000"/>
          </a:bodyPr>
          <a:lstStyle/>
          <a:p>
            <a:pPr algn="l"/>
            <a:r>
              <a:rPr lang="hi-IN" sz="9600" dirty="0" smtClean="0">
                <a:solidFill>
                  <a:schemeClr val="tx1"/>
                </a:solidFill>
              </a:rPr>
              <a:t>In the </a:t>
            </a:r>
            <a:r>
              <a:rPr lang="hi-IN" sz="9600" b="1" dirty="0" smtClean="0">
                <a:solidFill>
                  <a:schemeClr val="tx1"/>
                </a:solidFill>
              </a:rPr>
              <a:t>second</a:t>
            </a:r>
            <a:r>
              <a:rPr lang="hi-IN" sz="9600" dirty="0" smtClean="0">
                <a:solidFill>
                  <a:schemeClr val="tx1"/>
                </a:solidFill>
              </a:rPr>
              <a:t> iteration, first obtain a new data matrix by removing the clusters D &amp; </a:t>
            </a:r>
            <a:r>
              <a:rPr lang="en-US" sz="9600" dirty="0" smtClean="0">
                <a:solidFill>
                  <a:schemeClr val="tx1"/>
                </a:solidFill>
              </a:rPr>
              <a:t>F</a:t>
            </a:r>
            <a:r>
              <a:rPr lang="hi-IN" sz="9600" dirty="0" smtClean="0">
                <a:solidFill>
                  <a:schemeClr val="tx1"/>
                </a:solidFill>
              </a:rPr>
              <a:t> and including the cluster (D, </a:t>
            </a:r>
            <a:r>
              <a:rPr lang="en-US" sz="9600" dirty="0" smtClean="0">
                <a:solidFill>
                  <a:schemeClr val="tx1"/>
                </a:solidFill>
              </a:rPr>
              <a:t>F</a:t>
            </a:r>
            <a:r>
              <a:rPr lang="hi-IN" sz="9600" dirty="0" smtClean="0">
                <a:solidFill>
                  <a:schemeClr val="tx1"/>
                </a:solidFill>
              </a:rPr>
              <a:t>). Various distances corresponding to the new cluster (D, </a:t>
            </a:r>
            <a:r>
              <a:rPr lang="en-US" sz="9600" dirty="0" smtClean="0">
                <a:solidFill>
                  <a:schemeClr val="tx1"/>
                </a:solidFill>
              </a:rPr>
              <a:t>F</a:t>
            </a:r>
            <a:r>
              <a:rPr lang="hi-IN" sz="9600" dirty="0" smtClean="0">
                <a:solidFill>
                  <a:schemeClr val="tx1"/>
                </a:solidFill>
              </a:rPr>
              <a:t>) are computed as follows:</a:t>
            </a:r>
          </a:p>
          <a:p>
            <a:pPr algn="l"/>
            <a:r>
              <a:rPr lang="hi-IN" sz="9600" dirty="0" smtClean="0">
                <a:solidFill>
                  <a:schemeClr val="tx1"/>
                </a:solidFill>
              </a:rPr>
              <a:t>d</a:t>
            </a:r>
            <a:r>
              <a:rPr lang="hi-IN" sz="9600" baseline="-25000" dirty="0" smtClean="0">
                <a:solidFill>
                  <a:schemeClr val="tx1"/>
                </a:solidFill>
              </a:rPr>
              <a:t>(D, F)-&gt;A</a:t>
            </a:r>
            <a:r>
              <a:rPr lang="hi-IN" sz="9600" dirty="0" smtClean="0">
                <a:solidFill>
                  <a:schemeClr val="tx1"/>
                </a:solidFill>
              </a:rPr>
              <a:t>= d</a:t>
            </a:r>
            <a:r>
              <a:rPr lang="hi-IN" sz="9600" baseline="-25000" dirty="0" smtClean="0">
                <a:solidFill>
                  <a:schemeClr val="tx1"/>
                </a:solidFill>
              </a:rPr>
              <a:t>A-&gt;(D, F)</a:t>
            </a:r>
            <a:r>
              <a:rPr lang="hi-IN" sz="9600" dirty="0" smtClean="0">
                <a:solidFill>
                  <a:schemeClr val="tx1"/>
                </a:solidFill>
              </a:rPr>
              <a:t> =min(d</a:t>
            </a:r>
            <a:r>
              <a:rPr lang="hi-IN" sz="9600" baseline="-25000" dirty="0" smtClean="0">
                <a:solidFill>
                  <a:schemeClr val="tx1"/>
                </a:solidFill>
              </a:rPr>
              <a:t>DA</a:t>
            </a:r>
            <a:r>
              <a:rPr lang="hi-IN" sz="9600" dirty="0" smtClean="0">
                <a:solidFill>
                  <a:schemeClr val="tx1"/>
                </a:solidFill>
              </a:rPr>
              <a:t>,d</a:t>
            </a:r>
            <a:r>
              <a:rPr lang="hi-IN" sz="9600" baseline="-25000" dirty="0" smtClean="0">
                <a:solidFill>
                  <a:schemeClr val="tx1"/>
                </a:solidFill>
              </a:rPr>
              <a:t>FA</a:t>
            </a:r>
            <a:r>
              <a:rPr lang="hi-IN" sz="9600" dirty="0" smtClean="0">
                <a:solidFill>
                  <a:schemeClr val="tx1"/>
                </a:solidFill>
              </a:rPr>
              <a:t>)=min(3.61, 3.20)=3.20</a:t>
            </a:r>
            <a:endParaRPr lang="en-US" sz="9600" dirty="0" smtClean="0">
              <a:solidFill>
                <a:schemeClr val="tx1"/>
              </a:solidFill>
              <a:cs typeface="Times New Roman" pitchFamily="18" charset="0"/>
            </a:endParaRPr>
          </a:p>
          <a:p>
            <a:pPr algn="l"/>
            <a:r>
              <a:rPr lang="hi-IN" sz="9600" dirty="0" smtClean="0">
                <a:solidFill>
                  <a:schemeClr val="tx1"/>
                </a:solidFill>
              </a:rPr>
              <a:t>d</a:t>
            </a:r>
            <a:r>
              <a:rPr lang="hi-IN" sz="9600" baseline="-25000" dirty="0" smtClean="0">
                <a:solidFill>
                  <a:schemeClr val="tx1"/>
                </a:solidFill>
              </a:rPr>
              <a:t>(D, F)-&gt;B</a:t>
            </a:r>
            <a:r>
              <a:rPr lang="hi-IN" sz="9600" dirty="0" smtClean="0">
                <a:solidFill>
                  <a:schemeClr val="tx1"/>
                </a:solidFill>
              </a:rPr>
              <a:t>= d</a:t>
            </a:r>
            <a:r>
              <a:rPr lang="hi-IN" sz="9600" baseline="-25000" dirty="0" smtClean="0">
                <a:solidFill>
                  <a:schemeClr val="tx1"/>
                </a:solidFill>
              </a:rPr>
              <a:t>B-&gt;(D, F)</a:t>
            </a:r>
            <a:r>
              <a:rPr lang="hi-IN" sz="9600" dirty="0" smtClean="0">
                <a:solidFill>
                  <a:schemeClr val="tx1"/>
                </a:solidFill>
              </a:rPr>
              <a:t> =min(d</a:t>
            </a:r>
            <a:r>
              <a:rPr lang="hi-IN" sz="9600" baseline="-25000" dirty="0" smtClean="0">
                <a:solidFill>
                  <a:schemeClr val="tx1"/>
                </a:solidFill>
              </a:rPr>
              <a:t>DB</a:t>
            </a:r>
            <a:r>
              <a:rPr lang="hi-IN" sz="9600" dirty="0" smtClean="0">
                <a:solidFill>
                  <a:schemeClr val="tx1"/>
                </a:solidFill>
              </a:rPr>
              <a:t>,d</a:t>
            </a:r>
            <a:r>
              <a:rPr lang="hi-IN" sz="9600" baseline="-25000" dirty="0" smtClean="0">
                <a:solidFill>
                  <a:schemeClr val="tx1"/>
                </a:solidFill>
              </a:rPr>
              <a:t>FB</a:t>
            </a:r>
            <a:r>
              <a:rPr lang="hi-IN" sz="9600" dirty="0" smtClean="0">
                <a:solidFill>
                  <a:schemeClr val="tx1"/>
                </a:solidFill>
              </a:rPr>
              <a:t>)=min(2.92, 2.50)=2.50</a:t>
            </a:r>
            <a:endParaRPr lang="en-US" sz="9600" dirty="0" smtClean="0">
              <a:solidFill>
                <a:schemeClr val="tx1"/>
              </a:solidFill>
              <a:cs typeface="Times New Roman" pitchFamily="18" charset="0"/>
            </a:endParaRPr>
          </a:p>
          <a:p>
            <a:pPr algn="l"/>
            <a:r>
              <a:rPr lang="hi-IN" sz="9600" dirty="0" smtClean="0">
                <a:solidFill>
                  <a:schemeClr val="tx1"/>
                </a:solidFill>
              </a:rPr>
              <a:t>d</a:t>
            </a:r>
            <a:r>
              <a:rPr lang="hi-IN" sz="9600" baseline="-25000" dirty="0" smtClean="0">
                <a:solidFill>
                  <a:schemeClr val="tx1"/>
                </a:solidFill>
              </a:rPr>
              <a:t>(D, F)-&gt;C</a:t>
            </a:r>
            <a:r>
              <a:rPr lang="hi-IN" sz="9600" dirty="0" smtClean="0">
                <a:solidFill>
                  <a:schemeClr val="tx1"/>
                </a:solidFill>
              </a:rPr>
              <a:t>= d</a:t>
            </a:r>
            <a:r>
              <a:rPr lang="hi-IN" sz="9600" baseline="-25000" dirty="0" smtClean="0">
                <a:solidFill>
                  <a:schemeClr val="tx1"/>
                </a:solidFill>
              </a:rPr>
              <a:t>c-&gt;(D, F)</a:t>
            </a:r>
            <a:r>
              <a:rPr lang="hi-IN" sz="9600" dirty="0" smtClean="0">
                <a:solidFill>
                  <a:schemeClr val="tx1"/>
                </a:solidFill>
              </a:rPr>
              <a:t> =min(d</a:t>
            </a:r>
            <a:r>
              <a:rPr lang="hi-IN" sz="9600" baseline="-25000" dirty="0" smtClean="0">
                <a:solidFill>
                  <a:schemeClr val="tx1"/>
                </a:solidFill>
              </a:rPr>
              <a:t>DC</a:t>
            </a:r>
            <a:r>
              <a:rPr lang="hi-IN" sz="9600" dirty="0" smtClean="0">
                <a:solidFill>
                  <a:schemeClr val="tx1"/>
                </a:solidFill>
              </a:rPr>
              <a:t>,d</a:t>
            </a:r>
            <a:r>
              <a:rPr lang="hi-IN" sz="9600" baseline="-25000" dirty="0" smtClean="0">
                <a:solidFill>
                  <a:schemeClr val="tx1"/>
                </a:solidFill>
              </a:rPr>
              <a:t>FC</a:t>
            </a:r>
            <a:r>
              <a:rPr lang="hi-IN" sz="9600" dirty="0" smtClean="0">
                <a:solidFill>
                  <a:schemeClr val="tx1"/>
                </a:solidFill>
              </a:rPr>
              <a:t>)=min(2.24, 2.50)=2,24</a:t>
            </a:r>
            <a:endParaRPr lang="en-US" sz="9600" dirty="0" smtClean="0">
              <a:solidFill>
                <a:schemeClr val="tx1"/>
              </a:solidFill>
              <a:cs typeface="Times New Roman" pitchFamily="18" charset="0"/>
            </a:endParaRPr>
          </a:p>
          <a:p>
            <a:pPr algn="l"/>
            <a:r>
              <a:rPr lang="hi-IN" sz="9600" dirty="0" smtClean="0">
                <a:solidFill>
                  <a:schemeClr val="tx1"/>
                </a:solidFill>
              </a:rPr>
              <a:t>d</a:t>
            </a:r>
            <a:r>
              <a:rPr lang="hi-IN" sz="9600" baseline="-25000" dirty="0" smtClean="0">
                <a:solidFill>
                  <a:schemeClr val="tx1"/>
                </a:solidFill>
              </a:rPr>
              <a:t>(D, F)-&gt;E</a:t>
            </a:r>
            <a:r>
              <a:rPr lang="hi-IN" sz="9600" dirty="0" smtClean="0">
                <a:solidFill>
                  <a:schemeClr val="tx1"/>
                </a:solidFill>
              </a:rPr>
              <a:t>= d</a:t>
            </a:r>
            <a:r>
              <a:rPr lang="hi-IN" sz="9600" baseline="-25000" dirty="0" smtClean="0">
                <a:solidFill>
                  <a:schemeClr val="tx1"/>
                </a:solidFill>
              </a:rPr>
              <a:t>E-&gt;(D, F)</a:t>
            </a:r>
            <a:r>
              <a:rPr lang="hi-IN" sz="9600" dirty="0" smtClean="0">
                <a:solidFill>
                  <a:schemeClr val="tx1"/>
                </a:solidFill>
              </a:rPr>
              <a:t> =min(d</a:t>
            </a:r>
            <a:r>
              <a:rPr lang="hi-IN" sz="9600" baseline="-25000" dirty="0" smtClean="0">
                <a:solidFill>
                  <a:schemeClr val="tx1"/>
                </a:solidFill>
              </a:rPr>
              <a:t>DE</a:t>
            </a:r>
            <a:r>
              <a:rPr lang="hi-IN" sz="9600" dirty="0" smtClean="0">
                <a:solidFill>
                  <a:schemeClr val="tx1"/>
                </a:solidFill>
              </a:rPr>
              <a:t>,d</a:t>
            </a:r>
            <a:r>
              <a:rPr lang="hi-IN" sz="9600" baseline="-25000" dirty="0" smtClean="0">
                <a:solidFill>
                  <a:schemeClr val="tx1"/>
                </a:solidFill>
              </a:rPr>
              <a:t>FE</a:t>
            </a:r>
            <a:r>
              <a:rPr lang="hi-IN" sz="9600" dirty="0" smtClean="0">
                <a:solidFill>
                  <a:schemeClr val="tx1"/>
                </a:solidFill>
              </a:rPr>
              <a:t>)=min(1.0, 1.12)=1.0</a:t>
            </a:r>
            <a:endParaRPr lang="en-US" sz="9600" dirty="0" smtClean="0">
              <a:solidFill>
                <a:schemeClr val="tx1"/>
              </a:solidFill>
              <a:cs typeface="Times New Roman" pitchFamily="18" charset="0"/>
            </a:endParaRPr>
          </a:p>
          <a:p>
            <a:pPr algn="l"/>
            <a:r>
              <a:rPr lang="en-US" sz="9600" dirty="0" smtClean="0">
                <a:solidFill>
                  <a:schemeClr val="tx1"/>
                </a:solidFill>
              </a:rPr>
              <a:t> </a:t>
            </a:r>
            <a:endParaRPr lang="hi-IN" sz="2400"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r>
              <a:rPr lang="en-US" sz="2400" dirty="0" smtClean="0"/>
              <a:t> </a:t>
            </a:r>
          </a:p>
          <a:p>
            <a:pPr algn="l"/>
            <a:endParaRPr lang="en-US" dirty="0">
              <a:solidFill>
                <a:schemeClr val="tx1"/>
              </a:solidFill>
            </a:endParaRPr>
          </a:p>
        </p:txBody>
      </p:sp>
      <p:sp>
        <p:nvSpPr>
          <p:cNvPr id="6" name="Subtitle 2"/>
          <p:cNvSpPr txBox="1">
            <a:spLocks/>
          </p:cNvSpPr>
          <p:nvPr/>
        </p:nvSpPr>
        <p:spPr>
          <a:xfrm>
            <a:off x="179512" y="5949280"/>
            <a:ext cx="8892480" cy="720080"/>
          </a:xfrm>
          <a:prstGeom prst="rect">
            <a:avLst/>
          </a:prstGeom>
        </p:spPr>
        <p:txBody>
          <a:bodyPr vert="horz" lIns="91440" tIns="45720" rIns="91440" bIns="45720" rtlCol="0">
            <a:normAutofit fontScale="25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hi-IN" sz="9600" i="0" u="none" strike="noStrike" kern="1200" cap="none" spc="0" normalizeH="0" baseline="0" noProof="0" dirty="0" smtClean="0">
                <a:ln>
                  <a:noFill/>
                </a:ln>
                <a:solidFill>
                  <a:schemeClr val="tx1"/>
                </a:solidFill>
                <a:effectLst/>
                <a:uLnTx/>
                <a:uFillTx/>
                <a:latin typeface="+mn-lt"/>
                <a:ea typeface="+mn-ea"/>
                <a:cs typeface="+mn-cs"/>
              </a:rPr>
              <a:t>Here, A and B are the nearest clusters. Hence, A and B are grouped</a:t>
            </a:r>
            <a:r>
              <a:rPr kumimoji="0" lang="hi-IN" sz="9600" i="0" u="none" strike="noStrike" kern="1200" cap="none" spc="0" normalizeH="0" noProof="0" dirty="0" smtClean="0">
                <a:ln>
                  <a:noFill/>
                </a:ln>
                <a:solidFill>
                  <a:schemeClr val="tx1"/>
                </a:solidFill>
                <a:effectLst/>
                <a:uLnTx/>
                <a:uFillTx/>
                <a:latin typeface="+mn-lt"/>
                <a:ea typeface="+mn-ea"/>
                <a:cs typeface="+mn-cs"/>
              </a:rPr>
              <a:t> into a single cluster, (A, </a:t>
            </a:r>
            <a:r>
              <a:rPr lang="hi-IN" sz="9600" dirty="0" smtClean="0"/>
              <a:t>B</a:t>
            </a:r>
            <a:r>
              <a:rPr kumimoji="0" lang="hi-IN" sz="9600" i="0" u="none" strike="noStrike" kern="1200" cap="none" spc="0" normalizeH="0" noProof="0" dirty="0" smtClean="0">
                <a:ln>
                  <a:noFill/>
                </a:ln>
                <a:solidFill>
                  <a:schemeClr val="tx1"/>
                </a:solidFill>
                <a:effectLst/>
                <a:uLnTx/>
                <a:uFillTx/>
                <a:latin typeface="+mn-lt"/>
                <a:ea typeface="+mn-ea"/>
                <a:cs typeface="+mn-cs"/>
              </a:rPr>
              <a:t>).</a:t>
            </a:r>
            <a:endParaRPr kumimoji="0" lang="hi-IN" sz="240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5A4DD2B8-9052-4EBD-A268-910EE0104888}"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2" cstate="print"/>
          <a:srcRect/>
          <a:stretch>
            <a:fillRect/>
          </a:stretch>
        </p:blipFill>
        <p:spPr bwMode="auto">
          <a:xfrm>
            <a:off x="2534791" y="2849621"/>
            <a:ext cx="3981425" cy="2955643"/>
          </a:xfrm>
          <a:prstGeom prst="rect">
            <a:avLst/>
          </a:prstGeom>
          <a:noFill/>
          <a:ln w="9525">
            <a:noFill/>
            <a:miter lim="800000"/>
            <a:headEnd/>
            <a:tailEnd/>
          </a:ln>
        </p:spPr>
      </p:pic>
      <p:sp>
        <p:nvSpPr>
          <p:cNvPr id="6" name="TextBox 5"/>
          <p:cNvSpPr txBox="1"/>
          <p:nvPr/>
        </p:nvSpPr>
        <p:spPr>
          <a:xfrm>
            <a:off x="108520" y="114305"/>
            <a:ext cx="9144000" cy="2954655"/>
          </a:xfrm>
          <a:prstGeom prst="rect">
            <a:avLst/>
          </a:prstGeom>
          <a:noFill/>
        </p:spPr>
        <p:txBody>
          <a:bodyPr wrap="square" rtlCol="0">
            <a:spAutoFit/>
          </a:bodyPr>
          <a:lstStyle/>
          <a:p>
            <a:r>
              <a:rPr lang="hi-IN" sz="2400" dirty="0" smtClean="0"/>
              <a:t>In the </a:t>
            </a:r>
            <a:r>
              <a:rPr lang="hi-IN" sz="2400" b="1" dirty="0" smtClean="0"/>
              <a:t>third</a:t>
            </a:r>
            <a:r>
              <a:rPr lang="hi-IN" sz="2400" dirty="0" smtClean="0"/>
              <a:t> iteration, first obtain a new data matrix by removing the clusters A &amp; B and including the cluster (A, B). Various distances corresponding to the new cluster (A, B) are computed as follows:</a:t>
            </a:r>
          </a:p>
          <a:p>
            <a:r>
              <a:rPr lang="hi-IN" sz="2400" dirty="0" smtClean="0"/>
              <a:t>d</a:t>
            </a:r>
            <a:r>
              <a:rPr lang="hi-IN" sz="2400" baseline="-25000" dirty="0" smtClean="0"/>
              <a:t>(A, B)-&gt;C</a:t>
            </a:r>
            <a:r>
              <a:rPr lang="hi-IN" sz="2400" dirty="0" smtClean="0"/>
              <a:t>= d</a:t>
            </a:r>
            <a:r>
              <a:rPr lang="hi-IN" sz="2400" baseline="-25000" dirty="0" smtClean="0"/>
              <a:t>C-&gt;(A, B)</a:t>
            </a:r>
            <a:r>
              <a:rPr lang="hi-IN" sz="2400" dirty="0" smtClean="0"/>
              <a:t> =min(d</a:t>
            </a:r>
            <a:r>
              <a:rPr lang="hi-IN" sz="2400" baseline="-25000" dirty="0" smtClean="0"/>
              <a:t>AC</a:t>
            </a:r>
            <a:r>
              <a:rPr lang="hi-IN" sz="2400" dirty="0" smtClean="0"/>
              <a:t>,d</a:t>
            </a:r>
            <a:r>
              <a:rPr lang="hi-IN" sz="2400" baseline="-25000" dirty="0" smtClean="0"/>
              <a:t>BC</a:t>
            </a:r>
            <a:r>
              <a:rPr lang="hi-IN" sz="2400" dirty="0" smtClean="0"/>
              <a:t>)=min(5.66, 4.95)=4.95</a:t>
            </a:r>
            <a:endParaRPr lang="en-US" sz="2400" dirty="0" smtClean="0">
              <a:cs typeface="Times New Roman" pitchFamily="18" charset="0"/>
            </a:endParaRPr>
          </a:p>
          <a:p>
            <a:r>
              <a:rPr lang="hi-IN" sz="2400" dirty="0" smtClean="0"/>
              <a:t>d</a:t>
            </a:r>
            <a:r>
              <a:rPr lang="hi-IN" sz="2400" baseline="-25000" dirty="0" smtClean="0"/>
              <a:t>(A, B)-&gt;E</a:t>
            </a:r>
            <a:r>
              <a:rPr lang="hi-IN" sz="2400" dirty="0" smtClean="0"/>
              <a:t>= d</a:t>
            </a:r>
            <a:r>
              <a:rPr lang="hi-IN" sz="2400" baseline="-25000" dirty="0" smtClean="0"/>
              <a:t>E-&gt;(A, B)</a:t>
            </a:r>
            <a:r>
              <a:rPr lang="hi-IN" sz="2400" dirty="0" smtClean="0"/>
              <a:t> =min(d</a:t>
            </a:r>
            <a:r>
              <a:rPr lang="hi-IN" sz="2400" baseline="-25000" dirty="0" smtClean="0"/>
              <a:t>AE</a:t>
            </a:r>
            <a:r>
              <a:rPr lang="hi-IN" sz="2400" dirty="0" smtClean="0"/>
              <a:t>,d</a:t>
            </a:r>
            <a:r>
              <a:rPr lang="hi-IN" sz="2400" baseline="-25000" dirty="0" smtClean="0"/>
              <a:t>BE</a:t>
            </a:r>
            <a:r>
              <a:rPr lang="hi-IN" sz="2400" dirty="0" smtClean="0"/>
              <a:t>)=min(4.24, 3.54)=3.54</a:t>
            </a:r>
            <a:endParaRPr lang="en-US" sz="2400" dirty="0" smtClean="0">
              <a:cs typeface="Times New Roman" pitchFamily="18" charset="0"/>
            </a:endParaRPr>
          </a:p>
          <a:p>
            <a:r>
              <a:rPr lang="hi-IN" sz="2400" dirty="0" smtClean="0"/>
              <a:t>d</a:t>
            </a:r>
            <a:r>
              <a:rPr lang="hi-IN" sz="2400" baseline="-25000" dirty="0" smtClean="0"/>
              <a:t>(A, B)-&gt;(D, F)</a:t>
            </a:r>
            <a:r>
              <a:rPr lang="hi-IN" sz="2400" dirty="0" smtClean="0"/>
              <a:t>= d</a:t>
            </a:r>
            <a:r>
              <a:rPr lang="hi-IN" sz="2400" baseline="-25000" dirty="0" smtClean="0"/>
              <a:t>(D, F)-&gt;(A, B)</a:t>
            </a:r>
            <a:r>
              <a:rPr lang="hi-IN" sz="2400" dirty="0" smtClean="0"/>
              <a:t> = min(d</a:t>
            </a:r>
            <a:r>
              <a:rPr lang="hi-IN" sz="2400" baseline="-25000" dirty="0" smtClean="0"/>
              <a:t>(D, F)-&gt;A</a:t>
            </a:r>
            <a:r>
              <a:rPr lang="hi-IN" sz="2400" dirty="0" smtClean="0"/>
              <a:t>, d</a:t>
            </a:r>
            <a:r>
              <a:rPr lang="hi-IN" sz="2400" baseline="-25000" dirty="0" smtClean="0"/>
              <a:t>(D, F)-&gt;B</a:t>
            </a:r>
            <a:r>
              <a:rPr lang="hi-IN" sz="2400" dirty="0" smtClean="0"/>
              <a:t>) =min(d</a:t>
            </a:r>
            <a:r>
              <a:rPr lang="hi-IN" sz="2400" baseline="-25000" dirty="0" smtClean="0"/>
              <a:t>DA</a:t>
            </a:r>
            <a:r>
              <a:rPr lang="hi-IN" sz="2400" dirty="0" smtClean="0"/>
              <a:t>,d</a:t>
            </a:r>
            <a:r>
              <a:rPr lang="hi-IN" sz="2400" baseline="-25000" dirty="0" smtClean="0"/>
              <a:t>DB,</a:t>
            </a:r>
            <a:r>
              <a:rPr lang="hi-IN" sz="2400" dirty="0" smtClean="0"/>
              <a:t>d</a:t>
            </a:r>
            <a:r>
              <a:rPr lang="hi-IN" sz="2400" baseline="-25000" dirty="0" smtClean="0"/>
              <a:t>FA</a:t>
            </a:r>
            <a:r>
              <a:rPr lang="hi-IN" sz="2400" dirty="0" smtClean="0"/>
              <a:t>,d</a:t>
            </a:r>
            <a:r>
              <a:rPr lang="hi-IN" sz="2400" baseline="-25000" dirty="0" smtClean="0"/>
              <a:t>FB</a:t>
            </a:r>
            <a:r>
              <a:rPr lang="hi-IN" sz="2400" dirty="0" smtClean="0"/>
              <a:t>)=min(3.61, 2.92, 3.20, 2.50)=2.50</a:t>
            </a:r>
            <a:r>
              <a:rPr lang="hi-IN" sz="2400" dirty="0" smtClean="0">
                <a:latin typeface="Times New Roman" pitchFamily="18" charset="0"/>
              </a:rPr>
              <a:t>. </a:t>
            </a:r>
            <a:endParaRPr lang="en-US" sz="2400" dirty="0" smtClean="0">
              <a:latin typeface="Times New Roman" pitchFamily="18" charset="0"/>
              <a:cs typeface="Times New Roman" pitchFamily="18" charset="0"/>
            </a:endParaRPr>
          </a:p>
          <a:p>
            <a:endParaRPr lang="en-US" dirty="0"/>
          </a:p>
        </p:txBody>
      </p:sp>
      <p:sp>
        <p:nvSpPr>
          <p:cNvPr id="7" name="Subtitle 2"/>
          <p:cNvSpPr txBox="1">
            <a:spLocks/>
          </p:cNvSpPr>
          <p:nvPr/>
        </p:nvSpPr>
        <p:spPr>
          <a:xfrm>
            <a:off x="179512" y="5949280"/>
            <a:ext cx="8892480" cy="720080"/>
          </a:xfrm>
          <a:prstGeom prst="rect">
            <a:avLst/>
          </a:prstGeom>
        </p:spPr>
        <p:txBody>
          <a:bodyPr vert="horz" lIns="91440" tIns="45720" rIns="91440" bIns="45720" rtlCol="0">
            <a:normAutofit fontScale="25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hi-IN" sz="9600" i="0" u="none" strike="noStrike" kern="1200" cap="none" spc="0" normalizeH="0" baseline="0" noProof="0" dirty="0" smtClean="0">
                <a:ln>
                  <a:noFill/>
                </a:ln>
                <a:solidFill>
                  <a:schemeClr val="tx1"/>
                </a:solidFill>
                <a:effectLst/>
                <a:uLnTx/>
                <a:uFillTx/>
                <a:latin typeface="+mn-lt"/>
                <a:ea typeface="+mn-ea"/>
                <a:cs typeface="+mn-cs"/>
              </a:rPr>
              <a:t>Here, (D,</a:t>
            </a:r>
            <a:r>
              <a:rPr kumimoji="0" lang="hi-IN" sz="9600" i="0" u="none" strike="noStrike" kern="1200" cap="none" spc="0" normalizeH="0" noProof="0" dirty="0" smtClean="0">
                <a:ln>
                  <a:noFill/>
                </a:ln>
                <a:solidFill>
                  <a:schemeClr val="tx1"/>
                </a:solidFill>
                <a:effectLst/>
                <a:uLnTx/>
                <a:uFillTx/>
                <a:latin typeface="+mn-lt"/>
                <a:ea typeface="+mn-ea"/>
                <a:cs typeface="+mn-cs"/>
              </a:rPr>
              <a:t> F) </a:t>
            </a:r>
            <a:r>
              <a:rPr kumimoji="0" lang="hi-IN" sz="9600" i="0" u="none" strike="noStrike" kern="1200" cap="none" spc="0" normalizeH="0" baseline="0" noProof="0" dirty="0" smtClean="0">
                <a:ln>
                  <a:noFill/>
                </a:ln>
                <a:solidFill>
                  <a:schemeClr val="tx1"/>
                </a:solidFill>
                <a:effectLst/>
                <a:uLnTx/>
                <a:uFillTx/>
                <a:latin typeface="+mn-lt"/>
                <a:ea typeface="+mn-ea"/>
                <a:cs typeface="+mn-cs"/>
              </a:rPr>
              <a:t>and </a:t>
            </a:r>
            <a:r>
              <a:rPr lang="hi-IN" sz="9600" dirty="0" smtClean="0"/>
              <a:t>E</a:t>
            </a:r>
            <a:r>
              <a:rPr kumimoji="0" lang="hi-IN" sz="9600" i="0" u="none" strike="noStrike" kern="1200" cap="none" spc="0" normalizeH="0" baseline="0" noProof="0" dirty="0" smtClean="0">
                <a:ln>
                  <a:noFill/>
                </a:ln>
                <a:solidFill>
                  <a:schemeClr val="tx1"/>
                </a:solidFill>
                <a:effectLst/>
                <a:uLnTx/>
                <a:uFillTx/>
                <a:latin typeface="+mn-lt"/>
                <a:ea typeface="+mn-ea"/>
                <a:cs typeface="+mn-cs"/>
              </a:rPr>
              <a:t> are the nearest clusters. Hence, (D,</a:t>
            </a:r>
            <a:r>
              <a:rPr kumimoji="0" lang="hi-IN" sz="9600" i="0" u="none" strike="noStrike" kern="1200" cap="none" spc="0" normalizeH="0" noProof="0" dirty="0" smtClean="0">
                <a:ln>
                  <a:noFill/>
                </a:ln>
                <a:solidFill>
                  <a:schemeClr val="tx1"/>
                </a:solidFill>
                <a:effectLst/>
                <a:uLnTx/>
                <a:uFillTx/>
                <a:latin typeface="+mn-lt"/>
                <a:ea typeface="+mn-ea"/>
                <a:cs typeface="+mn-cs"/>
              </a:rPr>
              <a:t> F)</a:t>
            </a:r>
            <a:r>
              <a:rPr kumimoji="0" lang="hi-IN" sz="9600" i="0" u="none" strike="noStrike" kern="1200" cap="none" spc="0" normalizeH="0" baseline="0" noProof="0" dirty="0" smtClean="0">
                <a:ln>
                  <a:noFill/>
                </a:ln>
                <a:solidFill>
                  <a:schemeClr val="tx1"/>
                </a:solidFill>
                <a:effectLst/>
                <a:uLnTx/>
                <a:uFillTx/>
                <a:latin typeface="+mn-lt"/>
                <a:ea typeface="+mn-ea"/>
                <a:cs typeface="+mn-cs"/>
              </a:rPr>
              <a:t> and E are grouped</a:t>
            </a:r>
            <a:r>
              <a:rPr kumimoji="0" lang="hi-IN" sz="9600" i="0" u="none" strike="noStrike" kern="1200" cap="none" spc="0" normalizeH="0" noProof="0" dirty="0" smtClean="0">
                <a:ln>
                  <a:noFill/>
                </a:ln>
                <a:solidFill>
                  <a:schemeClr val="tx1"/>
                </a:solidFill>
                <a:effectLst/>
                <a:uLnTx/>
                <a:uFillTx/>
                <a:latin typeface="+mn-lt"/>
                <a:ea typeface="+mn-ea"/>
                <a:cs typeface="+mn-cs"/>
              </a:rPr>
              <a:t> into a single cluster, ((</a:t>
            </a:r>
            <a:r>
              <a:rPr lang="hi-IN" sz="9600" dirty="0" smtClean="0"/>
              <a:t>D</a:t>
            </a:r>
            <a:r>
              <a:rPr kumimoji="0" lang="hi-IN" sz="9600" i="0" u="none" strike="noStrike" kern="1200" cap="none" spc="0" normalizeH="0" noProof="0" dirty="0" smtClean="0">
                <a:ln>
                  <a:noFill/>
                </a:ln>
                <a:solidFill>
                  <a:schemeClr val="tx1"/>
                </a:solidFill>
                <a:effectLst/>
                <a:uLnTx/>
                <a:uFillTx/>
                <a:latin typeface="+mn-lt"/>
                <a:ea typeface="+mn-ea"/>
                <a:cs typeface="+mn-cs"/>
              </a:rPr>
              <a:t>, F), E).</a:t>
            </a:r>
            <a:endParaRPr kumimoji="0" lang="hi-IN" sz="240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5A4DD2B8-9052-4EBD-A268-910EE0104888}"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cstate="print"/>
          <a:srcRect/>
          <a:stretch>
            <a:fillRect/>
          </a:stretch>
        </p:blipFill>
        <p:spPr bwMode="auto">
          <a:xfrm>
            <a:off x="2483768" y="3134395"/>
            <a:ext cx="4176464" cy="2382837"/>
          </a:xfrm>
          <a:prstGeom prst="rect">
            <a:avLst/>
          </a:prstGeom>
          <a:noFill/>
          <a:ln w="9525">
            <a:noFill/>
            <a:miter lim="800000"/>
            <a:headEnd/>
            <a:tailEnd/>
          </a:ln>
        </p:spPr>
      </p:pic>
      <p:sp>
        <p:nvSpPr>
          <p:cNvPr id="4" name="TextBox 3"/>
          <p:cNvSpPr txBox="1"/>
          <p:nvPr/>
        </p:nvSpPr>
        <p:spPr>
          <a:xfrm>
            <a:off x="35496" y="249029"/>
            <a:ext cx="9144001" cy="3323987"/>
          </a:xfrm>
          <a:prstGeom prst="rect">
            <a:avLst/>
          </a:prstGeom>
          <a:noFill/>
        </p:spPr>
        <p:txBody>
          <a:bodyPr wrap="square" rtlCol="0">
            <a:spAutoFit/>
          </a:bodyPr>
          <a:lstStyle/>
          <a:p>
            <a:r>
              <a:rPr lang="hi-IN" sz="2400" dirty="0" smtClean="0"/>
              <a:t>In the </a:t>
            </a:r>
            <a:r>
              <a:rPr lang="hi-IN" sz="2400" b="1" dirty="0" smtClean="0"/>
              <a:t>fourth</a:t>
            </a:r>
            <a:r>
              <a:rPr lang="hi-IN" sz="2400" dirty="0" smtClean="0"/>
              <a:t> iteration, first obtain a new data matrix by removing the clusters (D, F) &amp; E and including the cluster ((D, F), E). Various distances corresponding to the new cluster ((D, F), E) are computed as follows:</a:t>
            </a:r>
          </a:p>
          <a:p>
            <a:r>
              <a:rPr lang="hi-IN" sz="2400" dirty="0" smtClean="0"/>
              <a:t>d</a:t>
            </a:r>
            <a:r>
              <a:rPr lang="hi-IN" sz="2400" baseline="-25000" dirty="0" smtClean="0"/>
              <a:t>((D, F), E)-&gt;(A, B)</a:t>
            </a:r>
            <a:r>
              <a:rPr lang="hi-IN" sz="2400" dirty="0" smtClean="0"/>
              <a:t>= d</a:t>
            </a:r>
            <a:r>
              <a:rPr lang="hi-IN" sz="2400" baseline="-25000" dirty="0" smtClean="0"/>
              <a:t>(A, B)-&gt;((D, F), E)</a:t>
            </a:r>
            <a:r>
              <a:rPr lang="hi-IN" sz="2400" dirty="0" smtClean="0"/>
              <a:t>=min(d</a:t>
            </a:r>
            <a:r>
              <a:rPr lang="hi-IN" sz="2400" baseline="-25000" dirty="0" smtClean="0"/>
              <a:t>(D, F)-&gt;(A, B)</a:t>
            </a:r>
            <a:r>
              <a:rPr lang="hi-IN" sz="2400" dirty="0" smtClean="0"/>
              <a:t>, d</a:t>
            </a:r>
            <a:r>
              <a:rPr lang="hi-IN" sz="2400" baseline="-25000" dirty="0" smtClean="0"/>
              <a:t>E-&gt;(A, B)</a:t>
            </a:r>
            <a:r>
              <a:rPr lang="hi-IN" sz="2400" dirty="0" smtClean="0"/>
              <a:t>) =min(d</a:t>
            </a:r>
            <a:r>
              <a:rPr lang="hi-IN" sz="2400" baseline="-25000" dirty="0" smtClean="0"/>
              <a:t>DA</a:t>
            </a:r>
            <a:r>
              <a:rPr lang="hi-IN" sz="2400" dirty="0" smtClean="0"/>
              <a:t>,d</a:t>
            </a:r>
            <a:r>
              <a:rPr lang="hi-IN" sz="2400" baseline="-25000" dirty="0" smtClean="0"/>
              <a:t>DB,</a:t>
            </a:r>
            <a:r>
              <a:rPr lang="hi-IN" sz="2400" dirty="0" smtClean="0"/>
              <a:t>d</a:t>
            </a:r>
            <a:r>
              <a:rPr lang="hi-IN" sz="2400" baseline="-25000" dirty="0" smtClean="0"/>
              <a:t>FA</a:t>
            </a:r>
            <a:r>
              <a:rPr lang="hi-IN" sz="2400" dirty="0" smtClean="0"/>
              <a:t>,d</a:t>
            </a:r>
            <a:r>
              <a:rPr lang="hi-IN" sz="2400" baseline="-25000" dirty="0" smtClean="0"/>
              <a:t>FB</a:t>
            </a:r>
            <a:r>
              <a:rPr lang="hi-IN" sz="2400" dirty="0" smtClean="0"/>
              <a:t>, d</a:t>
            </a:r>
            <a:r>
              <a:rPr lang="hi-IN" sz="2400" baseline="-25000" dirty="0" smtClean="0"/>
              <a:t>EA</a:t>
            </a:r>
            <a:r>
              <a:rPr lang="hi-IN" sz="2400" dirty="0" smtClean="0"/>
              <a:t>,d</a:t>
            </a:r>
            <a:r>
              <a:rPr lang="hi-IN" sz="2400" baseline="-25000" dirty="0" smtClean="0"/>
              <a:t>EB</a:t>
            </a:r>
            <a:r>
              <a:rPr lang="hi-IN" sz="2400" dirty="0" smtClean="0"/>
              <a:t>)=min(3.61, 2.92, 3.20, 2.50, 4.24, 3.54)=2.50. </a:t>
            </a:r>
            <a:endParaRPr lang="en-US" sz="2400" dirty="0" smtClean="0">
              <a:cs typeface="Times New Roman" pitchFamily="18" charset="0"/>
            </a:endParaRPr>
          </a:p>
          <a:p>
            <a:r>
              <a:rPr lang="hi-IN" sz="2400" dirty="0" smtClean="0"/>
              <a:t>d</a:t>
            </a:r>
            <a:r>
              <a:rPr lang="hi-IN" sz="2400" baseline="-25000" dirty="0" smtClean="0"/>
              <a:t>((D, F), E)-&gt;C</a:t>
            </a:r>
            <a:r>
              <a:rPr lang="hi-IN" sz="2400" dirty="0" smtClean="0"/>
              <a:t>= d</a:t>
            </a:r>
            <a:r>
              <a:rPr lang="hi-IN" sz="2400" baseline="-25000" dirty="0" smtClean="0"/>
              <a:t>C-&gt;((D, F), E)</a:t>
            </a:r>
            <a:r>
              <a:rPr lang="hi-IN" sz="2400" dirty="0" smtClean="0"/>
              <a:t>=min(d</a:t>
            </a:r>
            <a:r>
              <a:rPr lang="hi-IN" sz="2400" baseline="-25000" dirty="0" smtClean="0"/>
              <a:t>(D, F)-&gt;C</a:t>
            </a:r>
            <a:r>
              <a:rPr lang="hi-IN" sz="2400" dirty="0" smtClean="0"/>
              <a:t>, d</a:t>
            </a:r>
            <a:r>
              <a:rPr lang="hi-IN" sz="2400" baseline="-25000" dirty="0" smtClean="0"/>
              <a:t>EC</a:t>
            </a:r>
            <a:r>
              <a:rPr lang="hi-IN" sz="2400" dirty="0" smtClean="0"/>
              <a:t>)= min(d</a:t>
            </a:r>
            <a:r>
              <a:rPr lang="hi-IN" sz="2400" baseline="-25000" dirty="0" smtClean="0"/>
              <a:t>DC</a:t>
            </a:r>
            <a:r>
              <a:rPr lang="hi-IN" sz="2400" dirty="0" smtClean="0"/>
              <a:t>,d</a:t>
            </a:r>
            <a:r>
              <a:rPr lang="hi-IN" sz="2400" baseline="-25000" dirty="0" smtClean="0"/>
              <a:t>FC</a:t>
            </a:r>
            <a:r>
              <a:rPr lang="hi-IN" sz="2400" dirty="0" smtClean="0"/>
              <a:t>,d</a:t>
            </a:r>
            <a:r>
              <a:rPr lang="hi-IN" sz="2400" baseline="-25000" dirty="0" smtClean="0"/>
              <a:t>EC</a:t>
            </a:r>
            <a:r>
              <a:rPr lang="hi-IN" sz="2400" dirty="0" smtClean="0"/>
              <a:t>) =min(2.24,2.50,1.41)=1.41. </a:t>
            </a:r>
            <a:endParaRPr lang="en-US" sz="2400" dirty="0" smtClean="0">
              <a:cs typeface="Times New Roman" pitchFamily="18" charset="0"/>
            </a:endParaRPr>
          </a:p>
          <a:p>
            <a:endParaRPr lang="hi-IN" sz="2400" dirty="0" smtClean="0"/>
          </a:p>
          <a:p>
            <a:endParaRPr lang="en-US" dirty="0"/>
          </a:p>
        </p:txBody>
      </p:sp>
      <p:sp>
        <p:nvSpPr>
          <p:cNvPr id="5" name="Subtitle 2"/>
          <p:cNvSpPr txBox="1">
            <a:spLocks/>
          </p:cNvSpPr>
          <p:nvPr/>
        </p:nvSpPr>
        <p:spPr>
          <a:xfrm>
            <a:off x="35496" y="5805264"/>
            <a:ext cx="8892480" cy="720080"/>
          </a:xfrm>
          <a:prstGeom prst="rect">
            <a:avLst/>
          </a:prstGeom>
        </p:spPr>
        <p:txBody>
          <a:bodyPr vert="horz" lIns="91440" tIns="45720" rIns="91440" bIns="45720" rtlCol="0">
            <a:normAutofit fontScale="25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hi-IN" sz="9600" i="0" u="none" strike="noStrike" kern="1200" cap="none" spc="0" normalizeH="0" baseline="0" noProof="0" dirty="0" smtClean="0">
                <a:ln>
                  <a:noFill/>
                </a:ln>
                <a:solidFill>
                  <a:schemeClr val="tx1"/>
                </a:solidFill>
                <a:effectLst/>
                <a:uLnTx/>
                <a:uFillTx/>
                <a:latin typeface="+mn-lt"/>
                <a:ea typeface="+mn-ea"/>
                <a:cs typeface="+mn-cs"/>
              </a:rPr>
              <a:t>Here, ((D,</a:t>
            </a:r>
            <a:r>
              <a:rPr kumimoji="0" lang="hi-IN" sz="9600" i="0" u="none" strike="noStrike" kern="1200" cap="none" spc="0" normalizeH="0" noProof="0" dirty="0" smtClean="0">
                <a:ln>
                  <a:noFill/>
                </a:ln>
                <a:solidFill>
                  <a:schemeClr val="tx1"/>
                </a:solidFill>
                <a:effectLst/>
                <a:uLnTx/>
                <a:uFillTx/>
                <a:latin typeface="+mn-lt"/>
                <a:ea typeface="+mn-ea"/>
                <a:cs typeface="+mn-cs"/>
              </a:rPr>
              <a:t> F), E) </a:t>
            </a:r>
            <a:r>
              <a:rPr kumimoji="0" lang="hi-IN" sz="9600" i="0" u="none" strike="noStrike" kern="1200" cap="none" spc="0" normalizeH="0" baseline="0" noProof="0" dirty="0" smtClean="0">
                <a:ln>
                  <a:noFill/>
                </a:ln>
                <a:solidFill>
                  <a:schemeClr val="tx1"/>
                </a:solidFill>
                <a:effectLst/>
                <a:uLnTx/>
                <a:uFillTx/>
                <a:latin typeface="+mn-lt"/>
                <a:ea typeface="+mn-ea"/>
                <a:cs typeface="+mn-cs"/>
              </a:rPr>
              <a:t>and </a:t>
            </a:r>
            <a:r>
              <a:rPr lang="hi-IN" sz="9600" noProof="0" dirty="0" smtClean="0"/>
              <a:t>C</a:t>
            </a:r>
            <a:r>
              <a:rPr lang="hi-IN" sz="9600" dirty="0" smtClean="0"/>
              <a:t> </a:t>
            </a:r>
            <a:r>
              <a:rPr kumimoji="0" lang="hi-IN" sz="9600" i="0" u="none" strike="noStrike" kern="1200" cap="none" spc="0" normalizeH="0" baseline="0" noProof="0" dirty="0" smtClean="0">
                <a:ln>
                  <a:noFill/>
                </a:ln>
                <a:solidFill>
                  <a:schemeClr val="tx1"/>
                </a:solidFill>
                <a:effectLst/>
                <a:uLnTx/>
                <a:uFillTx/>
                <a:latin typeface="+mn-lt"/>
                <a:ea typeface="+mn-ea"/>
                <a:cs typeface="+mn-cs"/>
              </a:rPr>
              <a:t>are the nearest clusters. Hence, ((D,</a:t>
            </a:r>
            <a:r>
              <a:rPr kumimoji="0" lang="hi-IN" sz="9600" i="0" u="none" strike="noStrike" kern="1200" cap="none" spc="0" normalizeH="0" noProof="0" dirty="0" smtClean="0">
                <a:ln>
                  <a:noFill/>
                </a:ln>
                <a:solidFill>
                  <a:schemeClr val="tx1"/>
                </a:solidFill>
                <a:effectLst/>
                <a:uLnTx/>
                <a:uFillTx/>
                <a:latin typeface="+mn-lt"/>
                <a:ea typeface="+mn-ea"/>
                <a:cs typeface="+mn-cs"/>
              </a:rPr>
              <a:t> F)</a:t>
            </a:r>
            <a:r>
              <a:rPr lang="hi-IN" sz="9600" dirty="0" smtClean="0"/>
              <a:t>, </a:t>
            </a:r>
            <a:r>
              <a:rPr kumimoji="0" lang="hi-IN" sz="9600" i="0" u="none" strike="noStrike" kern="1200" cap="none" spc="0" normalizeH="0" baseline="0" noProof="0" dirty="0" smtClean="0">
                <a:ln>
                  <a:noFill/>
                </a:ln>
                <a:solidFill>
                  <a:schemeClr val="tx1"/>
                </a:solidFill>
                <a:effectLst/>
                <a:uLnTx/>
                <a:uFillTx/>
                <a:latin typeface="+mn-lt"/>
                <a:ea typeface="+mn-ea"/>
                <a:cs typeface="+mn-cs"/>
              </a:rPr>
              <a:t>E) and C are grouped</a:t>
            </a:r>
            <a:r>
              <a:rPr kumimoji="0" lang="hi-IN" sz="9600" i="0" u="none" strike="noStrike" kern="1200" cap="none" spc="0" normalizeH="0" noProof="0" dirty="0" smtClean="0">
                <a:ln>
                  <a:noFill/>
                </a:ln>
                <a:solidFill>
                  <a:schemeClr val="tx1"/>
                </a:solidFill>
                <a:effectLst/>
                <a:uLnTx/>
                <a:uFillTx/>
                <a:latin typeface="+mn-lt"/>
                <a:ea typeface="+mn-ea"/>
                <a:cs typeface="+mn-cs"/>
              </a:rPr>
              <a:t> into a single cluster, (((</a:t>
            </a:r>
            <a:r>
              <a:rPr lang="hi-IN" sz="9600" dirty="0" smtClean="0"/>
              <a:t>D</a:t>
            </a:r>
            <a:r>
              <a:rPr kumimoji="0" lang="hi-IN" sz="9600" i="0" u="none" strike="noStrike" kern="1200" cap="none" spc="0" normalizeH="0" noProof="0" dirty="0" smtClean="0">
                <a:ln>
                  <a:noFill/>
                </a:ln>
                <a:solidFill>
                  <a:schemeClr val="tx1"/>
                </a:solidFill>
                <a:effectLst/>
                <a:uLnTx/>
                <a:uFillTx/>
                <a:latin typeface="+mn-lt"/>
                <a:ea typeface="+mn-ea"/>
                <a:cs typeface="+mn-cs"/>
              </a:rPr>
              <a:t>, F), E), C).</a:t>
            </a:r>
            <a:endParaRPr kumimoji="0" lang="hi-IN" sz="240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5A4DD2B8-9052-4EBD-A268-910EE0104888}"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2267744" y="2924944"/>
            <a:ext cx="4464149" cy="1823874"/>
          </a:xfrm>
          <a:prstGeom prst="rect">
            <a:avLst/>
          </a:prstGeom>
          <a:noFill/>
          <a:ln w="9525">
            <a:noFill/>
            <a:miter lim="800000"/>
            <a:headEnd/>
            <a:tailEnd/>
          </a:ln>
        </p:spPr>
      </p:pic>
      <p:sp>
        <p:nvSpPr>
          <p:cNvPr id="4" name="Subtitle 2"/>
          <p:cNvSpPr txBox="1">
            <a:spLocks/>
          </p:cNvSpPr>
          <p:nvPr/>
        </p:nvSpPr>
        <p:spPr>
          <a:xfrm>
            <a:off x="35496" y="5157192"/>
            <a:ext cx="8892480" cy="1268760"/>
          </a:xfrm>
          <a:prstGeom prst="rect">
            <a:avLst/>
          </a:prstGeom>
        </p:spPr>
        <p:txBody>
          <a:bodyPr vert="horz" lIns="91440" tIns="45720" rIns="91440" bIns="45720" rtlCol="0">
            <a:normAutofit fontScale="25000" lnSpcReduction="20000"/>
          </a:bodyPr>
          <a:lstStyle/>
          <a:p>
            <a:pPr lvl="0">
              <a:spcBef>
                <a:spcPct val="20000"/>
              </a:spcBef>
            </a:pPr>
            <a:r>
              <a:rPr kumimoji="0" lang="hi-IN" sz="9200" i="0" u="none" strike="noStrike" kern="1200" cap="none" spc="0" normalizeH="0" baseline="0" noProof="0" dirty="0" smtClean="0">
                <a:ln>
                  <a:noFill/>
                </a:ln>
                <a:solidFill>
                  <a:schemeClr val="tx1"/>
                </a:solidFill>
                <a:effectLst/>
                <a:uLnTx/>
                <a:uFillTx/>
                <a:latin typeface="+mn-lt"/>
                <a:ea typeface="+mn-ea"/>
                <a:cs typeface="+mn-cs"/>
              </a:rPr>
              <a:t>Here, (((D,</a:t>
            </a:r>
            <a:r>
              <a:rPr kumimoji="0" lang="hi-IN" sz="9200" i="0" u="none" strike="noStrike" kern="1200" cap="none" spc="0" normalizeH="0" noProof="0" dirty="0" smtClean="0">
                <a:ln>
                  <a:noFill/>
                </a:ln>
                <a:solidFill>
                  <a:schemeClr val="tx1"/>
                </a:solidFill>
                <a:effectLst/>
                <a:uLnTx/>
                <a:uFillTx/>
                <a:latin typeface="+mn-lt"/>
                <a:ea typeface="+mn-ea"/>
                <a:cs typeface="+mn-cs"/>
              </a:rPr>
              <a:t> F), E), </a:t>
            </a:r>
            <a:r>
              <a:rPr lang="hi-IN" sz="9200" noProof="0" dirty="0" smtClean="0"/>
              <a:t>C) and (A, B) </a:t>
            </a:r>
            <a:r>
              <a:rPr kumimoji="0" lang="hi-IN" sz="9200" i="0" u="none" strike="noStrike" kern="1200" cap="none" spc="0" normalizeH="0" baseline="0" noProof="0" dirty="0" smtClean="0">
                <a:ln>
                  <a:noFill/>
                </a:ln>
                <a:solidFill>
                  <a:schemeClr val="tx1"/>
                </a:solidFill>
                <a:effectLst/>
                <a:uLnTx/>
                <a:uFillTx/>
                <a:latin typeface="+mn-lt"/>
                <a:ea typeface="+mn-ea"/>
                <a:cs typeface="+mn-cs"/>
              </a:rPr>
              <a:t>are the nearest clusters. Hence, </a:t>
            </a:r>
            <a:r>
              <a:rPr lang="hi-IN" sz="9200" dirty="0" smtClean="0"/>
              <a:t>finally the clusters (((D, F), E), C) and (A, B) are </a:t>
            </a:r>
            <a:r>
              <a:rPr kumimoji="0" lang="hi-IN" sz="9200" i="0" u="none" strike="noStrike" kern="1200" cap="none" spc="0" normalizeH="0" baseline="0" noProof="0" dirty="0" smtClean="0">
                <a:ln>
                  <a:noFill/>
                </a:ln>
                <a:solidFill>
                  <a:schemeClr val="tx1"/>
                </a:solidFill>
                <a:effectLst/>
                <a:uLnTx/>
                <a:uFillTx/>
                <a:latin typeface="+mn-lt"/>
                <a:ea typeface="+mn-ea"/>
                <a:cs typeface="+mn-cs"/>
              </a:rPr>
              <a:t>grouped</a:t>
            </a:r>
            <a:r>
              <a:rPr kumimoji="0" lang="hi-IN" sz="9200" i="0" u="none" strike="noStrike" kern="1200" cap="none" spc="0" normalizeH="0" noProof="0" dirty="0" smtClean="0">
                <a:ln>
                  <a:noFill/>
                </a:ln>
                <a:solidFill>
                  <a:schemeClr val="tx1"/>
                </a:solidFill>
                <a:effectLst/>
                <a:uLnTx/>
                <a:uFillTx/>
                <a:latin typeface="+mn-lt"/>
                <a:ea typeface="+mn-ea"/>
                <a:cs typeface="+mn-cs"/>
              </a:rPr>
              <a:t> into a single cluster, ((((</a:t>
            </a:r>
            <a:r>
              <a:rPr lang="hi-IN" sz="9200" dirty="0" smtClean="0"/>
              <a:t>D</a:t>
            </a:r>
            <a:r>
              <a:rPr kumimoji="0" lang="hi-IN" sz="9200" i="0" u="none" strike="noStrike" kern="1200" cap="none" spc="0" normalizeH="0" noProof="0" dirty="0" smtClean="0">
                <a:ln>
                  <a:noFill/>
                </a:ln>
                <a:solidFill>
                  <a:schemeClr val="tx1"/>
                </a:solidFill>
                <a:effectLst/>
                <a:uLnTx/>
                <a:uFillTx/>
                <a:latin typeface="+mn-lt"/>
                <a:ea typeface="+mn-ea"/>
                <a:cs typeface="+mn-cs"/>
              </a:rPr>
              <a:t>, F), E), C), (A, B)). Now all the data points are grouped into a single cluster, hence the process of </a:t>
            </a:r>
            <a:r>
              <a:rPr kumimoji="0" lang="hi-IN" sz="9200" b="1" i="0" u="none" strike="noStrike" kern="1200" cap="none" spc="0" normalizeH="0" noProof="0" dirty="0" smtClean="0">
                <a:ln>
                  <a:noFill/>
                </a:ln>
                <a:solidFill>
                  <a:schemeClr val="tx1"/>
                </a:solidFill>
                <a:effectLst/>
                <a:uLnTx/>
                <a:uFillTx/>
                <a:latin typeface="+mn-lt"/>
                <a:ea typeface="+mn-ea"/>
                <a:cs typeface="+mn-cs"/>
              </a:rPr>
              <a:t>single linkage </a:t>
            </a:r>
            <a:r>
              <a:rPr kumimoji="0" lang="hi-IN" sz="9200" i="0" u="none" strike="noStrike" kern="1200" cap="none" spc="0" normalizeH="0" noProof="0" dirty="0" smtClean="0">
                <a:ln>
                  <a:noFill/>
                </a:ln>
                <a:solidFill>
                  <a:schemeClr val="tx1"/>
                </a:solidFill>
                <a:effectLst/>
                <a:uLnTx/>
                <a:uFillTx/>
                <a:latin typeface="+mn-lt"/>
                <a:ea typeface="+mn-ea"/>
                <a:cs typeface="+mn-cs"/>
              </a:rPr>
              <a:t>clustering stops.</a:t>
            </a:r>
            <a:endParaRPr kumimoji="0" lang="hi-IN" sz="920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0" y="298971"/>
            <a:ext cx="9180512" cy="2769989"/>
          </a:xfrm>
          <a:prstGeom prst="rect">
            <a:avLst/>
          </a:prstGeom>
          <a:noFill/>
        </p:spPr>
        <p:txBody>
          <a:bodyPr wrap="square" rtlCol="0">
            <a:spAutoFit/>
          </a:bodyPr>
          <a:lstStyle/>
          <a:p>
            <a:r>
              <a:rPr lang="hi-IN" sz="2300" dirty="0" smtClean="0"/>
              <a:t>In the </a:t>
            </a:r>
            <a:r>
              <a:rPr lang="hi-IN" sz="2300" b="1" dirty="0" smtClean="0"/>
              <a:t>fifth</a:t>
            </a:r>
            <a:r>
              <a:rPr lang="hi-IN" sz="2300" dirty="0" smtClean="0"/>
              <a:t> iteration, first obtain a new data matrix by removing the clusters ((D, F), E) &amp; C and including the cluster (((D, F), E), C). Various distances corresponding to the new cluster (((D, F), E), C) are computed as follows:</a:t>
            </a:r>
          </a:p>
          <a:p>
            <a:r>
              <a:rPr lang="hi-IN" sz="2300" dirty="0" smtClean="0"/>
              <a:t>d</a:t>
            </a:r>
            <a:r>
              <a:rPr lang="hi-IN" sz="2300" baseline="-25000" dirty="0" smtClean="0"/>
              <a:t>(((D, F), E),C)-&gt;(A, B)</a:t>
            </a:r>
            <a:r>
              <a:rPr lang="hi-IN" sz="2300" dirty="0" smtClean="0"/>
              <a:t>= d</a:t>
            </a:r>
            <a:r>
              <a:rPr lang="hi-IN" sz="2300" baseline="-25000" dirty="0" smtClean="0"/>
              <a:t>(A, B)-&gt;(((D, F), E),C)</a:t>
            </a:r>
            <a:r>
              <a:rPr lang="hi-IN" sz="2300" dirty="0" smtClean="0"/>
              <a:t>=min(d</a:t>
            </a:r>
            <a:r>
              <a:rPr lang="hi-IN" sz="2300" baseline="-25000" dirty="0" smtClean="0"/>
              <a:t>((D, F), E)-&gt;(A, B)</a:t>
            </a:r>
            <a:r>
              <a:rPr lang="hi-IN" sz="2300" dirty="0" smtClean="0"/>
              <a:t>, d</a:t>
            </a:r>
            <a:r>
              <a:rPr lang="hi-IN" sz="2300" baseline="-25000" dirty="0" smtClean="0"/>
              <a:t>C-&gt;(A, B)</a:t>
            </a:r>
            <a:r>
              <a:rPr lang="hi-IN" sz="2300" dirty="0" smtClean="0"/>
              <a:t>)= min(d</a:t>
            </a:r>
            <a:r>
              <a:rPr lang="hi-IN" sz="2300" baseline="-25000" dirty="0" smtClean="0"/>
              <a:t>(D, F)-&gt;(A, B)</a:t>
            </a:r>
            <a:r>
              <a:rPr lang="hi-IN" sz="2300" dirty="0" smtClean="0"/>
              <a:t>,  d</a:t>
            </a:r>
            <a:r>
              <a:rPr lang="hi-IN" sz="2300" baseline="-25000" dirty="0" smtClean="0"/>
              <a:t>E-&gt;(A, B), </a:t>
            </a:r>
            <a:r>
              <a:rPr lang="hi-IN" sz="2300" dirty="0" smtClean="0"/>
              <a:t>d</a:t>
            </a:r>
            <a:r>
              <a:rPr lang="hi-IN" sz="2300" baseline="-25000" dirty="0" smtClean="0"/>
              <a:t>CA</a:t>
            </a:r>
            <a:r>
              <a:rPr lang="hi-IN" sz="2300" dirty="0" smtClean="0"/>
              <a:t>, d</a:t>
            </a:r>
            <a:r>
              <a:rPr lang="hi-IN" sz="2300" baseline="-25000" dirty="0" smtClean="0"/>
              <a:t>CB</a:t>
            </a:r>
            <a:r>
              <a:rPr lang="hi-IN" sz="2300" dirty="0" smtClean="0"/>
              <a:t>)=min(d</a:t>
            </a:r>
            <a:r>
              <a:rPr lang="hi-IN" sz="2300" baseline="-25000" dirty="0" smtClean="0"/>
              <a:t>(D, F)-&gt;A</a:t>
            </a:r>
            <a:r>
              <a:rPr lang="hi-IN" sz="2300" dirty="0" smtClean="0"/>
              <a:t>, d</a:t>
            </a:r>
            <a:r>
              <a:rPr lang="hi-IN" sz="2300" baseline="-25000" dirty="0" smtClean="0"/>
              <a:t>(D, F)-&gt;B</a:t>
            </a:r>
            <a:r>
              <a:rPr lang="hi-IN" sz="2300" dirty="0" smtClean="0"/>
              <a:t>,d</a:t>
            </a:r>
            <a:r>
              <a:rPr lang="hi-IN" sz="2300" baseline="-25000" dirty="0" smtClean="0"/>
              <a:t>EA</a:t>
            </a:r>
            <a:r>
              <a:rPr lang="hi-IN" sz="2300" dirty="0" smtClean="0"/>
              <a:t>,d</a:t>
            </a:r>
            <a:r>
              <a:rPr lang="hi-IN" sz="2300" baseline="-25000" dirty="0" smtClean="0"/>
              <a:t>EB,</a:t>
            </a:r>
            <a:r>
              <a:rPr lang="hi-IN" sz="2300" dirty="0" smtClean="0"/>
              <a:t> d</a:t>
            </a:r>
            <a:r>
              <a:rPr lang="hi-IN" sz="2300" baseline="-25000" dirty="0" smtClean="0"/>
              <a:t>CA</a:t>
            </a:r>
            <a:r>
              <a:rPr lang="hi-IN" sz="2300" dirty="0" smtClean="0"/>
              <a:t>, d</a:t>
            </a:r>
            <a:r>
              <a:rPr lang="hi-IN" sz="2300" baseline="-25000" dirty="0" smtClean="0"/>
              <a:t>CB</a:t>
            </a:r>
            <a:r>
              <a:rPr lang="hi-IN" sz="2300" dirty="0" smtClean="0"/>
              <a:t>)= min(d</a:t>
            </a:r>
            <a:r>
              <a:rPr lang="hi-IN" sz="2300" baseline="-25000" dirty="0" smtClean="0"/>
              <a:t>DA</a:t>
            </a:r>
            <a:r>
              <a:rPr lang="hi-IN" sz="2300" dirty="0" smtClean="0"/>
              <a:t>,d</a:t>
            </a:r>
            <a:r>
              <a:rPr lang="hi-IN" sz="2300" baseline="-25000" dirty="0" smtClean="0"/>
              <a:t>FA</a:t>
            </a:r>
            <a:r>
              <a:rPr lang="hi-IN" sz="2300" dirty="0" smtClean="0"/>
              <a:t>, d</a:t>
            </a:r>
            <a:r>
              <a:rPr lang="hi-IN" sz="2300" baseline="-25000" dirty="0" smtClean="0"/>
              <a:t>DB,</a:t>
            </a:r>
            <a:r>
              <a:rPr lang="hi-IN" sz="2300" dirty="0" smtClean="0"/>
              <a:t>d</a:t>
            </a:r>
            <a:r>
              <a:rPr lang="hi-IN" sz="2300" baseline="-25000" dirty="0" smtClean="0"/>
              <a:t>FB</a:t>
            </a:r>
            <a:r>
              <a:rPr lang="hi-IN" sz="2300" dirty="0" smtClean="0"/>
              <a:t>,d</a:t>
            </a:r>
            <a:r>
              <a:rPr lang="hi-IN" sz="2300" baseline="-25000" dirty="0" smtClean="0"/>
              <a:t>EA</a:t>
            </a:r>
            <a:r>
              <a:rPr lang="hi-IN" sz="2300" dirty="0" smtClean="0"/>
              <a:t>,d</a:t>
            </a:r>
            <a:r>
              <a:rPr lang="hi-IN" sz="2300" baseline="-25000" dirty="0" smtClean="0"/>
              <a:t>EB,</a:t>
            </a:r>
            <a:r>
              <a:rPr lang="hi-IN" sz="2300" dirty="0" smtClean="0"/>
              <a:t>d</a:t>
            </a:r>
            <a:r>
              <a:rPr lang="hi-IN" sz="2300" baseline="-25000" dirty="0" smtClean="0"/>
              <a:t>CA</a:t>
            </a:r>
            <a:r>
              <a:rPr lang="hi-IN" sz="2300" dirty="0" smtClean="0"/>
              <a:t>,d</a:t>
            </a:r>
            <a:r>
              <a:rPr lang="hi-IN" sz="2300" baseline="-25000" dirty="0" smtClean="0"/>
              <a:t>CB</a:t>
            </a:r>
            <a:r>
              <a:rPr lang="hi-IN" sz="2300" dirty="0" smtClean="0"/>
              <a:t>)=min(3.61,3.20,2.92,2.50,4.24,3.54,5.66,4.95)=2.50. </a:t>
            </a:r>
            <a:endParaRPr lang="en-US" sz="2300" dirty="0" smtClean="0">
              <a:cs typeface="Times New Roman" pitchFamily="18" charset="0"/>
            </a:endParaRPr>
          </a:p>
          <a:p>
            <a:r>
              <a:rPr lang="hi-IN" dirty="0" smtClean="0">
                <a:latin typeface="Times New Roman" pitchFamily="18" charset="0"/>
              </a:rPr>
              <a:t> </a:t>
            </a:r>
            <a:endParaRPr lang="en-US" dirty="0" smtClean="0">
              <a:latin typeface="Times New Roman" pitchFamily="18" charset="0"/>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fld id="{5A4DD2B8-9052-4EBD-A268-910EE0104888}"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a:stretch>
            <a:fillRect/>
          </a:stretch>
        </p:blipFill>
        <p:spPr bwMode="auto">
          <a:xfrm>
            <a:off x="2471738" y="1546448"/>
            <a:ext cx="4200525" cy="4114800"/>
          </a:xfrm>
          <a:prstGeom prst="rect">
            <a:avLst/>
          </a:prstGeom>
          <a:noFill/>
          <a:ln w="9525">
            <a:noFill/>
            <a:miter lim="800000"/>
            <a:headEnd/>
            <a:tailEnd/>
          </a:ln>
        </p:spPr>
      </p:pic>
      <p:sp>
        <p:nvSpPr>
          <p:cNvPr id="3" name="TextBox 2"/>
          <p:cNvSpPr txBox="1"/>
          <p:nvPr/>
        </p:nvSpPr>
        <p:spPr>
          <a:xfrm>
            <a:off x="0" y="356463"/>
            <a:ext cx="9144000" cy="1200329"/>
          </a:xfrm>
          <a:prstGeom prst="rect">
            <a:avLst/>
          </a:prstGeom>
          <a:noFill/>
        </p:spPr>
        <p:txBody>
          <a:bodyPr wrap="square" rtlCol="0">
            <a:spAutoFit/>
          </a:bodyPr>
          <a:lstStyle/>
          <a:p>
            <a:r>
              <a:rPr lang="hi-IN" sz="2400" dirty="0" smtClean="0"/>
              <a:t>The </a:t>
            </a:r>
            <a:r>
              <a:rPr lang="hi-IN" sz="2400" b="1" dirty="0" smtClean="0"/>
              <a:t>Dendrogram</a:t>
            </a:r>
            <a:r>
              <a:rPr lang="hi-IN" sz="2400" dirty="0" smtClean="0"/>
              <a:t> of the above single linkage clustering process, which represents how the data points/clusters are evantually merged to form a single cluster is shown below: </a:t>
            </a:r>
            <a:endParaRPr lang="en-US" sz="2400" dirty="0"/>
          </a:p>
        </p:txBody>
      </p:sp>
      <p:sp>
        <p:nvSpPr>
          <p:cNvPr id="4" name="Slide Number Placeholder 3"/>
          <p:cNvSpPr>
            <a:spLocks noGrp="1"/>
          </p:cNvSpPr>
          <p:nvPr>
            <p:ph type="sldNum" sz="quarter" idx="12"/>
          </p:nvPr>
        </p:nvSpPr>
        <p:spPr/>
        <p:txBody>
          <a:bodyPr/>
          <a:lstStyle/>
          <a:p>
            <a:fld id="{5A4DD2B8-9052-4EBD-A268-910EE0104888}"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b="1" dirty="0" smtClean="0"/>
              <a:t>Machine Learning </a:t>
            </a:r>
            <a:r>
              <a:rPr lang="en-US" sz="2400" dirty="0" smtClean="0"/>
              <a:t>is broadly classified into </a:t>
            </a:r>
            <a:r>
              <a:rPr lang="en-US" sz="2400" b="1" dirty="0" smtClean="0"/>
              <a:t>Supervised, Unsupervised, and Semi-supervised.</a:t>
            </a:r>
          </a:p>
          <a:p>
            <a:pPr algn="just"/>
            <a:endParaRPr lang="en-US" sz="2400" b="1" dirty="0" smtClean="0"/>
          </a:p>
          <a:p>
            <a:pPr algn="just"/>
            <a:r>
              <a:rPr lang="en-US" sz="2400" b="1" dirty="0" smtClean="0"/>
              <a:t>Regression and Classification </a:t>
            </a:r>
            <a:r>
              <a:rPr lang="en-US" sz="2400" dirty="0" smtClean="0"/>
              <a:t>comes under Supervised learning (answer for all the feature points are mapped) and clustering comes under unsupervised learning (answer will not be given for the points).</a:t>
            </a:r>
            <a:endParaRPr lang="en-US" sz="2400" b="1" dirty="0" smtClean="0"/>
          </a:p>
        </p:txBody>
      </p:sp>
      <p:sp>
        <p:nvSpPr>
          <p:cNvPr id="4" name="Slide Number Placeholder 3"/>
          <p:cNvSpPr>
            <a:spLocks noGrp="1"/>
          </p:cNvSpPr>
          <p:nvPr>
            <p:ph type="sldNum" sz="quarter" idx="12"/>
          </p:nvPr>
        </p:nvSpPr>
        <p:spPr/>
        <p:txBody>
          <a:bodyPr/>
          <a:lstStyle/>
          <a:p>
            <a:fld id="{5A4DD2B8-9052-4EBD-A268-910EE0104888}" type="slidenum">
              <a:rPr lang="en-US" smtClean="0"/>
              <a:pPr/>
              <a:t>3</a:t>
            </a:fld>
            <a:endParaRPr lang="en-US"/>
          </a:p>
        </p:txBody>
      </p:sp>
    </p:spTree>
    <p:extLst>
      <p:ext uri="{BB962C8B-B14F-4D97-AF65-F5344CB8AC3E}">
        <p14:creationId xmlns:p14="http://schemas.microsoft.com/office/powerpoint/2010/main" xmlns="" val="42224525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068960"/>
            <a:ext cx="6400800" cy="1752600"/>
          </a:xfrm>
        </p:spPr>
        <p:txBody>
          <a:bodyPr/>
          <a:lstStyle/>
          <a:p>
            <a:r>
              <a:rPr lang="hi-IN" dirty="0" smtClean="0">
                <a:solidFill>
                  <a:schemeClr val="tx1"/>
                </a:solidFill>
              </a:rPr>
              <a:t>Complete Linkage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5A4DD2B8-9052-4EBD-A268-910EE0104888}"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360040"/>
            <a:ext cx="8892480" cy="6381328"/>
          </a:xfrm>
        </p:spPr>
        <p:txBody>
          <a:bodyPr>
            <a:normAutofit/>
          </a:bodyPr>
          <a:lstStyle/>
          <a:p>
            <a:pPr algn="l"/>
            <a:r>
              <a:rPr lang="hi-IN" sz="2400" b="1" dirty="0" smtClean="0">
                <a:solidFill>
                  <a:schemeClr val="tx1"/>
                </a:solidFill>
              </a:rPr>
              <a:t>Question: </a:t>
            </a:r>
            <a:r>
              <a:rPr lang="en-US" sz="2400" dirty="0" smtClean="0">
                <a:solidFill>
                  <a:schemeClr val="tx1"/>
                </a:solidFill>
              </a:rPr>
              <a:t>Consider an input distance matrix of size 6 by 6. This distance matrix was calculated based on the object features. </a:t>
            </a:r>
            <a:endParaRPr lang="hi-IN" sz="2400"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r>
              <a:rPr lang="en-US" sz="2400" dirty="0" smtClean="0">
                <a:solidFill>
                  <a:schemeClr val="tx1"/>
                </a:solidFill>
              </a:rPr>
              <a:t>In the beginning, </a:t>
            </a:r>
            <a:r>
              <a:rPr lang="hi-IN" sz="2400" dirty="0" smtClean="0">
                <a:solidFill>
                  <a:schemeClr val="tx1"/>
                </a:solidFill>
              </a:rPr>
              <a:t>there are</a:t>
            </a:r>
            <a:r>
              <a:rPr lang="en-US" sz="2400" dirty="0" smtClean="0">
                <a:solidFill>
                  <a:schemeClr val="tx1"/>
                </a:solidFill>
              </a:rPr>
              <a:t> six clusters namely, A, B, C, D, E and F. </a:t>
            </a:r>
            <a:r>
              <a:rPr lang="hi-IN" sz="2400" dirty="0" smtClean="0">
                <a:solidFill>
                  <a:schemeClr val="tx1"/>
                </a:solidFill>
              </a:rPr>
              <a:t>F</a:t>
            </a:r>
            <a:r>
              <a:rPr lang="en-US" sz="2400" dirty="0" err="1" smtClean="0">
                <a:solidFill>
                  <a:schemeClr val="tx1"/>
                </a:solidFill>
              </a:rPr>
              <a:t>orm</a:t>
            </a:r>
            <a:r>
              <a:rPr lang="en-US" sz="2400" dirty="0" smtClean="0">
                <a:solidFill>
                  <a:schemeClr val="tx1"/>
                </a:solidFill>
              </a:rPr>
              <a:t> a single cluster, which consists of these six objects at the end of the iterations using </a:t>
            </a:r>
            <a:r>
              <a:rPr lang="hi-IN" sz="2400" b="1" dirty="0" smtClean="0">
                <a:solidFill>
                  <a:schemeClr val="tx1"/>
                </a:solidFill>
              </a:rPr>
              <a:t>complet</a:t>
            </a:r>
            <a:r>
              <a:rPr lang="en-US" sz="2400" b="1" dirty="0" smtClean="0">
                <a:solidFill>
                  <a:schemeClr val="tx1"/>
                </a:solidFill>
              </a:rPr>
              <a:t>e linkage algorithm</a:t>
            </a:r>
            <a:r>
              <a:rPr lang="en-US" sz="2400" dirty="0" smtClean="0">
                <a:solidFill>
                  <a:schemeClr val="tx1"/>
                </a:solidFill>
              </a:rPr>
              <a:t>. </a:t>
            </a:r>
            <a:r>
              <a:rPr lang="hi-IN" sz="2400" dirty="0" smtClean="0">
                <a:solidFill>
                  <a:schemeClr val="tx1"/>
                </a:solidFill>
              </a:rPr>
              <a:t>D</a:t>
            </a:r>
            <a:r>
              <a:rPr lang="en-US" sz="2400" dirty="0" smtClean="0">
                <a:solidFill>
                  <a:schemeClr val="tx1"/>
                </a:solidFill>
              </a:rPr>
              <a:t>raw the </a:t>
            </a:r>
            <a:r>
              <a:rPr lang="en-US" sz="2400" dirty="0" err="1" smtClean="0">
                <a:solidFill>
                  <a:schemeClr val="tx1"/>
                </a:solidFill>
              </a:rPr>
              <a:t>dendogram</a:t>
            </a:r>
            <a:r>
              <a:rPr lang="en-US" sz="2400" dirty="0" smtClean="0">
                <a:solidFill>
                  <a:schemeClr val="tx1"/>
                </a:solidFill>
              </a:rPr>
              <a:t>.</a:t>
            </a:r>
            <a:r>
              <a:rPr lang="en-US" sz="2400" dirty="0" smtClean="0"/>
              <a:t> </a:t>
            </a:r>
          </a:p>
          <a:p>
            <a:pPr algn="l"/>
            <a:endParaRPr lang="en-US" dirty="0">
              <a:solidFill>
                <a:schemeClr val="tx1"/>
              </a:solidFill>
            </a:endParaRPr>
          </a:p>
        </p:txBody>
      </p:sp>
      <p:pic>
        <p:nvPicPr>
          <p:cNvPr id="68611" name="Picture 3"/>
          <p:cNvPicPr>
            <a:picLocks noChangeAspect="1" noChangeArrowheads="1"/>
          </p:cNvPicPr>
          <p:nvPr/>
        </p:nvPicPr>
        <p:blipFill>
          <a:blip r:embed="rId2" cstate="print"/>
          <a:srcRect/>
          <a:stretch>
            <a:fillRect/>
          </a:stretch>
        </p:blipFill>
        <p:spPr bwMode="auto">
          <a:xfrm>
            <a:off x="2266950" y="1268760"/>
            <a:ext cx="4610100" cy="4019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A4DD2B8-9052-4EBD-A268-910EE0104888}"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990725" y="1171575"/>
            <a:ext cx="5162550" cy="4514850"/>
          </a:xfrm>
          <a:prstGeom prst="rect">
            <a:avLst/>
          </a:prstGeom>
          <a:noFill/>
          <a:ln w="9525">
            <a:noFill/>
            <a:miter lim="800000"/>
            <a:headEnd/>
            <a:tailEnd/>
          </a:ln>
        </p:spPr>
      </p:pic>
      <p:sp>
        <p:nvSpPr>
          <p:cNvPr id="5" name="Rectangle 4"/>
          <p:cNvSpPr/>
          <p:nvPr/>
        </p:nvSpPr>
        <p:spPr>
          <a:xfrm>
            <a:off x="107504" y="188640"/>
            <a:ext cx="9144000" cy="830997"/>
          </a:xfrm>
          <a:prstGeom prst="rect">
            <a:avLst/>
          </a:prstGeom>
        </p:spPr>
        <p:txBody>
          <a:bodyPr wrap="square">
            <a:spAutoFit/>
          </a:bodyPr>
          <a:lstStyle/>
          <a:p>
            <a:r>
              <a:rPr lang="hi-IN" sz="2400" b="1" dirty="0" smtClean="0"/>
              <a:t>Answer:  </a:t>
            </a:r>
            <a:r>
              <a:rPr lang="hi-IN" sz="2400" dirty="0" smtClean="0"/>
              <a:t>In the </a:t>
            </a:r>
            <a:r>
              <a:rPr lang="hi-IN" sz="2400" b="1" dirty="0" smtClean="0"/>
              <a:t>first</a:t>
            </a:r>
            <a:r>
              <a:rPr lang="hi-IN" sz="2400" dirty="0" smtClean="0"/>
              <a:t> iteration, </a:t>
            </a:r>
            <a:r>
              <a:rPr lang="en-US" sz="2400" dirty="0" smtClean="0"/>
              <a:t>consider</a:t>
            </a:r>
            <a:r>
              <a:rPr lang="hi-IN" sz="2400" dirty="0" smtClean="0"/>
              <a:t> each data point as a single cluster and find the nearest pair of clusters.</a:t>
            </a:r>
            <a:r>
              <a:rPr lang="en-US" sz="2400" dirty="0" smtClean="0"/>
              <a:t> </a:t>
            </a:r>
            <a:endParaRPr lang="hi-IN" sz="2400" dirty="0" smtClean="0"/>
          </a:p>
        </p:txBody>
      </p:sp>
      <p:sp>
        <p:nvSpPr>
          <p:cNvPr id="6" name="Subtitle 2"/>
          <p:cNvSpPr txBox="1">
            <a:spLocks/>
          </p:cNvSpPr>
          <p:nvPr/>
        </p:nvSpPr>
        <p:spPr>
          <a:xfrm>
            <a:off x="107504" y="5805264"/>
            <a:ext cx="9152384" cy="1224136"/>
          </a:xfrm>
          <a:prstGeom prst="rect">
            <a:avLst/>
          </a:prstGeom>
        </p:spPr>
        <p:txBody>
          <a:bodyPr vert="horz" lIns="91440" tIns="45720" rIns="91440" bIns="45720" rtlCol="0">
            <a:normAutofit fontScale="25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hi-IN" sz="9600" i="0" u="none" strike="noStrike" kern="1200" cap="none" spc="0" normalizeH="0" baseline="0" noProof="0" dirty="0" smtClean="0">
                <a:ln>
                  <a:noFill/>
                </a:ln>
                <a:solidFill>
                  <a:schemeClr val="tx1"/>
                </a:solidFill>
                <a:effectLst/>
                <a:uLnTx/>
                <a:uFillTx/>
                <a:latin typeface="+mn-lt"/>
                <a:ea typeface="+mn-ea"/>
                <a:cs typeface="+mn-cs"/>
              </a:rPr>
              <a:t>Here, D and E are the nearest clusters. Hence, D and F are grouped</a:t>
            </a:r>
            <a:r>
              <a:rPr kumimoji="0" lang="hi-IN" sz="9600" i="0" u="none" strike="noStrike" kern="1200" cap="none" spc="0" normalizeH="0" noProof="0" dirty="0" smtClean="0">
                <a:ln>
                  <a:noFill/>
                </a:ln>
                <a:solidFill>
                  <a:schemeClr val="tx1"/>
                </a:solidFill>
                <a:effectLst/>
                <a:uLnTx/>
                <a:uFillTx/>
                <a:latin typeface="+mn-lt"/>
                <a:ea typeface="+mn-ea"/>
                <a:cs typeface="+mn-cs"/>
              </a:rPr>
              <a:t> into a single cluster, (D, E).</a:t>
            </a:r>
            <a:endParaRPr kumimoji="0" lang="hi-IN" sz="240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fld id="{5A4DD2B8-9052-4EBD-A268-910EE0104888}"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2" cstate="print"/>
          <a:srcRect/>
          <a:stretch>
            <a:fillRect/>
          </a:stretch>
        </p:blipFill>
        <p:spPr bwMode="auto">
          <a:xfrm>
            <a:off x="2507928" y="2780928"/>
            <a:ext cx="4080296" cy="3262634"/>
          </a:xfrm>
          <a:prstGeom prst="rect">
            <a:avLst/>
          </a:prstGeom>
          <a:noFill/>
          <a:ln w="9525">
            <a:noFill/>
            <a:miter lim="800000"/>
            <a:headEnd/>
            <a:tailEnd/>
          </a:ln>
        </p:spPr>
      </p:pic>
      <p:sp>
        <p:nvSpPr>
          <p:cNvPr id="9" name="TextBox 8"/>
          <p:cNvSpPr txBox="1"/>
          <p:nvPr/>
        </p:nvSpPr>
        <p:spPr>
          <a:xfrm>
            <a:off x="107504" y="116632"/>
            <a:ext cx="8964488" cy="3323987"/>
          </a:xfrm>
          <a:prstGeom prst="rect">
            <a:avLst/>
          </a:prstGeom>
          <a:noFill/>
        </p:spPr>
        <p:txBody>
          <a:bodyPr wrap="square" rtlCol="0">
            <a:spAutoFit/>
          </a:bodyPr>
          <a:lstStyle/>
          <a:p>
            <a:r>
              <a:rPr lang="hi-IN" sz="2400" dirty="0" smtClean="0"/>
              <a:t>In the </a:t>
            </a:r>
            <a:r>
              <a:rPr lang="hi-IN" sz="2400" b="1" dirty="0" smtClean="0"/>
              <a:t>second</a:t>
            </a:r>
            <a:r>
              <a:rPr lang="hi-IN" sz="2400" dirty="0" smtClean="0"/>
              <a:t> iteration, first obtain a new data matrix by removing the clusters D &amp; E and including the cluster (D, E). Various distances corresponding to the new cluster (D, E) are computed as follows:</a:t>
            </a:r>
          </a:p>
          <a:p>
            <a:r>
              <a:rPr lang="hi-IN" sz="2400" dirty="0" smtClean="0"/>
              <a:t>d</a:t>
            </a:r>
            <a:r>
              <a:rPr lang="hi-IN" sz="2400" baseline="-25000" dirty="0" smtClean="0"/>
              <a:t>(D, F)-&gt;A</a:t>
            </a:r>
            <a:r>
              <a:rPr lang="hi-IN" sz="2400" dirty="0" smtClean="0"/>
              <a:t>= d</a:t>
            </a:r>
            <a:r>
              <a:rPr lang="hi-IN" sz="2400" baseline="-25000" dirty="0" smtClean="0"/>
              <a:t>A-&gt;(D, F)</a:t>
            </a:r>
            <a:r>
              <a:rPr lang="hi-IN" sz="2400" dirty="0" smtClean="0"/>
              <a:t> =max(d</a:t>
            </a:r>
            <a:r>
              <a:rPr lang="hi-IN" sz="2400" baseline="-25000" dirty="0" smtClean="0"/>
              <a:t>DA</a:t>
            </a:r>
            <a:r>
              <a:rPr lang="hi-IN" sz="2400" dirty="0" smtClean="0"/>
              <a:t>,d</a:t>
            </a:r>
            <a:r>
              <a:rPr lang="hi-IN" sz="2400" baseline="-25000" dirty="0" smtClean="0"/>
              <a:t>FA</a:t>
            </a:r>
            <a:r>
              <a:rPr lang="hi-IN" sz="2400" dirty="0" smtClean="0"/>
              <a:t>)=max(3.61, 3.20)=3.61</a:t>
            </a:r>
            <a:endParaRPr lang="en-US" sz="2400" dirty="0" smtClean="0">
              <a:cs typeface="Times New Roman" pitchFamily="18" charset="0"/>
            </a:endParaRPr>
          </a:p>
          <a:p>
            <a:r>
              <a:rPr lang="hi-IN" sz="2400" dirty="0" smtClean="0"/>
              <a:t>d</a:t>
            </a:r>
            <a:r>
              <a:rPr lang="hi-IN" sz="2400" baseline="-25000" dirty="0" smtClean="0"/>
              <a:t>(D, F)-&gt;B</a:t>
            </a:r>
            <a:r>
              <a:rPr lang="hi-IN" sz="2400" dirty="0" smtClean="0"/>
              <a:t>= d</a:t>
            </a:r>
            <a:r>
              <a:rPr lang="hi-IN" sz="2400" baseline="-25000" dirty="0" smtClean="0"/>
              <a:t>B-&gt;(D, F)</a:t>
            </a:r>
            <a:r>
              <a:rPr lang="hi-IN" sz="2400" dirty="0" smtClean="0"/>
              <a:t> =max(d</a:t>
            </a:r>
            <a:r>
              <a:rPr lang="hi-IN" sz="2400" baseline="-25000" dirty="0" smtClean="0"/>
              <a:t>DB</a:t>
            </a:r>
            <a:r>
              <a:rPr lang="hi-IN" sz="2400" dirty="0" smtClean="0"/>
              <a:t>,d</a:t>
            </a:r>
            <a:r>
              <a:rPr lang="hi-IN" sz="2400" baseline="-25000" dirty="0" smtClean="0"/>
              <a:t>FB</a:t>
            </a:r>
            <a:r>
              <a:rPr lang="hi-IN" sz="2400" dirty="0" smtClean="0"/>
              <a:t>)=max(2.92, 2.50)=2.92</a:t>
            </a:r>
            <a:endParaRPr lang="en-US" sz="2400" dirty="0" smtClean="0">
              <a:cs typeface="Times New Roman" pitchFamily="18" charset="0"/>
            </a:endParaRPr>
          </a:p>
          <a:p>
            <a:r>
              <a:rPr lang="hi-IN" sz="2400" dirty="0" smtClean="0"/>
              <a:t>d</a:t>
            </a:r>
            <a:r>
              <a:rPr lang="hi-IN" sz="2400" baseline="-25000" dirty="0" smtClean="0"/>
              <a:t>(D, F)-&gt;C</a:t>
            </a:r>
            <a:r>
              <a:rPr lang="hi-IN" sz="2400" dirty="0" smtClean="0"/>
              <a:t>= d</a:t>
            </a:r>
            <a:r>
              <a:rPr lang="hi-IN" sz="2400" baseline="-25000" dirty="0" smtClean="0"/>
              <a:t>c-&gt;(D, F)</a:t>
            </a:r>
            <a:r>
              <a:rPr lang="hi-IN" sz="2400" dirty="0" smtClean="0"/>
              <a:t> =max(d</a:t>
            </a:r>
            <a:r>
              <a:rPr lang="hi-IN" sz="2400" baseline="-25000" dirty="0" smtClean="0"/>
              <a:t>DC</a:t>
            </a:r>
            <a:r>
              <a:rPr lang="hi-IN" sz="2400" dirty="0" smtClean="0"/>
              <a:t>,d</a:t>
            </a:r>
            <a:r>
              <a:rPr lang="hi-IN" sz="2400" baseline="-25000" dirty="0" smtClean="0"/>
              <a:t>FC</a:t>
            </a:r>
            <a:r>
              <a:rPr lang="hi-IN" sz="2400" dirty="0" smtClean="0"/>
              <a:t>)=max(2.24, 2.50)=2,50</a:t>
            </a:r>
            <a:endParaRPr lang="en-US" sz="2400" dirty="0" smtClean="0">
              <a:cs typeface="Times New Roman" pitchFamily="18" charset="0"/>
            </a:endParaRPr>
          </a:p>
          <a:p>
            <a:r>
              <a:rPr lang="hi-IN" sz="2400" dirty="0" smtClean="0"/>
              <a:t>d</a:t>
            </a:r>
            <a:r>
              <a:rPr lang="hi-IN" sz="2400" baseline="-25000" dirty="0" smtClean="0"/>
              <a:t>(D, F)-&gt;E</a:t>
            </a:r>
            <a:r>
              <a:rPr lang="hi-IN" sz="2400" dirty="0" smtClean="0"/>
              <a:t>= d</a:t>
            </a:r>
            <a:r>
              <a:rPr lang="hi-IN" sz="2400" baseline="-25000" dirty="0" smtClean="0"/>
              <a:t>E-&gt;(D, F)</a:t>
            </a:r>
            <a:r>
              <a:rPr lang="hi-IN" sz="2400" dirty="0" smtClean="0"/>
              <a:t> =max(d</a:t>
            </a:r>
            <a:r>
              <a:rPr lang="hi-IN" sz="2400" baseline="-25000" dirty="0" smtClean="0"/>
              <a:t>DE</a:t>
            </a:r>
            <a:r>
              <a:rPr lang="hi-IN" sz="2400" dirty="0" smtClean="0"/>
              <a:t>,d</a:t>
            </a:r>
            <a:r>
              <a:rPr lang="hi-IN" sz="2400" baseline="-25000" dirty="0" smtClean="0"/>
              <a:t>FE</a:t>
            </a:r>
            <a:r>
              <a:rPr lang="hi-IN" sz="2400" dirty="0" smtClean="0"/>
              <a:t>)=max(1.0, 1.12)=1.12</a:t>
            </a:r>
            <a:endParaRPr lang="en-US" sz="2400" dirty="0" smtClean="0">
              <a:cs typeface="Times New Roman" pitchFamily="18" charset="0"/>
            </a:endParaRPr>
          </a:p>
          <a:p>
            <a:endParaRPr lang="hi-IN" sz="2400" dirty="0" smtClean="0"/>
          </a:p>
          <a:p>
            <a:endParaRPr lang="en-US" dirty="0"/>
          </a:p>
        </p:txBody>
      </p:sp>
      <p:sp>
        <p:nvSpPr>
          <p:cNvPr id="10" name="Subtitle 2"/>
          <p:cNvSpPr txBox="1">
            <a:spLocks/>
          </p:cNvSpPr>
          <p:nvPr/>
        </p:nvSpPr>
        <p:spPr>
          <a:xfrm>
            <a:off x="107504" y="6021288"/>
            <a:ext cx="8892480" cy="720080"/>
          </a:xfrm>
          <a:prstGeom prst="rect">
            <a:avLst/>
          </a:prstGeom>
        </p:spPr>
        <p:txBody>
          <a:bodyPr vert="horz" lIns="91440" tIns="45720" rIns="91440" bIns="45720" rtlCol="0">
            <a:normAutofit fontScale="25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hi-IN" sz="9600" i="0" u="none" strike="noStrike" kern="1200" cap="none" spc="0" normalizeH="0" baseline="0" noProof="0" dirty="0" smtClean="0">
                <a:ln>
                  <a:noFill/>
                </a:ln>
                <a:solidFill>
                  <a:schemeClr val="tx1"/>
                </a:solidFill>
                <a:effectLst/>
                <a:uLnTx/>
                <a:uFillTx/>
                <a:latin typeface="+mn-lt"/>
                <a:ea typeface="+mn-ea"/>
                <a:cs typeface="+mn-cs"/>
              </a:rPr>
              <a:t>Here, A and B are the nearest clusters. Hence, A and B are grouped</a:t>
            </a:r>
            <a:r>
              <a:rPr kumimoji="0" lang="hi-IN" sz="9600" i="0" u="none" strike="noStrike" kern="1200" cap="none" spc="0" normalizeH="0" noProof="0" dirty="0" smtClean="0">
                <a:ln>
                  <a:noFill/>
                </a:ln>
                <a:solidFill>
                  <a:schemeClr val="tx1"/>
                </a:solidFill>
                <a:effectLst/>
                <a:uLnTx/>
                <a:uFillTx/>
                <a:latin typeface="+mn-lt"/>
                <a:ea typeface="+mn-ea"/>
                <a:cs typeface="+mn-cs"/>
              </a:rPr>
              <a:t> into a single cluster, (A, </a:t>
            </a:r>
            <a:r>
              <a:rPr lang="hi-IN" sz="9600" dirty="0" smtClean="0"/>
              <a:t>B</a:t>
            </a:r>
            <a:r>
              <a:rPr kumimoji="0" lang="hi-IN" sz="9600" i="0" u="none" strike="noStrike" kern="1200" cap="none" spc="0" normalizeH="0" noProof="0" dirty="0" smtClean="0">
                <a:ln>
                  <a:noFill/>
                </a:ln>
                <a:solidFill>
                  <a:schemeClr val="tx1"/>
                </a:solidFill>
                <a:effectLst/>
                <a:uLnTx/>
                <a:uFillTx/>
                <a:latin typeface="+mn-lt"/>
                <a:ea typeface="+mn-ea"/>
                <a:cs typeface="+mn-cs"/>
              </a:rPr>
              <a:t>).</a:t>
            </a:r>
            <a:endParaRPr kumimoji="0" lang="hi-IN" sz="240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5A4DD2B8-9052-4EBD-A268-910EE0104888}"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2483768" y="2916472"/>
            <a:ext cx="3888432" cy="2888792"/>
          </a:xfrm>
          <a:prstGeom prst="rect">
            <a:avLst/>
          </a:prstGeom>
          <a:noFill/>
          <a:ln w="9525">
            <a:noFill/>
            <a:miter lim="800000"/>
            <a:headEnd/>
            <a:tailEnd/>
          </a:ln>
        </p:spPr>
      </p:pic>
      <p:sp>
        <p:nvSpPr>
          <p:cNvPr id="4" name="Rectangle 3"/>
          <p:cNvSpPr/>
          <p:nvPr/>
        </p:nvSpPr>
        <p:spPr>
          <a:xfrm>
            <a:off x="108520" y="93980"/>
            <a:ext cx="9144000" cy="3046988"/>
          </a:xfrm>
          <a:prstGeom prst="rect">
            <a:avLst/>
          </a:prstGeom>
        </p:spPr>
        <p:txBody>
          <a:bodyPr wrap="square">
            <a:spAutoFit/>
          </a:bodyPr>
          <a:lstStyle/>
          <a:p>
            <a:r>
              <a:rPr lang="hi-IN" sz="2400" dirty="0" smtClean="0"/>
              <a:t>In the </a:t>
            </a:r>
            <a:r>
              <a:rPr lang="hi-IN" sz="2400" b="1" dirty="0" smtClean="0"/>
              <a:t>third</a:t>
            </a:r>
            <a:r>
              <a:rPr lang="hi-IN" sz="2400" dirty="0" smtClean="0"/>
              <a:t> iteration, first obtain a new data matrix by removing the clusters A &amp; B and including the cluster (A, B). Various distances corresponding to the new cluster (A, B) are computed as follows:</a:t>
            </a:r>
          </a:p>
          <a:p>
            <a:r>
              <a:rPr lang="hi-IN" sz="2400" dirty="0" smtClean="0"/>
              <a:t>d</a:t>
            </a:r>
            <a:r>
              <a:rPr lang="hi-IN" sz="2400" baseline="-25000" dirty="0" smtClean="0"/>
              <a:t>(A, B)-&gt;C</a:t>
            </a:r>
            <a:r>
              <a:rPr lang="hi-IN" sz="2400" dirty="0" smtClean="0"/>
              <a:t>= d</a:t>
            </a:r>
            <a:r>
              <a:rPr lang="hi-IN" sz="2400" baseline="-25000" dirty="0" smtClean="0"/>
              <a:t>C-&gt;(A, B)</a:t>
            </a:r>
            <a:r>
              <a:rPr lang="hi-IN" sz="2400" dirty="0" smtClean="0"/>
              <a:t> =max(d</a:t>
            </a:r>
            <a:r>
              <a:rPr lang="hi-IN" sz="2400" baseline="-25000" dirty="0" smtClean="0"/>
              <a:t>AC</a:t>
            </a:r>
            <a:r>
              <a:rPr lang="hi-IN" sz="2400" dirty="0" smtClean="0"/>
              <a:t>,d</a:t>
            </a:r>
            <a:r>
              <a:rPr lang="hi-IN" sz="2400" baseline="-25000" dirty="0" smtClean="0"/>
              <a:t>BC</a:t>
            </a:r>
            <a:r>
              <a:rPr lang="hi-IN" sz="2400" dirty="0" smtClean="0"/>
              <a:t>)=max(5.66, 4.95)=5.66</a:t>
            </a:r>
            <a:endParaRPr lang="en-US" sz="2400" dirty="0" smtClean="0">
              <a:cs typeface="Times New Roman" pitchFamily="18" charset="0"/>
            </a:endParaRPr>
          </a:p>
          <a:p>
            <a:r>
              <a:rPr lang="hi-IN" sz="2400" dirty="0" smtClean="0"/>
              <a:t>d</a:t>
            </a:r>
            <a:r>
              <a:rPr lang="hi-IN" sz="2400" baseline="-25000" dirty="0" smtClean="0"/>
              <a:t>(A, B)-&gt;E</a:t>
            </a:r>
            <a:r>
              <a:rPr lang="hi-IN" sz="2400" dirty="0" smtClean="0"/>
              <a:t>= d</a:t>
            </a:r>
            <a:r>
              <a:rPr lang="hi-IN" sz="2400" baseline="-25000" dirty="0" smtClean="0"/>
              <a:t>E-&gt;(A, B)</a:t>
            </a:r>
            <a:r>
              <a:rPr lang="hi-IN" sz="2400" dirty="0" smtClean="0"/>
              <a:t> =max(d</a:t>
            </a:r>
            <a:r>
              <a:rPr lang="hi-IN" sz="2400" baseline="-25000" dirty="0" smtClean="0"/>
              <a:t>AE</a:t>
            </a:r>
            <a:r>
              <a:rPr lang="hi-IN" sz="2400" dirty="0" smtClean="0"/>
              <a:t>,d</a:t>
            </a:r>
            <a:r>
              <a:rPr lang="hi-IN" sz="2400" baseline="-25000" dirty="0" smtClean="0"/>
              <a:t>BE</a:t>
            </a:r>
            <a:r>
              <a:rPr lang="hi-IN" sz="2400" dirty="0" smtClean="0"/>
              <a:t>)=max(4.24, 3.54)=4.24</a:t>
            </a:r>
            <a:endParaRPr lang="en-US" sz="2400" dirty="0" smtClean="0">
              <a:cs typeface="Times New Roman" pitchFamily="18" charset="0"/>
            </a:endParaRPr>
          </a:p>
          <a:p>
            <a:r>
              <a:rPr lang="hi-IN" sz="2400" dirty="0" smtClean="0"/>
              <a:t>d</a:t>
            </a:r>
            <a:r>
              <a:rPr lang="hi-IN" sz="2400" baseline="-25000" dirty="0" smtClean="0"/>
              <a:t>(A, B)-&gt;(D, F)</a:t>
            </a:r>
            <a:r>
              <a:rPr lang="hi-IN" sz="2400" dirty="0" smtClean="0"/>
              <a:t>= d</a:t>
            </a:r>
            <a:r>
              <a:rPr lang="hi-IN" sz="2400" baseline="-25000" dirty="0" smtClean="0"/>
              <a:t>(D, F)-&gt;(A, B)</a:t>
            </a:r>
            <a:r>
              <a:rPr lang="hi-IN" sz="2400" dirty="0" smtClean="0"/>
              <a:t> = max(d</a:t>
            </a:r>
            <a:r>
              <a:rPr lang="hi-IN" sz="2400" baseline="-25000" dirty="0" smtClean="0"/>
              <a:t>(D, F)-&gt;A</a:t>
            </a:r>
            <a:r>
              <a:rPr lang="hi-IN" sz="2400" dirty="0" smtClean="0"/>
              <a:t>, d</a:t>
            </a:r>
            <a:r>
              <a:rPr lang="hi-IN" sz="2400" baseline="-25000" dirty="0" smtClean="0"/>
              <a:t>(D, F)-&gt;B</a:t>
            </a:r>
            <a:r>
              <a:rPr lang="hi-IN" sz="2400" dirty="0" smtClean="0"/>
              <a:t>) =max(d</a:t>
            </a:r>
            <a:r>
              <a:rPr lang="hi-IN" sz="2400" baseline="-25000" dirty="0" smtClean="0"/>
              <a:t>DA</a:t>
            </a:r>
            <a:r>
              <a:rPr lang="hi-IN" sz="2400" dirty="0" smtClean="0"/>
              <a:t>,d</a:t>
            </a:r>
            <a:r>
              <a:rPr lang="hi-IN" sz="2400" baseline="-25000" dirty="0" smtClean="0"/>
              <a:t>DB,</a:t>
            </a:r>
            <a:r>
              <a:rPr lang="hi-IN" sz="2400" dirty="0" smtClean="0"/>
              <a:t>d</a:t>
            </a:r>
            <a:r>
              <a:rPr lang="hi-IN" sz="2400" baseline="-25000" dirty="0" smtClean="0"/>
              <a:t>FA</a:t>
            </a:r>
            <a:r>
              <a:rPr lang="hi-IN" sz="2400" dirty="0" smtClean="0"/>
              <a:t>,d</a:t>
            </a:r>
            <a:r>
              <a:rPr lang="hi-IN" sz="2400" baseline="-25000" dirty="0" smtClean="0"/>
              <a:t>FB</a:t>
            </a:r>
            <a:r>
              <a:rPr lang="hi-IN" sz="2400" dirty="0" smtClean="0"/>
              <a:t>)=max(3.61, 2.92, 3.20, 2.50)=361. </a:t>
            </a:r>
            <a:endParaRPr lang="en-US" sz="2400" dirty="0" smtClean="0">
              <a:cs typeface="Times New Roman" pitchFamily="18" charset="0"/>
            </a:endParaRPr>
          </a:p>
          <a:p>
            <a:endParaRPr lang="hi-IN" sz="2400" dirty="0" smtClean="0"/>
          </a:p>
        </p:txBody>
      </p:sp>
      <p:sp>
        <p:nvSpPr>
          <p:cNvPr id="6" name="Subtitle 2"/>
          <p:cNvSpPr txBox="1">
            <a:spLocks/>
          </p:cNvSpPr>
          <p:nvPr/>
        </p:nvSpPr>
        <p:spPr>
          <a:xfrm>
            <a:off x="107504" y="5949280"/>
            <a:ext cx="8892480" cy="720080"/>
          </a:xfrm>
          <a:prstGeom prst="rect">
            <a:avLst/>
          </a:prstGeom>
        </p:spPr>
        <p:txBody>
          <a:bodyPr vert="horz" lIns="91440" tIns="45720" rIns="91440" bIns="45720" rtlCol="0">
            <a:normAutofit fontScale="25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hi-IN" sz="9600" i="0" u="none" strike="noStrike" kern="1200" cap="none" spc="0" normalizeH="0" baseline="0" noProof="0" dirty="0" smtClean="0">
                <a:ln>
                  <a:noFill/>
                </a:ln>
                <a:solidFill>
                  <a:schemeClr val="tx1"/>
                </a:solidFill>
                <a:effectLst/>
                <a:uLnTx/>
                <a:uFillTx/>
                <a:latin typeface="+mn-lt"/>
                <a:ea typeface="+mn-ea"/>
                <a:cs typeface="+mn-cs"/>
              </a:rPr>
              <a:t>Here, (D,</a:t>
            </a:r>
            <a:r>
              <a:rPr kumimoji="0" lang="hi-IN" sz="9600" i="0" u="none" strike="noStrike" kern="1200" cap="none" spc="0" normalizeH="0" noProof="0" dirty="0" smtClean="0">
                <a:ln>
                  <a:noFill/>
                </a:ln>
                <a:solidFill>
                  <a:schemeClr val="tx1"/>
                </a:solidFill>
                <a:effectLst/>
                <a:uLnTx/>
                <a:uFillTx/>
                <a:latin typeface="+mn-lt"/>
                <a:ea typeface="+mn-ea"/>
                <a:cs typeface="+mn-cs"/>
              </a:rPr>
              <a:t> F) </a:t>
            </a:r>
            <a:r>
              <a:rPr kumimoji="0" lang="hi-IN" sz="9600" i="0" u="none" strike="noStrike" kern="1200" cap="none" spc="0" normalizeH="0" baseline="0" noProof="0" dirty="0" smtClean="0">
                <a:ln>
                  <a:noFill/>
                </a:ln>
                <a:solidFill>
                  <a:schemeClr val="tx1"/>
                </a:solidFill>
                <a:effectLst/>
                <a:uLnTx/>
                <a:uFillTx/>
                <a:latin typeface="+mn-lt"/>
                <a:ea typeface="+mn-ea"/>
                <a:cs typeface="+mn-cs"/>
              </a:rPr>
              <a:t>and </a:t>
            </a:r>
            <a:r>
              <a:rPr lang="hi-IN" sz="9600" dirty="0" smtClean="0"/>
              <a:t>E</a:t>
            </a:r>
            <a:r>
              <a:rPr kumimoji="0" lang="hi-IN" sz="9600" i="0" u="none" strike="noStrike" kern="1200" cap="none" spc="0" normalizeH="0" baseline="0" noProof="0" dirty="0" smtClean="0">
                <a:ln>
                  <a:noFill/>
                </a:ln>
                <a:solidFill>
                  <a:schemeClr val="tx1"/>
                </a:solidFill>
                <a:effectLst/>
                <a:uLnTx/>
                <a:uFillTx/>
                <a:latin typeface="+mn-lt"/>
                <a:ea typeface="+mn-ea"/>
                <a:cs typeface="+mn-cs"/>
              </a:rPr>
              <a:t> are the nearest clusters. Hence, (D,</a:t>
            </a:r>
            <a:r>
              <a:rPr kumimoji="0" lang="hi-IN" sz="9600" i="0" u="none" strike="noStrike" kern="1200" cap="none" spc="0" normalizeH="0" noProof="0" dirty="0" smtClean="0">
                <a:ln>
                  <a:noFill/>
                </a:ln>
                <a:solidFill>
                  <a:schemeClr val="tx1"/>
                </a:solidFill>
                <a:effectLst/>
                <a:uLnTx/>
                <a:uFillTx/>
                <a:latin typeface="+mn-lt"/>
                <a:ea typeface="+mn-ea"/>
                <a:cs typeface="+mn-cs"/>
              </a:rPr>
              <a:t> F)</a:t>
            </a:r>
            <a:r>
              <a:rPr kumimoji="0" lang="hi-IN" sz="9600" i="0" u="none" strike="noStrike" kern="1200" cap="none" spc="0" normalizeH="0" baseline="0" noProof="0" dirty="0" smtClean="0">
                <a:ln>
                  <a:noFill/>
                </a:ln>
                <a:solidFill>
                  <a:schemeClr val="tx1"/>
                </a:solidFill>
                <a:effectLst/>
                <a:uLnTx/>
                <a:uFillTx/>
                <a:latin typeface="+mn-lt"/>
                <a:ea typeface="+mn-ea"/>
                <a:cs typeface="+mn-cs"/>
              </a:rPr>
              <a:t> and E are grouped</a:t>
            </a:r>
            <a:r>
              <a:rPr kumimoji="0" lang="hi-IN" sz="9600" i="0" u="none" strike="noStrike" kern="1200" cap="none" spc="0" normalizeH="0" noProof="0" dirty="0" smtClean="0">
                <a:ln>
                  <a:noFill/>
                </a:ln>
                <a:solidFill>
                  <a:schemeClr val="tx1"/>
                </a:solidFill>
                <a:effectLst/>
                <a:uLnTx/>
                <a:uFillTx/>
                <a:latin typeface="+mn-lt"/>
                <a:ea typeface="+mn-ea"/>
                <a:cs typeface="+mn-cs"/>
              </a:rPr>
              <a:t> into a single cluster, ((</a:t>
            </a:r>
            <a:r>
              <a:rPr lang="hi-IN" sz="9600" dirty="0" smtClean="0"/>
              <a:t>D</a:t>
            </a:r>
            <a:r>
              <a:rPr kumimoji="0" lang="hi-IN" sz="9600" i="0" u="none" strike="noStrike" kern="1200" cap="none" spc="0" normalizeH="0" noProof="0" dirty="0" smtClean="0">
                <a:ln>
                  <a:noFill/>
                </a:ln>
                <a:solidFill>
                  <a:schemeClr val="tx1"/>
                </a:solidFill>
                <a:effectLst/>
                <a:uLnTx/>
                <a:uFillTx/>
                <a:latin typeface="+mn-lt"/>
                <a:ea typeface="+mn-ea"/>
                <a:cs typeface="+mn-cs"/>
              </a:rPr>
              <a:t>, F), E).</a:t>
            </a:r>
            <a:endParaRPr kumimoji="0" lang="hi-IN" sz="240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5A4DD2B8-9052-4EBD-A268-910EE0104888}"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2491929" y="3134672"/>
            <a:ext cx="4168303" cy="2454568"/>
          </a:xfrm>
          <a:prstGeom prst="rect">
            <a:avLst/>
          </a:prstGeom>
          <a:noFill/>
          <a:ln w="9525">
            <a:noFill/>
            <a:miter lim="800000"/>
            <a:headEnd/>
            <a:tailEnd/>
          </a:ln>
        </p:spPr>
      </p:pic>
      <p:sp>
        <p:nvSpPr>
          <p:cNvPr id="5" name="Rectangle 4"/>
          <p:cNvSpPr/>
          <p:nvPr/>
        </p:nvSpPr>
        <p:spPr>
          <a:xfrm>
            <a:off x="0" y="237996"/>
            <a:ext cx="9144000" cy="3046988"/>
          </a:xfrm>
          <a:prstGeom prst="rect">
            <a:avLst/>
          </a:prstGeom>
        </p:spPr>
        <p:txBody>
          <a:bodyPr wrap="square">
            <a:spAutoFit/>
          </a:bodyPr>
          <a:lstStyle/>
          <a:p>
            <a:r>
              <a:rPr lang="hi-IN" sz="2400" dirty="0" smtClean="0"/>
              <a:t>In the </a:t>
            </a:r>
            <a:r>
              <a:rPr lang="hi-IN" sz="2400" b="1" dirty="0" smtClean="0"/>
              <a:t>fourth</a:t>
            </a:r>
            <a:r>
              <a:rPr lang="hi-IN" sz="2400" dirty="0" smtClean="0"/>
              <a:t> iteration, first obtain a new data matrix by removing the clusters (D, F) &amp; E and including the cluster ((D, F), E). Various distances corresponding to the new cluster ((D, F), E) are computed as follows:</a:t>
            </a:r>
          </a:p>
          <a:p>
            <a:r>
              <a:rPr lang="hi-IN" sz="2400" dirty="0" smtClean="0"/>
              <a:t>d</a:t>
            </a:r>
            <a:r>
              <a:rPr lang="hi-IN" sz="2400" baseline="-25000" dirty="0" smtClean="0"/>
              <a:t>((D, F), E)-&gt;(A, B)</a:t>
            </a:r>
            <a:r>
              <a:rPr lang="hi-IN" sz="2400" dirty="0" smtClean="0"/>
              <a:t>= d</a:t>
            </a:r>
            <a:r>
              <a:rPr lang="hi-IN" sz="2400" baseline="-25000" dirty="0" smtClean="0"/>
              <a:t>(A, B)-&gt;((D, F), E)</a:t>
            </a:r>
            <a:r>
              <a:rPr lang="hi-IN" sz="2400" dirty="0" smtClean="0"/>
              <a:t>= max(d</a:t>
            </a:r>
            <a:r>
              <a:rPr lang="hi-IN" sz="2400" baseline="-25000" dirty="0" smtClean="0"/>
              <a:t>(D, F)-&gt;(A, B)</a:t>
            </a:r>
            <a:r>
              <a:rPr lang="hi-IN" sz="2400" dirty="0" smtClean="0"/>
              <a:t>, d</a:t>
            </a:r>
            <a:r>
              <a:rPr lang="hi-IN" sz="2400" baseline="-25000" dirty="0" smtClean="0"/>
              <a:t>E-&gt;(A, B)</a:t>
            </a:r>
            <a:r>
              <a:rPr lang="hi-IN" sz="2400" dirty="0" smtClean="0"/>
              <a:t>) =max(d</a:t>
            </a:r>
            <a:r>
              <a:rPr lang="hi-IN" sz="2400" baseline="-25000" dirty="0" smtClean="0"/>
              <a:t>DA</a:t>
            </a:r>
            <a:r>
              <a:rPr lang="hi-IN" sz="2400" dirty="0" smtClean="0"/>
              <a:t>,d</a:t>
            </a:r>
            <a:r>
              <a:rPr lang="hi-IN" sz="2400" baseline="-25000" dirty="0" smtClean="0"/>
              <a:t>DB,</a:t>
            </a:r>
            <a:r>
              <a:rPr lang="hi-IN" sz="2400" dirty="0" smtClean="0"/>
              <a:t>d</a:t>
            </a:r>
            <a:r>
              <a:rPr lang="hi-IN" sz="2400" baseline="-25000" dirty="0" smtClean="0"/>
              <a:t>FA</a:t>
            </a:r>
            <a:r>
              <a:rPr lang="hi-IN" sz="2400" dirty="0" smtClean="0"/>
              <a:t>,d</a:t>
            </a:r>
            <a:r>
              <a:rPr lang="hi-IN" sz="2400" baseline="-25000" dirty="0" smtClean="0"/>
              <a:t>FB</a:t>
            </a:r>
            <a:r>
              <a:rPr lang="hi-IN" sz="2400" dirty="0" smtClean="0"/>
              <a:t>, d</a:t>
            </a:r>
            <a:r>
              <a:rPr lang="hi-IN" sz="2400" baseline="-25000" dirty="0" smtClean="0"/>
              <a:t>EA</a:t>
            </a:r>
            <a:r>
              <a:rPr lang="hi-IN" sz="2400" dirty="0" smtClean="0"/>
              <a:t>,d</a:t>
            </a:r>
            <a:r>
              <a:rPr lang="hi-IN" sz="2400" baseline="-25000" dirty="0" smtClean="0"/>
              <a:t>EB</a:t>
            </a:r>
            <a:r>
              <a:rPr lang="hi-IN" sz="2400" dirty="0" smtClean="0"/>
              <a:t>)=max(3.61,2.92,3.20,2.50,4.24,3.54)=4.24. </a:t>
            </a:r>
            <a:endParaRPr lang="en-US" sz="2400" dirty="0" smtClean="0">
              <a:cs typeface="Times New Roman" pitchFamily="18" charset="0"/>
            </a:endParaRPr>
          </a:p>
          <a:p>
            <a:r>
              <a:rPr lang="hi-IN" sz="2400" dirty="0" smtClean="0"/>
              <a:t>d</a:t>
            </a:r>
            <a:r>
              <a:rPr lang="hi-IN" sz="2400" baseline="-25000" dirty="0" smtClean="0"/>
              <a:t>((D, F), E)-&gt;C</a:t>
            </a:r>
            <a:r>
              <a:rPr lang="hi-IN" sz="2400" dirty="0" smtClean="0"/>
              <a:t>= d</a:t>
            </a:r>
            <a:r>
              <a:rPr lang="hi-IN" sz="2400" baseline="-25000" dirty="0" smtClean="0"/>
              <a:t>C-&gt;((D, F), E)</a:t>
            </a:r>
            <a:r>
              <a:rPr lang="hi-IN" sz="2400" dirty="0" smtClean="0"/>
              <a:t>=max(d</a:t>
            </a:r>
            <a:r>
              <a:rPr lang="hi-IN" sz="2400" baseline="-25000" dirty="0" smtClean="0"/>
              <a:t>(D, F)-&gt;C</a:t>
            </a:r>
            <a:r>
              <a:rPr lang="hi-IN" sz="2400" dirty="0" smtClean="0"/>
              <a:t>, d</a:t>
            </a:r>
            <a:r>
              <a:rPr lang="hi-IN" sz="2400" baseline="-25000" dirty="0" smtClean="0"/>
              <a:t>EC</a:t>
            </a:r>
            <a:r>
              <a:rPr lang="hi-IN" sz="2400" dirty="0" smtClean="0"/>
              <a:t>)=max(d</a:t>
            </a:r>
            <a:r>
              <a:rPr lang="hi-IN" sz="2400" baseline="-25000" dirty="0" smtClean="0"/>
              <a:t>DC</a:t>
            </a:r>
            <a:r>
              <a:rPr lang="hi-IN" sz="2400" dirty="0" smtClean="0"/>
              <a:t>,d</a:t>
            </a:r>
            <a:r>
              <a:rPr lang="hi-IN" sz="2400" baseline="-25000" dirty="0" smtClean="0"/>
              <a:t>FC</a:t>
            </a:r>
            <a:r>
              <a:rPr lang="hi-IN" sz="2400" dirty="0" smtClean="0"/>
              <a:t>,d</a:t>
            </a:r>
            <a:r>
              <a:rPr lang="hi-IN" sz="2400" baseline="-25000" dirty="0" smtClean="0"/>
              <a:t>EC</a:t>
            </a:r>
            <a:r>
              <a:rPr lang="hi-IN" sz="2400" dirty="0" smtClean="0"/>
              <a:t>) =max(2.24,2.50,1.41)=2.50. </a:t>
            </a:r>
            <a:endParaRPr lang="en-US" sz="2400" dirty="0" smtClean="0">
              <a:cs typeface="Times New Roman" pitchFamily="18" charset="0"/>
            </a:endParaRPr>
          </a:p>
          <a:p>
            <a:endParaRPr lang="hi-IN" sz="2400" dirty="0" smtClean="0"/>
          </a:p>
        </p:txBody>
      </p:sp>
      <p:sp>
        <p:nvSpPr>
          <p:cNvPr id="6" name="Subtitle 2"/>
          <p:cNvSpPr txBox="1">
            <a:spLocks/>
          </p:cNvSpPr>
          <p:nvPr/>
        </p:nvSpPr>
        <p:spPr>
          <a:xfrm>
            <a:off x="35496" y="5805264"/>
            <a:ext cx="8892480" cy="720080"/>
          </a:xfrm>
          <a:prstGeom prst="rect">
            <a:avLst/>
          </a:prstGeom>
        </p:spPr>
        <p:txBody>
          <a:bodyPr vert="horz" lIns="91440" tIns="45720" rIns="91440" bIns="45720" rtlCol="0">
            <a:normAutofit fontScale="25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hi-IN" sz="9600" i="0" u="none" strike="noStrike" kern="1200" cap="none" spc="0" normalizeH="0" baseline="0" noProof="0" dirty="0" smtClean="0">
                <a:ln>
                  <a:noFill/>
                </a:ln>
                <a:solidFill>
                  <a:schemeClr val="tx1"/>
                </a:solidFill>
                <a:effectLst/>
                <a:uLnTx/>
                <a:uFillTx/>
                <a:latin typeface="+mn-lt"/>
                <a:ea typeface="+mn-ea"/>
                <a:cs typeface="+mn-cs"/>
              </a:rPr>
              <a:t>Here, ((D,</a:t>
            </a:r>
            <a:r>
              <a:rPr kumimoji="0" lang="hi-IN" sz="9600" i="0" u="none" strike="noStrike" kern="1200" cap="none" spc="0" normalizeH="0" noProof="0" dirty="0" smtClean="0">
                <a:ln>
                  <a:noFill/>
                </a:ln>
                <a:solidFill>
                  <a:schemeClr val="tx1"/>
                </a:solidFill>
                <a:effectLst/>
                <a:uLnTx/>
                <a:uFillTx/>
                <a:latin typeface="+mn-lt"/>
                <a:ea typeface="+mn-ea"/>
                <a:cs typeface="+mn-cs"/>
              </a:rPr>
              <a:t> F), E) </a:t>
            </a:r>
            <a:r>
              <a:rPr kumimoji="0" lang="hi-IN" sz="9600" i="0" u="none" strike="noStrike" kern="1200" cap="none" spc="0" normalizeH="0" baseline="0" noProof="0" dirty="0" smtClean="0">
                <a:ln>
                  <a:noFill/>
                </a:ln>
                <a:solidFill>
                  <a:schemeClr val="tx1"/>
                </a:solidFill>
                <a:effectLst/>
                <a:uLnTx/>
                <a:uFillTx/>
                <a:latin typeface="+mn-lt"/>
                <a:ea typeface="+mn-ea"/>
                <a:cs typeface="+mn-cs"/>
              </a:rPr>
              <a:t>and </a:t>
            </a:r>
            <a:r>
              <a:rPr lang="hi-IN" sz="9600" noProof="0" dirty="0" smtClean="0"/>
              <a:t>C</a:t>
            </a:r>
            <a:r>
              <a:rPr lang="hi-IN" sz="9600" dirty="0" smtClean="0"/>
              <a:t> </a:t>
            </a:r>
            <a:r>
              <a:rPr kumimoji="0" lang="hi-IN" sz="9600" i="0" u="none" strike="noStrike" kern="1200" cap="none" spc="0" normalizeH="0" baseline="0" noProof="0" dirty="0" smtClean="0">
                <a:ln>
                  <a:noFill/>
                </a:ln>
                <a:solidFill>
                  <a:schemeClr val="tx1"/>
                </a:solidFill>
                <a:effectLst/>
                <a:uLnTx/>
                <a:uFillTx/>
                <a:latin typeface="+mn-lt"/>
                <a:ea typeface="+mn-ea"/>
                <a:cs typeface="+mn-cs"/>
              </a:rPr>
              <a:t>are the nearest clusters. Hence, ((D,</a:t>
            </a:r>
            <a:r>
              <a:rPr kumimoji="0" lang="hi-IN" sz="9600" i="0" u="none" strike="noStrike" kern="1200" cap="none" spc="0" normalizeH="0" noProof="0" dirty="0" smtClean="0">
                <a:ln>
                  <a:noFill/>
                </a:ln>
                <a:solidFill>
                  <a:schemeClr val="tx1"/>
                </a:solidFill>
                <a:effectLst/>
                <a:uLnTx/>
                <a:uFillTx/>
                <a:latin typeface="+mn-lt"/>
                <a:ea typeface="+mn-ea"/>
                <a:cs typeface="+mn-cs"/>
              </a:rPr>
              <a:t> F)</a:t>
            </a:r>
            <a:r>
              <a:rPr lang="hi-IN" sz="9600" dirty="0" smtClean="0"/>
              <a:t>, </a:t>
            </a:r>
            <a:r>
              <a:rPr kumimoji="0" lang="hi-IN" sz="9600" i="0" u="none" strike="noStrike" kern="1200" cap="none" spc="0" normalizeH="0" baseline="0" noProof="0" dirty="0" smtClean="0">
                <a:ln>
                  <a:noFill/>
                </a:ln>
                <a:solidFill>
                  <a:schemeClr val="tx1"/>
                </a:solidFill>
                <a:effectLst/>
                <a:uLnTx/>
                <a:uFillTx/>
                <a:latin typeface="+mn-lt"/>
                <a:ea typeface="+mn-ea"/>
                <a:cs typeface="+mn-cs"/>
              </a:rPr>
              <a:t>E) and C are grouped</a:t>
            </a:r>
            <a:r>
              <a:rPr kumimoji="0" lang="hi-IN" sz="9600" i="0" u="none" strike="noStrike" kern="1200" cap="none" spc="0" normalizeH="0" noProof="0" dirty="0" smtClean="0">
                <a:ln>
                  <a:noFill/>
                </a:ln>
                <a:solidFill>
                  <a:schemeClr val="tx1"/>
                </a:solidFill>
                <a:effectLst/>
                <a:uLnTx/>
                <a:uFillTx/>
                <a:latin typeface="+mn-lt"/>
                <a:ea typeface="+mn-ea"/>
                <a:cs typeface="+mn-cs"/>
              </a:rPr>
              <a:t> into a single cluster, (((</a:t>
            </a:r>
            <a:r>
              <a:rPr lang="hi-IN" sz="9600" dirty="0" smtClean="0"/>
              <a:t>D</a:t>
            </a:r>
            <a:r>
              <a:rPr kumimoji="0" lang="hi-IN" sz="9600" i="0" u="none" strike="noStrike" kern="1200" cap="none" spc="0" normalizeH="0" noProof="0" dirty="0" smtClean="0">
                <a:ln>
                  <a:noFill/>
                </a:ln>
                <a:solidFill>
                  <a:schemeClr val="tx1"/>
                </a:solidFill>
                <a:effectLst/>
                <a:uLnTx/>
                <a:uFillTx/>
                <a:latin typeface="+mn-lt"/>
                <a:ea typeface="+mn-ea"/>
                <a:cs typeface="+mn-cs"/>
              </a:rPr>
              <a:t>, F), E), C).</a:t>
            </a:r>
            <a:endParaRPr kumimoji="0" lang="hi-IN" sz="240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fld id="{5A4DD2B8-9052-4EBD-A268-910EE0104888}"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016" y="3052698"/>
            <a:ext cx="8820472" cy="677108"/>
          </a:xfrm>
          <a:prstGeom prst="rect">
            <a:avLst/>
          </a:prstGeom>
          <a:noFill/>
        </p:spPr>
        <p:txBody>
          <a:bodyPr wrap="square" rtlCol="0">
            <a:spAutoFit/>
          </a:bodyPr>
          <a:lstStyle/>
          <a:p>
            <a:r>
              <a:rPr lang="hi-IN" sz="2000" dirty="0" smtClean="0"/>
              <a:t> </a:t>
            </a:r>
            <a:endParaRPr lang="en-US" sz="2000" dirty="0">
              <a:cs typeface="Times New Roman" pitchFamily="18" charset="0"/>
            </a:endParaRPr>
          </a:p>
          <a:p>
            <a:endParaRPr lang="en-US" dirty="0"/>
          </a:p>
        </p:txBody>
      </p:sp>
      <p:pic>
        <p:nvPicPr>
          <p:cNvPr id="25602" name="Picture 2"/>
          <p:cNvPicPr>
            <a:picLocks noChangeAspect="1" noChangeArrowheads="1"/>
          </p:cNvPicPr>
          <p:nvPr/>
        </p:nvPicPr>
        <p:blipFill>
          <a:blip r:embed="rId2" cstate="print"/>
          <a:srcRect/>
          <a:stretch>
            <a:fillRect/>
          </a:stretch>
        </p:blipFill>
        <p:spPr bwMode="auto">
          <a:xfrm>
            <a:off x="2267744" y="3068960"/>
            <a:ext cx="4608512" cy="1884890"/>
          </a:xfrm>
          <a:prstGeom prst="rect">
            <a:avLst/>
          </a:prstGeom>
          <a:noFill/>
          <a:ln w="9525">
            <a:noFill/>
            <a:miter lim="800000"/>
            <a:headEnd/>
            <a:tailEnd/>
          </a:ln>
        </p:spPr>
      </p:pic>
      <p:sp>
        <p:nvSpPr>
          <p:cNvPr id="5" name="Subtitle 2"/>
          <p:cNvSpPr txBox="1">
            <a:spLocks/>
          </p:cNvSpPr>
          <p:nvPr/>
        </p:nvSpPr>
        <p:spPr>
          <a:xfrm>
            <a:off x="35496" y="5301208"/>
            <a:ext cx="8892480" cy="1268760"/>
          </a:xfrm>
          <a:prstGeom prst="rect">
            <a:avLst/>
          </a:prstGeom>
        </p:spPr>
        <p:txBody>
          <a:bodyPr vert="horz" lIns="91440" tIns="45720" rIns="91440" bIns="45720" rtlCol="0">
            <a:normAutofit fontScale="25000" lnSpcReduction="20000"/>
          </a:bodyPr>
          <a:lstStyle/>
          <a:p>
            <a:pPr lvl="0">
              <a:spcBef>
                <a:spcPct val="20000"/>
              </a:spcBef>
            </a:pPr>
            <a:r>
              <a:rPr kumimoji="0" lang="hi-IN" sz="9200" i="0" u="none" strike="noStrike" kern="1200" cap="none" spc="0" normalizeH="0" baseline="0" noProof="0" dirty="0" smtClean="0">
                <a:ln>
                  <a:noFill/>
                </a:ln>
                <a:solidFill>
                  <a:schemeClr val="tx1"/>
                </a:solidFill>
                <a:effectLst/>
                <a:uLnTx/>
                <a:uFillTx/>
                <a:latin typeface="+mn-lt"/>
                <a:ea typeface="+mn-ea"/>
                <a:cs typeface="+mn-cs"/>
              </a:rPr>
              <a:t>Here, (((D,</a:t>
            </a:r>
            <a:r>
              <a:rPr kumimoji="0" lang="hi-IN" sz="9200" i="0" u="none" strike="noStrike" kern="1200" cap="none" spc="0" normalizeH="0" noProof="0" dirty="0" smtClean="0">
                <a:ln>
                  <a:noFill/>
                </a:ln>
                <a:solidFill>
                  <a:schemeClr val="tx1"/>
                </a:solidFill>
                <a:effectLst/>
                <a:uLnTx/>
                <a:uFillTx/>
                <a:latin typeface="+mn-lt"/>
                <a:ea typeface="+mn-ea"/>
                <a:cs typeface="+mn-cs"/>
              </a:rPr>
              <a:t> F), E), </a:t>
            </a:r>
            <a:r>
              <a:rPr lang="hi-IN" sz="9200" noProof="0" dirty="0" smtClean="0"/>
              <a:t>C) and (A, B) </a:t>
            </a:r>
            <a:r>
              <a:rPr kumimoji="0" lang="hi-IN" sz="9200" i="0" u="none" strike="noStrike" kern="1200" cap="none" spc="0" normalizeH="0" baseline="0" noProof="0" dirty="0" smtClean="0">
                <a:ln>
                  <a:noFill/>
                </a:ln>
                <a:solidFill>
                  <a:schemeClr val="tx1"/>
                </a:solidFill>
                <a:effectLst/>
                <a:uLnTx/>
                <a:uFillTx/>
                <a:latin typeface="+mn-lt"/>
                <a:ea typeface="+mn-ea"/>
                <a:cs typeface="+mn-cs"/>
              </a:rPr>
              <a:t>are the nearest clusters. Hence, </a:t>
            </a:r>
            <a:r>
              <a:rPr lang="hi-IN" sz="9200" dirty="0" smtClean="0"/>
              <a:t>finally the clusters (((D, F), E), C) and (A, B) are </a:t>
            </a:r>
            <a:r>
              <a:rPr kumimoji="0" lang="hi-IN" sz="9200" i="0" u="none" strike="noStrike" kern="1200" cap="none" spc="0" normalizeH="0" baseline="0" noProof="0" dirty="0" smtClean="0">
                <a:ln>
                  <a:noFill/>
                </a:ln>
                <a:solidFill>
                  <a:schemeClr val="tx1"/>
                </a:solidFill>
                <a:effectLst/>
                <a:uLnTx/>
                <a:uFillTx/>
                <a:latin typeface="+mn-lt"/>
                <a:ea typeface="+mn-ea"/>
                <a:cs typeface="+mn-cs"/>
              </a:rPr>
              <a:t>grouped</a:t>
            </a:r>
            <a:r>
              <a:rPr kumimoji="0" lang="hi-IN" sz="9200" i="0" u="none" strike="noStrike" kern="1200" cap="none" spc="0" normalizeH="0" noProof="0" dirty="0" smtClean="0">
                <a:ln>
                  <a:noFill/>
                </a:ln>
                <a:solidFill>
                  <a:schemeClr val="tx1"/>
                </a:solidFill>
                <a:effectLst/>
                <a:uLnTx/>
                <a:uFillTx/>
                <a:latin typeface="+mn-lt"/>
                <a:ea typeface="+mn-ea"/>
                <a:cs typeface="+mn-cs"/>
              </a:rPr>
              <a:t> into a single cluster, ((((</a:t>
            </a:r>
            <a:r>
              <a:rPr lang="hi-IN" sz="9200" dirty="0" smtClean="0"/>
              <a:t>D</a:t>
            </a:r>
            <a:r>
              <a:rPr kumimoji="0" lang="hi-IN" sz="9200" i="0" u="none" strike="noStrike" kern="1200" cap="none" spc="0" normalizeH="0" noProof="0" dirty="0" smtClean="0">
                <a:ln>
                  <a:noFill/>
                </a:ln>
                <a:solidFill>
                  <a:schemeClr val="tx1"/>
                </a:solidFill>
                <a:effectLst/>
                <a:uLnTx/>
                <a:uFillTx/>
                <a:latin typeface="+mn-lt"/>
                <a:ea typeface="+mn-ea"/>
                <a:cs typeface="+mn-cs"/>
              </a:rPr>
              <a:t>, F), E), C), (A, B)). Now all the data points are grouped into a single cluster, hence the process of </a:t>
            </a:r>
            <a:r>
              <a:rPr kumimoji="0" lang="hi-IN" sz="9200" b="1" i="0" u="none" strike="noStrike" kern="1200" cap="none" spc="0" normalizeH="0" noProof="0" dirty="0" smtClean="0">
                <a:ln>
                  <a:noFill/>
                </a:ln>
                <a:solidFill>
                  <a:schemeClr val="tx1"/>
                </a:solidFill>
                <a:effectLst/>
                <a:uLnTx/>
                <a:uFillTx/>
                <a:latin typeface="+mn-lt"/>
                <a:ea typeface="+mn-ea"/>
                <a:cs typeface="+mn-cs"/>
              </a:rPr>
              <a:t>complete linkage</a:t>
            </a:r>
            <a:r>
              <a:rPr kumimoji="0" lang="hi-IN" sz="9200" i="0" u="none" strike="noStrike" kern="1200" cap="none" spc="0" normalizeH="0" noProof="0" dirty="0" smtClean="0">
                <a:ln>
                  <a:noFill/>
                </a:ln>
                <a:solidFill>
                  <a:schemeClr val="tx1"/>
                </a:solidFill>
                <a:effectLst/>
                <a:uLnTx/>
                <a:uFillTx/>
                <a:latin typeface="+mn-lt"/>
                <a:ea typeface="+mn-ea"/>
                <a:cs typeface="+mn-cs"/>
              </a:rPr>
              <a:t> clustering stops.</a:t>
            </a:r>
            <a:endParaRPr kumimoji="0" lang="hi-IN" sz="920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0" y="222027"/>
            <a:ext cx="9144000" cy="2846933"/>
          </a:xfrm>
          <a:prstGeom prst="rect">
            <a:avLst/>
          </a:prstGeom>
          <a:noFill/>
        </p:spPr>
        <p:txBody>
          <a:bodyPr wrap="square" rtlCol="0">
            <a:spAutoFit/>
          </a:bodyPr>
          <a:lstStyle/>
          <a:p>
            <a:r>
              <a:rPr lang="hi-IN" sz="2300" dirty="0" smtClean="0"/>
              <a:t>In the </a:t>
            </a:r>
            <a:r>
              <a:rPr lang="hi-IN" sz="2300" b="1" dirty="0" smtClean="0"/>
              <a:t>fifth</a:t>
            </a:r>
            <a:r>
              <a:rPr lang="hi-IN" sz="2300" dirty="0" smtClean="0"/>
              <a:t> iteration, first obtain a new data matrix by removing the clusters ((D, F), E) &amp; C and including the cluster (((D, F), E), C). Various distances corresponding to the new cluster (((D, F), E), C) are computed as follows:</a:t>
            </a:r>
          </a:p>
          <a:p>
            <a:r>
              <a:rPr lang="hi-IN" sz="2300" dirty="0" smtClean="0"/>
              <a:t>d</a:t>
            </a:r>
            <a:r>
              <a:rPr lang="hi-IN" sz="2300" baseline="-25000" dirty="0" smtClean="0"/>
              <a:t>(((D, F), E),C)-&gt;(A, B)</a:t>
            </a:r>
            <a:r>
              <a:rPr lang="hi-IN" sz="2300" dirty="0" smtClean="0"/>
              <a:t>= d</a:t>
            </a:r>
            <a:r>
              <a:rPr lang="hi-IN" sz="2300" baseline="-25000" dirty="0" smtClean="0"/>
              <a:t>(A, B)-&gt;(((D, F), E),C)</a:t>
            </a:r>
            <a:r>
              <a:rPr lang="hi-IN" sz="2300" dirty="0" smtClean="0"/>
              <a:t>= max(d</a:t>
            </a:r>
            <a:r>
              <a:rPr lang="hi-IN" sz="2300" baseline="-25000" dirty="0" smtClean="0"/>
              <a:t>((D, F), E)-&gt;(A, B)</a:t>
            </a:r>
            <a:r>
              <a:rPr lang="hi-IN" sz="2300" dirty="0" smtClean="0"/>
              <a:t>, d</a:t>
            </a:r>
            <a:r>
              <a:rPr lang="hi-IN" sz="2300" baseline="-25000" dirty="0" smtClean="0"/>
              <a:t>C-&gt;(A, B)</a:t>
            </a:r>
            <a:r>
              <a:rPr lang="hi-IN" sz="2300" dirty="0" smtClean="0"/>
              <a:t>)= max(d</a:t>
            </a:r>
            <a:r>
              <a:rPr lang="hi-IN" sz="2300" baseline="-25000" dirty="0" smtClean="0"/>
              <a:t>(D, F)-&gt;(A, B)</a:t>
            </a:r>
            <a:r>
              <a:rPr lang="hi-IN" sz="2300" dirty="0" smtClean="0"/>
              <a:t>,  d</a:t>
            </a:r>
            <a:r>
              <a:rPr lang="hi-IN" sz="2300" baseline="-25000" dirty="0" smtClean="0"/>
              <a:t>E-&gt;(A, B), </a:t>
            </a:r>
            <a:r>
              <a:rPr lang="hi-IN" sz="2300" dirty="0" smtClean="0"/>
              <a:t>d</a:t>
            </a:r>
            <a:r>
              <a:rPr lang="hi-IN" sz="2300" baseline="-25000" dirty="0" smtClean="0"/>
              <a:t>CA</a:t>
            </a:r>
            <a:r>
              <a:rPr lang="hi-IN" sz="2300" dirty="0" smtClean="0"/>
              <a:t>, d</a:t>
            </a:r>
            <a:r>
              <a:rPr lang="hi-IN" sz="2300" baseline="-25000" dirty="0" smtClean="0"/>
              <a:t>CB</a:t>
            </a:r>
            <a:r>
              <a:rPr lang="hi-IN" sz="2300" dirty="0" smtClean="0"/>
              <a:t>)=max(d</a:t>
            </a:r>
            <a:r>
              <a:rPr lang="hi-IN" sz="2300" baseline="-25000" dirty="0" smtClean="0"/>
              <a:t>(D, F)-&gt;A</a:t>
            </a:r>
            <a:r>
              <a:rPr lang="hi-IN" sz="2300" dirty="0" smtClean="0"/>
              <a:t>, d</a:t>
            </a:r>
            <a:r>
              <a:rPr lang="hi-IN" sz="2300" baseline="-25000" dirty="0" smtClean="0"/>
              <a:t>(D, F)-&gt;B</a:t>
            </a:r>
            <a:r>
              <a:rPr lang="hi-IN" sz="2300" dirty="0" smtClean="0"/>
              <a:t>,d</a:t>
            </a:r>
            <a:r>
              <a:rPr lang="hi-IN" sz="2300" baseline="-25000" dirty="0" smtClean="0"/>
              <a:t>EA</a:t>
            </a:r>
            <a:r>
              <a:rPr lang="hi-IN" sz="2300" dirty="0" smtClean="0"/>
              <a:t>,d</a:t>
            </a:r>
            <a:r>
              <a:rPr lang="hi-IN" sz="2300" baseline="-25000" dirty="0" smtClean="0"/>
              <a:t>EB,</a:t>
            </a:r>
            <a:r>
              <a:rPr lang="hi-IN" sz="2300" dirty="0" smtClean="0"/>
              <a:t> d</a:t>
            </a:r>
            <a:r>
              <a:rPr lang="hi-IN" sz="2300" baseline="-25000" dirty="0" smtClean="0"/>
              <a:t>CA</a:t>
            </a:r>
            <a:r>
              <a:rPr lang="hi-IN" sz="2300" dirty="0" smtClean="0"/>
              <a:t>, d</a:t>
            </a:r>
            <a:r>
              <a:rPr lang="hi-IN" sz="2300" baseline="-25000" dirty="0" smtClean="0"/>
              <a:t>CB</a:t>
            </a:r>
            <a:r>
              <a:rPr lang="hi-IN" sz="2300" dirty="0" smtClean="0"/>
              <a:t>)=max(d</a:t>
            </a:r>
            <a:r>
              <a:rPr lang="hi-IN" sz="2300" baseline="-25000" dirty="0" smtClean="0"/>
              <a:t>DA</a:t>
            </a:r>
            <a:r>
              <a:rPr lang="hi-IN" sz="2300" dirty="0" smtClean="0"/>
              <a:t>,d</a:t>
            </a:r>
            <a:r>
              <a:rPr lang="hi-IN" sz="2300" baseline="-25000" dirty="0" smtClean="0"/>
              <a:t>FA</a:t>
            </a:r>
            <a:r>
              <a:rPr lang="hi-IN" sz="2300" dirty="0" smtClean="0"/>
              <a:t>, d</a:t>
            </a:r>
            <a:r>
              <a:rPr lang="hi-IN" sz="2300" baseline="-25000" dirty="0" smtClean="0"/>
              <a:t>DB,</a:t>
            </a:r>
            <a:r>
              <a:rPr lang="hi-IN" sz="2300" dirty="0" smtClean="0"/>
              <a:t>d</a:t>
            </a:r>
            <a:r>
              <a:rPr lang="hi-IN" sz="2300" baseline="-25000" dirty="0" smtClean="0"/>
              <a:t>FB</a:t>
            </a:r>
            <a:r>
              <a:rPr lang="hi-IN" sz="2300" dirty="0" smtClean="0"/>
              <a:t>,d</a:t>
            </a:r>
            <a:r>
              <a:rPr lang="hi-IN" sz="2300" baseline="-25000" dirty="0" smtClean="0"/>
              <a:t>EA</a:t>
            </a:r>
            <a:r>
              <a:rPr lang="hi-IN" sz="2300" dirty="0" smtClean="0"/>
              <a:t>,d</a:t>
            </a:r>
            <a:r>
              <a:rPr lang="hi-IN" sz="2300" baseline="-25000" dirty="0" smtClean="0"/>
              <a:t>EB,</a:t>
            </a:r>
            <a:r>
              <a:rPr lang="hi-IN" sz="2300" dirty="0" smtClean="0"/>
              <a:t>d</a:t>
            </a:r>
            <a:r>
              <a:rPr lang="hi-IN" sz="2300" baseline="-25000" dirty="0" smtClean="0"/>
              <a:t>CA</a:t>
            </a:r>
            <a:r>
              <a:rPr lang="hi-IN" sz="2300" dirty="0" smtClean="0"/>
              <a:t>,d</a:t>
            </a:r>
            <a:r>
              <a:rPr lang="hi-IN" sz="2300" baseline="-25000" dirty="0" smtClean="0"/>
              <a:t>CB</a:t>
            </a:r>
            <a:r>
              <a:rPr lang="hi-IN" sz="2300" dirty="0" smtClean="0"/>
              <a:t>)=max(3.61,3.20,2.92,2.50,4.24,3.54,5.66,4.95)=5.66. </a:t>
            </a:r>
            <a:endParaRPr lang="en-US" sz="2300" dirty="0" smtClean="0">
              <a:cs typeface="Times New Roman" pitchFamily="18" charset="0"/>
            </a:endParaRPr>
          </a:p>
          <a:p>
            <a:endParaRPr lang="en-US" dirty="0"/>
          </a:p>
        </p:txBody>
      </p:sp>
      <p:sp>
        <p:nvSpPr>
          <p:cNvPr id="7" name="Slide Number Placeholder 6"/>
          <p:cNvSpPr>
            <a:spLocks noGrp="1"/>
          </p:cNvSpPr>
          <p:nvPr>
            <p:ph type="sldNum" sz="quarter" idx="12"/>
          </p:nvPr>
        </p:nvSpPr>
        <p:spPr/>
        <p:txBody>
          <a:bodyPr/>
          <a:lstStyle/>
          <a:p>
            <a:fld id="{5A4DD2B8-9052-4EBD-A268-910EE0104888}"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2471738" y="1690464"/>
            <a:ext cx="4200525" cy="4114800"/>
          </a:xfrm>
          <a:prstGeom prst="rect">
            <a:avLst/>
          </a:prstGeom>
          <a:noFill/>
          <a:ln w="9525">
            <a:noFill/>
            <a:miter lim="800000"/>
            <a:headEnd/>
            <a:tailEnd/>
          </a:ln>
        </p:spPr>
      </p:pic>
      <p:sp>
        <p:nvSpPr>
          <p:cNvPr id="3" name="TextBox 2"/>
          <p:cNvSpPr txBox="1"/>
          <p:nvPr/>
        </p:nvSpPr>
        <p:spPr>
          <a:xfrm>
            <a:off x="0" y="356463"/>
            <a:ext cx="9144000" cy="1200329"/>
          </a:xfrm>
          <a:prstGeom prst="rect">
            <a:avLst/>
          </a:prstGeom>
          <a:noFill/>
        </p:spPr>
        <p:txBody>
          <a:bodyPr wrap="square" rtlCol="0">
            <a:spAutoFit/>
          </a:bodyPr>
          <a:lstStyle/>
          <a:p>
            <a:r>
              <a:rPr lang="hi-IN" sz="2400" dirty="0" smtClean="0"/>
              <a:t>The </a:t>
            </a:r>
            <a:r>
              <a:rPr lang="hi-IN" sz="2400" b="1" dirty="0" smtClean="0"/>
              <a:t>Dendrogram</a:t>
            </a:r>
            <a:r>
              <a:rPr lang="hi-IN" sz="2400" dirty="0" smtClean="0"/>
              <a:t> of the above complete linkage clustering process, which represents how the data points/clusters are evantually merged to form a single cluster is shown below: </a:t>
            </a:r>
            <a:endParaRPr lang="en-US" sz="2400" dirty="0"/>
          </a:p>
        </p:txBody>
      </p:sp>
      <p:sp>
        <p:nvSpPr>
          <p:cNvPr id="4" name="Slide Number Placeholder 3"/>
          <p:cNvSpPr>
            <a:spLocks noGrp="1"/>
          </p:cNvSpPr>
          <p:nvPr>
            <p:ph type="sldNum" sz="quarter" idx="12"/>
          </p:nvPr>
        </p:nvSpPr>
        <p:spPr/>
        <p:txBody>
          <a:bodyPr/>
          <a:lstStyle/>
          <a:p>
            <a:fld id="{5A4DD2B8-9052-4EBD-A268-910EE010488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972544"/>
            <a:ext cx="6400800" cy="1752600"/>
          </a:xfrm>
        </p:spPr>
        <p:txBody>
          <a:bodyPr/>
          <a:lstStyle/>
          <a:p>
            <a:r>
              <a:rPr lang="hi-IN" dirty="0" smtClean="0">
                <a:solidFill>
                  <a:schemeClr val="tx1"/>
                </a:solidFill>
              </a:rPr>
              <a:t>Average Linkage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5A4DD2B8-9052-4EBD-A268-910EE0104888}"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332656"/>
            <a:ext cx="8892480" cy="6381328"/>
          </a:xfrm>
        </p:spPr>
        <p:txBody>
          <a:bodyPr>
            <a:normAutofit/>
          </a:bodyPr>
          <a:lstStyle/>
          <a:p>
            <a:pPr algn="l"/>
            <a:r>
              <a:rPr lang="hi-IN" sz="2400" b="1" dirty="0" smtClean="0">
                <a:solidFill>
                  <a:schemeClr val="tx1"/>
                </a:solidFill>
              </a:rPr>
              <a:t>Question: </a:t>
            </a:r>
            <a:r>
              <a:rPr lang="en-US" sz="2400" dirty="0" smtClean="0">
                <a:solidFill>
                  <a:schemeClr val="tx1"/>
                </a:solidFill>
              </a:rPr>
              <a:t>Consider an input distance matrix of size 6 by 6. This distance matrix was calculated based on the object features. </a:t>
            </a:r>
            <a:endParaRPr lang="hi-IN" sz="2400"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endParaRPr lang="hi-IN" dirty="0" smtClean="0">
              <a:solidFill>
                <a:schemeClr val="tx1"/>
              </a:solidFill>
            </a:endParaRPr>
          </a:p>
          <a:p>
            <a:pPr algn="l"/>
            <a:r>
              <a:rPr lang="en-US" sz="2400" dirty="0" smtClean="0">
                <a:solidFill>
                  <a:schemeClr val="tx1"/>
                </a:solidFill>
              </a:rPr>
              <a:t>In the beginning, </a:t>
            </a:r>
            <a:r>
              <a:rPr lang="hi-IN" sz="2400" dirty="0" smtClean="0">
                <a:solidFill>
                  <a:schemeClr val="tx1"/>
                </a:solidFill>
              </a:rPr>
              <a:t>there are</a:t>
            </a:r>
            <a:r>
              <a:rPr lang="en-US" sz="2400" dirty="0" smtClean="0">
                <a:solidFill>
                  <a:schemeClr val="tx1"/>
                </a:solidFill>
              </a:rPr>
              <a:t> six clusters namely, A, B, C, D, E and F. </a:t>
            </a:r>
            <a:r>
              <a:rPr lang="hi-IN" sz="2400" dirty="0" smtClean="0">
                <a:solidFill>
                  <a:schemeClr val="tx1"/>
                </a:solidFill>
              </a:rPr>
              <a:t>F</a:t>
            </a:r>
            <a:r>
              <a:rPr lang="en-US" sz="2400" dirty="0" err="1" smtClean="0">
                <a:solidFill>
                  <a:schemeClr val="tx1"/>
                </a:solidFill>
              </a:rPr>
              <a:t>orm</a:t>
            </a:r>
            <a:r>
              <a:rPr lang="en-US" sz="2400" dirty="0" smtClean="0">
                <a:solidFill>
                  <a:schemeClr val="tx1"/>
                </a:solidFill>
              </a:rPr>
              <a:t> a single cluster, which consists of these six objects at the end of the iterations using </a:t>
            </a:r>
            <a:r>
              <a:rPr lang="hi-IN" sz="2400" b="1" dirty="0" smtClean="0">
                <a:solidFill>
                  <a:schemeClr val="tx1"/>
                </a:solidFill>
              </a:rPr>
              <a:t>average</a:t>
            </a:r>
            <a:r>
              <a:rPr lang="en-US" sz="2400" b="1" dirty="0" smtClean="0">
                <a:solidFill>
                  <a:schemeClr val="tx1"/>
                </a:solidFill>
              </a:rPr>
              <a:t> linkage algorithm</a:t>
            </a:r>
            <a:r>
              <a:rPr lang="en-US" sz="2400" dirty="0" smtClean="0">
                <a:solidFill>
                  <a:schemeClr val="tx1"/>
                </a:solidFill>
              </a:rPr>
              <a:t>. </a:t>
            </a:r>
            <a:r>
              <a:rPr lang="hi-IN" sz="2400" dirty="0" smtClean="0">
                <a:solidFill>
                  <a:schemeClr val="tx1"/>
                </a:solidFill>
              </a:rPr>
              <a:t>D</a:t>
            </a:r>
            <a:r>
              <a:rPr lang="en-US" sz="2400" dirty="0" smtClean="0">
                <a:solidFill>
                  <a:schemeClr val="tx1"/>
                </a:solidFill>
              </a:rPr>
              <a:t>raw the </a:t>
            </a:r>
            <a:r>
              <a:rPr lang="en-US" sz="2400" dirty="0" err="1" smtClean="0">
                <a:solidFill>
                  <a:schemeClr val="tx1"/>
                </a:solidFill>
              </a:rPr>
              <a:t>dendogram</a:t>
            </a:r>
            <a:r>
              <a:rPr lang="en-US" sz="2400" dirty="0" smtClean="0">
                <a:solidFill>
                  <a:schemeClr val="tx1"/>
                </a:solidFill>
              </a:rPr>
              <a:t>.</a:t>
            </a:r>
            <a:r>
              <a:rPr lang="en-US" sz="2400" dirty="0" smtClean="0"/>
              <a:t> </a:t>
            </a:r>
          </a:p>
          <a:p>
            <a:pPr algn="l"/>
            <a:endParaRPr lang="en-US" dirty="0">
              <a:solidFill>
                <a:schemeClr val="tx1"/>
              </a:solidFill>
            </a:endParaRPr>
          </a:p>
        </p:txBody>
      </p:sp>
      <p:pic>
        <p:nvPicPr>
          <p:cNvPr id="68611" name="Picture 3"/>
          <p:cNvPicPr>
            <a:picLocks noChangeAspect="1" noChangeArrowheads="1"/>
          </p:cNvPicPr>
          <p:nvPr/>
        </p:nvPicPr>
        <p:blipFill>
          <a:blip r:embed="rId2" cstate="print"/>
          <a:srcRect/>
          <a:stretch>
            <a:fillRect/>
          </a:stretch>
        </p:blipFill>
        <p:spPr bwMode="auto">
          <a:xfrm>
            <a:off x="2266950" y="1196752"/>
            <a:ext cx="4610100" cy="4019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A4DD2B8-9052-4EBD-A268-910EE0104888}"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00600"/>
          </a:xfrm>
        </p:spPr>
        <p:txBody>
          <a:bodyPr>
            <a:noAutofit/>
          </a:bodyPr>
          <a:lstStyle/>
          <a:p>
            <a:pPr algn="just"/>
            <a:r>
              <a:rPr lang="en-US" sz="2400" b="1" dirty="0"/>
              <a:t>Regression</a:t>
            </a:r>
            <a:r>
              <a:rPr lang="en-US" sz="2400" dirty="0"/>
              <a:t> - If the prediction value tends to be a continuous value then it falls under Regression type problem in machine </a:t>
            </a:r>
            <a:r>
              <a:rPr lang="en-US" sz="2400" dirty="0" smtClean="0"/>
              <a:t>learning</a:t>
            </a:r>
            <a:endParaRPr lang="en-US" sz="2400" dirty="0"/>
          </a:p>
          <a:p>
            <a:pPr algn="just"/>
            <a:r>
              <a:rPr lang="en-US" sz="2400" dirty="0"/>
              <a:t>Example : Giving area name, size of land, </a:t>
            </a:r>
            <a:r>
              <a:rPr lang="en-US" sz="2400" dirty="0" err="1"/>
              <a:t>etc</a:t>
            </a:r>
            <a:r>
              <a:rPr lang="en-US" sz="2400" dirty="0"/>
              <a:t> as features and predicting expected cost of the land</a:t>
            </a:r>
            <a:r>
              <a:rPr lang="en-US" sz="2400" dirty="0" smtClean="0"/>
              <a:t>.</a:t>
            </a:r>
            <a:endParaRPr lang="en-US" sz="2400" dirty="0"/>
          </a:p>
          <a:p>
            <a:pPr algn="just"/>
            <a:endParaRPr lang="en-US" sz="2400" b="1" dirty="0" smtClean="0"/>
          </a:p>
          <a:p>
            <a:pPr algn="just"/>
            <a:r>
              <a:rPr lang="en-US" sz="2400" b="1" dirty="0" smtClean="0"/>
              <a:t>Classification</a:t>
            </a:r>
            <a:r>
              <a:rPr lang="en-US" sz="2400" dirty="0"/>
              <a:t> - If the prediction value tends to be category like yes/no , positive/negative , </a:t>
            </a:r>
            <a:r>
              <a:rPr lang="en-US" sz="2400" dirty="0" err="1"/>
              <a:t>etc</a:t>
            </a:r>
            <a:r>
              <a:rPr lang="en-US" sz="2400" dirty="0"/>
              <a:t> </a:t>
            </a:r>
            <a:r>
              <a:rPr lang="en-US" sz="2400" dirty="0" smtClean="0"/>
              <a:t>then </a:t>
            </a:r>
            <a:r>
              <a:rPr lang="en-US" sz="2400" dirty="0"/>
              <a:t>it falls under classification type problem in machine </a:t>
            </a:r>
            <a:r>
              <a:rPr lang="en-US" sz="2400" dirty="0" smtClean="0"/>
              <a:t>learning</a:t>
            </a:r>
          </a:p>
          <a:p>
            <a:pPr algn="just"/>
            <a:r>
              <a:rPr lang="en-US" sz="2400" dirty="0"/>
              <a:t>Example : Given a sentence predicting whether it is negative or positive </a:t>
            </a:r>
            <a:r>
              <a:rPr lang="en-US" sz="2400" dirty="0" smtClean="0"/>
              <a:t>review</a:t>
            </a:r>
            <a:endParaRPr lang="en-US" sz="2400" dirty="0"/>
          </a:p>
        </p:txBody>
      </p:sp>
      <p:sp>
        <p:nvSpPr>
          <p:cNvPr id="4" name="Slide Number Placeholder 3"/>
          <p:cNvSpPr>
            <a:spLocks noGrp="1"/>
          </p:cNvSpPr>
          <p:nvPr>
            <p:ph type="sldNum" sz="quarter" idx="12"/>
          </p:nvPr>
        </p:nvSpPr>
        <p:spPr/>
        <p:txBody>
          <a:bodyPr/>
          <a:lstStyle/>
          <a:p>
            <a:fld id="{5A4DD2B8-9052-4EBD-A268-910EE0104888}" type="slidenum">
              <a:rPr lang="en-US" smtClean="0"/>
              <a:pPr/>
              <a:t>4</a:t>
            </a:fld>
            <a:endParaRPr lang="en-US"/>
          </a:p>
        </p:txBody>
      </p:sp>
    </p:spTree>
    <p:extLst>
      <p:ext uri="{BB962C8B-B14F-4D97-AF65-F5344CB8AC3E}">
        <p14:creationId xmlns:p14="http://schemas.microsoft.com/office/powerpoint/2010/main" xmlns="" val="35973489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990725" y="1171575"/>
            <a:ext cx="5162550" cy="4514850"/>
          </a:xfrm>
          <a:prstGeom prst="rect">
            <a:avLst/>
          </a:prstGeom>
          <a:noFill/>
          <a:ln w="9525">
            <a:noFill/>
            <a:miter lim="800000"/>
            <a:headEnd/>
            <a:tailEnd/>
          </a:ln>
        </p:spPr>
      </p:pic>
      <p:sp>
        <p:nvSpPr>
          <p:cNvPr id="3" name="Rectangle 2"/>
          <p:cNvSpPr/>
          <p:nvPr/>
        </p:nvSpPr>
        <p:spPr>
          <a:xfrm>
            <a:off x="107504" y="116632"/>
            <a:ext cx="9144000" cy="830997"/>
          </a:xfrm>
          <a:prstGeom prst="rect">
            <a:avLst/>
          </a:prstGeom>
        </p:spPr>
        <p:txBody>
          <a:bodyPr wrap="square">
            <a:spAutoFit/>
          </a:bodyPr>
          <a:lstStyle/>
          <a:p>
            <a:r>
              <a:rPr lang="hi-IN" sz="2400" b="1" dirty="0" smtClean="0"/>
              <a:t>Answer:  </a:t>
            </a:r>
            <a:r>
              <a:rPr lang="hi-IN" sz="2400" dirty="0" smtClean="0"/>
              <a:t>In the </a:t>
            </a:r>
            <a:r>
              <a:rPr lang="hi-IN" sz="2400" b="1" dirty="0" smtClean="0"/>
              <a:t>first</a:t>
            </a:r>
            <a:r>
              <a:rPr lang="hi-IN" sz="2400" dirty="0" smtClean="0"/>
              <a:t> iteration, </a:t>
            </a:r>
            <a:r>
              <a:rPr lang="en-US" sz="2400" dirty="0" smtClean="0"/>
              <a:t>consider</a:t>
            </a:r>
            <a:r>
              <a:rPr lang="hi-IN" sz="2400" dirty="0" smtClean="0"/>
              <a:t> each data point as a single cluster and find the nearest pair of clusters.</a:t>
            </a:r>
            <a:r>
              <a:rPr lang="en-US" sz="2400" dirty="0" smtClean="0"/>
              <a:t> </a:t>
            </a:r>
            <a:endParaRPr lang="hi-IN" sz="2400" dirty="0" smtClean="0"/>
          </a:p>
        </p:txBody>
      </p:sp>
      <p:sp>
        <p:nvSpPr>
          <p:cNvPr id="5" name="Subtitle 2"/>
          <p:cNvSpPr txBox="1">
            <a:spLocks/>
          </p:cNvSpPr>
          <p:nvPr/>
        </p:nvSpPr>
        <p:spPr>
          <a:xfrm>
            <a:off x="107504" y="5877272"/>
            <a:ext cx="9152384" cy="1224136"/>
          </a:xfrm>
          <a:prstGeom prst="rect">
            <a:avLst/>
          </a:prstGeom>
        </p:spPr>
        <p:txBody>
          <a:bodyPr vert="horz" lIns="91440" tIns="45720" rIns="91440" bIns="45720" rtlCol="0">
            <a:normAutofit fontScale="25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hi-IN" sz="9600" i="0" u="none" strike="noStrike" kern="1200" cap="none" spc="0" normalizeH="0" baseline="0" noProof="0" dirty="0" smtClean="0">
                <a:ln>
                  <a:noFill/>
                </a:ln>
                <a:solidFill>
                  <a:schemeClr val="tx1"/>
                </a:solidFill>
                <a:effectLst/>
                <a:uLnTx/>
                <a:uFillTx/>
                <a:latin typeface="+mn-lt"/>
                <a:ea typeface="+mn-ea"/>
                <a:cs typeface="+mn-cs"/>
              </a:rPr>
              <a:t>Here, D and E are the nearest clusters. Hence, D and F are grouped</a:t>
            </a:r>
            <a:r>
              <a:rPr kumimoji="0" lang="hi-IN" sz="9600" i="0" u="none" strike="noStrike" kern="1200" cap="none" spc="0" normalizeH="0" noProof="0" dirty="0" smtClean="0">
                <a:ln>
                  <a:noFill/>
                </a:ln>
                <a:solidFill>
                  <a:schemeClr val="tx1"/>
                </a:solidFill>
                <a:effectLst/>
                <a:uLnTx/>
                <a:uFillTx/>
                <a:latin typeface="+mn-lt"/>
                <a:ea typeface="+mn-ea"/>
                <a:cs typeface="+mn-cs"/>
              </a:rPr>
              <a:t> into a single cluster, (D, E).</a:t>
            </a:r>
            <a:endParaRPr kumimoji="0" lang="hi-IN" sz="240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5A4DD2B8-9052-4EBD-A268-910EE0104888}"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2" cstate="print"/>
          <a:srcRect/>
          <a:stretch>
            <a:fillRect/>
          </a:stretch>
        </p:blipFill>
        <p:spPr bwMode="auto">
          <a:xfrm>
            <a:off x="2350899" y="2636913"/>
            <a:ext cx="4525357" cy="3528392"/>
          </a:xfrm>
          <a:prstGeom prst="rect">
            <a:avLst/>
          </a:prstGeom>
          <a:noFill/>
          <a:ln w="9525">
            <a:noFill/>
            <a:miter lim="800000"/>
            <a:headEnd/>
            <a:tailEnd/>
          </a:ln>
        </p:spPr>
      </p:pic>
      <p:sp>
        <p:nvSpPr>
          <p:cNvPr id="4" name="Rectangle 3"/>
          <p:cNvSpPr/>
          <p:nvPr/>
        </p:nvSpPr>
        <p:spPr>
          <a:xfrm>
            <a:off x="36512" y="0"/>
            <a:ext cx="9144000" cy="3046988"/>
          </a:xfrm>
          <a:prstGeom prst="rect">
            <a:avLst/>
          </a:prstGeom>
        </p:spPr>
        <p:txBody>
          <a:bodyPr wrap="square">
            <a:spAutoFit/>
          </a:bodyPr>
          <a:lstStyle/>
          <a:p>
            <a:r>
              <a:rPr lang="hi-IN" sz="2400" dirty="0" smtClean="0"/>
              <a:t>In the </a:t>
            </a:r>
            <a:r>
              <a:rPr lang="hi-IN" sz="2400" b="1" dirty="0" smtClean="0"/>
              <a:t>second</a:t>
            </a:r>
            <a:r>
              <a:rPr lang="hi-IN" sz="2400" dirty="0" smtClean="0"/>
              <a:t> iteration, first obtain a new data matrix by removing the clusters D &amp; E and including the cluster (D, E). Various distances corresponding to the new cluster (D, E) are computed as follows:</a:t>
            </a:r>
          </a:p>
          <a:p>
            <a:r>
              <a:rPr lang="hi-IN" sz="2400" dirty="0" smtClean="0"/>
              <a:t>d</a:t>
            </a:r>
            <a:r>
              <a:rPr lang="hi-IN" sz="2400" baseline="-25000" dirty="0" smtClean="0"/>
              <a:t>(D, F)-&gt;A</a:t>
            </a:r>
            <a:r>
              <a:rPr lang="hi-IN" sz="2400" dirty="0" smtClean="0"/>
              <a:t>= d</a:t>
            </a:r>
            <a:r>
              <a:rPr lang="hi-IN" sz="2400" baseline="-25000" dirty="0" smtClean="0"/>
              <a:t>A-&gt;(D, F)</a:t>
            </a:r>
            <a:r>
              <a:rPr lang="hi-IN" sz="2400" dirty="0" smtClean="0"/>
              <a:t> =(d</a:t>
            </a:r>
            <a:r>
              <a:rPr lang="hi-IN" sz="2400" baseline="-25000" dirty="0" smtClean="0"/>
              <a:t>DA</a:t>
            </a:r>
            <a:r>
              <a:rPr lang="hi-IN" sz="2400" dirty="0" smtClean="0"/>
              <a:t>+d</a:t>
            </a:r>
            <a:r>
              <a:rPr lang="hi-IN" sz="2400" baseline="-25000" dirty="0" smtClean="0"/>
              <a:t>FA</a:t>
            </a:r>
            <a:r>
              <a:rPr lang="hi-IN" sz="2400" dirty="0" smtClean="0"/>
              <a:t>)/2=(3.61+3.20)/2=3.405</a:t>
            </a:r>
            <a:endParaRPr lang="en-US" sz="2400" dirty="0" smtClean="0">
              <a:cs typeface="Times New Roman" pitchFamily="18" charset="0"/>
            </a:endParaRPr>
          </a:p>
          <a:p>
            <a:r>
              <a:rPr lang="hi-IN" sz="2400" dirty="0" smtClean="0"/>
              <a:t>d</a:t>
            </a:r>
            <a:r>
              <a:rPr lang="hi-IN" sz="2400" baseline="-25000" dirty="0" smtClean="0"/>
              <a:t>(D, F)-&gt;B</a:t>
            </a:r>
            <a:r>
              <a:rPr lang="hi-IN" sz="2400" dirty="0" smtClean="0"/>
              <a:t>= d</a:t>
            </a:r>
            <a:r>
              <a:rPr lang="hi-IN" sz="2400" baseline="-25000" dirty="0" smtClean="0"/>
              <a:t>B-&gt;(D, F)</a:t>
            </a:r>
            <a:r>
              <a:rPr lang="hi-IN" sz="2400" dirty="0" smtClean="0"/>
              <a:t> =(d</a:t>
            </a:r>
            <a:r>
              <a:rPr lang="hi-IN" sz="2400" baseline="-25000" dirty="0" smtClean="0"/>
              <a:t>DB</a:t>
            </a:r>
            <a:r>
              <a:rPr lang="hi-IN" sz="2400" dirty="0" smtClean="0"/>
              <a:t>+d</a:t>
            </a:r>
            <a:r>
              <a:rPr lang="hi-IN" sz="2400" baseline="-25000" dirty="0" smtClean="0"/>
              <a:t>FB</a:t>
            </a:r>
            <a:r>
              <a:rPr lang="hi-IN" sz="2400" dirty="0" smtClean="0"/>
              <a:t>)/2=(2.92+2.50)/2=2.71</a:t>
            </a:r>
            <a:endParaRPr lang="en-US" sz="2400" dirty="0" smtClean="0">
              <a:cs typeface="Times New Roman" pitchFamily="18" charset="0"/>
            </a:endParaRPr>
          </a:p>
          <a:p>
            <a:r>
              <a:rPr lang="hi-IN" sz="2400" dirty="0" smtClean="0"/>
              <a:t>d</a:t>
            </a:r>
            <a:r>
              <a:rPr lang="hi-IN" sz="2400" baseline="-25000" dirty="0" smtClean="0"/>
              <a:t>(D, F)-&gt;C</a:t>
            </a:r>
            <a:r>
              <a:rPr lang="hi-IN" sz="2400" dirty="0" smtClean="0"/>
              <a:t>= d</a:t>
            </a:r>
            <a:r>
              <a:rPr lang="hi-IN" sz="2400" baseline="-25000" dirty="0" smtClean="0"/>
              <a:t>c-&gt;(D, F)</a:t>
            </a:r>
            <a:r>
              <a:rPr lang="hi-IN" sz="2400" dirty="0" smtClean="0"/>
              <a:t> =(d</a:t>
            </a:r>
            <a:r>
              <a:rPr lang="hi-IN" sz="2400" baseline="-25000" dirty="0" smtClean="0"/>
              <a:t>DC</a:t>
            </a:r>
            <a:r>
              <a:rPr lang="hi-IN" sz="2400" dirty="0" smtClean="0"/>
              <a:t>,d</a:t>
            </a:r>
            <a:r>
              <a:rPr lang="hi-IN" sz="2400" baseline="-25000" dirty="0" smtClean="0"/>
              <a:t>FC</a:t>
            </a:r>
            <a:r>
              <a:rPr lang="hi-IN" sz="2400" dirty="0" smtClean="0"/>
              <a:t>)/2=(2.24+2.50)/2=2.37</a:t>
            </a:r>
            <a:endParaRPr lang="en-US" sz="2400" dirty="0" smtClean="0">
              <a:cs typeface="Times New Roman" pitchFamily="18" charset="0"/>
            </a:endParaRPr>
          </a:p>
          <a:p>
            <a:r>
              <a:rPr lang="hi-IN" sz="2400" dirty="0" smtClean="0"/>
              <a:t>d</a:t>
            </a:r>
            <a:r>
              <a:rPr lang="hi-IN" sz="2400" baseline="-25000" dirty="0" smtClean="0"/>
              <a:t>(D, F)-&gt;E</a:t>
            </a:r>
            <a:r>
              <a:rPr lang="hi-IN" sz="2400" dirty="0" smtClean="0"/>
              <a:t>= d</a:t>
            </a:r>
            <a:r>
              <a:rPr lang="hi-IN" sz="2400" baseline="-25000" dirty="0" smtClean="0"/>
              <a:t>E-&gt;(D, F)</a:t>
            </a:r>
            <a:r>
              <a:rPr lang="hi-IN" sz="2400" dirty="0" smtClean="0"/>
              <a:t> =(d</a:t>
            </a:r>
            <a:r>
              <a:rPr lang="hi-IN" sz="2400" baseline="-25000" dirty="0" smtClean="0"/>
              <a:t>DE</a:t>
            </a:r>
            <a:r>
              <a:rPr lang="hi-IN" sz="2400" dirty="0" smtClean="0"/>
              <a:t>+d</a:t>
            </a:r>
            <a:r>
              <a:rPr lang="hi-IN" sz="2400" baseline="-25000" dirty="0" smtClean="0"/>
              <a:t>FE</a:t>
            </a:r>
            <a:r>
              <a:rPr lang="hi-IN" sz="2400" dirty="0" smtClean="0"/>
              <a:t>)/2=(1.0+1.12)/2=1.06</a:t>
            </a:r>
            <a:endParaRPr lang="en-US" sz="2400" dirty="0" smtClean="0">
              <a:cs typeface="Times New Roman" pitchFamily="18" charset="0"/>
            </a:endParaRPr>
          </a:p>
          <a:p>
            <a:endParaRPr lang="hi-IN" sz="2400" dirty="0" smtClean="0"/>
          </a:p>
        </p:txBody>
      </p:sp>
      <p:sp>
        <p:nvSpPr>
          <p:cNvPr id="5" name="Subtitle 2"/>
          <p:cNvSpPr txBox="1">
            <a:spLocks/>
          </p:cNvSpPr>
          <p:nvPr/>
        </p:nvSpPr>
        <p:spPr>
          <a:xfrm>
            <a:off x="35496" y="6093296"/>
            <a:ext cx="8892480" cy="720080"/>
          </a:xfrm>
          <a:prstGeom prst="rect">
            <a:avLst/>
          </a:prstGeom>
        </p:spPr>
        <p:txBody>
          <a:bodyPr vert="horz" lIns="91440" tIns="45720" rIns="91440" bIns="45720" rtlCol="0">
            <a:normAutofit fontScale="25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hi-IN" sz="9600" i="0" u="none" strike="noStrike" kern="1200" cap="none" spc="0" normalizeH="0" baseline="0" noProof="0" dirty="0" smtClean="0">
                <a:ln>
                  <a:noFill/>
                </a:ln>
                <a:solidFill>
                  <a:schemeClr val="tx1"/>
                </a:solidFill>
                <a:effectLst/>
                <a:uLnTx/>
                <a:uFillTx/>
                <a:latin typeface="+mn-lt"/>
                <a:ea typeface="+mn-ea"/>
                <a:cs typeface="+mn-cs"/>
              </a:rPr>
              <a:t>Here, A and B are the nearest clusters. Hence, A and B are grouped</a:t>
            </a:r>
            <a:r>
              <a:rPr kumimoji="0" lang="hi-IN" sz="9600" i="0" u="none" strike="noStrike" kern="1200" cap="none" spc="0" normalizeH="0" noProof="0" dirty="0" smtClean="0">
                <a:ln>
                  <a:noFill/>
                </a:ln>
                <a:solidFill>
                  <a:schemeClr val="tx1"/>
                </a:solidFill>
                <a:effectLst/>
                <a:uLnTx/>
                <a:uFillTx/>
                <a:latin typeface="+mn-lt"/>
                <a:ea typeface="+mn-ea"/>
                <a:cs typeface="+mn-cs"/>
              </a:rPr>
              <a:t> into a single cluster, (A, </a:t>
            </a:r>
            <a:r>
              <a:rPr lang="hi-IN" sz="9600" dirty="0" smtClean="0"/>
              <a:t>B</a:t>
            </a:r>
            <a:r>
              <a:rPr kumimoji="0" lang="hi-IN" sz="9600" i="0" u="none" strike="noStrike" kern="1200" cap="none" spc="0" normalizeH="0" noProof="0" dirty="0" smtClean="0">
                <a:ln>
                  <a:noFill/>
                </a:ln>
                <a:solidFill>
                  <a:schemeClr val="tx1"/>
                </a:solidFill>
                <a:effectLst/>
                <a:uLnTx/>
                <a:uFillTx/>
                <a:latin typeface="+mn-lt"/>
                <a:ea typeface="+mn-ea"/>
                <a:cs typeface="+mn-cs"/>
              </a:rPr>
              <a:t>).</a:t>
            </a:r>
            <a:endParaRPr kumimoji="0" lang="hi-IN" sz="240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5A4DD2B8-9052-4EBD-A268-910EE0104888}"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cstate="print"/>
          <a:srcRect/>
          <a:stretch>
            <a:fillRect/>
          </a:stretch>
        </p:blipFill>
        <p:spPr bwMode="auto">
          <a:xfrm>
            <a:off x="2247900" y="2763738"/>
            <a:ext cx="4648200" cy="3257550"/>
          </a:xfrm>
          <a:prstGeom prst="rect">
            <a:avLst/>
          </a:prstGeom>
          <a:noFill/>
          <a:ln w="9525">
            <a:noFill/>
            <a:miter lim="800000"/>
            <a:headEnd/>
            <a:tailEnd/>
          </a:ln>
        </p:spPr>
      </p:pic>
      <p:sp>
        <p:nvSpPr>
          <p:cNvPr id="4" name="Rectangle 3"/>
          <p:cNvSpPr/>
          <p:nvPr/>
        </p:nvSpPr>
        <p:spPr>
          <a:xfrm>
            <a:off x="108520" y="53330"/>
            <a:ext cx="9144000" cy="3231654"/>
          </a:xfrm>
          <a:prstGeom prst="rect">
            <a:avLst/>
          </a:prstGeom>
        </p:spPr>
        <p:txBody>
          <a:bodyPr wrap="square">
            <a:spAutoFit/>
          </a:bodyPr>
          <a:lstStyle/>
          <a:p>
            <a:r>
              <a:rPr lang="hi-IN" sz="2400" dirty="0" smtClean="0">
                <a:latin typeface="Calibri" pitchFamily="34" charset="0"/>
              </a:rPr>
              <a:t>In the </a:t>
            </a:r>
            <a:r>
              <a:rPr lang="hi-IN" sz="2400" b="1" dirty="0" smtClean="0">
                <a:latin typeface="Calibri" pitchFamily="34" charset="0"/>
              </a:rPr>
              <a:t>third</a:t>
            </a:r>
            <a:r>
              <a:rPr lang="hi-IN" sz="2400" dirty="0" smtClean="0">
                <a:latin typeface="Calibri" pitchFamily="34" charset="0"/>
              </a:rPr>
              <a:t> iteration, first obtain a new data matrix by removing the clusters A &amp; B and including the cluster (A, B). Various distances corresponding to the new cluster (A, B) are computed as follows:</a:t>
            </a:r>
          </a:p>
          <a:p>
            <a:r>
              <a:rPr lang="hi-IN" sz="2400" dirty="0" smtClean="0">
                <a:latin typeface="Calibri" pitchFamily="34" charset="0"/>
              </a:rPr>
              <a:t>d</a:t>
            </a:r>
            <a:r>
              <a:rPr lang="hi-IN" sz="2400" baseline="-25000" dirty="0" smtClean="0">
                <a:latin typeface="Calibri" pitchFamily="34" charset="0"/>
              </a:rPr>
              <a:t>(A, B)-&gt;C</a:t>
            </a:r>
            <a:r>
              <a:rPr lang="hi-IN" sz="2400" dirty="0" smtClean="0">
                <a:latin typeface="Calibri" pitchFamily="34" charset="0"/>
              </a:rPr>
              <a:t>= d</a:t>
            </a:r>
            <a:r>
              <a:rPr lang="hi-IN" sz="2400" baseline="-25000" dirty="0" smtClean="0">
                <a:latin typeface="Calibri" pitchFamily="34" charset="0"/>
              </a:rPr>
              <a:t>C-&gt;(A, B)</a:t>
            </a:r>
            <a:r>
              <a:rPr lang="hi-IN" sz="2400" dirty="0" smtClean="0">
                <a:latin typeface="Calibri" pitchFamily="34" charset="0"/>
              </a:rPr>
              <a:t> =(d</a:t>
            </a:r>
            <a:r>
              <a:rPr lang="hi-IN" sz="2400" baseline="-25000" dirty="0" smtClean="0">
                <a:latin typeface="Calibri" pitchFamily="34" charset="0"/>
              </a:rPr>
              <a:t>AC</a:t>
            </a:r>
            <a:r>
              <a:rPr lang="hi-IN" sz="2400" dirty="0" smtClean="0">
                <a:latin typeface="Calibri" pitchFamily="34" charset="0"/>
              </a:rPr>
              <a:t>+d</a:t>
            </a:r>
            <a:r>
              <a:rPr lang="hi-IN" sz="2400" baseline="-25000" dirty="0" smtClean="0">
                <a:latin typeface="Calibri" pitchFamily="34" charset="0"/>
              </a:rPr>
              <a:t>BC</a:t>
            </a:r>
            <a:r>
              <a:rPr lang="hi-IN" sz="2400" dirty="0" smtClean="0">
                <a:latin typeface="Calibri" pitchFamily="34" charset="0"/>
              </a:rPr>
              <a:t>)/2=(5.66+4.95)/2=5.305</a:t>
            </a:r>
            <a:endParaRPr lang="en-US" sz="2400" dirty="0" smtClean="0">
              <a:latin typeface="Calibri" pitchFamily="34" charset="0"/>
              <a:cs typeface="Calibri" pitchFamily="34" charset="0"/>
            </a:endParaRPr>
          </a:p>
          <a:p>
            <a:r>
              <a:rPr lang="hi-IN" sz="2400" dirty="0" smtClean="0">
                <a:latin typeface="Calibri" pitchFamily="34" charset="0"/>
              </a:rPr>
              <a:t>d</a:t>
            </a:r>
            <a:r>
              <a:rPr lang="hi-IN" sz="2400" baseline="-25000" dirty="0" smtClean="0">
                <a:latin typeface="Calibri" pitchFamily="34" charset="0"/>
              </a:rPr>
              <a:t>(A, B)-&gt;E</a:t>
            </a:r>
            <a:r>
              <a:rPr lang="hi-IN" sz="2400" dirty="0" smtClean="0">
                <a:latin typeface="Calibri" pitchFamily="34" charset="0"/>
              </a:rPr>
              <a:t>= d</a:t>
            </a:r>
            <a:r>
              <a:rPr lang="hi-IN" sz="2400" baseline="-25000" dirty="0" smtClean="0">
                <a:latin typeface="Calibri" pitchFamily="34" charset="0"/>
              </a:rPr>
              <a:t>E-&gt;(A, B)</a:t>
            </a:r>
            <a:r>
              <a:rPr lang="hi-IN" sz="2400" dirty="0" smtClean="0">
                <a:latin typeface="Calibri" pitchFamily="34" charset="0"/>
              </a:rPr>
              <a:t> =(d</a:t>
            </a:r>
            <a:r>
              <a:rPr lang="hi-IN" sz="2400" baseline="-25000" dirty="0" smtClean="0">
                <a:latin typeface="Calibri" pitchFamily="34" charset="0"/>
              </a:rPr>
              <a:t>AE</a:t>
            </a:r>
            <a:r>
              <a:rPr lang="hi-IN" sz="2400" dirty="0" smtClean="0">
                <a:latin typeface="Calibri" pitchFamily="34" charset="0"/>
              </a:rPr>
              <a:t>+d</a:t>
            </a:r>
            <a:r>
              <a:rPr lang="hi-IN" sz="2400" baseline="-25000" dirty="0" smtClean="0">
                <a:latin typeface="Calibri" pitchFamily="34" charset="0"/>
              </a:rPr>
              <a:t>BE</a:t>
            </a:r>
            <a:r>
              <a:rPr lang="hi-IN" sz="2400" dirty="0" smtClean="0">
                <a:latin typeface="Calibri" pitchFamily="34" charset="0"/>
              </a:rPr>
              <a:t>)/2=(4.24+3.54)/2=3.89</a:t>
            </a:r>
            <a:endParaRPr lang="en-US" sz="2400" dirty="0" smtClean="0">
              <a:latin typeface="Calibri" pitchFamily="34" charset="0"/>
              <a:cs typeface="Calibri" pitchFamily="34" charset="0"/>
            </a:endParaRPr>
          </a:p>
          <a:p>
            <a:r>
              <a:rPr lang="hi-IN" sz="2400" dirty="0" smtClean="0">
                <a:latin typeface="Calibri" pitchFamily="34" charset="0"/>
              </a:rPr>
              <a:t>d</a:t>
            </a:r>
            <a:r>
              <a:rPr lang="hi-IN" sz="2400" baseline="-25000" dirty="0" smtClean="0">
                <a:latin typeface="Calibri" pitchFamily="34" charset="0"/>
              </a:rPr>
              <a:t>(A, B)-&gt;(D, F)</a:t>
            </a:r>
            <a:r>
              <a:rPr lang="hi-IN" sz="2400" dirty="0" smtClean="0">
                <a:latin typeface="Calibri" pitchFamily="34" charset="0"/>
              </a:rPr>
              <a:t>= d</a:t>
            </a:r>
            <a:r>
              <a:rPr lang="hi-IN" sz="2400" baseline="-25000" dirty="0" smtClean="0">
                <a:latin typeface="Calibri" pitchFamily="34" charset="0"/>
              </a:rPr>
              <a:t>(D, F)-&gt;(A, B)</a:t>
            </a:r>
            <a:r>
              <a:rPr lang="hi-IN" sz="2400" dirty="0" smtClean="0">
                <a:latin typeface="Calibri" pitchFamily="34" charset="0"/>
              </a:rPr>
              <a:t> = mean(d</a:t>
            </a:r>
            <a:r>
              <a:rPr lang="hi-IN" sz="2400" baseline="-25000" dirty="0" smtClean="0">
                <a:latin typeface="Calibri" pitchFamily="34" charset="0"/>
              </a:rPr>
              <a:t>(D, F)-&gt;A</a:t>
            </a:r>
            <a:r>
              <a:rPr lang="hi-IN" sz="2400" dirty="0" smtClean="0">
                <a:latin typeface="Calibri" pitchFamily="34" charset="0"/>
              </a:rPr>
              <a:t>, d</a:t>
            </a:r>
            <a:r>
              <a:rPr lang="hi-IN" sz="2400" baseline="-25000" dirty="0" smtClean="0">
                <a:latin typeface="Calibri" pitchFamily="34" charset="0"/>
              </a:rPr>
              <a:t>(D, F)-&gt;B</a:t>
            </a:r>
            <a:r>
              <a:rPr lang="hi-IN" sz="2400" dirty="0" smtClean="0">
                <a:latin typeface="Calibri" pitchFamily="34" charset="0"/>
              </a:rPr>
              <a:t>) =(d</a:t>
            </a:r>
            <a:r>
              <a:rPr lang="hi-IN" sz="2400" baseline="-25000" dirty="0" smtClean="0">
                <a:latin typeface="Calibri" pitchFamily="34" charset="0"/>
              </a:rPr>
              <a:t>DA</a:t>
            </a:r>
            <a:r>
              <a:rPr lang="hi-IN" sz="2400" dirty="0" smtClean="0">
                <a:latin typeface="Calibri" pitchFamily="34" charset="0"/>
              </a:rPr>
              <a:t>+d</a:t>
            </a:r>
            <a:r>
              <a:rPr lang="hi-IN" sz="2400" baseline="-25000" dirty="0" smtClean="0">
                <a:latin typeface="Calibri" pitchFamily="34" charset="0"/>
              </a:rPr>
              <a:t>DB</a:t>
            </a:r>
            <a:r>
              <a:rPr lang="hi-IN" sz="2400" dirty="0" smtClean="0">
                <a:latin typeface="Calibri" pitchFamily="34" charset="0"/>
              </a:rPr>
              <a:t>+d</a:t>
            </a:r>
            <a:r>
              <a:rPr lang="hi-IN" sz="2400" baseline="-25000" dirty="0" smtClean="0">
                <a:latin typeface="Calibri" pitchFamily="34" charset="0"/>
              </a:rPr>
              <a:t>FA</a:t>
            </a:r>
            <a:r>
              <a:rPr lang="hi-IN" sz="2400" dirty="0" smtClean="0">
                <a:latin typeface="Calibri" pitchFamily="34" charset="0"/>
              </a:rPr>
              <a:t>+d</a:t>
            </a:r>
            <a:r>
              <a:rPr lang="hi-IN" sz="2400" baseline="-25000" dirty="0" smtClean="0">
                <a:latin typeface="Calibri" pitchFamily="34" charset="0"/>
              </a:rPr>
              <a:t>FB</a:t>
            </a:r>
            <a:r>
              <a:rPr lang="hi-IN" sz="2400" dirty="0" smtClean="0">
                <a:latin typeface="Calibri" pitchFamily="34" charset="0"/>
              </a:rPr>
              <a:t>)/4=(3.61+2.92+3.20+2.50)/4= 3.0575</a:t>
            </a:r>
            <a:endParaRPr lang="en-US" sz="2400" dirty="0" smtClean="0">
              <a:latin typeface="Calibri" pitchFamily="34" charset="0"/>
              <a:cs typeface="Calibri" pitchFamily="34" charset="0"/>
            </a:endParaRPr>
          </a:p>
          <a:p>
            <a:endParaRPr lang="en-US" dirty="0" smtClean="0"/>
          </a:p>
          <a:p>
            <a:endParaRPr lang="hi-IN" dirty="0" smtClean="0"/>
          </a:p>
        </p:txBody>
      </p:sp>
      <p:sp>
        <p:nvSpPr>
          <p:cNvPr id="5" name="Subtitle 2"/>
          <p:cNvSpPr txBox="1">
            <a:spLocks/>
          </p:cNvSpPr>
          <p:nvPr/>
        </p:nvSpPr>
        <p:spPr>
          <a:xfrm>
            <a:off x="107504" y="6021288"/>
            <a:ext cx="8892480" cy="720080"/>
          </a:xfrm>
          <a:prstGeom prst="rect">
            <a:avLst/>
          </a:prstGeom>
        </p:spPr>
        <p:txBody>
          <a:bodyPr vert="horz" lIns="91440" tIns="45720" rIns="91440" bIns="45720" rtlCol="0">
            <a:normAutofit fontScale="25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hi-IN" sz="9600" i="0" u="none" strike="noStrike" kern="1200" cap="none" spc="0" normalizeH="0" baseline="0" noProof="0" dirty="0" smtClean="0">
                <a:ln>
                  <a:noFill/>
                </a:ln>
                <a:solidFill>
                  <a:schemeClr val="tx1"/>
                </a:solidFill>
                <a:effectLst/>
                <a:uLnTx/>
                <a:uFillTx/>
                <a:latin typeface="+mn-lt"/>
                <a:ea typeface="+mn-ea"/>
                <a:cs typeface="+mn-cs"/>
              </a:rPr>
              <a:t>Here, (D,</a:t>
            </a:r>
            <a:r>
              <a:rPr kumimoji="0" lang="hi-IN" sz="9600" i="0" u="none" strike="noStrike" kern="1200" cap="none" spc="0" normalizeH="0" noProof="0" dirty="0" smtClean="0">
                <a:ln>
                  <a:noFill/>
                </a:ln>
                <a:solidFill>
                  <a:schemeClr val="tx1"/>
                </a:solidFill>
                <a:effectLst/>
                <a:uLnTx/>
                <a:uFillTx/>
                <a:latin typeface="+mn-lt"/>
                <a:ea typeface="+mn-ea"/>
                <a:cs typeface="+mn-cs"/>
              </a:rPr>
              <a:t> F) </a:t>
            </a:r>
            <a:r>
              <a:rPr kumimoji="0" lang="hi-IN" sz="9600" i="0" u="none" strike="noStrike" kern="1200" cap="none" spc="0" normalizeH="0" baseline="0" noProof="0" dirty="0" smtClean="0">
                <a:ln>
                  <a:noFill/>
                </a:ln>
                <a:solidFill>
                  <a:schemeClr val="tx1"/>
                </a:solidFill>
                <a:effectLst/>
                <a:uLnTx/>
                <a:uFillTx/>
                <a:latin typeface="+mn-lt"/>
                <a:ea typeface="+mn-ea"/>
                <a:cs typeface="+mn-cs"/>
              </a:rPr>
              <a:t>and </a:t>
            </a:r>
            <a:r>
              <a:rPr lang="hi-IN" sz="9600" dirty="0" smtClean="0"/>
              <a:t>E</a:t>
            </a:r>
            <a:r>
              <a:rPr kumimoji="0" lang="hi-IN" sz="9600" i="0" u="none" strike="noStrike" kern="1200" cap="none" spc="0" normalizeH="0" baseline="0" noProof="0" dirty="0" smtClean="0">
                <a:ln>
                  <a:noFill/>
                </a:ln>
                <a:solidFill>
                  <a:schemeClr val="tx1"/>
                </a:solidFill>
                <a:effectLst/>
                <a:uLnTx/>
                <a:uFillTx/>
                <a:latin typeface="+mn-lt"/>
                <a:ea typeface="+mn-ea"/>
                <a:cs typeface="+mn-cs"/>
              </a:rPr>
              <a:t> are the nearest clusters. Hence, (D,</a:t>
            </a:r>
            <a:r>
              <a:rPr kumimoji="0" lang="hi-IN" sz="9600" i="0" u="none" strike="noStrike" kern="1200" cap="none" spc="0" normalizeH="0" noProof="0" dirty="0" smtClean="0">
                <a:ln>
                  <a:noFill/>
                </a:ln>
                <a:solidFill>
                  <a:schemeClr val="tx1"/>
                </a:solidFill>
                <a:effectLst/>
                <a:uLnTx/>
                <a:uFillTx/>
                <a:latin typeface="+mn-lt"/>
                <a:ea typeface="+mn-ea"/>
                <a:cs typeface="+mn-cs"/>
              </a:rPr>
              <a:t> F)</a:t>
            </a:r>
            <a:r>
              <a:rPr kumimoji="0" lang="hi-IN" sz="9600" i="0" u="none" strike="noStrike" kern="1200" cap="none" spc="0" normalizeH="0" baseline="0" noProof="0" dirty="0" smtClean="0">
                <a:ln>
                  <a:noFill/>
                </a:ln>
                <a:solidFill>
                  <a:schemeClr val="tx1"/>
                </a:solidFill>
                <a:effectLst/>
                <a:uLnTx/>
                <a:uFillTx/>
                <a:latin typeface="+mn-lt"/>
                <a:ea typeface="+mn-ea"/>
                <a:cs typeface="+mn-cs"/>
              </a:rPr>
              <a:t> and E are grouped</a:t>
            </a:r>
            <a:r>
              <a:rPr kumimoji="0" lang="hi-IN" sz="9600" i="0" u="none" strike="noStrike" kern="1200" cap="none" spc="0" normalizeH="0" noProof="0" dirty="0" smtClean="0">
                <a:ln>
                  <a:noFill/>
                </a:ln>
                <a:solidFill>
                  <a:schemeClr val="tx1"/>
                </a:solidFill>
                <a:effectLst/>
                <a:uLnTx/>
                <a:uFillTx/>
                <a:latin typeface="+mn-lt"/>
                <a:ea typeface="+mn-ea"/>
                <a:cs typeface="+mn-cs"/>
              </a:rPr>
              <a:t> into a single cluster, ((</a:t>
            </a:r>
            <a:r>
              <a:rPr lang="hi-IN" sz="9600" dirty="0" smtClean="0"/>
              <a:t>D</a:t>
            </a:r>
            <a:r>
              <a:rPr kumimoji="0" lang="hi-IN" sz="9600" i="0" u="none" strike="noStrike" kern="1200" cap="none" spc="0" normalizeH="0" noProof="0" dirty="0" smtClean="0">
                <a:ln>
                  <a:noFill/>
                </a:ln>
                <a:solidFill>
                  <a:schemeClr val="tx1"/>
                </a:solidFill>
                <a:effectLst/>
                <a:uLnTx/>
                <a:uFillTx/>
                <a:latin typeface="+mn-lt"/>
                <a:ea typeface="+mn-ea"/>
                <a:cs typeface="+mn-cs"/>
              </a:rPr>
              <a:t>, F), E).</a:t>
            </a:r>
            <a:endParaRPr kumimoji="0" lang="hi-IN" sz="240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5A4DD2B8-9052-4EBD-A268-910EE0104888}"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cstate="print"/>
          <a:srcRect/>
          <a:stretch>
            <a:fillRect/>
          </a:stretch>
        </p:blipFill>
        <p:spPr bwMode="auto">
          <a:xfrm>
            <a:off x="2257425" y="3147789"/>
            <a:ext cx="4629150" cy="2657475"/>
          </a:xfrm>
          <a:prstGeom prst="rect">
            <a:avLst/>
          </a:prstGeom>
          <a:noFill/>
          <a:ln w="9525">
            <a:noFill/>
            <a:miter lim="800000"/>
            <a:headEnd/>
            <a:tailEnd/>
          </a:ln>
        </p:spPr>
      </p:pic>
      <p:sp>
        <p:nvSpPr>
          <p:cNvPr id="4" name="TextBox 3"/>
          <p:cNvSpPr txBox="1"/>
          <p:nvPr/>
        </p:nvSpPr>
        <p:spPr>
          <a:xfrm>
            <a:off x="0" y="95721"/>
            <a:ext cx="9144001" cy="3693319"/>
          </a:xfrm>
          <a:prstGeom prst="rect">
            <a:avLst/>
          </a:prstGeom>
          <a:noFill/>
        </p:spPr>
        <p:txBody>
          <a:bodyPr wrap="square" rtlCol="0">
            <a:spAutoFit/>
          </a:bodyPr>
          <a:lstStyle/>
          <a:p>
            <a:r>
              <a:rPr lang="hi-IN" sz="2400" dirty="0" smtClean="0"/>
              <a:t>In the </a:t>
            </a:r>
            <a:r>
              <a:rPr lang="hi-IN" sz="2400" b="1" dirty="0" smtClean="0"/>
              <a:t>fourth</a:t>
            </a:r>
            <a:r>
              <a:rPr lang="hi-IN" sz="2400" dirty="0" smtClean="0"/>
              <a:t> iteration, first obtain a new data matrix by removing the clusters (D, F) &amp; E and including the cluster ((D, F), E). Various distances corresponding to the new cluster ((D, F), E) are computed as follows:</a:t>
            </a:r>
          </a:p>
          <a:p>
            <a:r>
              <a:rPr lang="hi-IN" sz="2400" dirty="0" smtClean="0"/>
              <a:t>d</a:t>
            </a:r>
            <a:r>
              <a:rPr lang="hi-IN" sz="2400" baseline="-25000" dirty="0" smtClean="0"/>
              <a:t>((D, F), E)-&gt;(A, B)</a:t>
            </a:r>
            <a:r>
              <a:rPr lang="hi-IN" sz="2400" dirty="0" smtClean="0"/>
              <a:t>= d</a:t>
            </a:r>
            <a:r>
              <a:rPr lang="hi-IN" sz="2400" baseline="-25000" dirty="0" smtClean="0"/>
              <a:t>(A, B)-&gt;((D, F), E)</a:t>
            </a:r>
            <a:r>
              <a:rPr lang="hi-IN" sz="2400" dirty="0" smtClean="0"/>
              <a:t>=mean(d</a:t>
            </a:r>
            <a:r>
              <a:rPr lang="hi-IN" sz="2400" baseline="-25000" dirty="0" smtClean="0"/>
              <a:t>(D, F)-&gt;(A, B)</a:t>
            </a:r>
            <a:r>
              <a:rPr lang="hi-IN" sz="2400" dirty="0" smtClean="0"/>
              <a:t>, d</a:t>
            </a:r>
            <a:r>
              <a:rPr lang="hi-IN" sz="2400" baseline="-25000" dirty="0" smtClean="0"/>
              <a:t>E-&gt;(A, B)</a:t>
            </a:r>
            <a:r>
              <a:rPr lang="hi-IN" sz="2400" dirty="0" smtClean="0"/>
              <a:t>) =(d</a:t>
            </a:r>
            <a:r>
              <a:rPr lang="hi-IN" sz="2400" baseline="-25000" dirty="0" smtClean="0"/>
              <a:t>DA</a:t>
            </a:r>
            <a:r>
              <a:rPr lang="hi-IN" sz="2400" dirty="0" smtClean="0"/>
              <a:t>+d</a:t>
            </a:r>
            <a:r>
              <a:rPr lang="hi-IN" sz="2400" baseline="-25000" dirty="0" smtClean="0"/>
              <a:t>DB</a:t>
            </a:r>
            <a:r>
              <a:rPr lang="hi-IN" sz="2400" dirty="0" smtClean="0"/>
              <a:t>+d</a:t>
            </a:r>
            <a:r>
              <a:rPr lang="hi-IN" sz="2400" baseline="-25000" dirty="0" smtClean="0"/>
              <a:t>FA</a:t>
            </a:r>
            <a:r>
              <a:rPr lang="hi-IN" sz="2400" dirty="0" smtClean="0"/>
              <a:t>+d</a:t>
            </a:r>
            <a:r>
              <a:rPr lang="hi-IN" sz="2400" baseline="-25000" dirty="0" smtClean="0"/>
              <a:t>FB</a:t>
            </a:r>
            <a:r>
              <a:rPr lang="hi-IN" sz="2400" dirty="0" smtClean="0"/>
              <a:t>+d</a:t>
            </a:r>
            <a:r>
              <a:rPr lang="hi-IN" sz="2400" baseline="-25000" dirty="0" smtClean="0"/>
              <a:t>EA</a:t>
            </a:r>
            <a:r>
              <a:rPr lang="hi-IN" sz="2400" dirty="0" smtClean="0"/>
              <a:t>+d</a:t>
            </a:r>
            <a:r>
              <a:rPr lang="hi-IN" sz="2400" baseline="-25000" dirty="0" smtClean="0"/>
              <a:t>EB</a:t>
            </a:r>
            <a:r>
              <a:rPr lang="hi-IN" sz="2400" dirty="0" smtClean="0"/>
              <a:t>)/6=(3.61+2.92+3.20+2.50+4.24+3.54)/6=3.335. </a:t>
            </a:r>
            <a:endParaRPr lang="en-US" sz="2400" dirty="0" smtClean="0">
              <a:cs typeface="Times New Roman" pitchFamily="18" charset="0"/>
            </a:endParaRPr>
          </a:p>
          <a:p>
            <a:r>
              <a:rPr lang="hi-IN" sz="2400" dirty="0" smtClean="0"/>
              <a:t>d</a:t>
            </a:r>
            <a:r>
              <a:rPr lang="hi-IN" sz="2400" baseline="-25000" dirty="0" smtClean="0"/>
              <a:t>((D, F), E)-&gt;C</a:t>
            </a:r>
            <a:r>
              <a:rPr lang="hi-IN" sz="2400" dirty="0" smtClean="0"/>
              <a:t>= d</a:t>
            </a:r>
            <a:r>
              <a:rPr lang="hi-IN" sz="2400" baseline="-25000" dirty="0" smtClean="0"/>
              <a:t>C-&gt;((D, F), E)</a:t>
            </a:r>
            <a:r>
              <a:rPr lang="hi-IN" sz="2400" dirty="0" smtClean="0"/>
              <a:t>=mean(d</a:t>
            </a:r>
            <a:r>
              <a:rPr lang="hi-IN" sz="2400" baseline="-25000" dirty="0" smtClean="0"/>
              <a:t>(D, F)-&gt;C</a:t>
            </a:r>
            <a:r>
              <a:rPr lang="hi-IN" sz="2400" dirty="0" smtClean="0"/>
              <a:t>, d</a:t>
            </a:r>
            <a:r>
              <a:rPr lang="hi-IN" sz="2400" baseline="-25000" dirty="0" smtClean="0"/>
              <a:t>EC</a:t>
            </a:r>
            <a:r>
              <a:rPr lang="hi-IN" sz="2400" dirty="0" smtClean="0"/>
              <a:t>) =(d</a:t>
            </a:r>
            <a:r>
              <a:rPr lang="hi-IN" sz="2400" baseline="-25000" dirty="0" smtClean="0"/>
              <a:t>DC</a:t>
            </a:r>
            <a:r>
              <a:rPr lang="hi-IN" sz="2400" dirty="0" smtClean="0"/>
              <a:t>+d</a:t>
            </a:r>
            <a:r>
              <a:rPr lang="hi-IN" sz="2400" baseline="-25000" dirty="0" smtClean="0"/>
              <a:t>FC</a:t>
            </a:r>
            <a:r>
              <a:rPr lang="hi-IN" sz="2400" dirty="0" smtClean="0"/>
              <a:t>+d</a:t>
            </a:r>
            <a:r>
              <a:rPr lang="hi-IN" sz="2400" baseline="-25000" dirty="0" smtClean="0"/>
              <a:t>EC</a:t>
            </a:r>
            <a:r>
              <a:rPr lang="hi-IN" sz="2400" dirty="0" smtClean="0"/>
              <a:t>)/3=(2.24+2.50+1.41)/3=2.05. </a:t>
            </a:r>
            <a:endParaRPr lang="en-US" sz="2400" dirty="0" smtClean="0">
              <a:cs typeface="Times New Roman" pitchFamily="18" charset="0"/>
            </a:endParaRPr>
          </a:p>
          <a:p>
            <a:endParaRPr lang="hi-IN" sz="2400" dirty="0" smtClean="0"/>
          </a:p>
          <a:p>
            <a:endParaRPr lang="en-US" dirty="0"/>
          </a:p>
        </p:txBody>
      </p:sp>
      <p:sp>
        <p:nvSpPr>
          <p:cNvPr id="5" name="Subtitle 2"/>
          <p:cNvSpPr txBox="1">
            <a:spLocks/>
          </p:cNvSpPr>
          <p:nvPr/>
        </p:nvSpPr>
        <p:spPr>
          <a:xfrm>
            <a:off x="35496" y="5949280"/>
            <a:ext cx="8892480" cy="720080"/>
          </a:xfrm>
          <a:prstGeom prst="rect">
            <a:avLst/>
          </a:prstGeom>
        </p:spPr>
        <p:txBody>
          <a:bodyPr vert="horz" lIns="91440" tIns="45720" rIns="91440" bIns="45720" rtlCol="0">
            <a:normAutofit fontScale="25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hi-IN" sz="9600" i="0" u="none" strike="noStrike" kern="1200" cap="none" spc="0" normalizeH="0" baseline="0" noProof="0" dirty="0" smtClean="0">
                <a:ln>
                  <a:noFill/>
                </a:ln>
                <a:solidFill>
                  <a:schemeClr val="tx1"/>
                </a:solidFill>
                <a:effectLst/>
                <a:uLnTx/>
                <a:uFillTx/>
                <a:latin typeface="+mn-lt"/>
                <a:ea typeface="+mn-ea"/>
                <a:cs typeface="+mn-cs"/>
              </a:rPr>
              <a:t>Here, ((D,</a:t>
            </a:r>
            <a:r>
              <a:rPr kumimoji="0" lang="hi-IN" sz="9600" i="0" u="none" strike="noStrike" kern="1200" cap="none" spc="0" normalizeH="0" noProof="0" dirty="0" smtClean="0">
                <a:ln>
                  <a:noFill/>
                </a:ln>
                <a:solidFill>
                  <a:schemeClr val="tx1"/>
                </a:solidFill>
                <a:effectLst/>
                <a:uLnTx/>
                <a:uFillTx/>
                <a:latin typeface="+mn-lt"/>
                <a:ea typeface="+mn-ea"/>
                <a:cs typeface="+mn-cs"/>
              </a:rPr>
              <a:t> F), E) </a:t>
            </a:r>
            <a:r>
              <a:rPr kumimoji="0" lang="hi-IN" sz="9600" i="0" u="none" strike="noStrike" kern="1200" cap="none" spc="0" normalizeH="0" baseline="0" noProof="0" dirty="0" smtClean="0">
                <a:ln>
                  <a:noFill/>
                </a:ln>
                <a:solidFill>
                  <a:schemeClr val="tx1"/>
                </a:solidFill>
                <a:effectLst/>
                <a:uLnTx/>
                <a:uFillTx/>
                <a:latin typeface="+mn-lt"/>
                <a:ea typeface="+mn-ea"/>
                <a:cs typeface="+mn-cs"/>
              </a:rPr>
              <a:t>and </a:t>
            </a:r>
            <a:r>
              <a:rPr lang="hi-IN" sz="9600" noProof="0" dirty="0" smtClean="0"/>
              <a:t>C</a:t>
            </a:r>
            <a:r>
              <a:rPr lang="hi-IN" sz="9600" dirty="0" smtClean="0"/>
              <a:t> </a:t>
            </a:r>
            <a:r>
              <a:rPr kumimoji="0" lang="hi-IN" sz="9600" i="0" u="none" strike="noStrike" kern="1200" cap="none" spc="0" normalizeH="0" baseline="0" noProof="0" dirty="0" smtClean="0">
                <a:ln>
                  <a:noFill/>
                </a:ln>
                <a:solidFill>
                  <a:schemeClr val="tx1"/>
                </a:solidFill>
                <a:effectLst/>
                <a:uLnTx/>
                <a:uFillTx/>
                <a:latin typeface="+mn-lt"/>
                <a:ea typeface="+mn-ea"/>
                <a:cs typeface="+mn-cs"/>
              </a:rPr>
              <a:t>are the nearest clusters. Hence, ((D,</a:t>
            </a:r>
            <a:r>
              <a:rPr kumimoji="0" lang="hi-IN" sz="9600" i="0" u="none" strike="noStrike" kern="1200" cap="none" spc="0" normalizeH="0" noProof="0" dirty="0" smtClean="0">
                <a:ln>
                  <a:noFill/>
                </a:ln>
                <a:solidFill>
                  <a:schemeClr val="tx1"/>
                </a:solidFill>
                <a:effectLst/>
                <a:uLnTx/>
                <a:uFillTx/>
                <a:latin typeface="+mn-lt"/>
                <a:ea typeface="+mn-ea"/>
                <a:cs typeface="+mn-cs"/>
              </a:rPr>
              <a:t> F)</a:t>
            </a:r>
            <a:r>
              <a:rPr lang="hi-IN" sz="9600" dirty="0" smtClean="0"/>
              <a:t>, </a:t>
            </a:r>
            <a:r>
              <a:rPr kumimoji="0" lang="hi-IN" sz="9600" i="0" u="none" strike="noStrike" kern="1200" cap="none" spc="0" normalizeH="0" baseline="0" noProof="0" dirty="0" smtClean="0">
                <a:ln>
                  <a:noFill/>
                </a:ln>
                <a:solidFill>
                  <a:schemeClr val="tx1"/>
                </a:solidFill>
                <a:effectLst/>
                <a:uLnTx/>
                <a:uFillTx/>
                <a:latin typeface="+mn-lt"/>
                <a:ea typeface="+mn-ea"/>
                <a:cs typeface="+mn-cs"/>
              </a:rPr>
              <a:t>E) and C are grouped</a:t>
            </a:r>
            <a:r>
              <a:rPr kumimoji="0" lang="hi-IN" sz="9600" i="0" u="none" strike="noStrike" kern="1200" cap="none" spc="0" normalizeH="0" noProof="0" dirty="0" smtClean="0">
                <a:ln>
                  <a:noFill/>
                </a:ln>
                <a:solidFill>
                  <a:schemeClr val="tx1"/>
                </a:solidFill>
                <a:effectLst/>
                <a:uLnTx/>
                <a:uFillTx/>
                <a:latin typeface="+mn-lt"/>
                <a:ea typeface="+mn-ea"/>
                <a:cs typeface="+mn-cs"/>
              </a:rPr>
              <a:t> into a single cluster, (((</a:t>
            </a:r>
            <a:r>
              <a:rPr lang="hi-IN" sz="9600" dirty="0" smtClean="0"/>
              <a:t>D</a:t>
            </a:r>
            <a:r>
              <a:rPr kumimoji="0" lang="hi-IN" sz="9600" i="0" u="none" strike="noStrike" kern="1200" cap="none" spc="0" normalizeH="0" noProof="0" dirty="0" smtClean="0">
                <a:ln>
                  <a:noFill/>
                </a:ln>
                <a:solidFill>
                  <a:schemeClr val="tx1"/>
                </a:solidFill>
                <a:effectLst/>
                <a:uLnTx/>
                <a:uFillTx/>
                <a:latin typeface="+mn-lt"/>
                <a:ea typeface="+mn-ea"/>
                <a:cs typeface="+mn-cs"/>
              </a:rPr>
              <a:t>, F), E), C).</a:t>
            </a:r>
            <a:endParaRPr kumimoji="0" lang="hi-IN" sz="240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5A4DD2B8-9052-4EBD-A268-910EE0104888}"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1"/>
          <p:cNvPicPr>
            <a:picLocks noChangeAspect="1" noChangeArrowheads="1"/>
          </p:cNvPicPr>
          <p:nvPr/>
        </p:nvPicPr>
        <p:blipFill>
          <a:blip r:embed="rId2" cstate="print"/>
          <a:srcRect/>
          <a:stretch>
            <a:fillRect/>
          </a:stretch>
        </p:blipFill>
        <p:spPr bwMode="auto">
          <a:xfrm>
            <a:off x="2109788" y="3320008"/>
            <a:ext cx="4924425" cy="1981200"/>
          </a:xfrm>
          <a:prstGeom prst="rect">
            <a:avLst/>
          </a:prstGeom>
          <a:noFill/>
          <a:ln w="9525">
            <a:noFill/>
            <a:miter lim="800000"/>
            <a:headEnd/>
            <a:tailEnd/>
          </a:ln>
        </p:spPr>
      </p:pic>
      <p:sp>
        <p:nvSpPr>
          <p:cNvPr id="4" name="TextBox 3"/>
          <p:cNvSpPr txBox="1"/>
          <p:nvPr/>
        </p:nvSpPr>
        <p:spPr>
          <a:xfrm>
            <a:off x="36512" y="188640"/>
            <a:ext cx="9144000" cy="3600986"/>
          </a:xfrm>
          <a:prstGeom prst="rect">
            <a:avLst/>
          </a:prstGeom>
          <a:noFill/>
        </p:spPr>
        <p:txBody>
          <a:bodyPr wrap="square" rtlCol="0">
            <a:spAutoFit/>
          </a:bodyPr>
          <a:lstStyle/>
          <a:p>
            <a:r>
              <a:rPr lang="hi-IN" sz="2400" dirty="0" smtClean="0"/>
              <a:t>In the </a:t>
            </a:r>
            <a:r>
              <a:rPr lang="hi-IN" sz="2400" b="1" dirty="0" smtClean="0"/>
              <a:t>fifth</a:t>
            </a:r>
            <a:r>
              <a:rPr lang="hi-IN" sz="2400" dirty="0" smtClean="0"/>
              <a:t> iteration, first obtain a new data matrix by removing the clusters ((D, F), E) &amp; C and including the cluster (((D, F), E), C). Various distances corresponding to the new cluster (((D, F), E), C) are computed as follows:</a:t>
            </a:r>
          </a:p>
          <a:p>
            <a:r>
              <a:rPr lang="hi-IN" sz="2400" dirty="0" smtClean="0"/>
              <a:t>d</a:t>
            </a:r>
            <a:r>
              <a:rPr lang="hi-IN" sz="2400" baseline="-25000" dirty="0" smtClean="0"/>
              <a:t>(((D, F), E),C)-&gt;(A, B)</a:t>
            </a:r>
            <a:r>
              <a:rPr lang="hi-IN" sz="2400" dirty="0" smtClean="0"/>
              <a:t>= d</a:t>
            </a:r>
            <a:r>
              <a:rPr lang="hi-IN" sz="2400" baseline="-25000" dirty="0" smtClean="0"/>
              <a:t>(A, B)-&gt;(((D, F), E),C)</a:t>
            </a:r>
            <a:r>
              <a:rPr lang="hi-IN" sz="2400" dirty="0" smtClean="0"/>
              <a:t>=mean(d</a:t>
            </a:r>
            <a:r>
              <a:rPr lang="hi-IN" sz="2400" baseline="-25000" dirty="0" smtClean="0"/>
              <a:t>((D, F), E)-&gt;(A, B)</a:t>
            </a:r>
            <a:r>
              <a:rPr lang="hi-IN" sz="2400" dirty="0" smtClean="0"/>
              <a:t>, d</a:t>
            </a:r>
            <a:r>
              <a:rPr lang="hi-IN" sz="2400" baseline="-25000" dirty="0" smtClean="0"/>
              <a:t>C-&gt;(A, B)</a:t>
            </a:r>
            <a:r>
              <a:rPr lang="hi-IN" sz="2400" dirty="0" smtClean="0"/>
              <a:t>)  </a:t>
            </a:r>
          </a:p>
          <a:p>
            <a:r>
              <a:rPr lang="hi-IN" sz="2400" dirty="0" smtClean="0"/>
              <a:t>=mean(d</a:t>
            </a:r>
            <a:r>
              <a:rPr lang="hi-IN" sz="2400" baseline="-25000" dirty="0" smtClean="0"/>
              <a:t>(D, F)-&gt;(A, B)</a:t>
            </a:r>
            <a:r>
              <a:rPr lang="hi-IN" sz="2400" dirty="0" smtClean="0"/>
              <a:t>, d</a:t>
            </a:r>
            <a:r>
              <a:rPr lang="hi-IN" sz="2400" baseline="-25000" dirty="0" smtClean="0"/>
              <a:t>E-&gt;(A, B), </a:t>
            </a:r>
            <a:r>
              <a:rPr lang="hi-IN" sz="2400" dirty="0" smtClean="0"/>
              <a:t>d</a:t>
            </a:r>
            <a:r>
              <a:rPr lang="hi-IN" sz="2400" baseline="-25000" dirty="0" smtClean="0"/>
              <a:t>CA</a:t>
            </a:r>
            <a:r>
              <a:rPr lang="hi-IN" sz="2400" dirty="0" smtClean="0"/>
              <a:t>, d</a:t>
            </a:r>
            <a:r>
              <a:rPr lang="hi-IN" sz="2400" baseline="-25000" dirty="0" smtClean="0"/>
              <a:t>CB</a:t>
            </a:r>
            <a:r>
              <a:rPr lang="hi-IN" sz="2400" dirty="0" smtClean="0"/>
              <a:t>)=mean(d</a:t>
            </a:r>
            <a:r>
              <a:rPr lang="hi-IN" sz="2400" baseline="-25000" dirty="0" smtClean="0"/>
              <a:t>(D, F)-&gt;A</a:t>
            </a:r>
            <a:r>
              <a:rPr lang="hi-IN" sz="2400" dirty="0" smtClean="0"/>
              <a:t>, d</a:t>
            </a:r>
            <a:r>
              <a:rPr lang="hi-IN" sz="2400" baseline="-25000" dirty="0" smtClean="0"/>
              <a:t>(D, F)-&gt;B</a:t>
            </a:r>
            <a:r>
              <a:rPr lang="hi-IN" sz="2400" dirty="0" smtClean="0"/>
              <a:t>,d</a:t>
            </a:r>
            <a:r>
              <a:rPr lang="hi-IN" sz="2400" baseline="-25000" dirty="0" smtClean="0"/>
              <a:t>EA</a:t>
            </a:r>
            <a:r>
              <a:rPr lang="hi-IN" sz="2400" dirty="0" smtClean="0"/>
              <a:t>,d</a:t>
            </a:r>
            <a:r>
              <a:rPr lang="hi-IN" sz="2400" baseline="-25000" dirty="0" smtClean="0"/>
              <a:t>EB,</a:t>
            </a:r>
            <a:r>
              <a:rPr lang="hi-IN" sz="2400" dirty="0" smtClean="0"/>
              <a:t> d</a:t>
            </a:r>
            <a:r>
              <a:rPr lang="hi-IN" sz="2400" baseline="-25000" dirty="0" smtClean="0"/>
              <a:t>CA</a:t>
            </a:r>
            <a:r>
              <a:rPr lang="hi-IN" sz="2400" dirty="0" smtClean="0"/>
              <a:t>, d</a:t>
            </a:r>
            <a:r>
              <a:rPr lang="hi-IN" sz="2400" baseline="-25000" dirty="0" smtClean="0"/>
              <a:t>CB</a:t>
            </a:r>
            <a:r>
              <a:rPr lang="hi-IN" sz="2400" dirty="0" smtClean="0"/>
              <a:t>) =(d</a:t>
            </a:r>
            <a:r>
              <a:rPr lang="hi-IN" sz="2400" baseline="-25000" dirty="0" smtClean="0"/>
              <a:t>DA</a:t>
            </a:r>
            <a:r>
              <a:rPr lang="hi-IN" sz="2400" dirty="0" smtClean="0"/>
              <a:t>+d</a:t>
            </a:r>
            <a:r>
              <a:rPr lang="hi-IN" sz="2400" baseline="-25000" dirty="0" smtClean="0"/>
              <a:t>FA</a:t>
            </a:r>
            <a:r>
              <a:rPr lang="hi-IN" sz="2400" dirty="0" smtClean="0"/>
              <a:t>+d</a:t>
            </a:r>
            <a:r>
              <a:rPr lang="hi-IN" sz="2400" baseline="-25000" dirty="0" smtClean="0"/>
              <a:t>DB</a:t>
            </a:r>
            <a:r>
              <a:rPr lang="hi-IN" sz="2400" dirty="0" smtClean="0"/>
              <a:t>+d</a:t>
            </a:r>
            <a:r>
              <a:rPr lang="hi-IN" sz="2400" baseline="-25000" dirty="0" smtClean="0"/>
              <a:t>FB</a:t>
            </a:r>
            <a:r>
              <a:rPr lang="hi-IN" sz="2400" dirty="0" smtClean="0"/>
              <a:t>+d</a:t>
            </a:r>
            <a:r>
              <a:rPr lang="hi-IN" sz="2400" baseline="-25000" dirty="0" smtClean="0"/>
              <a:t>EA</a:t>
            </a:r>
            <a:r>
              <a:rPr lang="hi-IN" sz="2400" dirty="0" smtClean="0"/>
              <a:t>+d</a:t>
            </a:r>
            <a:r>
              <a:rPr lang="hi-IN" sz="2400" baseline="-25000" dirty="0" smtClean="0"/>
              <a:t>EB</a:t>
            </a:r>
            <a:r>
              <a:rPr lang="hi-IN" sz="2400" dirty="0" smtClean="0"/>
              <a:t>+d</a:t>
            </a:r>
            <a:r>
              <a:rPr lang="hi-IN" sz="2400" baseline="-25000" dirty="0" smtClean="0"/>
              <a:t>CA</a:t>
            </a:r>
            <a:r>
              <a:rPr lang="hi-IN" sz="2400" dirty="0" smtClean="0"/>
              <a:t>+d</a:t>
            </a:r>
            <a:r>
              <a:rPr lang="hi-IN" sz="2400" baseline="-25000" dirty="0" smtClean="0"/>
              <a:t>CB</a:t>
            </a:r>
            <a:r>
              <a:rPr lang="hi-IN" sz="2400" dirty="0" smtClean="0"/>
              <a:t>)/8 =(3.61+3.20+2.92+2.50+4.24+3.54+5.66+4.95)/8=3.8275.</a:t>
            </a:r>
            <a:endParaRPr lang="en-US" sz="2400" dirty="0" smtClean="0">
              <a:cs typeface="Times New Roman" pitchFamily="18" charset="0"/>
            </a:endParaRPr>
          </a:p>
          <a:p>
            <a:endParaRPr lang="hi-IN" dirty="0" smtClean="0"/>
          </a:p>
          <a:p>
            <a:endParaRPr lang="en-US" dirty="0"/>
          </a:p>
        </p:txBody>
      </p:sp>
      <p:sp>
        <p:nvSpPr>
          <p:cNvPr id="5" name="Subtitle 2"/>
          <p:cNvSpPr txBox="1">
            <a:spLocks/>
          </p:cNvSpPr>
          <p:nvPr/>
        </p:nvSpPr>
        <p:spPr>
          <a:xfrm>
            <a:off x="35496" y="5445224"/>
            <a:ext cx="8892480" cy="1268760"/>
          </a:xfrm>
          <a:prstGeom prst="rect">
            <a:avLst/>
          </a:prstGeom>
        </p:spPr>
        <p:txBody>
          <a:bodyPr vert="horz" lIns="91440" tIns="45720" rIns="91440" bIns="45720" rtlCol="0">
            <a:normAutofit fontScale="25000" lnSpcReduction="20000"/>
          </a:bodyPr>
          <a:lstStyle/>
          <a:p>
            <a:pPr lvl="0">
              <a:spcBef>
                <a:spcPct val="20000"/>
              </a:spcBef>
            </a:pPr>
            <a:r>
              <a:rPr kumimoji="0" lang="hi-IN" sz="9600" i="0" u="none" strike="noStrike" kern="1200" cap="none" spc="0" normalizeH="0" baseline="0" noProof="0" dirty="0" smtClean="0">
                <a:ln>
                  <a:noFill/>
                </a:ln>
                <a:solidFill>
                  <a:schemeClr val="tx1"/>
                </a:solidFill>
                <a:effectLst/>
                <a:uLnTx/>
                <a:uFillTx/>
                <a:latin typeface="+mn-lt"/>
                <a:ea typeface="+mn-ea"/>
                <a:cs typeface="+mn-cs"/>
              </a:rPr>
              <a:t>Here, (((D,</a:t>
            </a:r>
            <a:r>
              <a:rPr kumimoji="0" lang="hi-IN" sz="9600" i="0" u="none" strike="noStrike" kern="1200" cap="none" spc="0" normalizeH="0" noProof="0" dirty="0" smtClean="0">
                <a:ln>
                  <a:noFill/>
                </a:ln>
                <a:solidFill>
                  <a:schemeClr val="tx1"/>
                </a:solidFill>
                <a:effectLst/>
                <a:uLnTx/>
                <a:uFillTx/>
                <a:latin typeface="+mn-lt"/>
                <a:ea typeface="+mn-ea"/>
                <a:cs typeface="+mn-cs"/>
              </a:rPr>
              <a:t> F), E), </a:t>
            </a:r>
            <a:r>
              <a:rPr lang="hi-IN" sz="9600" noProof="0" dirty="0" smtClean="0"/>
              <a:t>C) and (A, B) </a:t>
            </a:r>
            <a:r>
              <a:rPr kumimoji="0" lang="hi-IN" sz="9600" i="0" u="none" strike="noStrike" kern="1200" cap="none" spc="0" normalizeH="0" baseline="0" noProof="0" dirty="0" smtClean="0">
                <a:ln>
                  <a:noFill/>
                </a:ln>
                <a:solidFill>
                  <a:schemeClr val="tx1"/>
                </a:solidFill>
                <a:effectLst/>
                <a:uLnTx/>
                <a:uFillTx/>
                <a:latin typeface="+mn-lt"/>
                <a:ea typeface="+mn-ea"/>
                <a:cs typeface="+mn-cs"/>
              </a:rPr>
              <a:t>are the nearest clusters. Hence, </a:t>
            </a:r>
            <a:r>
              <a:rPr lang="hi-IN" sz="9600" dirty="0" smtClean="0"/>
              <a:t>finally the clusters (((D, F), E), C) and (A, B) are </a:t>
            </a:r>
            <a:r>
              <a:rPr kumimoji="0" lang="hi-IN" sz="9600" i="0" u="none" strike="noStrike" kern="1200" cap="none" spc="0" normalizeH="0" baseline="0" noProof="0" dirty="0" smtClean="0">
                <a:ln>
                  <a:noFill/>
                </a:ln>
                <a:solidFill>
                  <a:schemeClr val="tx1"/>
                </a:solidFill>
                <a:effectLst/>
                <a:uLnTx/>
                <a:uFillTx/>
                <a:latin typeface="+mn-lt"/>
                <a:ea typeface="+mn-ea"/>
                <a:cs typeface="+mn-cs"/>
              </a:rPr>
              <a:t>grouped</a:t>
            </a:r>
            <a:r>
              <a:rPr kumimoji="0" lang="hi-IN" sz="9600" i="0" u="none" strike="noStrike" kern="1200" cap="none" spc="0" normalizeH="0" noProof="0" dirty="0" smtClean="0">
                <a:ln>
                  <a:noFill/>
                </a:ln>
                <a:solidFill>
                  <a:schemeClr val="tx1"/>
                </a:solidFill>
                <a:effectLst/>
                <a:uLnTx/>
                <a:uFillTx/>
                <a:latin typeface="+mn-lt"/>
                <a:ea typeface="+mn-ea"/>
                <a:cs typeface="+mn-cs"/>
              </a:rPr>
              <a:t> into a single cluster, ((((</a:t>
            </a:r>
            <a:r>
              <a:rPr lang="hi-IN" sz="9600" dirty="0" smtClean="0"/>
              <a:t>D</a:t>
            </a:r>
            <a:r>
              <a:rPr kumimoji="0" lang="hi-IN" sz="9600" i="0" u="none" strike="noStrike" kern="1200" cap="none" spc="0" normalizeH="0" noProof="0" dirty="0" smtClean="0">
                <a:ln>
                  <a:noFill/>
                </a:ln>
                <a:solidFill>
                  <a:schemeClr val="tx1"/>
                </a:solidFill>
                <a:effectLst/>
                <a:uLnTx/>
                <a:uFillTx/>
                <a:latin typeface="+mn-lt"/>
                <a:ea typeface="+mn-ea"/>
                <a:cs typeface="+mn-cs"/>
              </a:rPr>
              <a:t>, F), E), C), (A, B)). Now all the data points are grouped into a single cluster, hence the process of </a:t>
            </a:r>
            <a:r>
              <a:rPr kumimoji="0" lang="hi-IN" sz="9600" b="1" i="0" u="none" strike="noStrike" kern="1200" cap="none" spc="0" normalizeH="0" noProof="0" dirty="0" smtClean="0">
                <a:ln>
                  <a:noFill/>
                </a:ln>
                <a:solidFill>
                  <a:schemeClr val="tx1"/>
                </a:solidFill>
                <a:effectLst/>
                <a:uLnTx/>
                <a:uFillTx/>
                <a:latin typeface="+mn-lt"/>
                <a:ea typeface="+mn-ea"/>
                <a:cs typeface="+mn-cs"/>
              </a:rPr>
              <a:t>average linkage </a:t>
            </a:r>
            <a:r>
              <a:rPr kumimoji="0" lang="hi-IN" sz="9600" i="0" u="none" strike="noStrike" kern="1200" cap="none" spc="0" normalizeH="0" noProof="0" dirty="0" smtClean="0">
                <a:ln>
                  <a:noFill/>
                </a:ln>
                <a:solidFill>
                  <a:schemeClr val="tx1"/>
                </a:solidFill>
                <a:effectLst/>
                <a:uLnTx/>
                <a:uFillTx/>
                <a:latin typeface="+mn-lt"/>
                <a:ea typeface="+mn-ea"/>
                <a:cs typeface="+mn-cs"/>
              </a:rPr>
              <a:t>clustering stops.</a:t>
            </a:r>
            <a:endParaRPr kumimoji="0" lang="hi-IN" sz="960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i-I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5A4DD2B8-9052-4EBD-A268-910EE0104888}"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2471738" y="1762472"/>
            <a:ext cx="4200525" cy="4114800"/>
          </a:xfrm>
          <a:prstGeom prst="rect">
            <a:avLst/>
          </a:prstGeom>
          <a:noFill/>
          <a:ln w="9525">
            <a:noFill/>
            <a:miter lim="800000"/>
            <a:headEnd/>
            <a:tailEnd/>
          </a:ln>
        </p:spPr>
      </p:pic>
      <p:sp>
        <p:nvSpPr>
          <p:cNvPr id="3" name="TextBox 2"/>
          <p:cNvSpPr txBox="1"/>
          <p:nvPr/>
        </p:nvSpPr>
        <p:spPr>
          <a:xfrm>
            <a:off x="0" y="500479"/>
            <a:ext cx="9144000" cy="1200329"/>
          </a:xfrm>
          <a:prstGeom prst="rect">
            <a:avLst/>
          </a:prstGeom>
          <a:noFill/>
        </p:spPr>
        <p:txBody>
          <a:bodyPr wrap="square" rtlCol="0">
            <a:spAutoFit/>
          </a:bodyPr>
          <a:lstStyle/>
          <a:p>
            <a:r>
              <a:rPr lang="hi-IN" sz="2400" dirty="0" smtClean="0"/>
              <a:t>The </a:t>
            </a:r>
            <a:r>
              <a:rPr lang="hi-IN" sz="2400" b="1" dirty="0" smtClean="0"/>
              <a:t>Dendrogram</a:t>
            </a:r>
            <a:r>
              <a:rPr lang="hi-IN" sz="2400" dirty="0" smtClean="0"/>
              <a:t> of the above average linkage clustering process, which represents how the data points/clusters are evantually merged to form a single cluster is shown below: </a:t>
            </a:r>
            <a:endParaRPr lang="en-US" sz="2400" dirty="0"/>
          </a:p>
        </p:txBody>
      </p:sp>
      <p:sp>
        <p:nvSpPr>
          <p:cNvPr id="4" name="Slide Number Placeholder 3"/>
          <p:cNvSpPr>
            <a:spLocks noGrp="1"/>
          </p:cNvSpPr>
          <p:nvPr>
            <p:ph type="sldNum" sz="quarter" idx="12"/>
          </p:nvPr>
        </p:nvSpPr>
        <p:spPr/>
        <p:txBody>
          <a:bodyPr/>
          <a:lstStyle/>
          <a:p>
            <a:fld id="{5A4DD2B8-9052-4EBD-A268-910EE0104888}"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88640"/>
            <a:ext cx="8892480" cy="830997"/>
          </a:xfrm>
          <a:prstGeom prst="rect">
            <a:avLst/>
          </a:prstGeom>
          <a:noFill/>
        </p:spPr>
        <p:txBody>
          <a:bodyPr wrap="square" rtlCol="0">
            <a:spAutoFit/>
          </a:bodyPr>
          <a:lstStyle/>
          <a:p>
            <a:r>
              <a:rPr lang="hi-IN" sz="2400" dirty="0" smtClean="0"/>
              <a:t>Sample python code for agglomerative clustering obtained from </a:t>
            </a:r>
            <a:r>
              <a:rPr lang="en-US" sz="2400" dirty="0" smtClean="0"/>
              <a:t>scikit-learn.org</a:t>
            </a:r>
            <a:r>
              <a:rPr lang="hi-IN" sz="2400" dirty="0" smtClean="0"/>
              <a:t>: </a:t>
            </a:r>
            <a:endParaRPr lang="en-US" sz="2400" dirty="0"/>
          </a:p>
        </p:txBody>
      </p:sp>
      <p:pic>
        <p:nvPicPr>
          <p:cNvPr id="72706" name="Picture 2"/>
          <p:cNvPicPr>
            <a:picLocks noChangeAspect="1" noChangeArrowheads="1"/>
          </p:cNvPicPr>
          <p:nvPr/>
        </p:nvPicPr>
        <p:blipFill>
          <a:blip r:embed="rId2" cstate="print"/>
          <a:srcRect/>
          <a:stretch>
            <a:fillRect/>
          </a:stretch>
        </p:blipFill>
        <p:spPr bwMode="auto">
          <a:xfrm>
            <a:off x="384598" y="1052736"/>
            <a:ext cx="8363865" cy="4588509"/>
          </a:xfrm>
          <a:prstGeom prst="rect">
            <a:avLst/>
          </a:prstGeom>
          <a:noFill/>
          <a:ln w="9525">
            <a:noFill/>
            <a:miter lim="800000"/>
            <a:headEnd/>
            <a:tailEnd/>
          </a:ln>
        </p:spPr>
      </p:pic>
      <p:sp>
        <p:nvSpPr>
          <p:cNvPr id="5" name="TextBox 4"/>
          <p:cNvSpPr txBox="1"/>
          <p:nvPr/>
        </p:nvSpPr>
        <p:spPr>
          <a:xfrm>
            <a:off x="323528" y="5877272"/>
            <a:ext cx="8140242" cy="707886"/>
          </a:xfrm>
          <a:prstGeom prst="rect">
            <a:avLst/>
          </a:prstGeom>
          <a:noFill/>
        </p:spPr>
        <p:txBody>
          <a:bodyPr wrap="none" rtlCol="0">
            <a:spAutoFit/>
          </a:bodyPr>
          <a:lstStyle/>
          <a:p>
            <a:r>
              <a:rPr lang="hi-IN" sz="2000" dirty="0" smtClean="0"/>
              <a:t>Here, linkage selects the type of agglomerative clustering:</a:t>
            </a:r>
          </a:p>
          <a:p>
            <a:r>
              <a:rPr lang="en-US" sz="2000" dirty="0" smtClean="0"/>
              <a:t>linkage : </a:t>
            </a:r>
            <a:r>
              <a:rPr lang="en-US" sz="2000" i="1" dirty="0" smtClean="0"/>
              <a:t>{“ward”, “complete”, “average”, “single”}, optional (default=”ward”)</a:t>
            </a:r>
            <a:endParaRPr lang="en-US" sz="2000" dirty="0"/>
          </a:p>
        </p:txBody>
      </p:sp>
      <p:sp>
        <p:nvSpPr>
          <p:cNvPr id="6" name="Slide Number Placeholder 5"/>
          <p:cNvSpPr>
            <a:spLocks noGrp="1"/>
          </p:cNvSpPr>
          <p:nvPr>
            <p:ph type="sldNum" sz="quarter" idx="12"/>
          </p:nvPr>
        </p:nvSpPr>
        <p:spPr/>
        <p:txBody>
          <a:bodyPr/>
          <a:lstStyle/>
          <a:p>
            <a:fld id="{5A4DD2B8-9052-4EBD-A268-910EE0104888}"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7544" y="2502024"/>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300" b="1" i="0" u="none" strike="noStrike" kern="1200" cap="none" spc="0" normalizeH="0" baseline="0" noProof="0" dirty="0" smtClean="0">
                <a:ln>
                  <a:noFill/>
                </a:ln>
                <a:solidFill>
                  <a:schemeClr val="tx1"/>
                </a:solidFill>
                <a:effectLst/>
                <a:uLnTx/>
                <a:uFillTx/>
                <a:latin typeface="+mj-lt"/>
                <a:ea typeface="+mj-ea"/>
                <a:cs typeface="+mj-cs"/>
              </a:rPr>
              <a:t>K-MEANS CLUSTERING</a:t>
            </a:r>
          </a:p>
        </p:txBody>
      </p:sp>
      <p:sp>
        <p:nvSpPr>
          <p:cNvPr id="3" name="Slide Number Placeholder 2"/>
          <p:cNvSpPr>
            <a:spLocks noGrp="1"/>
          </p:cNvSpPr>
          <p:nvPr>
            <p:ph type="sldNum" sz="quarter" idx="12"/>
          </p:nvPr>
        </p:nvSpPr>
        <p:spPr/>
        <p:txBody>
          <a:bodyPr/>
          <a:lstStyle/>
          <a:p>
            <a:fld id="{5A4DD2B8-9052-4EBD-A268-910EE0104888}"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485800"/>
            <a:ext cx="8229600" cy="1143000"/>
          </a:xfrm>
        </p:spPr>
        <p:txBody>
          <a:bodyPr>
            <a:normAutofit/>
          </a:bodyPr>
          <a:lstStyle/>
          <a:p>
            <a:pPr eaLnBrk="1" hangingPunct="1"/>
            <a:r>
              <a:rPr lang="en-US" sz="4000" dirty="0" smtClean="0">
                <a:latin typeface="Calibri" pitchFamily="34" charset="0"/>
                <a:cs typeface="Calibri" pitchFamily="34" charset="0"/>
              </a:rPr>
              <a:t>K</a:t>
            </a:r>
            <a:r>
              <a:rPr lang="hi-IN" sz="4000" dirty="0" smtClean="0">
                <a:latin typeface="Calibri" pitchFamily="34" charset="0"/>
              </a:rPr>
              <a:t>-means clustering</a:t>
            </a:r>
            <a:endParaRPr lang="en-US" sz="4000" dirty="0" smtClean="0">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5A4DD2B8-9052-4EBD-A268-910EE0104888}" type="slidenum">
              <a:rPr lang="en-US" smtClean="0"/>
              <a:pPr/>
              <a:t>48</a:t>
            </a:fld>
            <a:endParaRPr lang="en-US"/>
          </a:p>
        </p:txBody>
      </p:sp>
      <p:sp>
        <p:nvSpPr>
          <p:cNvPr id="6" name="Rectangle 3"/>
          <p:cNvSpPr>
            <a:spLocks noGrp="1" noRot="1" noChangeAspect="1" noMove="1" noResize="1" noEditPoints="1" noAdjustHandles="1" noChangeArrowheads="1" noChangeShapeType="1" noTextEdit="1"/>
          </p:cNvSpPr>
          <p:nvPr>
            <p:ph idx="1"/>
          </p:nvPr>
        </p:nvSpPr>
        <p:spPr>
          <a:blipFill rotWithShape="1">
            <a:blip r:embed="rId2" cstate="print"/>
            <a:stretch>
              <a:fillRect l="-1111" t="-1887" r="-2000"/>
            </a:stretch>
          </a:blipFill>
        </p:spPr>
        <p:txBody>
          <a:bodyPr/>
          <a:lstStyle/>
          <a:p>
            <a:r>
              <a:rPr lang="en-US">
                <a:noFill/>
              </a:rPr>
              <a:t> </a:t>
            </a:r>
          </a:p>
        </p:txBody>
      </p:sp>
    </p:spTree>
    <p:extLst>
      <p:ext uri="{BB962C8B-B14F-4D97-AF65-F5344CB8AC3E}">
        <p14:creationId xmlns:p14="http://schemas.microsoft.com/office/powerpoint/2010/main" xmlns="" val="22582826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en-US" smtClean="0"/>
          </a:p>
        </p:txBody>
      </p:sp>
      <p:sp>
        <p:nvSpPr>
          <p:cNvPr id="11267" name="Rectangle 3"/>
          <p:cNvSpPr>
            <a:spLocks noGrp="1" noChangeArrowheads="1"/>
          </p:cNvSpPr>
          <p:nvPr>
            <p:ph type="body" idx="1"/>
          </p:nvPr>
        </p:nvSpPr>
        <p:spPr/>
        <p:txBody>
          <a:bodyPr>
            <a:normAutofit/>
          </a:bodyPr>
          <a:lstStyle/>
          <a:p>
            <a:pPr algn="just" eaLnBrk="1" hangingPunct="1"/>
            <a:r>
              <a:rPr lang="en-US" sz="2400" dirty="0" smtClean="0"/>
              <a:t>Simply speaking k-means clustering is an algorithm to classify or to group the objects based on attributes/features into K number of group. </a:t>
            </a:r>
          </a:p>
          <a:p>
            <a:pPr algn="just" eaLnBrk="1" hangingPunct="1"/>
            <a:r>
              <a:rPr lang="en-US" sz="2400" dirty="0" smtClean="0"/>
              <a:t>K is positive integer number. </a:t>
            </a:r>
          </a:p>
          <a:p>
            <a:pPr algn="just" eaLnBrk="1" hangingPunct="1"/>
            <a:r>
              <a:rPr lang="en-US" sz="2400" dirty="0" smtClean="0"/>
              <a:t>The grouping is done by minimizing the sum of squares of distances between data and the corresponding cluster centroid.</a:t>
            </a:r>
          </a:p>
          <a:p>
            <a:pPr algn="just" eaLnBrk="1" hangingPunct="1">
              <a:buFont typeface="Wingdings" pitchFamily="2" charset="2"/>
              <a:buNone/>
            </a:pPr>
            <a:endParaRPr lang="en-US" sz="2400" dirty="0" smtClean="0"/>
          </a:p>
        </p:txBody>
      </p:sp>
      <p:sp>
        <p:nvSpPr>
          <p:cNvPr id="4" name="Slide Number Placeholder 3"/>
          <p:cNvSpPr>
            <a:spLocks noGrp="1"/>
          </p:cNvSpPr>
          <p:nvPr>
            <p:ph type="sldNum" sz="quarter" idx="12"/>
          </p:nvPr>
        </p:nvSpPr>
        <p:spPr/>
        <p:txBody>
          <a:bodyPr/>
          <a:lstStyle/>
          <a:p>
            <a:fld id="{5A4DD2B8-9052-4EBD-A268-910EE0104888}" type="slidenum">
              <a:rPr lang="en-US" smtClean="0"/>
              <a:pPr/>
              <a:t>49</a:t>
            </a:fld>
            <a:endParaRPr lang="en-US"/>
          </a:p>
        </p:txBody>
      </p:sp>
    </p:spTree>
    <p:extLst>
      <p:ext uri="{BB962C8B-B14F-4D97-AF65-F5344CB8AC3E}">
        <p14:creationId xmlns:p14="http://schemas.microsoft.com/office/powerpoint/2010/main" xmlns="" val="2643908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848" y="796949"/>
            <a:ext cx="8229600" cy="5440363"/>
          </a:xfrm>
        </p:spPr>
        <p:txBody>
          <a:bodyPr/>
          <a:lstStyle/>
          <a:p>
            <a:pPr algn="just"/>
            <a:r>
              <a:rPr lang="en-US" sz="2400" b="1" dirty="0">
                <a:latin typeface="Calibri" pitchFamily="34" charset="0"/>
                <a:cs typeface="Calibri" pitchFamily="34" charset="0"/>
              </a:rPr>
              <a:t>Clustering</a:t>
            </a:r>
            <a:r>
              <a:rPr lang="en-US" sz="2400" dirty="0">
                <a:latin typeface="Calibri" pitchFamily="34" charset="0"/>
                <a:cs typeface="Calibri" pitchFamily="34" charset="0"/>
              </a:rPr>
              <a:t> - Grouping a set of points to given number of </a:t>
            </a:r>
            <a:r>
              <a:rPr lang="en-US" sz="2400" dirty="0" smtClean="0">
                <a:latin typeface="Calibri" pitchFamily="34" charset="0"/>
                <a:cs typeface="Calibri" pitchFamily="34" charset="0"/>
              </a:rPr>
              <a:t>clusters.</a:t>
            </a:r>
            <a:r>
              <a:rPr lang="hi-IN" sz="2400" dirty="0" smtClean="0">
                <a:latin typeface="Calibri" pitchFamily="34" charset="0"/>
              </a:rPr>
              <a:t> </a:t>
            </a:r>
            <a:r>
              <a:rPr lang="en-US" sz="2400" b="1" dirty="0" smtClean="0">
                <a:latin typeface="Calibri" pitchFamily="34" charset="0"/>
                <a:cs typeface="Calibri" pitchFamily="34" charset="0"/>
              </a:rPr>
              <a:t>Clustering</a:t>
            </a:r>
            <a:r>
              <a:rPr lang="en-US" sz="2400" dirty="0" smtClean="0">
                <a:latin typeface="Calibri" pitchFamily="34" charset="0"/>
                <a:cs typeface="Calibri" pitchFamily="34" charset="0"/>
              </a:rPr>
              <a:t> is the classification of objects into different groups, or more precisely, the partitioning of a data set into subsets (clusters), so that the data in each subset (ideally) share some common trait - often according to some defined distance measure. </a:t>
            </a:r>
          </a:p>
          <a:p>
            <a:pPr algn="just"/>
            <a:endParaRPr lang="en-US" sz="2400" dirty="0">
              <a:latin typeface="Calibri" pitchFamily="34" charset="0"/>
              <a:cs typeface="Calibri" pitchFamily="34" charset="0"/>
            </a:endParaRPr>
          </a:p>
          <a:p>
            <a:pPr algn="just"/>
            <a:r>
              <a:rPr lang="en-US" sz="2400" dirty="0">
                <a:latin typeface="Calibri" pitchFamily="34" charset="0"/>
                <a:cs typeface="Calibri" pitchFamily="34" charset="0"/>
              </a:rPr>
              <a:t>Example : Given 3, 4, 8, 9 and number of clusters to be 2 then the ML system might divide the given set into </a:t>
            </a:r>
            <a:r>
              <a:rPr lang="en-US" sz="2400" b="1" dirty="0">
                <a:latin typeface="Calibri" pitchFamily="34" charset="0"/>
                <a:cs typeface="Calibri" pitchFamily="34" charset="0"/>
              </a:rPr>
              <a:t>cluster 1</a:t>
            </a:r>
            <a:r>
              <a:rPr lang="en-US" sz="2400" dirty="0">
                <a:latin typeface="Calibri" pitchFamily="34" charset="0"/>
                <a:cs typeface="Calibri" pitchFamily="34" charset="0"/>
              </a:rPr>
              <a:t> - 3, 4 and </a:t>
            </a:r>
            <a:r>
              <a:rPr lang="en-US" sz="2400" b="1" dirty="0">
                <a:latin typeface="Calibri" pitchFamily="34" charset="0"/>
                <a:cs typeface="Calibri" pitchFamily="34" charset="0"/>
              </a:rPr>
              <a:t>cluster 2 - </a:t>
            </a:r>
            <a:r>
              <a:rPr lang="en-US" sz="2400" dirty="0">
                <a:latin typeface="Calibri" pitchFamily="34" charset="0"/>
                <a:cs typeface="Calibri" pitchFamily="34" charset="0"/>
              </a:rPr>
              <a:t>8, 9</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5A4DD2B8-9052-4EBD-A268-910EE0104888}" type="slidenum">
              <a:rPr lang="en-US" smtClean="0"/>
              <a:pPr/>
              <a:t>5</a:t>
            </a:fld>
            <a:endParaRPr lang="en-US"/>
          </a:p>
        </p:txBody>
      </p:sp>
    </p:spTree>
    <p:extLst>
      <p:ext uri="{BB962C8B-B14F-4D97-AF65-F5344CB8AC3E}">
        <p14:creationId xmlns:p14="http://schemas.microsoft.com/office/powerpoint/2010/main" xmlns="" val="6158281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dirty="0" smtClean="0"/>
              <a:t>How the K-Mean Clustering algorithm works?</a:t>
            </a:r>
          </a:p>
        </p:txBody>
      </p:sp>
      <p:pic>
        <p:nvPicPr>
          <p:cNvPr id="12291" name="Picture 5" descr="K means clustering algorithm"/>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2209800" y="1676400"/>
            <a:ext cx="5029200" cy="5181600"/>
          </a:xfrm>
          <a:noFill/>
        </p:spPr>
      </p:pic>
      <p:sp>
        <p:nvSpPr>
          <p:cNvPr id="4" name="Slide Number Placeholder 3"/>
          <p:cNvSpPr>
            <a:spLocks noGrp="1"/>
          </p:cNvSpPr>
          <p:nvPr>
            <p:ph type="sldNum" sz="quarter" idx="12"/>
          </p:nvPr>
        </p:nvSpPr>
        <p:spPr/>
        <p:txBody>
          <a:bodyPr/>
          <a:lstStyle/>
          <a:p>
            <a:fld id="{5A4DD2B8-9052-4EBD-A268-910EE0104888}" type="slidenum">
              <a:rPr lang="en-US" smtClean="0"/>
              <a:pPr/>
              <a:t>50</a:t>
            </a:fld>
            <a:endParaRPr lang="en-US"/>
          </a:p>
        </p:txBody>
      </p:sp>
    </p:spTree>
    <p:extLst>
      <p:ext uri="{BB962C8B-B14F-4D97-AF65-F5344CB8AC3E}">
        <p14:creationId xmlns:p14="http://schemas.microsoft.com/office/powerpoint/2010/main" xmlns="" val="35809294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152400" y="3438525"/>
            <a:ext cx="8991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342900" indent="-342900" algn="just"/>
            <a:endParaRPr lang="en-US" sz="2400"/>
          </a:p>
        </p:txBody>
      </p:sp>
      <p:sp>
        <p:nvSpPr>
          <p:cNvPr id="13316" name="Rectangle 10"/>
          <p:cNvSpPr>
            <a:spLocks noGrp="1" noChangeArrowheads="1"/>
          </p:cNvSpPr>
          <p:nvPr>
            <p:ph type="body" idx="1"/>
          </p:nvPr>
        </p:nvSpPr>
        <p:spPr>
          <a:xfrm>
            <a:off x="457200" y="1268760"/>
            <a:ext cx="8229600" cy="4525963"/>
          </a:xfrm>
        </p:spPr>
        <p:txBody>
          <a:bodyPr>
            <a:normAutofit/>
          </a:bodyPr>
          <a:lstStyle/>
          <a:p>
            <a:pPr algn="just" eaLnBrk="1" hangingPunct="1">
              <a:lnSpc>
                <a:spcPct val="80000"/>
              </a:lnSpc>
            </a:pPr>
            <a:r>
              <a:rPr lang="en-US" sz="2400" b="1" u="sng" dirty="0" smtClean="0">
                <a:latin typeface="Calibri" pitchFamily="34" charset="0"/>
                <a:cs typeface="Calibri" pitchFamily="34" charset="0"/>
              </a:rPr>
              <a:t>Step 1:</a:t>
            </a:r>
            <a:r>
              <a:rPr lang="en-US" sz="2400" dirty="0" smtClean="0">
                <a:latin typeface="Calibri" pitchFamily="34" charset="0"/>
                <a:cs typeface="Calibri" pitchFamily="34" charset="0"/>
              </a:rPr>
              <a:t> Begin with a decision on the value of k= number of clusters.</a:t>
            </a:r>
          </a:p>
          <a:p>
            <a:pPr algn="just" eaLnBrk="1" hangingPunct="1">
              <a:lnSpc>
                <a:spcPct val="80000"/>
              </a:lnSpc>
            </a:pPr>
            <a:endParaRPr lang="en-US" sz="2400" dirty="0" smtClean="0">
              <a:latin typeface="Calibri" pitchFamily="34" charset="0"/>
              <a:cs typeface="Calibri" pitchFamily="34" charset="0"/>
            </a:endParaRPr>
          </a:p>
          <a:p>
            <a:pPr algn="just" eaLnBrk="1" hangingPunct="1">
              <a:lnSpc>
                <a:spcPct val="80000"/>
              </a:lnSpc>
            </a:pPr>
            <a:r>
              <a:rPr lang="en-US" sz="2400" b="1" u="sng" dirty="0" smtClean="0">
                <a:latin typeface="Calibri" pitchFamily="34" charset="0"/>
                <a:cs typeface="Calibri" pitchFamily="34" charset="0"/>
              </a:rPr>
              <a:t>Step 2</a:t>
            </a:r>
            <a:r>
              <a:rPr lang="en-US" sz="2400" dirty="0" smtClean="0">
                <a:latin typeface="Calibri" pitchFamily="34" charset="0"/>
                <a:cs typeface="Calibri" pitchFamily="34" charset="0"/>
              </a:rPr>
              <a:t>: Put any initial partition that classifies the data into k clusters. You may assign the training samples randomly, or systematically as the following:</a:t>
            </a:r>
          </a:p>
          <a:p>
            <a:pPr algn="just" eaLnBrk="1" hangingPunct="1">
              <a:lnSpc>
                <a:spcPct val="80000"/>
              </a:lnSpc>
            </a:pPr>
            <a:endParaRPr lang="en-US" sz="2400" dirty="0" smtClean="0">
              <a:latin typeface="Calibri" pitchFamily="34" charset="0"/>
              <a:cs typeface="Calibri" pitchFamily="34" charset="0"/>
            </a:endParaRPr>
          </a:p>
          <a:p>
            <a:pPr marL="457200" indent="-457200" algn="just" eaLnBrk="1" hangingPunct="1">
              <a:lnSpc>
                <a:spcPct val="80000"/>
              </a:lnSpc>
              <a:buFont typeface="+mj-lt"/>
              <a:buAutoNum type="arabicPeriod"/>
            </a:pPr>
            <a:r>
              <a:rPr lang="en-US" sz="2400" dirty="0" smtClean="0">
                <a:latin typeface="Calibri" pitchFamily="34" charset="0"/>
                <a:cs typeface="Calibri" pitchFamily="34" charset="0"/>
              </a:rPr>
              <a:t>Take the first k training sample as single-element clusters.</a:t>
            </a:r>
          </a:p>
          <a:p>
            <a:pPr marL="457200" indent="-457200" algn="just" eaLnBrk="1" hangingPunct="1">
              <a:lnSpc>
                <a:spcPct val="80000"/>
              </a:lnSpc>
              <a:buFont typeface="+mj-lt"/>
              <a:buAutoNum type="arabicPeriod"/>
            </a:pPr>
            <a:r>
              <a:rPr lang="en-US" sz="2400" dirty="0" smtClean="0">
                <a:latin typeface="Calibri" pitchFamily="34" charset="0"/>
                <a:cs typeface="Calibri" pitchFamily="34" charset="0"/>
              </a:rPr>
              <a:t>Assign each of the remaining (N-k) training sample to the cluster with the nearest centroid. After each assignment, recomputed the centroid of the gaining cluster. </a:t>
            </a:r>
          </a:p>
          <a:p>
            <a:pPr algn="just" eaLnBrk="1" hangingPunct="1">
              <a:lnSpc>
                <a:spcPct val="80000"/>
              </a:lnSpc>
              <a:buFont typeface="Wingdings" pitchFamily="2" charset="2"/>
              <a:buNone/>
            </a:pPr>
            <a:endParaRPr lang="en-US" sz="2400" dirty="0" smtClean="0"/>
          </a:p>
        </p:txBody>
      </p:sp>
      <p:sp>
        <p:nvSpPr>
          <p:cNvPr id="4" name="Slide Number Placeholder 3"/>
          <p:cNvSpPr>
            <a:spLocks noGrp="1"/>
          </p:cNvSpPr>
          <p:nvPr>
            <p:ph type="sldNum" sz="quarter" idx="12"/>
          </p:nvPr>
        </p:nvSpPr>
        <p:spPr/>
        <p:txBody>
          <a:bodyPr/>
          <a:lstStyle/>
          <a:p>
            <a:fld id="{5A4DD2B8-9052-4EBD-A268-910EE0104888}" type="slidenum">
              <a:rPr lang="en-US" smtClean="0"/>
              <a:pPr/>
              <a:t>51</a:t>
            </a:fld>
            <a:endParaRPr lang="en-US"/>
          </a:p>
        </p:txBody>
      </p:sp>
    </p:spTree>
    <p:extLst>
      <p:ext uri="{BB962C8B-B14F-4D97-AF65-F5344CB8AC3E}">
        <p14:creationId xmlns:p14="http://schemas.microsoft.com/office/powerpoint/2010/main" xmlns="" val="7118913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527248" y="1295400"/>
            <a:ext cx="8077200" cy="4835525"/>
          </a:xfrm>
        </p:spPr>
        <p:txBody>
          <a:bodyPr>
            <a:normAutofit/>
          </a:bodyPr>
          <a:lstStyle/>
          <a:p>
            <a:pPr algn="just"/>
            <a:r>
              <a:rPr lang="en-US" sz="2400" b="1" u="sng" dirty="0" smtClean="0">
                <a:latin typeface="Calibri" pitchFamily="34" charset="0"/>
                <a:cs typeface="Calibri" pitchFamily="34" charset="0"/>
              </a:rPr>
              <a:t>Step 3</a:t>
            </a:r>
            <a:r>
              <a:rPr lang="en-US" sz="2400" b="1" dirty="0" smtClean="0">
                <a:latin typeface="Calibri" pitchFamily="34" charset="0"/>
                <a:cs typeface="Calibri" pitchFamily="34" charset="0"/>
              </a:rPr>
              <a:t>: </a:t>
            </a:r>
            <a:r>
              <a:rPr lang="en-US" sz="2400" dirty="0">
                <a:latin typeface="Calibri" pitchFamily="34" charset="0"/>
                <a:cs typeface="Calibri" pitchFamily="34" charset="0"/>
              </a:rPr>
              <a:t>T</a:t>
            </a:r>
            <a:r>
              <a:rPr lang="en-US" sz="2400" dirty="0" smtClean="0">
                <a:latin typeface="Calibri" pitchFamily="34" charset="0"/>
                <a:cs typeface="Calibri" pitchFamily="34" charset="0"/>
              </a:rPr>
              <a:t>ake each sample in sequence and compute its distance from the centroid of each of the clusters. If a sample is not currently in the cluster with the closest centroid, switch this sample to that cluster and update the centroid of the cluster gaining the new sample and the cluster losing the sample.</a:t>
            </a:r>
          </a:p>
          <a:p>
            <a:pPr algn="just"/>
            <a:r>
              <a:rPr lang="en-US" sz="2400" b="1" u="sng" dirty="0" smtClean="0">
                <a:latin typeface="Calibri" pitchFamily="34" charset="0"/>
                <a:cs typeface="Calibri" pitchFamily="34" charset="0"/>
              </a:rPr>
              <a:t>Step 4:</a:t>
            </a:r>
            <a:r>
              <a:rPr lang="en-US" sz="2400" b="1" dirty="0" smtClean="0">
                <a:latin typeface="Calibri" pitchFamily="34" charset="0"/>
                <a:cs typeface="Calibri" pitchFamily="34" charset="0"/>
              </a:rPr>
              <a:t> </a:t>
            </a:r>
            <a:r>
              <a:rPr lang="en-US" sz="2400" dirty="0">
                <a:latin typeface="Calibri" pitchFamily="34" charset="0"/>
                <a:cs typeface="Calibri" pitchFamily="34" charset="0"/>
              </a:rPr>
              <a:t>R</a:t>
            </a:r>
            <a:r>
              <a:rPr lang="en-US" sz="2400" dirty="0" smtClean="0">
                <a:latin typeface="Calibri" pitchFamily="34" charset="0"/>
                <a:cs typeface="Calibri" pitchFamily="34" charset="0"/>
              </a:rPr>
              <a:t>epeat step 3 until convergence is achieved, that is until a pass through the training sample causes no new assignments. </a:t>
            </a:r>
          </a:p>
          <a:p>
            <a:pPr marL="0" indent="0" algn="just" eaLnBrk="1" hangingPunct="1">
              <a:buNone/>
            </a:pPr>
            <a:endParaRPr lang="en-US" sz="2400" dirty="0" smtClean="0"/>
          </a:p>
          <a:p>
            <a:pPr algn="just" eaLnBrk="1" hangingPunct="1">
              <a:buFont typeface="Wingdings" pitchFamily="2" charset="2"/>
              <a:buNone/>
            </a:pPr>
            <a:endParaRPr lang="en-US" sz="2400" dirty="0" smtClean="0"/>
          </a:p>
        </p:txBody>
      </p:sp>
      <p:sp>
        <p:nvSpPr>
          <p:cNvPr id="3" name="Slide Number Placeholder 2"/>
          <p:cNvSpPr>
            <a:spLocks noGrp="1"/>
          </p:cNvSpPr>
          <p:nvPr>
            <p:ph type="sldNum" sz="quarter" idx="12"/>
          </p:nvPr>
        </p:nvSpPr>
        <p:spPr/>
        <p:txBody>
          <a:bodyPr/>
          <a:lstStyle/>
          <a:p>
            <a:fld id="{5A4DD2B8-9052-4EBD-A268-910EE0104888}" type="slidenum">
              <a:rPr lang="en-US" smtClean="0"/>
              <a:pPr/>
              <a:t>52</a:t>
            </a:fld>
            <a:endParaRPr lang="en-US"/>
          </a:p>
        </p:txBody>
      </p:sp>
    </p:spTree>
    <p:extLst>
      <p:ext uri="{BB962C8B-B14F-4D97-AF65-F5344CB8AC3E}">
        <p14:creationId xmlns:p14="http://schemas.microsoft.com/office/powerpoint/2010/main" xmlns="" val="39348819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122238"/>
            <a:ext cx="9144000" cy="1477962"/>
          </a:xfrm>
        </p:spPr>
        <p:txBody>
          <a:bodyPr>
            <a:noAutofit/>
          </a:bodyPr>
          <a:lstStyle/>
          <a:p>
            <a:pPr eaLnBrk="1" hangingPunct="1"/>
            <a:r>
              <a:rPr lang="en-US" sz="4000" b="1" dirty="0" smtClean="0"/>
              <a:t/>
            </a:r>
            <a:br>
              <a:rPr lang="en-US" sz="4000" b="1" dirty="0" smtClean="0"/>
            </a:br>
            <a:r>
              <a:rPr lang="en-US" sz="4000" dirty="0" smtClean="0"/>
              <a:t>A Simple example showing the implementation of k-means algorithm </a:t>
            </a:r>
            <a:br>
              <a:rPr lang="en-US" sz="4000" dirty="0" smtClean="0"/>
            </a:br>
            <a:r>
              <a:rPr lang="en-US" sz="4000" dirty="0" smtClean="0"/>
              <a:t>(using K=2)</a:t>
            </a:r>
          </a:p>
        </p:txBody>
      </p:sp>
      <p:sp>
        <p:nvSpPr>
          <p:cNvPr id="1536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SG"/>
          </a:p>
        </p:txBody>
      </p:sp>
      <p:pic>
        <p:nvPicPr>
          <p:cNvPr id="15365"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362200"/>
            <a:ext cx="82296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5A4DD2B8-9052-4EBD-A268-910EE0104888}" type="slidenum">
              <a:rPr lang="en-US" smtClean="0"/>
              <a:pPr/>
              <a:t>53</a:t>
            </a:fld>
            <a:endParaRPr lang="en-US"/>
          </a:p>
        </p:txBody>
      </p:sp>
    </p:spTree>
    <p:extLst>
      <p:ext uri="{BB962C8B-B14F-4D97-AF65-F5344CB8AC3E}">
        <p14:creationId xmlns:p14="http://schemas.microsoft.com/office/powerpoint/2010/main" xmlns="" val="6861444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0" y="342295"/>
            <a:ext cx="8077200"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just"/>
            <a:r>
              <a:rPr lang="en-US" sz="2400" b="1" u="sng" dirty="0"/>
              <a:t>Step 1</a:t>
            </a:r>
            <a:r>
              <a:rPr lang="en-US" sz="2400" u="sng" dirty="0"/>
              <a:t>:</a:t>
            </a:r>
            <a:endParaRPr lang="en-US" sz="2400" dirty="0"/>
          </a:p>
          <a:p>
            <a:pPr algn="just"/>
            <a:r>
              <a:rPr lang="en-US" sz="2400" u="sng" dirty="0"/>
              <a:t>Initialization</a:t>
            </a:r>
            <a:r>
              <a:rPr lang="en-US" sz="2400" dirty="0"/>
              <a:t>: Randomly we choose following two centroids (k=2) for two clusters.</a:t>
            </a:r>
          </a:p>
          <a:p>
            <a:pPr algn="just"/>
            <a:r>
              <a:rPr lang="en-US" sz="2400" dirty="0"/>
              <a:t>In this case the 2 centroid are: m1=(1.0,1.0) and m2=(5.0,7.0).</a:t>
            </a:r>
          </a:p>
        </p:txBody>
      </p:sp>
      <p:pic>
        <p:nvPicPr>
          <p:cNvPr id="16387" name="Picture 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95400" y="1906268"/>
            <a:ext cx="5715000" cy="297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88" name="Picture 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43000" y="4878068"/>
            <a:ext cx="5867400"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5A4DD2B8-9052-4EBD-A268-910EE0104888}" type="slidenum">
              <a:rPr lang="en-US" smtClean="0"/>
              <a:pPr/>
              <a:t>54</a:t>
            </a:fld>
            <a:endParaRPr lang="en-US"/>
          </a:p>
        </p:txBody>
      </p:sp>
    </p:spTree>
    <p:extLst>
      <p:ext uri="{BB962C8B-B14F-4D97-AF65-F5344CB8AC3E}">
        <p14:creationId xmlns:p14="http://schemas.microsoft.com/office/powerpoint/2010/main" xmlns="" val="42086619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ChangeArrowheads="1"/>
          </p:cNvSpPr>
          <p:nvPr>
            <p:ph type="body" sz="half" idx="1"/>
          </p:nvPr>
        </p:nvSpPr>
        <p:spPr>
          <a:xfrm>
            <a:off x="0" y="0"/>
            <a:ext cx="4800600" cy="6130925"/>
          </a:xfrm>
        </p:spPr>
        <p:txBody>
          <a:bodyPr>
            <a:normAutofit/>
          </a:bodyPr>
          <a:lstStyle/>
          <a:p>
            <a:pPr eaLnBrk="1" hangingPunct="1">
              <a:buFont typeface="Wingdings" pitchFamily="2" charset="2"/>
              <a:buNone/>
            </a:pPr>
            <a:endParaRPr lang="en-US" sz="2400" dirty="0" smtClean="0"/>
          </a:p>
          <a:p>
            <a:pPr eaLnBrk="1" hangingPunct="1">
              <a:buFont typeface="Wingdings" pitchFamily="2" charset="2"/>
              <a:buNone/>
            </a:pPr>
            <a:r>
              <a:rPr lang="en-US" sz="2400" b="1" u="sng" dirty="0" smtClean="0"/>
              <a:t>Step 2:</a:t>
            </a:r>
          </a:p>
          <a:p>
            <a:pPr eaLnBrk="1" hangingPunct="1"/>
            <a:r>
              <a:rPr lang="en-US" sz="2400" dirty="0" smtClean="0"/>
              <a:t>Thus, we obtain two clusters containing:</a:t>
            </a:r>
          </a:p>
          <a:p>
            <a:pPr eaLnBrk="1" hangingPunct="1">
              <a:buFont typeface="Wingdings" pitchFamily="2" charset="2"/>
              <a:buNone/>
            </a:pPr>
            <a:r>
              <a:rPr lang="en-US" sz="2400" dirty="0" smtClean="0"/>
              <a:t>	{1,2,3} and {4,5,6,7}.</a:t>
            </a:r>
          </a:p>
          <a:p>
            <a:pPr eaLnBrk="1" hangingPunct="1"/>
            <a:r>
              <a:rPr lang="en-US" sz="2400" dirty="0" smtClean="0"/>
              <a:t>Their new centroids are:</a:t>
            </a:r>
          </a:p>
          <a:p>
            <a:pPr eaLnBrk="1" hangingPunct="1">
              <a:buFont typeface="Wingdings" pitchFamily="2" charset="2"/>
              <a:buNone/>
            </a:pPr>
            <a:r>
              <a:rPr lang="en-US" sz="2400" dirty="0" smtClean="0"/>
              <a:t>                                                         </a:t>
            </a:r>
          </a:p>
        </p:txBody>
      </p:sp>
      <p:pic>
        <p:nvPicPr>
          <p:cNvPr id="17411" name="Picture 11"/>
          <p:cNvPicPr>
            <a:picLocks noGrp="1" noChangeAspect="1" noChangeArrowheads="1"/>
          </p:cNvPicPr>
          <p:nvPr>
            <p:ph sz="quarter" idx="2"/>
          </p:nvPr>
        </p:nvPicPr>
        <p:blipFill>
          <a:blip r:embed="rId2" cstate="print">
            <a:extLst>
              <a:ext uri="{28A0092B-C50C-407E-A947-70E740481C1C}">
                <a14:useLocalDpi xmlns:a14="http://schemas.microsoft.com/office/drawing/2010/main" xmlns="" val="0"/>
              </a:ext>
            </a:extLst>
          </a:blip>
          <a:srcRect/>
          <a:stretch>
            <a:fillRect/>
          </a:stretch>
        </p:blipFill>
        <p:spPr>
          <a:xfrm>
            <a:off x="4876800" y="0"/>
            <a:ext cx="4267200" cy="4495800"/>
          </a:xfrm>
          <a:noFill/>
        </p:spPr>
      </p:pic>
      <p:pic>
        <p:nvPicPr>
          <p:cNvPr id="17412" name="Picture 12"/>
          <p:cNvPicPr>
            <a:picLocks noGrp="1" noChangeAspect="1" noChangeArrowheads="1"/>
          </p:cNvPicPr>
          <p:nvPr>
            <p:ph sz="quarter" idx="3"/>
          </p:nvPr>
        </p:nvPicPr>
        <p:blipFill>
          <a:blip r:embed="rId3" cstate="print">
            <a:extLst>
              <a:ext uri="{28A0092B-C50C-407E-A947-70E740481C1C}">
                <a14:useLocalDpi xmlns:a14="http://schemas.microsoft.com/office/drawing/2010/main" xmlns="" val="0"/>
              </a:ext>
            </a:extLst>
          </a:blip>
          <a:srcRect/>
          <a:stretch>
            <a:fillRect/>
          </a:stretch>
        </p:blipFill>
        <p:spPr>
          <a:xfrm>
            <a:off x="4800600" y="4800600"/>
            <a:ext cx="4343400" cy="1295400"/>
          </a:xfrm>
          <a:noFill/>
        </p:spPr>
      </p:pic>
      <p:pic>
        <p:nvPicPr>
          <p:cNvPr id="17413" name="Picture 1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3200400"/>
            <a:ext cx="50292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4" name="Picture 1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3962400"/>
            <a:ext cx="50292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5" name="Picture 1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28600" y="4724400"/>
            <a:ext cx="1371600" cy="542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pPr>
              <a:defRPr/>
            </a:pPr>
            <a:fld id="{99362EF5-5822-4499-AA53-FCA192AE9E1B}" type="slidenum">
              <a:rPr lang="en-US" altLang="en-US" smtClean="0"/>
              <a:pPr>
                <a:defRPr/>
              </a:pPr>
              <a:t>55</a:t>
            </a:fld>
            <a:endParaRPr lang="en-US" altLang="en-US"/>
          </a:p>
        </p:txBody>
      </p:sp>
    </p:spTree>
    <p:extLst>
      <p:ext uri="{BB962C8B-B14F-4D97-AF65-F5344CB8AC3E}">
        <p14:creationId xmlns:p14="http://schemas.microsoft.com/office/powerpoint/2010/main" xmlns="" val="30699235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body" sz="half" idx="1"/>
          </p:nvPr>
        </p:nvSpPr>
        <p:spPr>
          <a:xfrm>
            <a:off x="0" y="152400"/>
            <a:ext cx="4495800" cy="5978525"/>
          </a:xfrm>
        </p:spPr>
        <p:txBody>
          <a:bodyPr/>
          <a:lstStyle/>
          <a:p>
            <a:pPr eaLnBrk="1" hangingPunct="1">
              <a:lnSpc>
                <a:spcPct val="90000"/>
              </a:lnSpc>
              <a:buFont typeface="Wingdings" pitchFamily="2" charset="2"/>
              <a:buNone/>
            </a:pPr>
            <a:endParaRPr lang="en-US" sz="2600" b="1" u="sng" dirty="0" smtClean="0"/>
          </a:p>
          <a:p>
            <a:pPr eaLnBrk="1" hangingPunct="1">
              <a:lnSpc>
                <a:spcPct val="90000"/>
              </a:lnSpc>
              <a:buFont typeface="Wingdings" pitchFamily="2" charset="2"/>
              <a:buNone/>
            </a:pPr>
            <a:r>
              <a:rPr lang="en-US" sz="2400" b="1" u="sng" dirty="0" smtClean="0"/>
              <a:t>Step 3:</a:t>
            </a:r>
          </a:p>
          <a:p>
            <a:pPr eaLnBrk="1" hangingPunct="1">
              <a:lnSpc>
                <a:spcPct val="90000"/>
              </a:lnSpc>
            </a:pPr>
            <a:r>
              <a:rPr lang="en-US" sz="2400" dirty="0" smtClean="0"/>
              <a:t>Now using these </a:t>
            </a:r>
            <a:r>
              <a:rPr lang="en-US" sz="2400" dirty="0" err="1" smtClean="0"/>
              <a:t>centroids</a:t>
            </a:r>
            <a:r>
              <a:rPr lang="en-US" sz="2400" dirty="0" smtClean="0"/>
              <a:t> we compute the Euclidean distance of each object, as shown in table.</a:t>
            </a:r>
          </a:p>
          <a:p>
            <a:pPr eaLnBrk="1" hangingPunct="1">
              <a:lnSpc>
                <a:spcPct val="90000"/>
              </a:lnSpc>
            </a:pPr>
            <a:endParaRPr lang="en-US" sz="2400" dirty="0" smtClean="0"/>
          </a:p>
          <a:p>
            <a:pPr eaLnBrk="1" hangingPunct="1">
              <a:lnSpc>
                <a:spcPct val="90000"/>
              </a:lnSpc>
            </a:pPr>
            <a:r>
              <a:rPr lang="en-US" sz="2400" dirty="0" smtClean="0"/>
              <a:t>Therefore, the new clusters are:</a:t>
            </a:r>
          </a:p>
          <a:p>
            <a:pPr eaLnBrk="1" hangingPunct="1">
              <a:lnSpc>
                <a:spcPct val="90000"/>
              </a:lnSpc>
              <a:buFont typeface="Wingdings" pitchFamily="2" charset="2"/>
              <a:buNone/>
            </a:pPr>
            <a:r>
              <a:rPr lang="en-US" sz="2400" dirty="0" smtClean="0"/>
              <a:t>	{1,2} and {</a:t>
            </a:r>
            <a:r>
              <a:rPr lang="en-US" sz="2400" b="1" dirty="0" smtClean="0"/>
              <a:t>3</a:t>
            </a:r>
            <a:r>
              <a:rPr lang="en-US" sz="2400" dirty="0" smtClean="0"/>
              <a:t>,4,5,6,7} </a:t>
            </a:r>
          </a:p>
          <a:p>
            <a:pPr eaLnBrk="1" hangingPunct="1">
              <a:lnSpc>
                <a:spcPct val="90000"/>
              </a:lnSpc>
            </a:pPr>
            <a:endParaRPr lang="en-US" sz="2400" dirty="0" smtClean="0"/>
          </a:p>
          <a:p>
            <a:pPr eaLnBrk="1" hangingPunct="1">
              <a:lnSpc>
                <a:spcPct val="90000"/>
              </a:lnSpc>
            </a:pPr>
            <a:r>
              <a:rPr lang="en-US" sz="2400" dirty="0" smtClean="0"/>
              <a:t>Next </a:t>
            </a:r>
            <a:r>
              <a:rPr lang="en-US" sz="2400" dirty="0" err="1" smtClean="0"/>
              <a:t>centroids</a:t>
            </a:r>
            <a:r>
              <a:rPr lang="en-US" sz="2400" dirty="0" smtClean="0"/>
              <a:t> are: m1=(1.25,1.5) and m2 = (3.9,5.1)</a:t>
            </a:r>
          </a:p>
        </p:txBody>
      </p:sp>
      <p:graphicFrame>
        <p:nvGraphicFramePr>
          <p:cNvPr id="1026" name="Object 6"/>
          <p:cNvGraphicFramePr>
            <a:graphicFrameLocks noGrp="1" noChangeAspect="1"/>
          </p:cNvGraphicFramePr>
          <p:nvPr>
            <p:ph sz="half" idx="2"/>
          </p:nvPr>
        </p:nvGraphicFramePr>
        <p:xfrm>
          <a:off x="4648200" y="1719263"/>
          <a:ext cx="4038600" cy="4410075"/>
        </p:xfrm>
        <a:graphic>
          <a:graphicData uri="http://schemas.openxmlformats.org/presentationml/2006/ole">
            <p:oleObj spid="_x0000_s69640" name="Chart" r:id="rId3" imgW="4038752" imgH="4410236" progId="MSGraph.Chart.8">
              <p:embed followColorScheme="full"/>
            </p:oleObj>
          </a:graphicData>
        </a:graphic>
      </p:graphicFrame>
      <p:pic>
        <p:nvPicPr>
          <p:cNvPr id="1028" name="Picture 7"/>
          <p:cNvPicPr>
            <a:picLocks noChangeAspect="1" noChangeArrowheads="1"/>
          </p:cNvPicPr>
          <p:nvPr/>
        </p:nvPicPr>
        <p:blipFill>
          <a:blip r:embed="rId4" cstate="print">
            <a:extLst>
              <a:ext uri="{28A0092B-C50C-407E-A947-70E740481C1C}">
                <a14:useLocalDpi xmlns:a14="http://schemas.microsoft.com/office/drawing/2010/main" xmlns="" val="0"/>
              </a:ext>
            </a:extLst>
          </a:blip>
          <a:srcRect t="6557"/>
          <a:stretch>
            <a:fillRect/>
          </a:stretch>
        </p:blipFill>
        <p:spPr bwMode="auto">
          <a:xfrm>
            <a:off x="4876800" y="1676400"/>
            <a:ext cx="40386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B0D2D4D7-6047-4BA7-828E-205F166FD1FD}" type="slidenum">
              <a:rPr lang="en-US" altLang="en-US" smtClean="0"/>
              <a:pPr>
                <a:defRPr/>
              </a:pPr>
              <a:t>56</a:t>
            </a:fld>
            <a:endParaRPr lang="en-US" altLang="en-US"/>
          </a:p>
        </p:txBody>
      </p:sp>
    </p:spTree>
    <p:extLst>
      <p:ext uri="{BB962C8B-B14F-4D97-AF65-F5344CB8AC3E}">
        <p14:creationId xmlns:p14="http://schemas.microsoft.com/office/powerpoint/2010/main" xmlns="" val="13820664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body" sz="half" idx="1"/>
          </p:nvPr>
        </p:nvSpPr>
        <p:spPr>
          <a:xfrm>
            <a:off x="179512" y="377849"/>
            <a:ext cx="4495800" cy="5859463"/>
          </a:xfrm>
        </p:spPr>
        <p:txBody>
          <a:bodyPr>
            <a:normAutofit/>
          </a:bodyPr>
          <a:lstStyle/>
          <a:p>
            <a:pPr eaLnBrk="1" hangingPunct="1"/>
            <a:r>
              <a:rPr lang="en-US" sz="2400" b="1" u="sng" dirty="0" smtClean="0"/>
              <a:t>Step 4 </a:t>
            </a:r>
            <a:r>
              <a:rPr lang="en-US" sz="2400" b="1" dirty="0" smtClean="0"/>
              <a:t>:</a:t>
            </a:r>
          </a:p>
          <a:p>
            <a:pPr eaLnBrk="1" hangingPunct="1">
              <a:buFont typeface="Wingdings" pitchFamily="2" charset="2"/>
              <a:buNone/>
            </a:pPr>
            <a:r>
              <a:rPr lang="en-US" sz="2400" dirty="0" smtClean="0"/>
              <a:t>	The clusters obtained are:</a:t>
            </a:r>
          </a:p>
          <a:p>
            <a:pPr eaLnBrk="1" hangingPunct="1">
              <a:buFont typeface="Wingdings" pitchFamily="2" charset="2"/>
              <a:buNone/>
            </a:pPr>
            <a:r>
              <a:rPr lang="en-US" sz="2400" dirty="0" smtClean="0"/>
              <a:t>	{1,2} and {3,4,5,6,7}</a:t>
            </a:r>
          </a:p>
          <a:p>
            <a:pPr eaLnBrk="1" hangingPunct="1">
              <a:buFont typeface="Wingdings" pitchFamily="2" charset="2"/>
              <a:buNone/>
            </a:pPr>
            <a:endParaRPr lang="en-US" sz="2400" dirty="0" smtClean="0"/>
          </a:p>
          <a:p>
            <a:pPr eaLnBrk="1" hangingPunct="1"/>
            <a:r>
              <a:rPr lang="en-US" sz="2400" dirty="0" smtClean="0"/>
              <a:t>Therefore, there is no change in the cluster. </a:t>
            </a:r>
          </a:p>
          <a:p>
            <a:pPr eaLnBrk="1" hangingPunct="1"/>
            <a:r>
              <a:rPr lang="en-US" sz="2400" dirty="0" smtClean="0"/>
              <a:t>Thus, the algorithm comes to a halt here and final result consist of 2 clusters {1,2} and {3,4,5,6,7}. </a:t>
            </a:r>
          </a:p>
        </p:txBody>
      </p:sp>
      <p:pic>
        <p:nvPicPr>
          <p:cNvPr id="18435" name="Picture 7"/>
          <p:cNvPicPr>
            <a:picLocks noGrp="1" noChangeAspect="1" noChangeArrowheads="1"/>
          </p:cNvPicPr>
          <p:nvPr>
            <p:ph sz="half" idx="2"/>
          </p:nvPr>
        </p:nvPicPr>
        <p:blipFill>
          <a:blip r:embed="rId2" cstate="print">
            <a:extLst>
              <a:ext uri="{28A0092B-C50C-407E-A947-70E740481C1C}">
                <a14:useLocalDpi xmlns:a14="http://schemas.microsoft.com/office/drawing/2010/main" xmlns="" val="0"/>
              </a:ext>
            </a:extLst>
          </a:blip>
          <a:srcRect l="5357" t="4225" r="3572" b="8450"/>
          <a:stretch>
            <a:fillRect/>
          </a:stretch>
        </p:blipFill>
        <p:spPr>
          <a:xfrm>
            <a:off x="4836994" y="685800"/>
            <a:ext cx="3886200" cy="4724400"/>
          </a:xfrm>
          <a:noFill/>
        </p:spPr>
      </p:pic>
      <p:sp>
        <p:nvSpPr>
          <p:cNvPr id="4" name="Slide Number Placeholder 3"/>
          <p:cNvSpPr>
            <a:spLocks noGrp="1"/>
          </p:cNvSpPr>
          <p:nvPr>
            <p:ph type="sldNum" sz="quarter" idx="12"/>
          </p:nvPr>
        </p:nvSpPr>
        <p:spPr/>
        <p:txBody>
          <a:bodyPr/>
          <a:lstStyle/>
          <a:p>
            <a:pPr>
              <a:defRPr/>
            </a:pPr>
            <a:fld id="{B0D2D4D7-6047-4BA7-828E-205F166FD1FD}" type="slidenum">
              <a:rPr lang="en-US" altLang="en-US" smtClean="0"/>
              <a:pPr>
                <a:defRPr/>
              </a:pPr>
              <a:t>57</a:t>
            </a:fld>
            <a:endParaRPr lang="en-US" altLang="en-US"/>
          </a:p>
        </p:txBody>
      </p:sp>
    </p:spTree>
    <p:extLst>
      <p:ext uri="{BB962C8B-B14F-4D97-AF65-F5344CB8AC3E}">
        <p14:creationId xmlns:p14="http://schemas.microsoft.com/office/powerpoint/2010/main" xmlns="" val="36409436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normAutofit/>
          </a:bodyPr>
          <a:lstStyle/>
          <a:p>
            <a:pPr eaLnBrk="1" hangingPunct="1"/>
            <a:r>
              <a:rPr lang="en-US" sz="4000" dirty="0" smtClean="0"/>
              <a:t>PLOT</a:t>
            </a:r>
          </a:p>
        </p:txBody>
      </p:sp>
      <p:pic>
        <p:nvPicPr>
          <p:cNvPr id="19459"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l="4672" t="1755" r="20561" b="5263"/>
          <a:stretch>
            <a:fillRect/>
          </a:stretch>
        </p:blipFill>
        <p:spPr bwMode="auto">
          <a:xfrm>
            <a:off x="1752600" y="1828800"/>
            <a:ext cx="6096000"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5A4DD2B8-9052-4EBD-A268-910EE0104888}" type="slidenum">
              <a:rPr lang="en-US" smtClean="0"/>
              <a:pPr/>
              <a:t>58</a:t>
            </a:fld>
            <a:endParaRPr lang="en-US"/>
          </a:p>
        </p:txBody>
      </p:sp>
    </p:spTree>
    <p:extLst>
      <p:ext uri="{BB962C8B-B14F-4D97-AF65-F5344CB8AC3E}">
        <p14:creationId xmlns:p14="http://schemas.microsoft.com/office/powerpoint/2010/main" xmlns="" val="20482907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US" b="1" dirty="0" smtClean="0"/>
              <a:t>(with K=3)</a:t>
            </a:r>
            <a:r>
              <a:rPr lang="en-US" dirty="0" smtClean="0"/>
              <a:t/>
            </a:r>
            <a:br>
              <a:rPr lang="en-US" dirty="0" smtClean="0"/>
            </a:br>
            <a:endParaRPr lang="en-US" dirty="0" smtClean="0"/>
          </a:p>
        </p:txBody>
      </p:sp>
      <p:pic>
        <p:nvPicPr>
          <p:cNvPr id="20483" name="Picture 6"/>
          <p:cNvPicPr>
            <a:picLocks noGrp="1" noChangeAspect="1" noChangeArrowheads="1"/>
          </p:cNvPicPr>
          <p:nvPr>
            <p:ph sz="half" idx="1"/>
          </p:nvPr>
        </p:nvPicPr>
        <p:blipFill>
          <a:blip r:embed="rId2" cstate="print">
            <a:extLst>
              <a:ext uri="{28A0092B-C50C-407E-A947-70E740481C1C}">
                <a14:useLocalDpi xmlns:a14="http://schemas.microsoft.com/office/drawing/2010/main" xmlns="" val="0"/>
              </a:ext>
            </a:extLst>
          </a:blip>
          <a:srcRect l="5084" t="6061" r="1695" b="3030"/>
          <a:stretch>
            <a:fillRect/>
          </a:stretch>
        </p:blipFill>
        <p:spPr>
          <a:xfrm>
            <a:off x="228600" y="1447800"/>
            <a:ext cx="4191000" cy="4572000"/>
          </a:xfrm>
          <a:noFill/>
        </p:spPr>
      </p:pic>
      <p:pic>
        <p:nvPicPr>
          <p:cNvPr id="20484" name="Picture 7"/>
          <p:cNvPicPr>
            <a:picLocks noGrp="1" noChangeAspect="1" noChangeArrowheads="1"/>
          </p:cNvPicPr>
          <p:nvPr>
            <p:ph sz="half" idx="2"/>
          </p:nvPr>
        </p:nvPicPr>
        <p:blipFill>
          <a:blip r:embed="rId3" cstate="print">
            <a:extLst>
              <a:ext uri="{28A0092B-C50C-407E-A947-70E740481C1C}">
                <a14:useLocalDpi xmlns:a14="http://schemas.microsoft.com/office/drawing/2010/main" xmlns="" val="0"/>
              </a:ext>
            </a:extLst>
          </a:blip>
          <a:srcRect l="1785" t="5455" r="1785" b="3636"/>
          <a:stretch>
            <a:fillRect/>
          </a:stretch>
        </p:blipFill>
        <p:spPr>
          <a:xfrm>
            <a:off x="4572000" y="1752600"/>
            <a:ext cx="4114800" cy="3810000"/>
          </a:xfrm>
          <a:noFill/>
        </p:spPr>
      </p:pic>
      <p:sp>
        <p:nvSpPr>
          <p:cNvPr id="20485" name="Text Box 8"/>
          <p:cNvSpPr txBox="1">
            <a:spLocks noChangeArrowheads="1"/>
          </p:cNvSpPr>
          <p:nvPr/>
        </p:nvSpPr>
        <p:spPr bwMode="auto">
          <a:xfrm>
            <a:off x="457200" y="6019800"/>
            <a:ext cx="3276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a:latin typeface="+mn-lt"/>
              </a:rPr>
              <a:t>               </a:t>
            </a:r>
            <a:r>
              <a:rPr lang="en-US" sz="2400" b="1" u="sng" dirty="0">
                <a:latin typeface="+mn-lt"/>
              </a:rPr>
              <a:t>Step 1</a:t>
            </a:r>
          </a:p>
        </p:txBody>
      </p:sp>
      <p:sp>
        <p:nvSpPr>
          <p:cNvPr id="20486" name="Text Box 9"/>
          <p:cNvSpPr txBox="1">
            <a:spLocks noChangeArrowheads="1"/>
          </p:cNvSpPr>
          <p:nvPr/>
        </p:nvSpPr>
        <p:spPr bwMode="auto">
          <a:xfrm>
            <a:off x="5562600" y="5943600"/>
            <a:ext cx="2209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rPr>
              <a:t>         </a:t>
            </a:r>
            <a:r>
              <a:rPr lang="en-US" sz="2400" b="1" u="sng" dirty="0">
                <a:latin typeface="+mn-lt"/>
              </a:rPr>
              <a:t>Step 2</a:t>
            </a:r>
          </a:p>
        </p:txBody>
      </p:sp>
      <p:sp>
        <p:nvSpPr>
          <p:cNvPr id="7" name="Slide Number Placeholder 6"/>
          <p:cNvSpPr>
            <a:spLocks noGrp="1"/>
          </p:cNvSpPr>
          <p:nvPr>
            <p:ph type="sldNum" sz="quarter" idx="12"/>
          </p:nvPr>
        </p:nvSpPr>
        <p:spPr/>
        <p:txBody>
          <a:bodyPr/>
          <a:lstStyle/>
          <a:p>
            <a:fld id="{5A4DD2B8-9052-4EBD-A268-910EE0104888}" type="slidenum">
              <a:rPr lang="en-US" smtClean="0"/>
              <a:pPr/>
              <a:t>59</a:t>
            </a:fld>
            <a:endParaRPr lang="en-US"/>
          </a:p>
        </p:txBody>
      </p:sp>
    </p:spTree>
    <p:extLst>
      <p:ext uri="{BB962C8B-B14F-4D97-AF65-F5344CB8AC3E}">
        <p14:creationId xmlns:p14="http://schemas.microsoft.com/office/powerpoint/2010/main" xmlns="" val="1543352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r>
              <a:rPr lang="en-US" dirty="0" smtClean="0"/>
              <a:t>Common Distance measures:</a:t>
            </a:r>
            <a:br>
              <a:rPr lang="en-US" dirty="0" smtClean="0"/>
            </a:br>
            <a:endParaRPr lang="en-US" dirty="0" smtClean="0"/>
          </a:p>
        </p:txBody>
      </p:sp>
      <p:pic>
        <p:nvPicPr>
          <p:cNvPr id="188417" name="Picture 1"/>
          <p:cNvPicPr>
            <a:picLocks noChangeAspect="1" noChangeArrowheads="1"/>
          </p:cNvPicPr>
          <p:nvPr/>
        </p:nvPicPr>
        <p:blipFill>
          <a:blip r:embed="rId2" cstate="print"/>
          <a:srcRect/>
          <a:stretch>
            <a:fillRect/>
          </a:stretch>
        </p:blipFill>
        <p:spPr bwMode="auto">
          <a:xfrm>
            <a:off x="1621480" y="1039937"/>
            <a:ext cx="5902848" cy="555741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A4DD2B8-9052-4EBD-A268-910EE0104888}" type="slidenum">
              <a:rPr lang="en-US" smtClean="0"/>
              <a:pPr/>
              <a:t>6</a:t>
            </a:fld>
            <a:endParaRPr lang="en-US"/>
          </a:p>
        </p:txBody>
      </p:sp>
    </p:spTree>
    <p:extLst>
      <p:ext uri="{BB962C8B-B14F-4D97-AF65-F5344CB8AC3E}">
        <p14:creationId xmlns:p14="http://schemas.microsoft.com/office/powerpoint/2010/main" xmlns="" val="10653703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normAutofit/>
          </a:bodyPr>
          <a:lstStyle/>
          <a:p>
            <a:pPr eaLnBrk="1" hangingPunct="1"/>
            <a:r>
              <a:rPr lang="en-US" sz="4000" b="1" dirty="0" smtClean="0"/>
              <a:t>PLOT</a:t>
            </a:r>
          </a:p>
        </p:txBody>
      </p:sp>
      <p:pic>
        <p:nvPicPr>
          <p:cNvPr id="21507" name="Picture 6"/>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l="4878" t="5661" r="3659" b="3773"/>
          <a:stretch>
            <a:fillRect/>
          </a:stretch>
        </p:blipFill>
        <p:spPr>
          <a:xfrm>
            <a:off x="1828800" y="2286000"/>
            <a:ext cx="5715000" cy="3657600"/>
          </a:xfrm>
          <a:noFill/>
        </p:spPr>
      </p:pic>
      <p:sp>
        <p:nvSpPr>
          <p:cNvPr id="4" name="Slide Number Placeholder 3"/>
          <p:cNvSpPr>
            <a:spLocks noGrp="1"/>
          </p:cNvSpPr>
          <p:nvPr>
            <p:ph type="sldNum" sz="quarter" idx="12"/>
          </p:nvPr>
        </p:nvSpPr>
        <p:spPr/>
        <p:txBody>
          <a:bodyPr/>
          <a:lstStyle/>
          <a:p>
            <a:fld id="{5A4DD2B8-9052-4EBD-A268-910EE0104888}" type="slidenum">
              <a:rPr lang="en-US" smtClean="0"/>
              <a:pPr/>
              <a:t>60</a:t>
            </a:fld>
            <a:endParaRPr lang="en-US"/>
          </a:p>
        </p:txBody>
      </p:sp>
    </p:spTree>
    <p:extLst>
      <p:ext uri="{BB962C8B-B14F-4D97-AF65-F5344CB8AC3E}">
        <p14:creationId xmlns:p14="http://schemas.microsoft.com/office/powerpoint/2010/main" xmlns="" val="39773792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365755"/>
            <a:ext cx="8748464" cy="830997"/>
          </a:xfrm>
          <a:prstGeom prst="rect">
            <a:avLst/>
          </a:prstGeom>
          <a:noFill/>
        </p:spPr>
        <p:txBody>
          <a:bodyPr wrap="square" rtlCol="0">
            <a:spAutoFit/>
          </a:bodyPr>
          <a:lstStyle/>
          <a:p>
            <a:r>
              <a:rPr lang="hi-IN" sz="2400" dirty="0" smtClean="0"/>
              <a:t>Sample python code for k-means clustering obtained from </a:t>
            </a:r>
            <a:r>
              <a:rPr lang="en-US" sz="2400" dirty="0" smtClean="0"/>
              <a:t>scikit-learn.org</a:t>
            </a:r>
            <a:r>
              <a:rPr lang="hi-IN" sz="2400" dirty="0" smtClean="0"/>
              <a:t>: </a:t>
            </a:r>
            <a:endParaRPr lang="en-US" sz="2400" dirty="0"/>
          </a:p>
        </p:txBody>
      </p:sp>
      <p:pic>
        <p:nvPicPr>
          <p:cNvPr id="70658" name="Picture 2"/>
          <p:cNvPicPr>
            <a:picLocks noChangeAspect="1" noChangeArrowheads="1"/>
          </p:cNvPicPr>
          <p:nvPr/>
        </p:nvPicPr>
        <p:blipFill>
          <a:blip r:embed="rId2" cstate="print"/>
          <a:srcRect/>
          <a:stretch>
            <a:fillRect/>
          </a:stretch>
        </p:blipFill>
        <p:spPr bwMode="auto">
          <a:xfrm>
            <a:off x="499208" y="1250287"/>
            <a:ext cx="8177248" cy="4771001"/>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A4DD2B8-9052-4EBD-A268-910EE0104888}"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46856" y="271804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300" b="1" i="0" u="none" strike="noStrike" kern="1200" cap="none" spc="0" normalizeH="0" baseline="0" noProof="0" dirty="0" smtClean="0">
                <a:ln>
                  <a:noFill/>
                </a:ln>
                <a:solidFill>
                  <a:schemeClr val="tx1"/>
                </a:solidFill>
                <a:effectLst/>
                <a:uLnTx/>
                <a:uFillTx/>
                <a:latin typeface="+mj-lt"/>
                <a:ea typeface="+mj-ea"/>
                <a:cs typeface="+mj-cs"/>
              </a:rPr>
              <a:t>K NEAREST NEIGHBOUR</a:t>
            </a:r>
            <a:r>
              <a:rPr kumimoji="0" lang="hi-IN" sz="4300" b="1" i="0" u="none" strike="noStrike" kern="1200" cap="none" spc="0" normalizeH="0" baseline="0" noProof="0" dirty="0" smtClean="0">
                <a:ln>
                  <a:noFill/>
                </a:ln>
                <a:solidFill>
                  <a:schemeClr val="tx1"/>
                </a:solidFill>
                <a:effectLst/>
                <a:uLnTx/>
                <a:uFillTx/>
                <a:latin typeface="+mj-lt"/>
                <a:ea typeface="+mj-ea"/>
                <a:cs typeface="+mj-cs"/>
              </a:rPr>
              <a:t> CLASSIFIER</a:t>
            </a:r>
            <a:endParaRPr kumimoji="0" lang="en-IN" sz="4300" b="1" i="0" u="none" strike="noStrike" kern="1200" cap="none" spc="0" normalizeH="0" baseline="0" noProof="0" dirty="0">
              <a:ln>
                <a:noFill/>
              </a:ln>
              <a:solidFill>
                <a:schemeClr val="tx1"/>
              </a:solidFill>
              <a:effectLst/>
              <a:uLnTx/>
              <a:uFillTx/>
              <a:latin typeface="+mj-lt"/>
              <a:ea typeface="+mj-ea"/>
              <a:cs typeface="+mj-cs"/>
            </a:endParaRPr>
          </a:p>
        </p:txBody>
      </p:sp>
      <p:sp>
        <p:nvSpPr>
          <p:cNvPr id="3" name="Slide Number Placeholder 2"/>
          <p:cNvSpPr>
            <a:spLocks noGrp="1"/>
          </p:cNvSpPr>
          <p:nvPr>
            <p:ph type="sldNum" sz="quarter" idx="12"/>
          </p:nvPr>
        </p:nvSpPr>
        <p:spPr/>
        <p:txBody>
          <a:bodyPr/>
          <a:lstStyle/>
          <a:p>
            <a:fld id="{5A4DD2B8-9052-4EBD-A268-910EE0104888}"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bwMode="auto">
          <a:xfrm>
            <a:off x="457200" y="1567333"/>
            <a:ext cx="8229600" cy="4525963"/>
          </a:xfrm>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lnSpc>
                <a:spcPct val="80000"/>
              </a:lnSpc>
            </a:pPr>
            <a:r>
              <a:rPr lang="en-US" sz="2400" dirty="0" smtClean="0"/>
              <a:t>Instance-based learning is often termed </a:t>
            </a:r>
            <a:r>
              <a:rPr lang="en-US" sz="2400" i="1" dirty="0" smtClean="0"/>
              <a:t>lazy</a:t>
            </a:r>
            <a:r>
              <a:rPr lang="en-US" sz="2400" dirty="0" smtClean="0"/>
              <a:t> learning, as there is typically no </a:t>
            </a:r>
            <a:r>
              <a:rPr lang="en-US" altLang="en-US" sz="2400" dirty="0" smtClean="0"/>
              <a:t>“</a:t>
            </a:r>
            <a:r>
              <a:rPr lang="en-US" sz="2400" dirty="0" smtClean="0"/>
              <a:t>transformation</a:t>
            </a:r>
            <a:r>
              <a:rPr lang="en-US" altLang="en-US" sz="2400" dirty="0" smtClean="0"/>
              <a:t>”</a:t>
            </a:r>
            <a:r>
              <a:rPr lang="en-US" sz="2400" dirty="0" smtClean="0"/>
              <a:t> of training instances into more general </a:t>
            </a:r>
            <a:r>
              <a:rPr lang="en-US" altLang="en-US" sz="2400" dirty="0" smtClean="0"/>
              <a:t>“</a:t>
            </a:r>
            <a:r>
              <a:rPr lang="en-US" sz="2400" dirty="0" smtClean="0"/>
              <a:t>statements</a:t>
            </a:r>
            <a:r>
              <a:rPr lang="en-US" altLang="en-US" sz="2400" dirty="0" smtClean="0"/>
              <a:t>”</a:t>
            </a:r>
            <a:endParaRPr lang="en-US" sz="2400" dirty="0" smtClean="0"/>
          </a:p>
          <a:p>
            <a:pPr eaLnBrk="1" hangingPunct="1">
              <a:lnSpc>
                <a:spcPct val="80000"/>
              </a:lnSpc>
            </a:pPr>
            <a:r>
              <a:rPr lang="en-US" sz="2400" dirty="0" smtClean="0"/>
              <a:t>Instead, the presented training data is simply stored and, when a new query instance is encountered, a set of similar, related instances is retrieved from memory and used to classify the new query instance</a:t>
            </a:r>
          </a:p>
          <a:p>
            <a:pPr eaLnBrk="1" hangingPunct="1">
              <a:lnSpc>
                <a:spcPct val="80000"/>
              </a:lnSpc>
            </a:pPr>
            <a:r>
              <a:rPr lang="en-US" sz="2400" dirty="0" smtClean="0"/>
              <a:t>Hence, instance-based learners never form an explicit general hypothesis regarding the target function. They simply compute the classification of each new query instance as needed</a:t>
            </a:r>
          </a:p>
        </p:txBody>
      </p:sp>
      <p:sp>
        <p:nvSpPr>
          <p:cNvPr id="3" name="Slide Number Placeholder 2"/>
          <p:cNvSpPr>
            <a:spLocks noGrp="1"/>
          </p:cNvSpPr>
          <p:nvPr>
            <p:ph type="sldNum" sz="quarter" idx="12"/>
          </p:nvPr>
        </p:nvSpPr>
        <p:spPr/>
        <p:txBody>
          <a:bodyPr/>
          <a:lstStyle/>
          <a:p>
            <a:fld id="{5A4DD2B8-9052-4EBD-A268-910EE0104888}"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264"/>
            <a:ext cx="8229600" cy="1143000"/>
          </a:xfrm>
        </p:spPr>
        <p:txBody>
          <a:bodyPr>
            <a:normAutofit/>
          </a:bodyPr>
          <a:lstStyle/>
          <a:p>
            <a:r>
              <a:rPr lang="en-IN" sz="4000" dirty="0"/>
              <a:t>K Nearest </a:t>
            </a:r>
            <a:r>
              <a:rPr lang="en-IN" sz="4000" dirty="0" smtClean="0"/>
              <a:t>Neighbour</a:t>
            </a:r>
            <a:endParaRPr lang="en-IN" sz="4000" dirty="0"/>
          </a:p>
        </p:txBody>
      </p:sp>
      <p:sp>
        <p:nvSpPr>
          <p:cNvPr id="3" name="Content Placeholder 2"/>
          <p:cNvSpPr>
            <a:spLocks noGrp="1"/>
          </p:cNvSpPr>
          <p:nvPr>
            <p:ph idx="1"/>
          </p:nvPr>
        </p:nvSpPr>
        <p:spPr>
          <a:xfrm>
            <a:off x="457200" y="836712"/>
            <a:ext cx="8229600" cy="4525963"/>
          </a:xfrm>
        </p:spPr>
        <p:txBody>
          <a:bodyPr>
            <a:noAutofit/>
          </a:bodyPr>
          <a:lstStyle/>
          <a:p>
            <a:pPr>
              <a:buNone/>
            </a:pPr>
            <a:r>
              <a:rPr lang="hi-IN" sz="2400" dirty="0" smtClean="0"/>
              <a:t>1. </a:t>
            </a:r>
            <a:r>
              <a:rPr lang="en-US" sz="2400" dirty="0" smtClean="0"/>
              <a:t>The simplest, most used instance-based learning algorithm is the </a:t>
            </a:r>
            <a:r>
              <a:rPr lang="en-US" sz="2400" i="1" dirty="0" smtClean="0"/>
              <a:t>k</a:t>
            </a:r>
            <a:r>
              <a:rPr lang="en-US" sz="2400" dirty="0" smtClean="0"/>
              <a:t>-NN algorithm</a:t>
            </a:r>
          </a:p>
          <a:p>
            <a:pPr>
              <a:buNone/>
            </a:pPr>
            <a:r>
              <a:rPr lang="hi-IN" sz="2400" dirty="0" smtClean="0"/>
              <a:t>2</a:t>
            </a:r>
            <a:r>
              <a:rPr lang="hi-IN" sz="2400" i="1" dirty="0" smtClean="0"/>
              <a:t>. </a:t>
            </a:r>
            <a:r>
              <a:rPr lang="en-US" sz="2400" i="1" dirty="0" smtClean="0"/>
              <a:t>k</a:t>
            </a:r>
            <a:r>
              <a:rPr lang="en-US" sz="2400" dirty="0" smtClean="0"/>
              <a:t>-NN assumes that all instances are points in some </a:t>
            </a:r>
            <a:r>
              <a:rPr lang="en-US" sz="2400" i="1" dirty="0" smtClean="0"/>
              <a:t>n</a:t>
            </a:r>
            <a:r>
              <a:rPr lang="en-US" sz="2400" dirty="0" smtClean="0"/>
              <a:t>-dimensional space and defines neighbors in terms of distance (usually Euclidean in R-space)</a:t>
            </a:r>
          </a:p>
          <a:p>
            <a:pPr>
              <a:buNone/>
            </a:pPr>
            <a:r>
              <a:rPr lang="hi-IN" sz="2400" dirty="0" smtClean="0"/>
              <a:t>3. </a:t>
            </a:r>
            <a:r>
              <a:rPr lang="en-US" sz="2400" i="1" dirty="0" smtClean="0"/>
              <a:t>k</a:t>
            </a:r>
            <a:r>
              <a:rPr lang="en-US" sz="2400" dirty="0" smtClean="0"/>
              <a:t> is the number of neighbors considered</a:t>
            </a:r>
            <a:endParaRPr lang="hi-IN" sz="2400" dirty="0" smtClean="0"/>
          </a:p>
          <a:p>
            <a:pPr marL="514350" indent="-514350" algn="just">
              <a:buNone/>
            </a:pPr>
            <a:r>
              <a:rPr lang="hi-IN" sz="2400" dirty="0" smtClean="0"/>
              <a:t>4. </a:t>
            </a:r>
            <a:r>
              <a:rPr lang="en-IN" sz="2400" dirty="0" smtClean="0"/>
              <a:t>Determine </a:t>
            </a:r>
            <a:r>
              <a:rPr lang="en-IN" sz="2400" dirty="0"/>
              <a:t>parameter K = number of nearest </a:t>
            </a:r>
            <a:r>
              <a:rPr lang="en-IN" sz="2400" dirty="0" smtClean="0"/>
              <a:t>neighbours</a:t>
            </a:r>
            <a:endParaRPr lang="en-IN" sz="2400" dirty="0"/>
          </a:p>
          <a:p>
            <a:pPr marL="514350" indent="-514350" algn="just">
              <a:buNone/>
            </a:pPr>
            <a:r>
              <a:rPr lang="hi-IN" sz="2400" dirty="0" smtClean="0"/>
              <a:t>5. </a:t>
            </a:r>
            <a:r>
              <a:rPr lang="en-IN" sz="2400" dirty="0" smtClean="0"/>
              <a:t>Calculate </a:t>
            </a:r>
            <a:r>
              <a:rPr lang="en-IN" sz="2400" dirty="0"/>
              <a:t>the distance between the query-instance and all the training samples</a:t>
            </a:r>
          </a:p>
          <a:p>
            <a:pPr marL="514350" indent="-514350" algn="just">
              <a:buNone/>
            </a:pPr>
            <a:r>
              <a:rPr lang="hi-IN" sz="2400" dirty="0" smtClean="0"/>
              <a:t>6. </a:t>
            </a:r>
            <a:r>
              <a:rPr lang="en-IN" sz="2400" dirty="0" smtClean="0"/>
              <a:t>Sort </a:t>
            </a:r>
            <a:r>
              <a:rPr lang="en-IN" sz="2400" dirty="0"/>
              <a:t>the distance and determine nearest </a:t>
            </a:r>
            <a:r>
              <a:rPr lang="en-IN" sz="2400" dirty="0" smtClean="0"/>
              <a:t>neighbours </a:t>
            </a:r>
            <a:r>
              <a:rPr lang="en-IN" sz="2400" dirty="0"/>
              <a:t>based on the K-</a:t>
            </a:r>
            <a:r>
              <a:rPr lang="en-IN" sz="2400" dirty="0" err="1"/>
              <a:t>th</a:t>
            </a:r>
            <a:r>
              <a:rPr lang="en-IN" sz="2400" dirty="0"/>
              <a:t> </a:t>
            </a:r>
            <a:r>
              <a:rPr lang="en-IN" sz="2400" dirty="0" smtClean="0"/>
              <a:t>minimum distance</a:t>
            </a:r>
            <a:endParaRPr lang="en-IN" sz="2400" dirty="0"/>
          </a:p>
          <a:p>
            <a:pPr marL="514350" indent="-514350" algn="just">
              <a:buNone/>
            </a:pPr>
            <a:r>
              <a:rPr lang="hi-IN" sz="2400" dirty="0" smtClean="0"/>
              <a:t>7. </a:t>
            </a:r>
            <a:r>
              <a:rPr lang="en-IN" sz="2400" dirty="0" smtClean="0"/>
              <a:t>Gather </a:t>
            </a:r>
            <a:r>
              <a:rPr lang="en-IN" sz="2400" dirty="0"/>
              <a:t>the category of the nearest </a:t>
            </a:r>
            <a:r>
              <a:rPr lang="en-IN" sz="2400" dirty="0" smtClean="0"/>
              <a:t>neighbours</a:t>
            </a:r>
            <a:endParaRPr lang="en-IN" sz="2400" dirty="0"/>
          </a:p>
          <a:p>
            <a:pPr marL="514350" indent="-514350" algn="just">
              <a:buNone/>
            </a:pPr>
            <a:r>
              <a:rPr lang="hi-IN" sz="2400" dirty="0" smtClean="0"/>
              <a:t>8. </a:t>
            </a:r>
            <a:r>
              <a:rPr lang="en-IN" sz="2400" dirty="0" smtClean="0"/>
              <a:t>Use </a:t>
            </a:r>
            <a:r>
              <a:rPr lang="en-IN" sz="2400" dirty="0"/>
              <a:t>simple majority of the category of nearest </a:t>
            </a:r>
            <a:r>
              <a:rPr lang="en-IN" sz="2400" dirty="0" smtClean="0"/>
              <a:t>neighbours </a:t>
            </a:r>
            <a:r>
              <a:rPr lang="en-IN" sz="2400" dirty="0"/>
              <a:t>as the prediction value of </a:t>
            </a:r>
            <a:r>
              <a:rPr lang="en-IN" sz="2400" dirty="0" smtClean="0"/>
              <a:t>the query </a:t>
            </a:r>
            <a:r>
              <a:rPr lang="en-IN" sz="2400" dirty="0"/>
              <a:t>instance</a:t>
            </a:r>
          </a:p>
        </p:txBody>
      </p:sp>
      <p:sp>
        <p:nvSpPr>
          <p:cNvPr id="4" name="Slide Number Placeholder 3"/>
          <p:cNvSpPr>
            <a:spLocks noGrp="1"/>
          </p:cNvSpPr>
          <p:nvPr>
            <p:ph type="sldNum" sz="quarter" idx="12"/>
          </p:nvPr>
        </p:nvSpPr>
        <p:spPr/>
        <p:txBody>
          <a:bodyPr/>
          <a:lstStyle/>
          <a:p>
            <a:fld id="{5A4DD2B8-9052-4EBD-A268-910EE0104888}" type="slidenum">
              <a:rPr lang="en-US" smtClean="0"/>
              <a:pPr/>
              <a:t>64</a:t>
            </a:fld>
            <a:endParaRPr lang="en-US"/>
          </a:p>
        </p:txBody>
      </p:sp>
    </p:spTree>
    <p:extLst>
      <p:ext uri="{BB962C8B-B14F-4D97-AF65-F5344CB8AC3E}">
        <p14:creationId xmlns:p14="http://schemas.microsoft.com/office/powerpoint/2010/main" xmlns="" val="8551094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bwMode="auto">
          <a:xfrm>
            <a:off x="457200" y="485800"/>
            <a:ext cx="8229600" cy="1143000"/>
          </a:xfrm>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r>
              <a:rPr lang="en-US" sz="4000" dirty="0" smtClean="0"/>
              <a:t>Basic Idea</a:t>
            </a:r>
          </a:p>
        </p:txBody>
      </p:sp>
      <p:sp>
        <p:nvSpPr>
          <p:cNvPr id="25602" name="Content Placeholder 2"/>
          <p:cNvSpPr>
            <a:spLocks noGrp="1"/>
          </p:cNvSpPr>
          <p:nvPr>
            <p:ph idx="1"/>
          </p:nvPr>
        </p:nvSpPr>
        <p:spPr bwMode="auto">
          <a:xfrm>
            <a:off x="457200" y="1711349"/>
            <a:ext cx="8229600" cy="4525963"/>
          </a:xfrm>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r>
              <a:rPr lang="en-US" sz="2400" dirty="0" smtClean="0"/>
              <a:t>Using the second property, the </a:t>
            </a:r>
            <a:r>
              <a:rPr lang="en-US" sz="2400" i="1" dirty="0" smtClean="0"/>
              <a:t>k</a:t>
            </a:r>
            <a:r>
              <a:rPr lang="en-US" sz="2400" dirty="0" smtClean="0"/>
              <a:t>-NN classification rule is to assign to a test sample the majority category label of its </a:t>
            </a:r>
            <a:r>
              <a:rPr lang="en-US" sz="2400" i="1" dirty="0" smtClean="0"/>
              <a:t>k</a:t>
            </a:r>
            <a:r>
              <a:rPr lang="en-US" sz="2400" dirty="0" smtClean="0"/>
              <a:t> nearest training samples</a:t>
            </a:r>
          </a:p>
          <a:p>
            <a:pPr eaLnBrk="1" hangingPunct="1"/>
            <a:r>
              <a:rPr lang="en-US" sz="2400" dirty="0" smtClean="0"/>
              <a:t>In practice, </a:t>
            </a:r>
            <a:r>
              <a:rPr lang="en-US" sz="2400" i="1" dirty="0" smtClean="0"/>
              <a:t>k</a:t>
            </a:r>
            <a:r>
              <a:rPr lang="en-US" sz="2400" dirty="0" smtClean="0"/>
              <a:t> is usually chosen to be odd, so as to avoid ties</a:t>
            </a:r>
          </a:p>
          <a:p>
            <a:pPr eaLnBrk="1" hangingPunct="1"/>
            <a:r>
              <a:rPr lang="en-US" sz="2400" dirty="0" smtClean="0"/>
              <a:t>The </a:t>
            </a:r>
            <a:r>
              <a:rPr lang="en-US" sz="2400" i="1" dirty="0" smtClean="0"/>
              <a:t>k</a:t>
            </a:r>
            <a:r>
              <a:rPr lang="en-US" sz="2400" dirty="0" smtClean="0"/>
              <a:t> = 1 rule is generally called the nearest-neighbor classification rule</a:t>
            </a:r>
          </a:p>
        </p:txBody>
      </p:sp>
      <p:sp>
        <p:nvSpPr>
          <p:cNvPr id="4" name="Slide Number Placeholder 3"/>
          <p:cNvSpPr>
            <a:spLocks noGrp="1"/>
          </p:cNvSpPr>
          <p:nvPr>
            <p:ph type="sldNum" sz="quarter" idx="12"/>
          </p:nvPr>
        </p:nvSpPr>
        <p:spPr/>
        <p:txBody>
          <a:bodyPr/>
          <a:lstStyle/>
          <a:p>
            <a:fld id="{5A4DD2B8-9052-4EBD-A268-910EE0104888}"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5"/>
          <p:cNvSpPr>
            <a:spLocks noGrp="1"/>
          </p:cNvSpPr>
          <p:nvPr>
            <p:ph type="title"/>
          </p:nvPr>
        </p:nvSpPr>
        <p:spPr bwMode="auto">
          <a:xfrm>
            <a:off x="457200" y="485800"/>
            <a:ext cx="8229600" cy="1143000"/>
          </a:xfrm>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r>
              <a:rPr lang="en-US" sz="4000" dirty="0" smtClean="0"/>
              <a:t>Scale Effects</a:t>
            </a:r>
          </a:p>
        </p:txBody>
      </p:sp>
      <p:sp>
        <p:nvSpPr>
          <p:cNvPr id="29698" name="Content Placeholder 6"/>
          <p:cNvSpPr>
            <a:spLocks noGrp="1"/>
          </p:cNvSpPr>
          <p:nvPr>
            <p:ph idx="1"/>
          </p:nvPr>
        </p:nvSpPr>
        <p:spPr bwMode="auto">
          <a:xfrm>
            <a:off x="457200" y="1484784"/>
            <a:ext cx="8229600" cy="4525963"/>
          </a:xfrm>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r>
              <a:rPr lang="en-US" sz="2400" dirty="0" smtClean="0"/>
              <a:t>Different features may have different measurement scales</a:t>
            </a:r>
          </a:p>
          <a:p>
            <a:pPr lvl="1" eaLnBrk="1" hangingPunct="1"/>
            <a:r>
              <a:rPr lang="en-US" sz="2400" dirty="0" smtClean="0"/>
              <a:t>E.g., patient weight in kg (range [50,200]) vs. blood protein values in </a:t>
            </a:r>
            <a:r>
              <a:rPr lang="en-US" sz="2400" dirty="0" err="1" smtClean="0"/>
              <a:t>ng</a:t>
            </a:r>
            <a:r>
              <a:rPr lang="en-US" sz="2400" dirty="0" smtClean="0"/>
              <a:t>/</a:t>
            </a:r>
            <a:r>
              <a:rPr lang="en-US" sz="2400" dirty="0" err="1" smtClean="0"/>
              <a:t>dL</a:t>
            </a:r>
            <a:r>
              <a:rPr lang="en-US" sz="2400" dirty="0" smtClean="0"/>
              <a:t> (range [-3,3])</a:t>
            </a:r>
          </a:p>
          <a:p>
            <a:pPr eaLnBrk="1" hangingPunct="1"/>
            <a:r>
              <a:rPr lang="en-US" sz="2400" dirty="0" smtClean="0"/>
              <a:t>Consequences</a:t>
            </a:r>
          </a:p>
          <a:p>
            <a:pPr lvl="1" eaLnBrk="1" hangingPunct="1"/>
            <a:r>
              <a:rPr lang="en-US" sz="2400" dirty="0" smtClean="0"/>
              <a:t>Patient weight will have a much greater influence on the distance between samples</a:t>
            </a:r>
          </a:p>
          <a:p>
            <a:pPr lvl="1" eaLnBrk="1" hangingPunct="1"/>
            <a:r>
              <a:rPr lang="en-US" sz="2400" dirty="0" smtClean="0"/>
              <a:t>May bias the performance of the classifier</a:t>
            </a:r>
          </a:p>
        </p:txBody>
      </p:sp>
      <p:sp>
        <p:nvSpPr>
          <p:cNvPr id="4" name="Slide Number Placeholder 3"/>
          <p:cNvSpPr>
            <a:spLocks noGrp="1"/>
          </p:cNvSpPr>
          <p:nvPr>
            <p:ph type="sldNum" sz="quarter" idx="12"/>
          </p:nvPr>
        </p:nvSpPr>
        <p:spPr/>
        <p:txBody>
          <a:bodyPr/>
          <a:lstStyle/>
          <a:p>
            <a:fld id="{5A4DD2B8-9052-4EBD-A268-910EE0104888}"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5"/>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r>
              <a:rPr lang="en-US" sz="4000" dirty="0" smtClean="0"/>
              <a:t>Standardization</a:t>
            </a:r>
          </a:p>
        </p:txBody>
      </p:sp>
      <p:sp>
        <p:nvSpPr>
          <p:cNvPr id="30722" name="Content Placeholder 6"/>
          <p:cNvSpPr>
            <a:spLocks noGrp="1"/>
          </p:cNvSpPr>
          <p:nvPr>
            <p:ph idx="1"/>
          </p:nvPr>
        </p:nvSpPr>
        <p:spPr bwMode="auto">
          <a:xfrm>
            <a:off x="457200" y="1587500"/>
            <a:ext cx="8229600" cy="4525963"/>
          </a:xfrm>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r>
              <a:rPr lang="en-US" sz="2400" dirty="0" smtClean="0"/>
              <a:t>Transform raw feature values into z-scores</a:t>
            </a:r>
          </a:p>
          <a:p>
            <a:pPr lvl="1" eaLnBrk="1" hangingPunct="1"/>
            <a:endParaRPr lang="en-US" sz="2400" dirty="0" smtClean="0"/>
          </a:p>
          <a:p>
            <a:pPr lvl="1" eaLnBrk="1" hangingPunct="1">
              <a:buFont typeface="Arial" pitchFamily="34" charset="0"/>
              <a:buNone/>
            </a:pPr>
            <a:endParaRPr lang="en-US" sz="2400" dirty="0" smtClean="0"/>
          </a:p>
          <a:p>
            <a:pPr lvl="1" eaLnBrk="1" hangingPunct="1"/>
            <a:r>
              <a:rPr lang="en-US" sz="2400" dirty="0" smtClean="0"/>
              <a:t>     is the value for the </a:t>
            </a:r>
            <a:r>
              <a:rPr lang="en-US" sz="2400" i="1" dirty="0" err="1" smtClean="0"/>
              <a:t>i</a:t>
            </a:r>
            <a:r>
              <a:rPr lang="en-US" sz="2400" i="1" baseline="30000" dirty="0" err="1" smtClean="0"/>
              <a:t>th</a:t>
            </a:r>
            <a:r>
              <a:rPr lang="en-US" sz="2400" dirty="0" smtClean="0"/>
              <a:t> sample and </a:t>
            </a:r>
            <a:r>
              <a:rPr lang="en-US" sz="2400" i="1" dirty="0" err="1" smtClean="0"/>
              <a:t>j</a:t>
            </a:r>
            <a:r>
              <a:rPr lang="en-US" sz="2400" i="1" baseline="30000" dirty="0" err="1" smtClean="0"/>
              <a:t>th</a:t>
            </a:r>
            <a:r>
              <a:rPr lang="en-US" sz="2400" dirty="0" smtClean="0"/>
              <a:t> feature</a:t>
            </a:r>
          </a:p>
          <a:p>
            <a:pPr lvl="1" eaLnBrk="1" hangingPunct="1"/>
            <a:r>
              <a:rPr lang="en-US" sz="2400" dirty="0" smtClean="0"/>
              <a:t>     is the average of all     for feature </a:t>
            </a:r>
            <a:r>
              <a:rPr lang="en-US" sz="2400" i="1" dirty="0" smtClean="0"/>
              <a:t>j</a:t>
            </a:r>
          </a:p>
          <a:p>
            <a:pPr lvl="1" eaLnBrk="1" hangingPunct="1"/>
            <a:r>
              <a:rPr lang="en-US" sz="2400" dirty="0" smtClean="0"/>
              <a:t>     is the standard deviation of all     over all input samples</a:t>
            </a:r>
          </a:p>
          <a:p>
            <a:pPr eaLnBrk="1" hangingPunct="1"/>
            <a:r>
              <a:rPr lang="en-US" sz="2400" dirty="0" smtClean="0"/>
              <a:t>Range and scale of z-scores should be similar (providing distributions of raw feature values are alike)</a:t>
            </a:r>
          </a:p>
        </p:txBody>
      </p:sp>
      <p:graphicFrame>
        <p:nvGraphicFramePr>
          <p:cNvPr id="30723" name="Object 2"/>
          <p:cNvGraphicFramePr>
            <a:graphicFrameLocks noChangeAspect="1"/>
          </p:cNvGraphicFramePr>
          <p:nvPr/>
        </p:nvGraphicFramePr>
        <p:xfrm>
          <a:off x="3149600" y="1988840"/>
          <a:ext cx="1670050" cy="915987"/>
        </p:xfrm>
        <a:graphic>
          <a:graphicData uri="http://schemas.openxmlformats.org/presentationml/2006/ole">
            <p:oleObj spid="_x0000_s336929" name="Equation" r:id="rId3" imgW="776880" imgH="420480" progId="">
              <p:embed/>
            </p:oleObj>
          </a:graphicData>
        </a:graphic>
      </p:graphicFrame>
      <p:graphicFrame>
        <p:nvGraphicFramePr>
          <p:cNvPr id="30725" name="Object 4"/>
          <p:cNvGraphicFramePr>
            <a:graphicFrameLocks noChangeAspect="1"/>
          </p:cNvGraphicFramePr>
          <p:nvPr/>
        </p:nvGraphicFramePr>
        <p:xfrm>
          <a:off x="1217613" y="2997200"/>
          <a:ext cx="376237" cy="431800"/>
        </p:xfrm>
        <a:graphic>
          <a:graphicData uri="http://schemas.openxmlformats.org/presentationml/2006/ole">
            <p:oleObj spid="_x0000_s336930" name="Equation" r:id="rId4" imgW="164520" imgH="191880" progId="">
              <p:embed/>
            </p:oleObj>
          </a:graphicData>
        </a:graphic>
      </p:graphicFrame>
      <p:graphicFrame>
        <p:nvGraphicFramePr>
          <p:cNvPr id="30726" name="Object 5"/>
          <p:cNvGraphicFramePr>
            <a:graphicFrameLocks noChangeAspect="1"/>
          </p:cNvGraphicFramePr>
          <p:nvPr/>
        </p:nvGraphicFramePr>
        <p:xfrm>
          <a:off x="1187624" y="3429000"/>
          <a:ext cx="349250" cy="431800"/>
        </p:xfrm>
        <a:graphic>
          <a:graphicData uri="http://schemas.openxmlformats.org/presentationml/2006/ole">
            <p:oleObj spid="_x0000_s336931" name="Equation" r:id="rId5" imgW="155160" imgH="191880" progId="">
              <p:embed/>
            </p:oleObj>
          </a:graphicData>
        </a:graphic>
      </p:graphicFrame>
      <p:graphicFrame>
        <p:nvGraphicFramePr>
          <p:cNvPr id="30727" name="Object 6"/>
          <p:cNvGraphicFramePr>
            <a:graphicFrameLocks noChangeAspect="1"/>
          </p:cNvGraphicFramePr>
          <p:nvPr/>
        </p:nvGraphicFramePr>
        <p:xfrm>
          <a:off x="3995936" y="3429248"/>
          <a:ext cx="376237" cy="431800"/>
        </p:xfrm>
        <a:graphic>
          <a:graphicData uri="http://schemas.openxmlformats.org/presentationml/2006/ole">
            <p:oleObj spid="_x0000_s336932" name="Equation" r:id="rId6" imgW="164520" imgH="191880" progId="">
              <p:embed/>
            </p:oleObj>
          </a:graphicData>
        </a:graphic>
      </p:graphicFrame>
      <p:graphicFrame>
        <p:nvGraphicFramePr>
          <p:cNvPr id="30728" name="Object 7"/>
          <p:cNvGraphicFramePr>
            <a:graphicFrameLocks noChangeAspect="1"/>
          </p:cNvGraphicFramePr>
          <p:nvPr/>
        </p:nvGraphicFramePr>
        <p:xfrm>
          <a:off x="1187624" y="3861296"/>
          <a:ext cx="376237" cy="431800"/>
        </p:xfrm>
        <a:graphic>
          <a:graphicData uri="http://schemas.openxmlformats.org/presentationml/2006/ole">
            <p:oleObj spid="_x0000_s336933" name="Equation" r:id="rId7" imgW="164520" imgH="191880" progId="">
              <p:embed/>
            </p:oleObj>
          </a:graphicData>
        </a:graphic>
      </p:graphicFrame>
      <p:graphicFrame>
        <p:nvGraphicFramePr>
          <p:cNvPr id="30729" name="Object 8"/>
          <p:cNvGraphicFramePr>
            <a:graphicFrameLocks noChangeAspect="1"/>
          </p:cNvGraphicFramePr>
          <p:nvPr/>
        </p:nvGraphicFramePr>
        <p:xfrm>
          <a:off x="5347891" y="3861048"/>
          <a:ext cx="376237" cy="431800"/>
        </p:xfrm>
        <a:graphic>
          <a:graphicData uri="http://schemas.openxmlformats.org/presentationml/2006/ole">
            <p:oleObj spid="_x0000_s336934" name="Equation" r:id="rId8" imgW="164520" imgH="191880" progId="">
              <p:embed/>
            </p:oleObj>
          </a:graphicData>
        </a:graphic>
      </p:graphicFrame>
      <p:sp>
        <p:nvSpPr>
          <p:cNvPr id="10" name="Slide Number Placeholder 9"/>
          <p:cNvSpPr>
            <a:spLocks noGrp="1"/>
          </p:cNvSpPr>
          <p:nvPr>
            <p:ph type="sldNum" sz="quarter" idx="12"/>
          </p:nvPr>
        </p:nvSpPr>
        <p:spPr/>
        <p:txBody>
          <a:bodyPr/>
          <a:lstStyle/>
          <a:p>
            <a:fld id="{5A4DD2B8-9052-4EBD-A268-910EE0104888}"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93DA5A3-98FC-4558-AA12-ACA87894054F}" type="slidenum">
              <a:rPr lang="en-US"/>
              <a:pPr/>
              <a:t>68</a:t>
            </a:fld>
            <a:endParaRPr lang="en-US"/>
          </a:p>
        </p:txBody>
      </p:sp>
      <p:sp>
        <p:nvSpPr>
          <p:cNvPr id="623618" name="Rectangle 1026"/>
          <p:cNvSpPr>
            <a:spLocks noGrp="1" noChangeArrowheads="1"/>
          </p:cNvSpPr>
          <p:nvPr>
            <p:ph type="title"/>
          </p:nvPr>
        </p:nvSpPr>
        <p:spPr>
          <a:xfrm>
            <a:off x="688032" y="152400"/>
            <a:ext cx="7772400" cy="685800"/>
          </a:xfrm>
        </p:spPr>
        <p:txBody>
          <a:bodyPr/>
          <a:lstStyle/>
          <a:p>
            <a:r>
              <a:rPr lang="en-GB" sz="3200" dirty="0"/>
              <a:t>Training data</a:t>
            </a:r>
            <a:endParaRPr lang="en-GB" dirty="0"/>
          </a:p>
        </p:txBody>
      </p:sp>
      <p:graphicFrame>
        <p:nvGraphicFramePr>
          <p:cNvPr id="623619" name="Object 1027"/>
          <p:cNvGraphicFramePr>
            <a:graphicFrameLocks noChangeAspect="1"/>
          </p:cNvGraphicFramePr>
          <p:nvPr/>
        </p:nvGraphicFramePr>
        <p:xfrm>
          <a:off x="941908" y="889000"/>
          <a:ext cx="7302500" cy="4953000"/>
        </p:xfrm>
        <a:graphic>
          <a:graphicData uri="http://schemas.openxmlformats.org/presentationml/2006/ole">
            <p:oleObj spid="_x0000_s337932" name="Document" r:id="rId4" imgW="7318083" imgH="4958103" progId="Word.Document.8">
              <p:embed/>
            </p:oleObj>
          </a:graphicData>
        </a:graphic>
      </p:graphicFrame>
      <p:graphicFrame>
        <p:nvGraphicFramePr>
          <p:cNvPr id="623620" name="Object 1028"/>
          <p:cNvGraphicFramePr>
            <a:graphicFrameLocks noChangeAspect="1"/>
          </p:cNvGraphicFramePr>
          <p:nvPr/>
        </p:nvGraphicFramePr>
        <p:xfrm>
          <a:off x="941908" y="5532438"/>
          <a:ext cx="7302500" cy="1139825"/>
        </p:xfrm>
        <a:graphic>
          <a:graphicData uri="http://schemas.openxmlformats.org/presentationml/2006/ole">
            <p:oleObj spid="_x0000_s337933" name="Document" r:id="rId5" imgW="7310120" imgH="1143000" progId="Word.Document.8">
              <p:embed/>
            </p:oleObj>
          </a:graphicData>
        </a:graphic>
      </p:graphicFrame>
      <p:sp>
        <p:nvSpPr>
          <p:cNvPr id="623621" name="Rectangle 1029"/>
          <p:cNvSpPr>
            <a:spLocks noChangeArrowheads="1"/>
          </p:cNvSpPr>
          <p:nvPr/>
        </p:nvSpPr>
        <p:spPr bwMode="auto">
          <a:xfrm>
            <a:off x="683568" y="4775200"/>
            <a:ext cx="7772400" cy="685800"/>
          </a:xfrm>
          <a:prstGeom prst="rect">
            <a:avLst/>
          </a:prstGeom>
          <a:noFill/>
          <a:ln w="9525">
            <a:noFill/>
            <a:miter lim="800000"/>
            <a:headEnd/>
            <a:tailEnd/>
          </a:ln>
        </p:spPr>
        <p:txBody>
          <a:bodyPr anchor="ctr"/>
          <a:lstStyle/>
          <a:p>
            <a:pPr algn="ctr"/>
            <a:r>
              <a:rPr kumimoji="1" lang="en-GB" sz="3200" b="0" dirty="0">
                <a:solidFill>
                  <a:schemeClr val="tx2"/>
                </a:solidFill>
              </a:rPr>
              <a:t>Test instance</a:t>
            </a:r>
            <a:endParaRPr kumimoji="1" lang="en-GB" sz="4400" b="0" dirty="0">
              <a:solidFill>
                <a:schemeClr val="tx2"/>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137B60C-3168-4E20-89B0-3A84C2498A2E}" type="slidenum">
              <a:rPr lang="en-US"/>
              <a:pPr/>
              <a:t>69</a:t>
            </a:fld>
            <a:endParaRPr lang="en-US"/>
          </a:p>
        </p:txBody>
      </p:sp>
      <p:sp>
        <p:nvSpPr>
          <p:cNvPr id="628738" name="Rectangle 2"/>
          <p:cNvSpPr>
            <a:spLocks noGrp="1" noChangeArrowheads="1"/>
          </p:cNvSpPr>
          <p:nvPr>
            <p:ph type="title"/>
          </p:nvPr>
        </p:nvSpPr>
        <p:spPr>
          <a:xfrm>
            <a:off x="683568" y="152400"/>
            <a:ext cx="7772400" cy="685800"/>
          </a:xfrm>
        </p:spPr>
        <p:txBody>
          <a:bodyPr/>
          <a:lstStyle/>
          <a:p>
            <a:r>
              <a:rPr lang="en-GB" sz="3200" dirty="0"/>
              <a:t>Normalised training data</a:t>
            </a:r>
            <a:endParaRPr lang="en-GB" dirty="0"/>
          </a:p>
        </p:txBody>
      </p:sp>
      <p:graphicFrame>
        <p:nvGraphicFramePr>
          <p:cNvPr id="693248" name="Object 0"/>
          <p:cNvGraphicFramePr>
            <a:graphicFrameLocks noChangeAspect="1"/>
          </p:cNvGraphicFramePr>
          <p:nvPr/>
        </p:nvGraphicFramePr>
        <p:xfrm>
          <a:off x="971600" y="920750"/>
          <a:ext cx="7302500" cy="4940300"/>
        </p:xfrm>
        <a:graphic>
          <a:graphicData uri="http://schemas.openxmlformats.org/presentationml/2006/ole">
            <p:oleObj spid="_x0000_s339980" name="Document" r:id="rId4" imgW="7346911" imgH="4918547" progId="Word.Document.8">
              <p:embed/>
            </p:oleObj>
          </a:graphicData>
        </a:graphic>
      </p:graphicFrame>
      <p:graphicFrame>
        <p:nvGraphicFramePr>
          <p:cNvPr id="693249" name="Object 1"/>
          <p:cNvGraphicFramePr>
            <a:graphicFrameLocks noChangeAspect="1"/>
          </p:cNvGraphicFramePr>
          <p:nvPr/>
        </p:nvGraphicFramePr>
        <p:xfrm>
          <a:off x="971600" y="5537200"/>
          <a:ext cx="7302500" cy="1244600"/>
        </p:xfrm>
        <a:graphic>
          <a:graphicData uri="http://schemas.openxmlformats.org/presentationml/2006/ole">
            <p:oleObj spid="_x0000_s339981" name="Document" r:id="rId5" imgW="7318083" imgH="1249235" progId="Word.Document.8">
              <p:embed/>
            </p:oleObj>
          </a:graphicData>
        </a:graphic>
      </p:graphicFrame>
      <p:sp>
        <p:nvSpPr>
          <p:cNvPr id="628741" name="Rectangle 5"/>
          <p:cNvSpPr>
            <a:spLocks noChangeArrowheads="1"/>
          </p:cNvSpPr>
          <p:nvPr/>
        </p:nvSpPr>
        <p:spPr bwMode="auto">
          <a:xfrm>
            <a:off x="683568" y="4831432"/>
            <a:ext cx="7772400" cy="685800"/>
          </a:xfrm>
          <a:prstGeom prst="rect">
            <a:avLst/>
          </a:prstGeom>
          <a:noFill/>
          <a:ln w="9525">
            <a:noFill/>
            <a:miter lim="800000"/>
            <a:headEnd/>
            <a:tailEnd/>
          </a:ln>
        </p:spPr>
        <p:txBody>
          <a:bodyPr anchor="ctr"/>
          <a:lstStyle/>
          <a:p>
            <a:pPr algn="ctr"/>
            <a:r>
              <a:rPr kumimoji="1" lang="en-GB" sz="3200" b="0" dirty="0">
                <a:solidFill>
                  <a:schemeClr val="tx2"/>
                </a:solidFill>
              </a:rPr>
              <a:t>Test instance</a:t>
            </a:r>
            <a:endParaRPr kumimoji="1" lang="en-GB" sz="4400" b="0"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518864" y="2718048"/>
            <a:ext cx="82296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ea typeface="+mj-ea"/>
                <a:cs typeface="+mj-cs"/>
              </a:rPr>
              <a:t>AGGLOMERATIVE CLUSTERING</a:t>
            </a:r>
            <a:r>
              <a:rPr kumimoji="0" lang="en-US" sz="4400" b="1" i="0" u="none" strike="noStrike" kern="1200" cap="none" spc="0" normalizeH="0" baseline="0" noProof="0" dirty="0" smtClean="0">
                <a:ln>
                  <a:noFill/>
                </a:ln>
                <a:solidFill>
                  <a:schemeClr val="tx1"/>
                </a:solidFill>
                <a:effectLst/>
                <a:uLnTx/>
                <a:uFillTx/>
                <a:latin typeface="+mj-lt"/>
                <a:ea typeface="+mj-ea"/>
                <a:cs typeface="+mj-cs"/>
              </a:rPr>
              <a:t> </a:t>
            </a:r>
            <a:endParaRPr kumimoji="0" 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3" name="Slide Number Placeholder 2"/>
          <p:cNvSpPr>
            <a:spLocks noGrp="1"/>
          </p:cNvSpPr>
          <p:nvPr>
            <p:ph type="sldNum" sz="quarter" idx="12"/>
          </p:nvPr>
        </p:nvSpPr>
        <p:spPr/>
        <p:txBody>
          <a:bodyPr/>
          <a:lstStyle/>
          <a:p>
            <a:fld id="{5A4DD2B8-9052-4EBD-A268-910EE0104888}"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D202150-5B29-445E-B371-D0B7039D17BD}" type="slidenum">
              <a:rPr lang="en-US"/>
              <a:pPr/>
              <a:t>70</a:t>
            </a:fld>
            <a:endParaRPr lang="en-US"/>
          </a:p>
        </p:txBody>
      </p:sp>
      <p:sp>
        <p:nvSpPr>
          <p:cNvPr id="630786" name="Rectangle 2"/>
          <p:cNvSpPr>
            <a:spLocks noGrp="1" noChangeArrowheads="1"/>
          </p:cNvSpPr>
          <p:nvPr>
            <p:ph type="title"/>
          </p:nvPr>
        </p:nvSpPr>
        <p:spPr>
          <a:xfrm>
            <a:off x="688032" y="482600"/>
            <a:ext cx="7772400" cy="685800"/>
          </a:xfrm>
        </p:spPr>
        <p:txBody>
          <a:bodyPr/>
          <a:lstStyle/>
          <a:p>
            <a:r>
              <a:rPr lang="en-GB" sz="3200" dirty="0"/>
              <a:t>Distances of test instance from training data</a:t>
            </a:r>
            <a:endParaRPr lang="en-GB" dirty="0"/>
          </a:p>
        </p:txBody>
      </p:sp>
      <p:graphicFrame>
        <p:nvGraphicFramePr>
          <p:cNvPr id="630787" name="Object 3"/>
          <p:cNvGraphicFramePr>
            <a:graphicFrameLocks noChangeAspect="1"/>
          </p:cNvGraphicFramePr>
          <p:nvPr/>
        </p:nvGraphicFramePr>
        <p:xfrm>
          <a:off x="1116161" y="1484784"/>
          <a:ext cx="7303939" cy="4839841"/>
        </p:xfrm>
        <a:graphic>
          <a:graphicData uri="http://schemas.openxmlformats.org/presentationml/2006/ole">
            <p:oleObj spid="_x0000_s340999" name="Document" r:id="rId4" imgW="7091680" imgH="4699000" progId="Word.Document.8">
              <p:embed/>
            </p:oleObj>
          </a:graphicData>
        </a:graphic>
      </p:graphicFrame>
      <p:sp>
        <p:nvSpPr>
          <p:cNvPr id="630790" name="Text Box 6"/>
          <p:cNvSpPr txBox="1">
            <a:spLocks noChangeArrowheads="1"/>
          </p:cNvSpPr>
          <p:nvPr/>
        </p:nvSpPr>
        <p:spPr bwMode="auto">
          <a:xfrm>
            <a:off x="5292080" y="2407528"/>
            <a:ext cx="3035300" cy="2677656"/>
          </a:xfrm>
          <a:prstGeom prst="rect">
            <a:avLst/>
          </a:prstGeom>
          <a:noFill/>
          <a:ln w="9525">
            <a:noFill/>
            <a:miter lim="800000"/>
            <a:headEnd/>
            <a:tailEnd/>
          </a:ln>
          <a:effectLst/>
        </p:spPr>
        <p:txBody>
          <a:bodyPr>
            <a:spAutoFit/>
          </a:bodyPr>
          <a:lstStyle/>
          <a:p>
            <a:pPr>
              <a:spcBef>
                <a:spcPct val="50000"/>
              </a:spcBef>
            </a:pPr>
            <a:r>
              <a:rPr lang="en-GB" sz="2400" b="0" dirty="0"/>
              <a:t>Classification</a:t>
            </a:r>
          </a:p>
          <a:p>
            <a:pPr>
              <a:spcBef>
                <a:spcPct val="50000"/>
              </a:spcBef>
            </a:pPr>
            <a:r>
              <a:rPr lang="en-GB" sz="2400" b="0" dirty="0">
                <a:latin typeface="Arial" pitchFamily="34" charset="0"/>
              </a:rPr>
              <a:t>1-NN		</a:t>
            </a:r>
            <a:r>
              <a:rPr lang="en-GB" sz="2400" b="0" dirty="0">
                <a:solidFill>
                  <a:srgbClr val="FF3300"/>
                </a:solidFill>
                <a:latin typeface="Arial" pitchFamily="34" charset="0"/>
              </a:rPr>
              <a:t>Yes</a:t>
            </a:r>
            <a:endParaRPr lang="en-GB" sz="2400" b="0" dirty="0">
              <a:latin typeface="Arial" pitchFamily="34" charset="0"/>
            </a:endParaRPr>
          </a:p>
          <a:p>
            <a:pPr>
              <a:spcBef>
                <a:spcPct val="50000"/>
              </a:spcBef>
            </a:pPr>
            <a:r>
              <a:rPr lang="en-GB" sz="2400" b="0" dirty="0">
                <a:latin typeface="Arial" pitchFamily="34" charset="0"/>
              </a:rPr>
              <a:t>3-NN		</a:t>
            </a:r>
            <a:r>
              <a:rPr lang="en-GB" sz="2400" b="0" dirty="0">
                <a:solidFill>
                  <a:srgbClr val="FF3300"/>
                </a:solidFill>
                <a:latin typeface="Arial" pitchFamily="34" charset="0"/>
              </a:rPr>
              <a:t>Yes</a:t>
            </a:r>
            <a:endParaRPr lang="en-GB" sz="2400" b="0" dirty="0">
              <a:latin typeface="Arial" pitchFamily="34" charset="0"/>
            </a:endParaRPr>
          </a:p>
          <a:p>
            <a:pPr>
              <a:spcBef>
                <a:spcPct val="50000"/>
              </a:spcBef>
            </a:pPr>
            <a:r>
              <a:rPr lang="en-GB" sz="2400" b="0" dirty="0">
                <a:latin typeface="Arial" pitchFamily="34" charset="0"/>
              </a:rPr>
              <a:t>5-NN		</a:t>
            </a:r>
            <a:r>
              <a:rPr lang="en-GB" sz="2400" b="0" i="1" dirty="0">
                <a:solidFill>
                  <a:srgbClr val="6666FF"/>
                </a:solidFill>
                <a:latin typeface="Arial" pitchFamily="34" charset="0"/>
              </a:rPr>
              <a:t>No</a:t>
            </a:r>
            <a:endParaRPr lang="en-GB" sz="2400" b="0" dirty="0">
              <a:latin typeface="Arial" pitchFamily="34" charset="0"/>
            </a:endParaRPr>
          </a:p>
          <a:p>
            <a:pPr>
              <a:spcBef>
                <a:spcPct val="50000"/>
              </a:spcBef>
            </a:pPr>
            <a:r>
              <a:rPr lang="en-GB" sz="2400" b="0" dirty="0">
                <a:latin typeface="Arial" pitchFamily="34" charset="0"/>
              </a:rPr>
              <a:t>7-NN		</a:t>
            </a:r>
            <a:r>
              <a:rPr lang="en-GB" sz="2400" b="0" i="1" dirty="0">
                <a:solidFill>
                  <a:srgbClr val="6666FF"/>
                </a:solidFill>
                <a:latin typeface="Arial" pitchFamily="34" charset="0"/>
              </a:rPr>
              <a:t>No</a:t>
            </a:r>
            <a:endParaRPr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30790"/>
                                        </p:tgtEl>
                                        <p:attrNameLst>
                                          <p:attrName>style.visibility</p:attrName>
                                        </p:attrNameLst>
                                      </p:cBhvr>
                                      <p:to>
                                        <p:strVal val="visible"/>
                                      </p:to>
                                    </p:set>
                                    <p:anim calcmode="lin" valueType="num">
                                      <p:cBhvr additive="base">
                                        <p:cTn id="7" dur="500" fill="hold"/>
                                        <p:tgtEl>
                                          <p:spTgt spid="630790"/>
                                        </p:tgtEl>
                                        <p:attrNameLst>
                                          <p:attrName>ppt_x</p:attrName>
                                        </p:attrNameLst>
                                      </p:cBhvr>
                                      <p:tavLst>
                                        <p:tav tm="0">
                                          <p:val>
                                            <p:strVal val="1+#ppt_w/2"/>
                                          </p:val>
                                        </p:tav>
                                        <p:tav tm="100000">
                                          <p:val>
                                            <p:strVal val="#ppt_x"/>
                                          </p:val>
                                        </p:tav>
                                      </p:tavLst>
                                    </p:anim>
                                    <p:anim calcmode="lin" valueType="num">
                                      <p:cBhvr additive="base">
                                        <p:cTn id="8" dur="500" fill="hold"/>
                                        <p:tgtEl>
                                          <p:spTgt spid="6307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90"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2132856929"/>
              </p:ext>
            </p:extLst>
          </p:nvPr>
        </p:nvGraphicFramePr>
        <p:xfrm>
          <a:off x="443345" y="2313672"/>
          <a:ext cx="8229600" cy="21234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IN" sz="1800" b="0" i="0" u="none" strike="noStrike" kern="1200" baseline="0" dirty="0" smtClean="0">
                          <a:solidFill>
                            <a:schemeClr val="lt1"/>
                          </a:solidFill>
                          <a:latin typeface="+mn-lt"/>
                          <a:ea typeface="+mn-ea"/>
                          <a:cs typeface="+mn-cs"/>
                        </a:rPr>
                        <a:t>X1 = Acid Durability (seconds)</a:t>
                      </a:r>
                      <a:endParaRPr lang="en-IN" dirty="0"/>
                    </a:p>
                  </a:txBody>
                  <a:tcPr/>
                </a:tc>
                <a:tc>
                  <a:txBody>
                    <a:bodyPr/>
                    <a:lstStyle/>
                    <a:p>
                      <a:pPr algn="ctr"/>
                      <a:r>
                        <a:rPr lang="en-IN" sz="1800" b="0" i="0" u="none" strike="noStrike" kern="1200" baseline="0" dirty="0" smtClean="0">
                          <a:solidFill>
                            <a:schemeClr val="lt1"/>
                          </a:solidFill>
                          <a:latin typeface="+mn-lt"/>
                          <a:ea typeface="+mn-ea"/>
                          <a:cs typeface="+mn-cs"/>
                        </a:rPr>
                        <a:t>X2 = Strength</a:t>
                      </a:r>
                    </a:p>
                    <a:p>
                      <a:pPr algn="ctr"/>
                      <a:r>
                        <a:rPr lang="en-IN" sz="1800" b="0" i="0" u="none" strike="noStrike" kern="1200" baseline="0" dirty="0" smtClean="0">
                          <a:solidFill>
                            <a:schemeClr val="lt1"/>
                          </a:solidFill>
                          <a:latin typeface="+mn-lt"/>
                          <a:ea typeface="+mn-ea"/>
                          <a:cs typeface="+mn-cs"/>
                        </a:rPr>
                        <a:t>(kg/square meter)</a:t>
                      </a:r>
                      <a:endParaRPr lang="en-IN" dirty="0"/>
                    </a:p>
                  </a:txBody>
                  <a:tcPr/>
                </a:tc>
                <a:tc>
                  <a:txBody>
                    <a:bodyPr/>
                    <a:lstStyle/>
                    <a:p>
                      <a:pPr algn="ctr"/>
                      <a:r>
                        <a:rPr lang="en-IN" sz="1800" b="0" i="0" u="none" strike="noStrike" kern="1200" baseline="0" dirty="0" smtClean="0">
                          <a:solidFill>
                            <a:schemeClr val="lt1"/>
                          </a:solidFill>
                          <a:latin typeface="+mn-lt"/>
                          <a:ea typeface="+mn-ea"/>
                          <a:cs typeface="+mn-cs"/>
                        </a:rPr>
                        <a:t>Y = Classification</a:t>
                      </a:r>
                      <a:endParaRPr lang="en-IN" dirty="0"/>
                    </a:p>
                  </a:txBody>
                  <a:tcPr/>
                </a:tc>
              </a:tr>
              <a:tr h="370840">
                <a:tc>
                  <a:txBody>
                    <a:bodyPr/>
                    <a:lstStyle/>
                    <a:p>
                      <a:pPr algn="ctr"/>
                      <a:r>
                        <a:rPr lang="en-IN" dirty="0" smtClean="0"/>
                        <a:t>7</a:t>
                      </a:r>
                      <a:endParaRPr lang="en-IN" dirty="0"/>
                    </a:p>
                  </a:txBody>
                  <a:tcPr/>
                </a:tc>
                <a:tc>
                  <a:txBody>
                    <a:bodyPr/>
                    <a:lstStyle/>
                    <a:p>
                      <a:pPr algn="ctr"/>
                      <a:r>
                        <a:rPr lang="en-IN" dirty="0" smtClean="0"/>
                        <a:t>7</a:t>
                      </a:r>
                      <a:endParaRPr lang="en-IN" dirty="0"/>
                    </a:p>
                  </a:txBody>
                  <a:tcPr/>
                </a:tc>
                <a:tc>
                  <a:txBody>
                    <a:bodyPr/>
                    <a:lstStyle/>
                    <a:p>
                      <a:pPr algn="ctr"/>
                      <a:r>
                        <a:rPr lang="en-IN" dirty="0" smtClean="0"/>
                        <a:t>Bad</a:t>
                      </a:r>
                      <a:endParaRPr lang="en-IN" dirty="0"/>
                    </a:p>
                  </a:txBody>
                  <a:tcPr/>
                </a:tc>
              </a:tr>
              <a:tr h="370840">
                <a:tc>
                  <a:txBody>
                    <a:bodyPr/>
                    <a:lstStyle/>
                    <a:p>
                      <a:pPr algn="ctr"/>
                      <a:r>
                        <a:rPr lang="en-IN" dirty="0" smtClean="0"/>
                        <a:t>7</a:t>
                      </a:r>
                      <a:endParaRPr lang="en-IN" dirty="0"/>
                    </a:p>
                  </a:txBody>
                  <a:tcPr/>
                </a:tc>
                <a:tc>
                  <a:txBody>
                    <a:bodyPr/>
                    <a:lstStyle/>
                    <a:p>
                      <a:pPr algn="ctr"/>
                      <a:r>
                        <a:rPr lang="en-IN" dirty="0" smtClean="0"/>
                        <a:t>4</a:t>
                      </a:r>
                      <a:endParaRPr lang="en-IN" dirty="0"/>
                    </a:p>
                  </a:txBody>
                  <a:tcPr/>
                </a:tc>
                <a:tc>
                  <a:txBody>
                    <a:bodyPr/>
                    <a:lstStyle/>
                    <a:p>
                      <a:pPr algn="ctr"/>
                      <a:r>
                        <a:rPr lang="en-IN" dirty="0" smtClean="0"/>
                        <a:t>Bad</a:t>
                      </a:r>
                      <a:endParaRPr lang="en-IN" dirty="0"/>
                    </a:p>
                  </a:txBody>
                  <a:tcPr/>
                </a:tc>
              </a:tr>
              <a:tr h="370840">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Good</a:t>
                      </a:r>
                      <a:endParaRPr lang="en-IN" dirty="0"/>
                    </a:p>
                  </a:txBody>
                  <a:tcPr/>
                </a:tc>
              </a:tr>
              <a:tr h="370840">
                <a:tc>
                  <a:txBody>
                    <a:bodyPr/>
                    <a:lstStyle/>
                    <a:p>
                      <a:pPr algn="ctr"/>
                      <a:r>
                        <a:rPr lang="en-IN" dirty="0" smtClean="0"/>
                        <a:t>1</a:t>
                      </a:r>
                      <a:endParaRPr lang="en-IN" dirty="0"/>
                    </a:p>
                  </a:txBody>
                  <a:tcPr/>
                </a:tc>
                <a:tc>
                  <a:txBody>
                    <a:bodyPr/>
                    <a:lstStyle/>
                    <a:p>
                      <a:pPr algn="ctr"/>
                      <a:r>
                        <a:rPr lang="en-IN" dirty="0" smtClean="0"/>
                        <a:t>4</a:t>
                      </a:r>
                      <a:endParaRPr lang="en-IN" dirty="0"/>
                    </a:p>
                  </a:txBody>
                  <a:tcPr/>
                </a:tc>
                <a:tc>
                  <a:txBody>
                    <a:bodyPr/>
                    <a:lstStyle/>
                    <a:p>
                      <a:pPr algn="ctr"/>
                      <a:r>
                        <a:rPr lang="en-IN" dirty="0" smtClean="0"/>
                        <a:t>good</a:t>
                      </a:r>
                      <a:endParaRPr lang="en-IN" dirty="0"/>
                    </a:p>
                  </a:txBody>
                  <a:tcPr/>
                </a:tc>
              </a:tr>
            </a:tbl>
          </a:graphicData>
        </a:graphic>
      </p:graphicFrame>
      <p:sp>
        <p:nvSpPr>
          <p:cNvPr id="5" name="Rectangle 4"/>
          <p:cNvSpPr/>
          <p:nvPr/>
        </p:nvSpPr>
        <p:spPr>
          <a:xfrm>
            <a:off x="457200" y="692696"/>
            <a:ext cx="8229600" cy="1569660"/>
          </a:xfrm>
          <a:prstGeom prst="rect">
            <a:avLst/>
          </a:prstGeom>
        </p:spPr>
        <p:txBody>
          <a:bodyPr wrap="square">
            <a:spAutoFit/>
          </a:bodyPr>
          <a:lstStyle/>
          <a:p>
            <a:r>
              <a:rPr lang="en-IN" sz="2400" dirty="0"/>
              <a:t>We have data from the questionnaires survey (to ask people opinion) and objective </a:t>
            </a:r>
            <a:r>
              <a:rPr lang="en-IN" sz="2400" dirty="0" smtClean="0"/>
              <a:t>testing with </a:t>
            </a:r>
            <a:r>
              <a:rPr lang="en-IN" sz="2400" dirty="0"/>
              <a:t>two attributes (acid durability and strength) to classify whether a special paper </a:t>
            </a:r>
            <a:r>
              <a:rPr lang="en-IN" sz="2400" dirty="0" smtClean="0"/>
              <a:t>tissue is </a:t>
            </a:r>
            <a:r>
              <a:rPr lang="en-IN" sz="2400" dirty="0"/>
              <a:t>good or not. Here is four training samples</a:t>
            </a:r>
          </a:p>
        </p:txBody>
      </p:sp>
      <p:sp>
        <p:nvSpPr>
          <p:cNvPr id="6" name="Rectangle 5"/>
          <p:cNvSpPr/>
          <p:nvPr/>
        </p:nvSpPr>
        <p:spPr>
          <a:xfrm>
            <a:off x="457200" y="4653136"/>
            <a:ext cx="8229600" cy="1569660"/>
          </a:xfrm>
          <a:prstGeom prst="rect">
            <a:avLst/>
          </a:prstGeom>
        </p:spPr>
        <p:txBody>
          <a:bodyPr wrap="square">
            <a:spAutoFit/>
          </a:bodyPr>
          <a:lstStyle/>
          <a:p>
            <a:r>
              <a:rPr lang="en-IN" sz="2400" dirty="0"/>
              <a:t>Now the factory produces a new paper tissue that pass laboratory test with X1 = 3 and X2 </a:t>
            </a:r>
            <a:r>
              <a:rPr lang="en-IN" sz="2400" dirty="0" smtClean="0"/>
              <a:t>= 7</a:t>
            </a:r>
            <a:r>
              <a:rPr lang="en-IN" sz="2400" dirty="0"/>
              <a:t>. Without another expensive survey, can we guess what the classification of this </a:t>
            </a:r>
            <a:r>
              <a:rPr lang="en-IN" sz="2400" dirty="0" smtClean="0"/>
              <a:t>new tissue </a:t>
            </a:r>
            <a:r>
              <a:rPr lang="en-IN" sz="2400" dirty="0"/>
              <a:t>is?</a:t>
            </a:r>
          </a:p>
        </p:txBody>
      </p:sp>
      <p:sp>
        <p:nvSpPr>
          <p:cNvPr id="7" name="Slide Number Placeholder 6"/>
          <p:cNvSpPr>
            <a:spLocks noGrp="1"/>
          </p:cNvSpPr>
          <p:nvPr>
            <p:ph type="sldNum" sz="quarter" idx="12"/>
          </p:nvPr>
        </p:nvSpPr>
        <p:spPr/>
        <p:txBody>
          <a:bodyPr/>
          <a:lstStyle/>
          <a:p>
            <a:fld id="{5A4DD2B8-9052-4EBD-A268-910EE0104888}" type="slidenum">
              <a:rPr lang="en-US" smtClean="0"/>
              <a:pPr/>
              <a:t>71</a:t>
            </a:fld>
            <a:endParaRPr lang="en-US"/>
          </a:p>
        </p:txBody>
      </p:sp>
    </p:spTree>
    <p:extLst>
      <p:ext uri="{BB962C8B-B14F-4D97-AF65-F5344CB8AC3E}">
        <p14:creationId xmlns:p14="http://schemas.microsoft.com/office/powerpoint/2010/main" xmlns="" val="29180350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xmlns="" val="2617389359"/>
              </p:ext>
            </p:extLst>
          </p:nvPr>
        </p:nvGraphicFramePr>
        <p:xfrm>
          <a:off x="446856" y="3645024"/>
          <a:ext cx="8229600" cy="21234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IN" sz="1800" b="0" i="0" u="none" strike="noStrike" kern="1200" baseline="0" dirty="0" smtClean="0">
                          <a:solidFill>
                            <a:schemeClr val="lt1"/>
                          </a:solidFill>
                          <a:latin typeface="+mn-lt"/>
                          <a:ea typeface="+mn-ea"/>
                          <a:cs typeface="+mn-cs"/>
                        </a:rPr>
                        <a:t>X1 = Acid Durability (seconds)</a:t>
                      </a:r>
                      <a:endParaRPr lang="en-IN" dirty="0"/>
                    </a:p>
                  </a:txBody>
                  <a:tcPr/>
                </a:tc>
                <a:tc>
                  <a:txBody>
                    <a:bodyPr/>
                    <a:lstStyle/>
                    <a:p>
                      <a:pPr algn="ctr"/>
                      <a:r>
                        <a:rPr lang="en-IN" sz="1800" b="0" i="0" u="none" strike="noStrike" kern="1200" baseline="0" dirty="0" smtClean="0">
                          <a:solidFill>
                            <a:schemeClr val="lt1"/>
                          </a:solidFill>
                          <a:latin typeface="+mn-lt"/>
                          <a:ea typeface="+mn-ea"/>
                          <a:cs typeface="+mn-cs"/>
                        </a:rPr>
                        <a:t>X2 = Strength</a:t>
                      </a:r>
                    </a:p>
                    <a:p>
                      <a:pPr algn="ctr"/>
                      <a:r>
                        <a:rPr lang="en-IN" sz="1800" b="0" i="0" u="none" strike="noStrike" kern="1200" baseline="0" dirty="0" smtClean="0">
                          <a:solidFill>
                            <a:schemeClr val="lt1"/>
                          </a:solidFill>
                          <a:latin typeface="+mn-lt"/>
                          <a:ea typeface="+mn-ea"/>
                          <a:cs typeface="+mn-cs"/>
                        </a:rPr>
                        <a:t>(kg/square meter)</a:t>
                      </a:r>
                      <a:endParaRPr lang="en-IN" dirty="0"/>
                    </a:p>
                  </a:txBody>
                  <a:tcPr/>
                </a:tc>
                <a:tc>
                  <a:txBody>
                    <a:bodyPr/>
                    <a:lstStyle/>
                    <a:p>
                      <a:pPr algn="ctr"/>
                      <a:r>
                        <a:rPr lang="en-IN" sz="1800" b="0" i="0" u="none" strike="noStrike" kern="1200" baseline="0" dirty="0" smtClean="0">
                          <a:solidFill>
                            <a:schemeClr val="lt1"/>
                          </a:solidFill>
                          <a:latin typeface="+mn-lt"/>
                          <a:ea typeface="+mn-ea"/>
                          <a:cs typeface="+mn-cs"/>
                        </a:rPr>
                        <a:t>Square Distance to query instance (3, 7)</a:t>
                      </a:r>
                      <a:endParaRPr lang="en-IN" dirty="0"/>
                    </a:p>
                  </a:txBody>
                  <a:tcPr/>
                </a:tc>
              </a:tr>
              <a:tr h="370840">
                <a:tc>
                  <a:txBody>
                    <a:bodyPr/>
                    <a:lstStyle/>
                    <a:p>
                      <a:pPr algn="ctr"/>
                      <a:r>
                        <a:rPr lang="en-IN" dirty="0" smtClean="0"/>
                        <a:t>7</a:t>
                      </a:r>
                      <a:endParaRPr lang="en-IN" dirty="0"/>
                    </a:p>
                  </a:txBody>
                  <a:tcPr/>
                </a:tc>
                <a:tc>
                  <a:txBody>
                    <a:bodyPr/>
                    <a:lstStyle/>
                    <a:p>
                      <a:pPr algn="ctr"/>
                      <a:r>
                        <a:rPr lang="en-IN" dirty="0" smtClean="0"/>
                        <a:t>7</a:t>
                      </a:r>
                      <a:endParaRPr lang="en-IN" dirty="0"/>
                    </a:p>
                  </a:txBody>
                  <a:tcPr/>
                </a:tc>
                <a:tc>
                  <a:txBody>
                    <a:bodyPr/>
                    <a:lstStyle/>
                    <a:p>
                      <a:pPr algn="ctr"/>
                      <a:r>
                        <a:rPr lang="en-IN" dirty="0" smtClean="0"/>
                        <a:t>16</a:t>
                      </a:r>
                      <a:endParaRPr lang="en-IN" dirty="0"/>
                    </a:p>
                  </a:txBody>
                  <a:tcPr/>
                </a:tc>
              </a:tr>
              <a:tr h="370840">
                <a:tc>
                  <a:txBody>
                    <a:bodyPr/>
                    <a:lstStyle/>
                    <a:p>
                      <a:pPr algn="ctr"/>
                      <a:r>
                        <a:rPr lang="en-IN" dirty="0" smtClean="0"/>
                        <a:t>7</a:t>
                      </a:r>
                      <a:endParaRPr lang="en-IN" dirty="0"/>
                    </a:p>
                  </a:txBody>
                  <a:tcPr/>
                </a:tc>
                <a:tc>
                  <a:txBody>
                    <a:bodyPr/>
                    <a:lstStyle/>
                    <a:p>
                      <a:pPr algn="ctr"/>
                      <a:r>
                        <a:rPr lang="en-IN" dirty="0" smtClean="0"/>
                        <a:t>4</a:t>
                      </a:r>
                      <a:endParaRPr lang="en-IN" dirty="0"/>
                    </a:p>
                  </a:txBody>
                  <a:tcPr/>
                </a:tc>
                <a:tc>
                  <a:txBody>
                    <a:bodyPr/>
                    <a:lstStyle/>
                    <a:p>
                      <a:pPr algn="ctr"/>
                      <a:r>
                        <a:rPr lang="en-IN" dirty="0" smtClean="0"/>
                        <a:t>25</a:t>
                      </a:r>
                      <a:endParaRPr lang="en-IN" dirty="0"/>
                    </a:p>
                  </a:txBody>
                  <a:tcPr/>
                </a:tc>
              </a:tr>
              <a:tr h="370840">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9</a:t>
                      </a:r>
                      <a:endParaRPr lang="en-IN" dirty="0"/>
                    </a:p>
                  </a:txBody>
                  <a:tcPr/>
                </a:tc>
              </a:tr>
              <a:tr h="370840">
                <a:tc>
                  <a:txBody>
                    <a:bodyPr/>
                    <a:lstStyle/>
                    <a:p>
                      <a:pPr algn="ctr"/>
                      <a:r>
                        <a:rPr lang="en-IN" dirty="0" smtClean="0"/>
                        <a:t>1</a:t>
                      </a:r>
                      <a:endParaRPr lang="en-IN" dirty="0"/>
                    </a:p>
                  </a:txBody>
                  <a:tcPr/>
                </a:tc>
                <a:tc>
                  <a:txBody>
                    <a:bodyPr/>
                    <a:lstStyle/>
                    <a:p>
                      <a:pPr algn="ctr"/>
                      <a:r>
                        <a:rPr lang="en-IN" dirty="0" smtClean="0"/>
                        <a:t>4</a:t>
                      </a:r>
                      <a:endParaRPr lang="en-IN" dirty="0"/>
                    </a:p>
                  </a:txBody>
                  <a:tcPr/>
                </a:tc>
                <a:tc>
                  <a:txBody>
                    <a:bodyPr/>
                    <a:lstStyle/>
                    <a:p>
                      <a:pPr algn="ctr"/>
                      <a:r>
                        <a:rPr lang="en-IN" dirty="0" smtClean="0"/>
                        <a:t>13</a:t>
                      </a:r>
                      <a:endParaRPr lang="en-IN" dirty="0"/>
                    </a:p>
                  </a:txBody>
                  <a:tcPr/>
                </a:tc>
              </a:tr>
            </a:tbl>
          </a:graphicData>
        </a:graphic>
      </p:graphicFrame>
      <p:sp>
        <p:nvSpPr>
          <p:cNvPr id="3" name="Rectangle 2"/>
          <p:cNvSpPr/>
          <p:nvPr/>
        </p:nvSpPr>
        <p:spPr>
          <a:xfrm>
            <a:off x="467544" y="679336"/>
            <a:ext cx="8153400" cy="2677656"/>
          </a:xfrm>
          <a:prstGeom prst="rect">
            <a:avLst/>
          </a:prstGeom>
        </p:spPr>
        <p:txBody>
          <a:bodyPr wrap="square">
            <a:spAutoFit/>
          </a:bodyPr>
          <a:lstStyle/>
          <a:p>
            <a:pPr marL="457200" indent="-457200">
              <a:buFont typeface="Arial" pitchFamily="34" charset="0"/>
              <a:buChar char="•"/>
            </a:pPr>
            <a:r>
              <a:rPr lang="en-IN" sz="2400" dirty="0"/>
              <a:t>Determine parameter K = number of nearest neighbours, Suppose use K = 3</a:t>
            </a:r>
          </a:p>
          <a:p>
            <a:pPr marL="457200" indent="-457200">
              <a:buFont typeface="Arial" pitchFamily="34" charset="0"/>
              <a:buChar char="•"/>
            </a:pPr>
            <a:r>
              <a:rPr lang="en-IN" sz="2400" dirty="0"/>
              <a:t>Calculate the distance between the query-instance and all the training samples</a:t>
            </a:r>
          </a:p>
          <a:p>
            <a:r>
              <a:rPr lang="en-IN" sz="2400" dirty="0"/>
              <a:t>Coordinate of query instance is (3, 7), instead of calculating the distance we compute square distance which is faster to calculate (without square root</a:t>
            </a:r>
            <a:r>
              <a:rPr lang="en-IN" sz="2400" dirty="0" smtClean="0"/>
              <a:t>).</a:t>
            </a:r>
            <a:endParaRPr lang="en-US" sz="2400" dirty="0"/>
          </a:p>
        </p:txBody>
      </p:sp>
      <p:sp>
        <p:nvSpPr>
          <p:cNvPr id="4" name="Slide Number Placeholder 3"/>
          <p:cNvSpPr>
            <a:spLocks noGrp="1"/>
          </p:cNvSpPr>
          <p:nvPr>
            <p:ph type="sldNum" sz="quarter" idx="12"/>
          </p:nvPr>
        </p:nvSpPr>
        <p:spPr/>
        <p:txBody>
          <a:bodyPr/>
          <a:lstStyle/>
          <a:p>
            <a:fld id="{5A4DD2B8-9052-4EBD-A268-910EE0104888}" type="slidenum">
              <a:rPr lang="en-US" smtClean="0"/>
              <a:pPr/>
              <a:t>72</a:t>
            </a:fld>
            <a:endParaRPr lang="en-US"/>
          </a:p>
        </p:txBody>
      </p:sp>
    </p:spTree>
    <p:extLst>
      <p:ext uri="{BB962C8B-B14F-4D97-AF65-F5344CB8AC3E}">
        <p14:creationId xmlns:p14="http://schemas.microsoft.com/office/powerpoint/2010/main" xmlns="" val="31744773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xmlns="" val="1008865536"/>
              </p:ext>
            </p:extLst>
          </p:nvPr>
        </p:nvGraphicFramePr>
        <p:xfrm>
          <a:off x="457200" y="2269088"/>
          <a:ext cx="8229600" cy="267208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US" dirty="0" smtClean="0"/>
                        <a:t>X1 = Acid</a:t>
                      </a:r>
                    </a:p>
                    <a:p>
                      <a:pPr algn="ctr"/>
                      <a:r>
                        <a:rPr lang="en-US" dirty="0" smtClean="0"/>
                        <a:t>Durability</a:t>
                      </a:r>
                    </a:p>
                    <a:p>
                      <a:pPr algn="ctr"/>
                      <a:r>
                        <a:rPr lang="en-US" dirty="0" smtClean="0"/>
                        <a:t>(seconds)</a:t>
                      </a:r>
                      <a:endParaRPr lang="en-US" dirty="0"/>
                    </a:p>
                  </a:txBody>
                  <a:tcPr/>
                </a:tc>
                <a:tc>
                  <a:txBody>
                    <a:bodyPr/>
                    <a:lstStyle/>
                    <a:p>
                      <a:pPr algn="ctr"/>
                      <a:r>
                        <a:rPr lang="en-US" dirty="0" smtClean="0"/>
                        <a:t>X2 =</a:t>
                      </a:r>
                    </a:p>
                    <a:p>
                      <a:pPr algn="ctr"/>
                      <a:r>
                        <a:rPr lang="en-US" dirty="0" smtClean="0"/>
                        <a:t>Strength</a:t>
                      </a:r>
                    </a:p>
                    <a:p>
                      <a:pPr algn="ctr"/>
                      <a:r>
                        <a:rPr lang="en-US" dirty="0" smtClean="0"/>
                        <a:t>(kg/square</a:t>
                      </a:r>
                    </a:p>
                    <a:p>
                      <a:pPr algn="ctr"/>
                      <a:r>
                        <a:rPr lang="en-US" dirty="0" smtClean="0"/>
                        <a:t>meter)</a:t>
                      </a:r>
                      <a:endParaRPr lang="en-US" dirty="0"/>
                    </a:p>
                  </a:txBody>
                  <a:tcPr/>
                </a:tc>
                <a:tc>
                  <a:txBody>
                    <a:bodyPr/>
                    <a:lstStyle/>
                    <a:p>
                      <a:pPr algn="ctr"/>
                      <a:r>
                        <a:rPr lang="en-US" dirty="0" smtClean="0"/>
                        <a:t>Square Distance to</a:t>
                      </a:r>
                    </a:p>
                    <a:p>
                      <a:pPr algn="ctr"/>
                      <a:r>
                        <a:rPr lang="en-US" dirty="0" smtClean="0"/>
                        <a:t>query instance (3, 7)</a:t>
                      </a:r>
                      <a:endParaRPr lang="en-US" dirty="0"/>
                    </a:p>
                  </a:txBody>
                  <a:tcPr/>
                </a:tc>
                <a:tc>
                  <a:txBody>
                    <a:bodyPr/>
                    <a:lstStyle/>
                    <a:p>
                      <a:pPr algn="ctr"/>
                      <a:r>
                        <a:rPr lang="en-US" dirty="0" smtClean="0"/>
                        <a:t>Rank</a:t>
                      </a:r>
                    </a:p>
                    <a:p>
                      <a:pPr algn="ctr"/>
                      <a:r>
                        <a:rPr lang="en-US" dirty="0" smtClean="0"/>
                        <a:t>minimum</a:t>
                      </a:r>
                    </a:p>
                    <a:p>
                      <a:pPr algn="ctr"/>
                      <a:r>
                        <a:rPr lang="en-US" dirty="0" smtClean="0"/>
                        <a:t>distance</a:t>
                      </a:r>
                      <a:endParaRPr lang="en-US" dirty="0"/>
                    </a:p>
                  </a:txBody>
                  <a:tcPr/>
                </a:tc>
                <a:tc>
                  <a:txBody>
                    <a:bodyPr/>
                    <a:lstStyle/>
                    <a:p>
                      <a:pPr algn="ctr"/>
                      <a:r>
                        <a:rPr lang="en-US" dirty="0" smtClean="0"/>
                        <a:t>Is it included in 3-Nearest neighbors?</a:t>
                      </a:r>
                      <a:endParaRPr lang="en-US" dirty="0"/>
                    </a:p>
                  </a:txBody>
                  <a:tcPr/>
                </a:tc>
              </a:tr>
              <a:tr h="370840">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16</a:t>
                      </a:r>
                      <a:endParaRPr lang="en-US" dirty="0"/>
                    </a:p>
                  </a:txBody>
                  <a:tcPr/>
                </a:tc>
                <a:tc>
                  <a:txBody>
                    <a:bodyPr/>
                    <a:lstStyle/>
                    <a:p>
                      <a:pPr algn="ctr"/>
                      <a:r>
                        <a:rPr lang="en-US" dirty="0" smtClean="0"/>
                        <a:t>3</a:t>
                      </a:r>
                      <a:endParaRPr lang="en-US" dirty="0"/>
                    </a:p>
                  </a:txBody>
                  <a:tcPr/>
                </a:tc>
                <a:tc>
                  <a:txBody>
                    <a:bodyPr/>
                    <a:lstStyle/>
                    <a:p>
                      <a:pPr algn="ctr"/>
                      <a:r>
                        <a:rPr lang="en-US" dirty="0" smtClean="0"/>
                        <a:t>Yes</a:t>
                      </a:r>
                      <a:endParaRPr lang="en-US" dirty="0"/>
                    </a:p>
                  </a:txBody>
                  <a:tcPr/>
                </a:tc>
              </a:tr>
              <a:tr h="370840">
                <a:tc>
                  <a:txBody>
                    <a:bodyPr/>
                    <a:lstStyle/>
                    <a:p>
                      <a:pPr algn="ctr"/>
                      <a:r>
                        <a:rPr lang="en-US" dirty="0" smtClean="0"/>
                        <a:t>7</a:t>
                      </a:r>
                      <a:endParaRPr lang="en-US" dirty="0"/>
                    </a:p>
                  </a:txBody>
                  <a:tcPr/>
                </a:tc>
                <a:tc>
                  <a:txBody>
                    <a:bodyPr/>
                    <a:lstStyle/>
                    <a:p>
                      <a:pPr algn="ctr"/>
                      <a:r>
                        <a:rPr lang="en-US" dirty="0" smtClean="0"/>
                        <a:t>4</a:t>
                      </a:r>
                      <a:endParaRPr lang="en-US" dirty="0"/>
                    </a:p>
                  </a:txBody>
                  <a:tcPr/>
                </a:tc>
                <a:tc>
                  <a:txBody>
                    <a:bodyPr/>
                    <a:lstStyle/>
                    <a:p>
                      <a:pPr algn="ctr"/>
                      <a:r>
                        <a:rPr lang="en-US" dirty="0" smtClean="0"/>
                        <a:t>25</a:t>
                      </a:r>
                      <a:endParaRPr lang="en-US" dirty="0"/>
                    </a:p>
                  </a:txBody>
                  <a:tcPr/>
                </a:tc>
                <a:tc>
                  <a:txBody>
                    <a:bodyPr/>
                    <a:lstStyle/>
                    <a:p>
                      <a:pPr algn="ctr"/>
                      <a:r>
                        <a:rPr lang="en-US" dirty="0" smtClean="0"/>
                        <a:t>4</a:t>
                      </a:r>
                      <a:endParaRPr lang="en-US" dirty="0"/>
                    </a:p>
                  </a:txBody>
                  <a:tcPr/>
                </a:tc>
                <a:tc>
                  <a:txBody>
                    <a:bodyPr/>
                    <a:lstStyle/>
                    <a:p>
                      <a:pPr algn="ctr"/>
                      <a:r>
                        <a:rPr lang="en-US" dirty="0" smtClean="0"/>
                        <a:t>No</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9</a:t>
                      </a:r>
                      <a:endParaRPr lang="en-US" dirty="0"/>
                    </a:p>
                  </a:txBody>
                  <a:tcPr/>
                </a:tc>
                <a:tc>
                  <a:txBody>
                    <a:bodyPr/>
                    <a:lstStyle/>
                    <a:p>
                      <a:pPr algn="ctr"/>
                      <a:r>
                        <a:rPr lang="en-US" dirty="0" smtClean="0"/>
                        <a:t>1</a:t>
                      </a:r>
                      <a:endParaRPr lang="en-US" dirty="0"/>
                    </a:p>
                  </a:txBody>
                  <a:tcPr/>
                </a:tc>
                <a:tc>
                  <a:txBody>
                    <a:bodyPr/>
                    <a:lstStyle/>
                    <a:p>
                      <a:pPr algn="ctr"/>
                      <a:r>
                        <a:rPr lang="en-US" dirty="0" smtClean="0"/>
                        <a:t>Yes</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Yes</a:t>
                      </a:r>
                      <a:endParaRPr lang="en-US" dirty="0"/>
                    </a:p>
                  </a:txBody>
                  <a:tcPr/>
                </a:tc>
              </a:tr>
            </a:tbl>
          </a:graphicData>
        </a:graphic>
      </p:graphicFrame>
      <p:sp>
        <p:nvSpPr>
          <p:cNvPr id="7" name="Rectangle 6"/>
          <p:cNvSpPr/>
          <p:nvPr/>
        </p:nvSpPr>
        <p:spPr>
          <a:xfrm>
            <a:off x="451048" y="1085835"/>
            <a:ext cx="8153400" cy="830997"/>
          </a:xfrm>
          <a:prstGeom prst="rect">
            <a:avLst/>
          </a:prstGeom>
        </p:spPr>
        <p:txBody>
          <a:bodyPr wrap="square">
            <a:spAutoFit/>
          </a:bodyPr>
          <a:lstStyle/>
          <a:p>
            <a:pPr marL="457200" indent="-457200" algn="just">
              <a:buFont typeface="Arial" pitchFamily="34" charset="0"/>
              <a:buChar char="•"/>
            </a:pPr>
            <a:r>
              <a:rPr lang="en-IN" sz="2400" dirty="0"/>
              <a:t>Sort the distance and determine nearest neighbours based on k-</a:t>
            </a:r>
            <a:r>
              <a:rPr lang="en-IN" sz="2400" dirty="0" err="1"/>
              <a:t>th</a:t>
            </a:r>
            <a:r>
              <a:rPr lang="en-IN" sz="2400" dirty="0"/>
              <a:t> minimum distance</a:t>
            </a:r>
          </a:p>
        </p:txBody>
      </p:sp>
      <p:sp>
        <p:nvSpPr>
          <p:cNvPr id="4" name="Slide Number Placeholder 3"/>
          <p:cNvSpPr>
            <a:spLocks noGrp="1"/>
          </p:cNvSpPr>
          <p:nvPr>
            <p:ph type="sldNum" sz="quarter" idx="12"/>
          </p:nvPr>
        </p:nvSpPr>
        <p:spPr/>
        <p:txBody>
          <a:bodyPr/>
          <a:lstStyle/>
          <a:p>
            <a:fld id="{5A4DD2B8-9052-4EBD-A268-910EE0104888}" type="slidenum">
              <a:rPr lang="en-US" smtClean="0"/>
              <a:pPr/>
              <a:t>73</a:t>
            </a:fld>
            <a:endParaRPr lang="en-US"/>
          </a:p>
        </p:txBody>
      </p:sp>
    </p:spTree>
    <p:extLst>
      <p:ext uri="{BB962C8B-B14F-4D97-AF65-F5344CB8AC3E}">
        <p14:creationId xmlns:p14="http://schemas.microsoft.com/office/powerpoint/2010/main" xmlns="" val="33663450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xmlns="" val="3307974698"/>
              </p:ext>
            </p:extLst>
          </p:nvPr>
        </p:nvGraphicFramePr>
        <p:xfrm>
          <a:off x="457200" y="2420888"/>
          <a:ext cx="8229600" cy="322072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pPr algn="ctr"/>
                      <a:r>
                        <a:rPr lang="en-IN" sz="1800" b="0" i="0" u="none" strike="noStrike" kern="1200" baseline="0" dirty="0" smtClean="0">
                          <a:solidFill>
                            <a:schemeClr val="lt1"/>
                          </a:solidFill>
                          <a:latin typeface="+mn-lt"/>
                          <a:ea typeface="+mn-ea"/>
                          <a:cs typeface="+mn-cs"/>
                        </a:rPr>
                        <a:t>X1 = Acid</a:t>
                      </a:r>
                    </a:p>
                    <a:p>
                      <a:pPr algn="ctr"/>
                      <a:r>
                        <a:rPr lang="en-IN" sz="1800" b="0" i="0" u="none" strike="noStrike" kern="1200" baseline="0" dirty="0" smtClean="0">
                          <a:solidFill>
                            <a:schemeClr val="lt1"/>
                          </a:solidFill>
                          <a:latin typeface="+mn-lt"/>
                          <a:ea typeface="+mn-ea"/>
                          <a:cs typeface="+mn-cs"/>
                        </a:rPr>
                        <a:t>Durability</a:t>
                      </a:r>
                    </a:p>
                    <a:p>
                      <a:pPr algn="ctr"/>
                      <a:r>
                        <a:rPr lang="en-IN" sz="1800" b="0" i="0" u="none" strike="noStrike" kern="1200" baseline="0" dirty="0" smtClean="0">
                          <a:solidFill>
                            <a:schemeClr val="lt1"/>
                          </a:solidFill>
                          <a:latin typeface="+mn-lt"/>
                          <a:ea typeface="+mn-ea"/>
                          <a:cs typeface="+mn-cs"/>
                        </a:rPr>
                        <a:t>(seconds)</a:t>
                      </a:r>
                      <a:endParaRPr lang="en-IN" dirty="0" smtClean="0"/>
                    </a:p>
                    <a:p>
                      <a:pPr algn="ctr"/>
                      <a:endParaRPr lang="en-IN" dirty="0"/>
                    </a:p>
                  </a:txBody>
                  <a:tcPr/>
                </a:tc>
                <a:tc>
                  <a:txBody>
                    <a:bodyPr/>
                    <a:lstStyle/>
                    <a:p>
                      <a:pPr algn="ctr"/>
                      <a:r>
                        <a:rPr lang="en-IN" sz="1800" b="0" i="0" u="none" strike="noStrike" kern="1200" baseline="0" dirty="0" smtClean="0">
                          <a:solidFill>
                            <a:schemeClr val="lt1"/>
                          </a:solidFill>
                          <a:latin typeface="+mn-lt"/>
                          <a:ea typeface="+mn-ea"/>
                          <a:cs typeface="+mn-cs"/>
                        </a:rPr>
                        <a:t>X2 =</a:t>
                      </a:r>
                    </a:p>
                    <a:p>
                      <a:pPr algn="ctr"/>
                      <a:r>
                        <a:rPr lang="en-IN" sz="1800" b="0" i="0" u="none" strike="noStrike" kern="1200" baseline="0" dirty="0" smtClean="0">
                          <a:solidFill>
                            <a:schemeClr val="lt1"/>
                          </a:solidFill>
                          <a:latin typeface="+mn-lt"/>
                          <a:ea typeface="+mn-ea"/>
                          <a:cs typeface="+mn-cs"/>
                        </a:rPr>
                        <a:t>Strength</a:t>
                      </a:r>
                    </a:p>
                    <a:p>
                      <a:pPr algn="ctr"/>
                      <a:r>
                        <a:rPr lang="en-IN" sz="1800" b="0" i="0" u="none" strike="noStrike" kern="1200" baseline="0" dirty="0" smtClean="0">
                          <a:solidFill>
                            <a:schemeClr val="lt1"/>
                          </a:solidFill>
                          <a:latin typeface="+mn-lt"/>
                          <a:ea typeface="+mn-ea"/>
                          <a:cs typeface="+mn-cs"/>
                        </a:rPr>
                        <a:t>(kg/square</a:t>
                      </a:r>
                    </a:p>
                    <a:p>
                      <a:pPr algn="ctr"/>
                      <a:r>
                        <a:rPr lang="en-IN" sz="1800" b="0" i="0" u="none" strike="noStrike" kern="1200" baseline="0" dirty="0" smtClean="0">
                          <a:solidFill>
                            <a:schemeClr val="lt1"/>
                          </a:solidFill>
                          <a:latin typeface="+mn-lt"/>
                          <a:ea typeface="+mn-ea"/>
                          <a:cs typeface="+mn-cs"/>
                        </a:rPr>
                        <a:t>meter)</a:t>
                      </a:r>
                      <a:endParaRPr lang="en-IN" dirty="0" smtClean="0"/>
                    </a:p>
                    <a:p>
                      <a:pPr algn="ctr"/>
                      <a:endParaRPr lang="en-IN" dirty="0"/>
                    </a:p>
                  </a:txBody>
                  <a:tcPr/>
                </a:tc>
                <a:tc>
                  <a:txBody>
                    <a:bodyPr/>
                    <a:lstStyle/>
                    <a:p>
                      <a:pPr algn="ctr"/>
                      <a:r>
                        <a:rPr lang="en-IN" sz="1800" b="0" i="0" u="none" strike="noStrike" kern="1200" baseline="0" dirty="0" smtClean="0">
                          <a:solidFill>
                            <a:schemeClr val="lt1"/>
                          </a:solidFill>
                          <a:latin typeface="+mn-lt"/>
                          <a:ea typeface="+mn-ea"/>
                          <a:cs typeface="+mn-cs"/>
                        </a:rPr>
                        <a:t>Square Distance to</a:t>
                      </a:r>
                    </a:p>
                    <a:p>
                      <a:pPr algn="ctr"/>
                      <a:r>
                        <a:rPr lang="en-IN" sz="1800" b="0" i="0" u="none" strike="noStrike" kern="1200" baseline="0" dirty="0" smtClean="0">
                          <a:solidFill>
                            <a:schemeClr val="lt1"/>
                          </a:solidFill>
                          <a:latin typeface="+mn-lt"/>
                          <a:ea typeface="+mn-ea"/>
                          <a:cs typeface="+mn-cs"/>
                        </a:rPr>
                        <a:t>query instance (3,</a:t>
                      </a:r>
                    </a:p>
                    <a:p>
                      <a:pPr algn="ctr"/>
                      <a:r>
                        <a:rPr lang="en-IN" sz="1800" b="0" i="0" u="none" strike="noStrike" kern="1200" baseline="0" dirty="0" smtClean="0">
                          <a:solidFill>
                            <a:schemeClr val="lt1"/>
                          </a:solidFill>
                          <a:latin typeface="+mn-lt"/>
                          <a:ea typeface="+mn-ea"/>
                          <a:cs typeface="+mn-cs"/>
                        </a:rPr>
                        <a:t>7)</a:t>
                      </a:r>
                      <a:endParaRPr lang="en-IN" dirty="0" smtClean="0"/>
                    </a:p>
                    <a:p>
                      <a:pPr algn="ctr"/>
                      <a:endParaRPr lang="en-IN" dirty="0"/>
                    </a:p>
                  </a:txBody>
                  <a:tcPr/>
                </a:tc>
                <a:tc>
                  <a:txBody>
                    <a:bodyPr/>
                    <a:lstStyle/>
                    <a:p>
                      <a:pPr algn="ctr"/>
                      <a:r>
                        <a:rPr lang="en-IN" sz="1800" b="0" i="0" u="none" strike="noStrike" kern="1200" baseline="0" dirty="0" smtClean="0">
                          <a:solidFill>
                            <a:schemeClr val="lt1"/>
                          </a:solidFill>
                          <a:latin typeface="+mn-lt"/>
                          <a:ea typeface="+mn-ea"/>
                          <a:cs typeface="+mn-cs"/>
                        </a:rPr>
                        <a:t>Rank</a:t>
                      </a:r>
                    </a:p>
                    <a:p>
                      <a:pPr algn="ctr"/>
                      <a:r>
                        <a:rPr lang="en-IN" sz="1800" b="0" i="0" u="none" strike="noStrike" kern="1200" baseline="0" dirty="0" smtClean="0">
                          <a:solidFill>
                            <a:schemeClr val="lt1"/>
                          </a:solidFill>
                          <a:latin typeface="+mn-lt"/>
                          <a:ea typeface="+mn-ea"/>
                          <a:cs typeface="+mn-cs"/>
                        </a:rPr>
                        <a:t>minimum</a:t>
                      </a:r>
                    </a:p>
                    <a:p>
                      <a:pPr algn="ctr"/>
                      <a:r>
                        <a:rPr lang="en-IN" sz="1800" b="0" i="0" u="none" strike="noStrike" kern="1200" baseline="0" dirty="0" smtClean="0">
                          <a:solidFill>
                            <a:schemeClr val="lt1"/>
                          </a:solidFill>
                          <a:latin typeface="+mn-lt"/>
                          <a:ea typeface="+mn-ea"/>
                          <a:cs typeface="+mn-cs"/>
                        </a:rPr>
                        <a:t>distance</a:t>
                      </a:r>
                      <a:endParaRPr lang="en-IN" dirty="0" smtClean="0"/>
                    </a:p>
                    <a:p>
                      <a:pPr algn="ctr"/>
                      <a:endParaRPr lang="en-IN" dirty="0"/>
                    </a:p>
                  </a:txBody>
                  <a:tcPr/>
                </a:tc>
                <a:tc>
                  <a:txBody>
                    <a:bodyPr/>
                    <a:lstStyle/>
                    <a:p>
                      <a:pPr algn="ctr"/>
                      <a:r>
                        <a:rPr lang="en-IN" sz="1800" b="0" i="0" u="none" strike="noStrike" kern="1200" baseline="0" dirty="0" smtClean="0">
                          <a:solidFill>
                            <a:schemeClr val="lt1"/>
                          </a:solidFill>
                          <a:latin typeface="+mn-lt"/>
                          <a:ea typeface="+mn-ea"/>
                          <a:cs typeface="+mn-cs"/>
                        </a:rPr>
                        <a:t>Is it included in</a:t>
                      </a:r>
                    </a:p>
                    <a:p>
                      <a:pPr algn="ctr"/>
                      <a:r>
                        <a:rPr lang="en-IN" sz="1800" b="0" i="0" u="none" strike="noStrike" kern="1200" baseline="0" dirty="0" smtClean="0">
                          <a:solidFill>
                            <a:schemeClr val="lt1"/>
                          </a:solidFill>
                          <a:latin typeface="+mn-lt"/>
                          <a:ea typeface="+mn-ea"/>
                          <a:cs typeface="+mn-cs"/>
                        </a:rPr>
                        <a:t>3-Nearest</a:t>
                      </a:r>
                    </a:p>
                    <a:p>
                      <a:pPr algn="ctr"/>
                      <a:r>
                        <a:rPr lang="en-IN" sz="1800" b="0" i="0" u="none" strike="noStrike" kern="1200" baseline="0" dirty="0" smtClean="0">
                          <a:solidFill>
                            <a:schemeClr val="lt1"/>
                          </a:solidFill>
                          <a:latin typeface="+mn-lt"/>
                          <a:ea typeface="+mn-ea"/>
                          <a:cs typeface="+mn-cs"/>
                        </a:rPr>
                        <a:t>neighbours?</a:t>
                      </a:r>
                      <a:endParaRPr lang="en-IN" dirty="0" smtClean="0"/>
                    </a:p>
                    <a:p>
                      <a:pPr algn="ctr"/>
                      <a:endParaRPr lang="en-IN" dirty="0"/>
                    </a:p>
                  </a:txBody>
                  <a:tcPr/>
                </a:tc>
                <a:tc>
                  <a:txBody>
                    <a:bodyPr/>
                    <a:lstStyle/>
                    <a:p>
                      <a:pPr algn="ctr"/>
                      <a:r>
                        <a:rPr lang="en-IN" sz="1800" b="0" i="0" u="none" strike="noStrike" kern="1200" baseline="0" dirty="0" smtClean="0">
                          <a:solidFill>
                            <a:schemeClr val="lt1"/>
                          </a:solidFill>
                          <a:latin typeface="+mn-lt"/>
                          <a:ea typeface="+mn-ea"/>
                          <a:cs typeface="+mn-cs"/>
                        </a:rPr>
                        <a:t>Y = Category of</a:t>
                      </a:r>
                    </a:p>
                    <a:p>
                      <a:pPr algn="ctr"/>
                      <a:r>
                        <a:rPr lang="en-IN" sz="1800" b="0" i="0" u="none" strike="noStrike" kern="1200" baseline="0" dirty="0" smtClean="0">
                          <a:solidFill>
                            <a:schemeClr val="lt1"/>
                          </a:solidFill>
                          <a:latin typeface="+mn-lt"/>
                          <a:ea typeface="+mn-ea"/>
                          <a:cs typeface="+mn-cs"/>
                        </a:rPr>
                        <a:t>nearest</a:t>
                      </a:r>
                    </a:p>
                    <a:p>
                      <a:pPr algn="ctr"/>
                      <a:r>
                        <a:rPr lang="en-IN" sz="1800" b="0" i="0" u="none" strike="noStrike" kern="1200" baseline="0" dirty="0" smtClean="0">
                          <a:solidFill>
                            <a:schemeClr val="lt1"/>
                          </a:solidFill>
                          <a:latin typeface="+mn-lt"/>
                          <a:ea typeface="+mn-ea"/>
                          <a:cs typeface="+mn-cs"/>
                        </a:rPr>
                        <a:t>Neighbour</a:t>
                      </a:r>
                      <a:endParaRPr lang="en-IN" dirty="0"/>
                    </a:p>
                  </a:txBody>
                  <a:tcPr/>
                </a:tc>
              </a:tr>
              <a:tr h="370840">
                <a:tc>
                  <a:txBody>
                    <a:bodyPr/>
                    <a:lstStyle/>
                    <a:p>
                      <a:pPr algn="ctr"/>
                      <a:r>
                        <a:rPr lang="en-IN" dirty="0" smtClean="0"/>
                        <a:t>7</a:t>
                      </a:r>
                      <a:endParaRPr lang="en-IN" dirty="0"/>
                    </a:p>
                  </a:txBody>
                  <a:tcPr/>
                </a:tc>
                <a:tc>
                  <a:txBody>
                    <a:bodyPr/>
                    <a:lstStyle/>
                    <a:p>
                      <a:pPr algn="ctr"/>
                      <a:r>
                        <a:rPr lang="en-IN" dirty="0" smtClean="0"/>
                        <a:t>7</a:t>
                      </a:r>
                      <a:endParaRPr lang="en-IN" dirty="0"/>
                    </a:p>
                  </a:txBody>
                  <a:tcPr/>
                </a:tc>
                <a:tc>
                  <a:txBody>
                    <a:bodyPr/>
                    <a:lstStyle/>
                    <a:p>
                      <a:pPr algn="ctr"/>
                      <a:r>
                        <a:rPr lang="en-IN" dirty="0" smtClean="0"/>
                        <a:t>16</a:t>
                      </a:r>
                      <a:endParaRPr lang="en-IN" dirty="0"/>
                    </a:p>
                  </a:txBody>
                  <a:tcPr/>
                </a:tc>
                <a:tc>
                  <a:txBody>
                    <a:bodyPr/>
                    <a:lstStyle/>
                    <a:p>
                      <a:pPr algn="ctr"/>
                      <a:r>
                        <a:rPr lang="en-IN" dirty="0" smtClean="0"/>
                        <a:t>3</a:t>
                      </a:r>
                      <a:endParaRPr lang="en-IN" dirty="0"/>
                    </a:p>
                  </a:txBody>
                  <a:tcPr/>
                </a:tc>
                <a:tc>
                  <a:txBody>
                    <a:bodyPr/>
                    <a:lstStyle/>
                    <a:p>
                      <a:pPr algn="ctr"/>
                      <a:r>
                        <a:rPr lang="en-IN" dirty="0" smtClean="0"/>
                        <a:t>Yes</a:t>
                      </a:r>
                      <a:endParaRPr lang="en-IN" dirty="0"/>
                    </a:p>
                  </a:txBody>
                  <a:tcPr/>
                </a:tc>
                <a:tc>
                  <a:txBody>
                    <a:bodyPr/>
                    <a:lstStyle/>
                    <a:p>
                      <a:pPr algn="ctr"/>
                      <a:r>
                        <a:rPr lang="en-IN" dirty="0" smtClean="0"/>
                        <a:t>Bad</a:t>
                      </a:r>
                      <a:endParaRPr lang="en-IN" dirty="0"/>
                    </a:p>
                  </a:txBody>
                  <a:tcPr/>
                </a:tc>
              </a:tr>
              <a:tr h="370840">
                <a:tc>
                  <a:txBody>
                    <a:bodyPr/>
                    <a:lstStyle/>
                    <a:p>
                      <a:pPr algn="ctr"/>
                      <a:r>
                        <a:rPr lang="en-IN" dirty="0" smtClean="0"/>
                        <a:t>7</a:t>
                      </a:r>
                      <a:endParaRPr lang="en-IN" dirty="0"/>
                    </a:p>
                  </a:txBody>
                  <a:tcPr/>
                </a:tc>
                <a:tc>
                  <a:txBody>
                    <a:bodyPr/>
                    <a:lstStyle/>
                    <a:p>
                      <a:pPr algn="ctr"/>
                      <a:r>
                        <a:rPr lang="en-IN" dirty="0" smtClean="0"/>
                        <a:t>4</a:t>
                      </a:r>
                      <a:endParaRPr lang="en-IN" dirty="0"/>
                    </a:p>
                  </a:txBody>
                  <a:tcPr/>
                </a:tc>
                <a:tc>
                  <a:txBody>
                    <a:bodyPr/>
                    <a:lstStyle/>
                    <a:p>
                      <a:pPr algn="ctr"/>
                      <a:r>
                        <a:rPr lang="en-IN" dirty="0" smtClean="0"/>
                        <a:t>25</a:t>
                      </a:r>
                      <a:endParaRPr lang="en-IN" dirty="0"/>
                    </a:p>
                  </a:txBody>
                  <a:tcPr/>
                </a:tc>
                <a:tc>
                  <a:txBody>
                    <a:bodyPr/>
                    <a:lstStyle/>
                    <a:p>
                      <a:pPr algn="ctr"/>
                      <a:r>
                        <a:rPr lang="en-IN" dirty="0" smtClean="0"/>
                        <a:t>4</a:t>
                      </a:r>
                      <a:endParaRPr lang="en-IN" dirty="0"/>
                    </a:p>
                  </a:txBody>
                  <a:tcPr/>
                </a:tc>
                <a:tc>
                  <a:txBody>
                    <a:bodyPr/>
                    <a:lstStyle/>
                    <a:p>
                      <a:pPr algn="ctr"/>
                      <a:r>
                        <a:rPr lang="en-IN" dirty="0" smtClean="0"/>
                        <a:t>No</a:t>
                      </a:r>
                      <a:endParaRPr lang="en-IN" dirty="0"/>
                    </a:p>
                  </a:txBody>
                  <a:tcPr/>
                </a:tc>
                <a:tc>
                  <a:txBody>
                    <a:bodyPr/>
                    <a:lstStyle/>
                    <a:p>
                      <a:pPr algn="ctr"/>
                      <a:r>
                        <a:rPr lang="en-IN" dirty="0" smtClean="0"/>
                        <a:t>-</a:t>
                      </a:r>
                      <a:endParaRPr lang="en-IN" dirty="0"/>
                    </a:p>
                  </a:txBody>
                  <a:tcPr/>
                </a:tc>
              </a:tr>
              <a:tr h="370840">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9</a:t>
                      </a:r>
                      <a:endParaRPr lang="en-IN" dirty="0"/>
                    </a:p>
                  </a:txBody>
                  <a:tcPr/>
                </a:tc>
                <a:tc>
                  <a:txBody>
                    <a:bodyPr/>
                    <a:lstStyle/>
                    <a:p>
                      <a:pPr algn="ctr"/>
                      <a:r>
                        <a:rPr lang="en-IN" dirty="0" smtClean="0"/>
                        <a:t>1</a:t>
                      </a:r>
                      <a:endParaRPr lang="en-IN" dirty="0"/>
                    </a:p>
                  </a:txBody>
                  <a:tcPr/>
                </a:tc>
                <a:tc>
                  <a:txBody>
                    <a:bodyPr/>
                    <a:lstStyle/>
                    <a:p>
                      <a:pPr algn="ctr"/>
                      <a:r>
                        <a:rPr lang="en-IN" dirty="0" smtClean="0"/>
                        <a:t>Yes</a:t>
                      </a:r>
                      <a:endParaRPr lang="en-IN" dirty="0"/>
                    </a:p>
                  </a:txBody>
                  <a:tcPr/>
                </a:tc>
                <a:tc>
                  <a:txBody>
                    <a:bodyPr/>
                    <a:lstStyle/>
                    <a:p>
                      <a:pPr algn="ctr"/>
                      <a:r>
                        <a:rPr lang="en-IN" dirty="0" smtClean="0"/>
                        <a:t>Good</a:t>
                      </a:r>
                      <a:endParaRPr lang="en-IN" dirty="0"/>
                    </a:p>
                  </a:txBody>
                  <a:tcPr/>
                </a:tc>
              </a:tr>
              <a:tr h="370840">
                <a:tc>
                  <a:txBody>
                    <a:bodyPr/>
                    <a:lstStyle/>
                    <a:p>
                      <a:pPr algn="ctr"/>
                      <a:r>
                        <a:rPr lang="en-IN" dirty="0" smtClean="0"/>
                        <a:t>1</a:t>
                      </a:r>
                      <a:endParaRPr lang="en-IN" dirty="0"/>
                    </a:p>
                  </a:txBody>
                  <a:tcPr/>
                </a:tc>
                <a:tc>
                  <a:txBody>
                    <a:bodyPr/>
                    <a:lstStyle/>
                    <a:p>
                      <a:pPr algn="ctr"/>
                      <a:r>
                        <a:rPr lang="en-IN" dirty="0" smtClean="0"/>
                        <a:t>4</a:t>
                      </a:r>
                      <a:endParaRPr lang="en-IN" dirty="0"/>
                    </a:p>
                  </a:txBody>
                  <a:tcPr/>
                </a:tc>
                <a:tc>
                  <a:txBody>
                    <a:bodyPr/>
                    <a:lstStyle/>
                    <a:p>
                      <a:pPr algn="ctr"/>
                      <a:r>
                        <a:rPr lang="en-IN" dirty="0" smtClean="0"/>
                        <a:t>13</a:t>
                      </a:r>
                      <a:endParaRPr lang="en-IN" dirty="0"/>
                    </a:p>
                  </a:txBody>
                  <a:tcPr/>
                </a:tc>
                <a:tc>
                  <a:txBody>
                    <a:bodyPr/>
                    <a:lstStyle/>
                    <a:p>
                      <a:pPr algn="ctr"/>
                      <a:r>
                        <a:rPr lang="en-IN" dirty="0" smtClean="0"/>
                        <a:t>2</a:t>
                      </a:r>
                      <a:endParaRPr lang="en-IN" dirty="0"/>
                    </a:p>
                  </a:txBody>
                  <a:tcPr/>
                </a:tc>
                <a:tc>
                  <a:txBody>
                    <a:bodyPr/>
                    <a:lstStyle/>
                    <a:p>
                      <a:pPr algn="ctr"/>
                      <a:r>
                        <a:rPr lang="en-IN" dirty="0" smtClean="0"/>
                        <a:t>Yes</a:t>
                      </a:r>
                      <a:endParaRPr lang="en-IN" dirty="0"/>
                    </a:p>
                  </a:txBody>
                  <a:tcPr/>
                </a:tc>
                <a:tc>
                  <a:txBody>
                    <a:bodyPr/>
                    <a:lstStyle/>
                    <a:p>
                      <a:pPr algn="ctr"/>
                      <a:r>
                        <a:rPr lang="en-IN" dirty="0" smtClean="0"/>
                        <a:t>Good</a:t>
                      </a:r>
                      <a:endParaRPr lang="en-IN" dirty="0"/>
                    </a:p>
                  </a:txBody>
                  <a:tcPr/>
                </a:tc>
              </a:tr>
            </a:tbl>
          </a:graphicData>
        </a:graphic>
      </p:graphicFrame>
      <p:sp>
        <p:nvSpPr>
          <p:cNvPr id="4" name="Rectangle 3"/>
          <p:cNvSpPr/>
          <p:nvPr/>
        </p:nvSpPr>
        <p:spPr>
          <a:xfrm>
            <a:off x="457200" y="635204"/>
            <a:ext cx="8153400" cy="1569660"/>
          </a:xfrm>
          <a:prstGeom prst="rect">
            <a:avLst/>
          </a:prstGeom>
        </p:spPr>
        <p:txBody>
          <a:bodyPr wrap="square">
            <a:spAutoFit/>
          </a:bodyPr>
          <a:lstStyle/>
          <a:p>
            <a:pPr algn="just"/>
            <a:r>
              <a:rPr lang="en-IN" sz="2400" dirty="0"/>
              <a:t>Gather the category of the nearest neighbours. Notice in the second row last column</a:t>
            </a:r>
          </a:p>
          <a:p>
            <a:pPr algn="just"/>
            <a:r>
              <a:rPr lang="en-IN" sz="2400" dirty="0"/>
              <a:t>that the category of nearest neighbour (Y) is not included because the rank of this data is more than 3 (=K).</a:t>
            </a:r>
          </a:p>
        </p:txBody>
      </p:sp>
      <p:sp>
        <p:nvSpPr>
          <p:cNvPr id="6" name="Slide Number Placeholder 5"/>
          <p:cNvSpPr>
            <a:spLocks noGrp="1"/>
          </p:cNvSpPr>
          <p:nvPr>
            <p:ph type="sldNum" sz="quarter" idx="12"/>
          </p:nvPr>
        </p:nvSpPr>
        <p:spPr/>
        <p:txBody>
          <a:bodyPr/>
          <a:lstStyle/>
          <a:p>
            <a:fld id="{5A4DD2B8-9052-4EBD-A268-910EE0104888}" type="slidenum">
              <a:rPr lang="en-US" smtClean="0"/>
              <a:pPr/>
              <a:t>74</a:t>
            </a:fld>
            <a:endParaRPr lang="en-US"/>
          </a:p>
        </p:txBody>
      </p:sp>
    </p:spTree>
    <p:extLst>
      <p:ext uri="{BB962C8B-B14F-4D97-AF65-F5344CB8AC3E}">
        <p14:creationId xmlns:p14="http://schemas.microsoft.com/office/powerpoint/2010/main" xmlns="" val="21176023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a:t>Use simple majority of the category of nearest neighbors as the prediction value of </a:t>
            </a:r>
            <a:r>
              <a:rPr lang="en-US" sz="2400" dirty="0" smtClean="0"/>
              <a:t>the query </a:t>
            </a:r>
            <a:r>
              <a:rPr lang="en-US" sz="2400" dirty="0"/>
              <a:t>instance</a:t>
            </a:r>
          </a:p>
          <a:p>
            <a:pPr marL="0" indent="0" algn="just">
              <a:buNone/>
            </a:pPr>
            <a:r>
              <a:rPr lang="en-US" sz="2400" dirty="0"/>
              <a:t>We have 2 good and 1 bad, since 2&gt;1 then we conclude that a new paper tissue that pass</a:t>
            </a:r>
          </a:p>
          <a:p>
            <a:pPr marL="0" indent="0" algn="just">
              <a:buNone/>
            </a:pPr>
            <a:r>
              <a:rPr lang="en-US" sz="2400" dirty="0"/>
              <a:t>laboratory test with X1 = 3 and X2 = 7 is included in </a:t>
            </a:r>
            <a:r>
              <a:rPr lang="en-US" sz="2400" b="1" dirty="0"/>
              <a:t>Good</a:t>
            </a:r>
            <a:r>
              <a:rPr lang="en-US" sz="2400" dirty="0"/>
              <a:t> category .</a:t>
            </a:r>
          </a:p>
        </p:txBody>
      </p:sp>
      <p:sp>
        <p:nvSpPr>
          <p:cNvPr id="4" name="Slide Number Placeholder 3"/>
          <p:cNvSpPr>
            <a:spLocks noGrp="1"/>
          </p:cNvSpPr>
          <p:nvPr>
            <p:ph type="sldNum" sz="quarter" idx="12"/>
          </p:nvPr>
        </p:nvSpPr>
        <p:spPr/>
        <p:txBody>
          <a:bodyPr/>
          <a:lstStyle/>
          <a:p>
            <a:fld id="{5A4DD2B8-9052-4EBD-A268-910EE0104888}" type="slidenum">
              <a:rPr lang="en-US" smtClean="0"/>
              <a:pPr/>
              <a:t>75</a:t>
            </a:fld>
            <a:endParaRPr lang="en-US"/>
          </a:p>
        </p:txBody>
      </p:sp>
    </p:spTree>
    <p:extLst>
      <p:ext uri="{BB962C8B-B14F-4D97-AF65-F5344CB8AC3E}">
        <p14:creationId xmlns:p14="http://schemas.microsoft.com/office/powerpoint/2010/main" xmlns="" val="7824059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88640"/>
            <a:ext cx="8892480" cy="830997"/>
          </a:xfrm>
          <a:prstGeom prst="rect">
            <a:avLst/>
          </a:prstGeom>
          <a:noFill/>
        </p:spPr>
        <p:txBody>
          <a:bodyPr wrap="square" rtlCol="0">
            <a:spAutoFit/>
          </a:bodyPr>
          <a:lstStyle/>
          <a:p>
            <a:r>
              <a:rPr lang="hi-IN" sz="2400" dirty="0" smtClean="0"/>
              <a:t>Sample python code for k-nearest neighbor classifier obtained from </a:t>
            </a:r>
            <a:r>
              <a:rPr lang="en-US" sz="2400" dirty="0" smtClean="0"/>
              <a:t>scikit-learn.org</a:t>
            </a:r>
            <a:r>
              <a:rPr lang="hi-IN" sz="2400" dirty="0" smtClean="0"/>
              <a:t>: </a:t>
            </a:r>
            <a:endParaRPr lang="en-US" sz="2400" dirty="0"/>
          </a:p>
        </p:txBody>
      </p:sp>
      <p:pic>
        <p:nvPicPr>
          <p:cNvPr id="71682" name="Picture 2"/>
          <p:cNvPicPr>
            <a:picLocks noChangeAspect="1" noChangeArrowheads="1"/>
          </p:cNvPicPr>
          <p:nvPr/>
        </p:nvPicPr>
        <p:blipFill>
          <a:blip r:embed="rId2" cstate="print"/>
          <a:srcRect/>
          <a:stretch>
            <a:fillRect/>
          </a:stretch>
        </p:blipFill>
        <p:spPr bwMode="auto">
          <a:xfrm>
            <a:off x="310041" y="1327026"/>
            <a:ext cx="8582439" cy="4694262"/>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A4DD2B8-9052-4EBD-A268-910EE0104888}"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890971"/>
            <a:ext cx="9144000" cy="754053"/>
          </a:xfrm>
          <a:prstGeom prst="rect">
            <a:avLst/>
          </a:prstGeom>
          <a:noFill/>
        </p:spPr>
        <p:txBody>
          <a:bodyPr wrap="square" rtlCol="0">
            <a:spAutoFit/>
          </a:bodyPr>
          <a:lstStyle/>
          <a:p>
            <a:pPr algn="ctr"/>
            <a:r>
              <a:rPr lang="hi-IN" sz="4300" b="1" dirty="0" smtClean="0"/>
              <a:t>MINIMUM SPANNING TREE CLASSIFIER</a:t>
            </a:r>
            <a:endParaRPr lang="en-US" sz="4300" b="1" dirty="0">
              <a:cs typeface="Times New Roman" pitchFamily="18" charset="0"/>
            </a:endParaRPr>
          </a:p>
        </p:txBody>
      </p:sp>
      <p:sp>
        <p:nvSpPr>
          <p:cNvPr id="3" name="Slide Number Placeholder 2"/>
          <p:cNvSpPr>
            <a:spLocks noGrp="1"/>
          </p:cNvSpPr>
          <p:nvPr>
            <p:ph type="sldNum" sz="quarter" idx="12"/>
          </p:nvPr>
        </p:nvSpPr>
        <p:spPr/>
        <p:txBody>
          <a:bodyPr/>
          <a:lstStyle/>
          <a:p>
            <a:fld id="{5A4DD2B8-9052-4EBD-A268-910EE0104888}"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704890"/>
            <a:ext cx="7992888" cy="707886"/>
          </a:xfrm>
          <a:prstGeom prst="rect">
            <a:avLst/>
          </a:prstGeom>
          <a:noFill/>
        </p:spPr>
        <p:txBody>
          <a:bodyPr wrap="square" rtlCol="0">
            <a:spAutoFit/>
          </a:bodyPr>
          <a:lstStyle/>
          <a:p>
            <a:pPr algn="ctr"/>
            <a:r>
              <a:rPr lang="hi-IN" sz="4000" dirty="0" smtClean="0"/>
              <a:t>Minimum Spanning Tree Classifier</a:t>
            </a:r>
            <a:endParaRPr lang="en-US" sz="4000" dirty="0">
              <a:cs typeface="Times New Roman" pitchFamily="18" charset="0"/>
            </a:endParaRPr>
          </a:p>
        </p:txBody>
      </p:sp>
      <p:sp>
        <p:nvSpPr>
          <p:cNvPr id="3" name="TextBox 2"/>
          <p:cNvSpPr txBox="1"/>
          <p:nvPr/>
        </p:nvSpPr>
        <p:spPr>
          <a:xfrm>
            <a:off x="251520" y="1884888"/>
            <a:ext cx="8748464" cy="2677656"/>
          </a:xfrm>
          <a:prstGeom prst="rect">
            <a:avLst/>
          </a:prstGeom>
          <a:noFill/>
        </p:spPr>
        <p:txBody>
          <a:bodyPr wrap="square" rtlCol="0">
            <a:spAutoFit/>
          </a:bodyPr>
          <a:lstStyle/>
          <a:p>
            <a:pPr>
              <a:buFont typeface="Wingdings" pitchFamily="2" charset="2"/>
              <a:buChar char="q"/>
            </a:pPr>
            <a:r>
              <a:rPr lang="hi-IN" sz="2400" dirty="0" smtClean="0"/>
              <a:t> Minimum Spanning tree based classifier uses a minimum spanning tree, constructed from the given data to classify various entities.</a:t>
            </a:r>
          </a:p>
          <a:p>
            <a:pPr>
              <a:buFont typeface="Wingdings" pitchFamily="2" charset="2"/>
              <a:buChar char="q"/>
            </a:pPr>
            <a:r>
              <a:rPr lang="hi-IN" sz="2400" dirty="0" smtClean="0"/>
              <a:t>After obtaining the minimum spanning tree, specific number of most weighted edges are deleted from it to get a particular number of clusters accordingly.</a:t>
            </a:r>
          </a:p>
          <a:p>
            <a:pPr>
              <a:buFont typeface="Wingdings" pitchFamily="2" charset="2"/>
              <a:buChar char="q"/>
            </a:pPr>
            <a:r>
              <a:rPr lang="hi-IN" sz="2400" dirty="0" smtClean="0"/>
              <a:t>In order to obtain ‘</a:t>
            </a:r>
            <a:r>
              <a:rPr lang="hi-IN" sz="2400" b="1" dirty="0" smtClean="0"/>
              <a:t>n</a:t>
            </a:r>
            <a:r>
              <a:rPr lang="hi-IN" sz="2400" dirty="0" smtClean="0"/>
              <a:t>’ clusters, remove ‘</a:t>
            </a:r>
            <a:r>
              <a:rPr lang="hi-IN" sz="2400" b="1" dirty="0" smtClean="0"/>
              <a:t>n-1</a:t>
            </a:r>
            <a:r>
              <a:rPr lang="hi-IN" sz="2400" dirty="0" smtClean="0"/>
              <a:t>’ large weighted edges from the minimum spanning tree.</a:t>
            </a:r>
            <a:endParaRPr lang="en-US" sz="2400" dirty="0"/>
          </a:p>
        </p:txBody>
      </p:sp>
      <p:sp>
        <p:nvSpPr>
          <p:cNvPr id="4" name="Slide Number Placeholder 3"/>
          <p:cNvSpPr>
            <a:spLocks noGrp="1"/>
          </p:cNvSpPr>
          <p:nvPr>
            <p:ph type="sldNum" sz="quarter" idx="12"/>
          </p:nvPr>
        </p:nvSpPr>
        <p:spPr/>
        <p:txBody>
          <a:bodyPr/>
          <a:lstStyle/>
          <a:p>
            <a:fld id="{5A4DD2B8-9052-4EBD-A268-910EE0104888}"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381000" y="1757715"/>
            <a:ext cx="8382000" cy="2031325"/>
          </a:xfrm>
          <a:prstGeom prst="rect">
            <a:avLst/>
          </a:prstGeom>
          <a:noFill/>
          <a:ln w="9525">
            <a:noFill/>
            <a:miter lim="800000"/>
            <a:headEnd/>
            <a:tailEnd/>
          </a:ln>
          <a:effectLst/>
        </p:spPr>
        <p:txBody>
          <a:bodyPr>
            <a:spAutoFit/>
          </a:bodyPr>
          <a:lstStyle/>
          <a:p>
            <a:pPr>
              <a:spcBef>
                <a:spcPct val="50000"/>
              </a:spcBef>
              <a:buFont typeface="Wingdings" pitchFamily="2" charset="2"/>
              <a:buChar char="q"/>
            </a:pPr>
            <a:r>
              <a:rPr lang="en-US" altLang="el-GR" sz="2400" dirty="0"/>
              <a:t>A spanning tree of a graph is just a </a:t>
            </a:r>
            <a:r>
              <a:rPr lang="en-US" altLang="el-GR" sz="2400" dirty="0" err="1"/>
              <a:t>subgraph</a:t>
            </a:r>
            <a:r>
              <a:rPr lang="en-US" altLang="el-GR" sz="2400" dirty="0"/>
              <a:t> that contains all the vertices and is a tree</a:t>
            </a:r>
            <a:r>
              <a:rPr lang="en-US" altLang="el-GR" sz="2400" dirty="0" smtClean="0"/>
              <a:t>.</a:t>
            </a:r>
            <a:endParaRPr lang="hi-IN" altLang="el-GR" sz="2400" dirty="0" smtClean="0"/>
          </a:p>
          <a:p>
            <a:pPr>
              <a:spcBef>
                <a:spcPct val="50000"/>
              </a:spcBef>
              <a:buFont typeface="Wingdings" pitchFamily="2" charset="2"/>
              <a:buChar char="q"/>
            </a:pPr>
            <a:r>
              <a:rPr lang="en-US" altLang="el-GR" sz="2400" dirty="0" smtClean="0"/>
              <a:t>A graph may have many spanning trees.</a:t>
            </a:r>
          </a:p>
          <a:p>
            <a:pPr>
              <a:spcBef>
                <a:spcPct val="50000"/>
              </a:spcBef>
            </a:pPr>
            <a:endParaRPr lang="hi-IN" altLang="el-GR" sz="2800" dirty="0" smtClean="0"/>
          </a:p>
        </p:txBody>
      </p:sp>
      <p:sp>
        <p:nvSpPr>
          <p:cNvPr id="3075" name="Oval 4"/>
          <p:cNvSpPr>
            <a:spLocks noChangeArrowheads="1"/>
          </p:cNvSpPr>
          <p:nvPr/>
        </p:nvSpPr>
        <p:spPr bwMode="auto">
          <a:xfrm>
            <a:off x="4572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76" name="Oval 5"/>
          <p:cNvSpPr>
            <a:spLocks noChangeArrowheads="1"/>
          </p:cNvSpPr>
          <p:nvPr/>
        </p:nvSpPr>
        <p:spPr bwMode="auto">
          <a:xfrm>
            <a:off x="11430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77" name="Oval 6"/>
          <p:cNvSpPr>
            <a:spLocks noChangeArrowheads="1"/>
          </p:cNvSpPr>
          <p:nvPr/>
        </p:nvSpPr>
        <p:spPr bwMode="auto">
          <a:xfrm>
            <a:off x="4572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78" name="Oval 7"/>
          <p:cNvSpPr>
            <a:spLocks noChangeArrowheads="1"/>
          </p:cNvSpPr>
          <p:nvPr/>
        </p:nvSpPr>
        <p:spPr bwMode="auto">
          <a:xfrm>
            <a:off x="11430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079" name="AutoShape 13"/>
          <p:cNvCxnSpPr>
            <a:cxnSpLocks noChangeShapeType="1"/>
            <a:stCxn id="3075" idx="6"/>
            <a:endCxn id="3076" idx="2"/>
          </p:cNvCxnSpPr>
          <p:nvPr/>
        </p:nvCxnSpPr>
        <p:spPr bwMode="auto">
          <a:xfrm>
            <a:off x="762000" y="4495800"/>
            <a:ext cx="381000" cy="0"/>
          </a:xfrm>
          <a:prstGeom prst="straightConnector1">
            <a:avLst/>
          </a:prstGeom>
          <a:noFill/>
          <a:ln w="9525">
            <a:solidFill>
              <a:schemeClr val="tx1"/>
            </a:solidFill>
            <a:round/>
            <a:headEnd/>
            <a:tailEnd/>
          </a:ln>
          <a:effectLst/>
        </p:spPr>
      </p:cxnSp>
      <p:cxnSp>
        <p:nvCxnSpPr>
          <p:cNvPr id="3080" name="AutoShape 14"/>
          <p:cNvCxnSpPr>
            <a:cxnSpLocks noChangeShapeType="1"/>
            <a:stCxn id="3075" idx="4"/>
            <a:endCxn id="3077" idx="0"/>
          </p:cNvCxnSpPr>
          <p:nvPr/>
        </p:nvCxnSpPr>
        <p:spPr bwMode="auto">
          <a:xfrm>
            <a:off x="609600" y="4648200"/>
            <a:ext cx="0" cy="457200"/>
          </a:xfrm>
          <a:prstGeom prst="straightConnector1">
            <a:avLst/>
          </a:prstGeom>
          <a:noFill/>
          <a:ln w="9525">
            <a:solidFill>
              <a:schemeClr val="tx1"/>
            </a:solidFill>
            <a:round/>
            <a:headEnd/>
            <a:tailEnd/>
          </a:ln>
          <a:effectLst/>
        </p:spPr>
      </p:cxnSp>
      <p:cxnSp>
        <p:nvCxnSpPr>
          <p:cNvPr id="3081" name="AutoShape 15"/>
          <p:cNvCxnSpPr>
            <a:cxnSpLocks noChangeShapeType="1"/>
            <a:stCxn id="3077" idx="6"/>
            <a:endCxn id="3078" idx="2"/>
          </p:cNvCxnSpPr>
          <p:nvPr/>
        </p:nvCxnSpPr>
        <p:spPr bwMode="auto">
          <a:xfrm>
            <a:off x="762000" y="5257800"/>
            <a:ext cx="381000" cy="0"/>
          </a:xfrm>
          <a:prstGeom prst="straightConnector1">
            <a:avLst/>
          </a:prstGeom>
          <a:noFill/>
          <a:ln w="9525">
            <a:solidFill>
              <a:schemeClr val="tx1"/>
            </a:solidFill>
            <a:round/>
            <a:headEnd/>
            <a:tailEnd/>
          </a:ln>
          <a:effectLst/>
        </p:spPr>
      </p:cxnSp>
      <p:cxnSp>
        <p:nvCxnSpPr>
          <p:cNvPr id="3082" name="AutoShape 16"/>
          <p:cNvCxnSpPr>
            <a:cxnSpLocks noChangeShapeType="1"/>
            <a:stCxn id="3076" idx="4"/>
            <a:endCxn id="3078" idx="0"/>
          </p:cNvCxnSpPr>
          <p:nvPr/>
        </p:nvCxnSpPr>
        <p:spPr bwMode="auto">
          <a:xfrm>
            <a:off x="1295400" y="4648200"/>
            <a:ext cx="0" cy="457200"/>
          </a:xfrm>
          <a:prstGeom prst="straightConnector1">
            <a:avLst/>
          </a:prstGeom>
          <a:noFill/>
          <a:ln w="9525">
            <a:solidFill>
              <a:schemeClr val="tx1"/>
            </a:solidFill>
            <a:round/>
            <a:headEnd/>
            <a:tailEnd/>
          </a:ln>
          <a:effectLst/>
        </p:spPr>
      </p:cxnSp>
      <p:cxnSp>
        <p:nvCxnSpPr>
          <p:cNvPr id="3083" name="AutoShape 17"/>
          <p:cNvCxnSpPr>
            <a:cxnSpLocks noChangeShapeType="1"/>
            <a:stCxn id="3076" idx="3"/>
            <a:endCxn id="3077" idx="7"/>
          </p:cNvCxnSpPr>
          <p:nvPr/>
        </p:nvCxnSpPr>
        <p:spPr bwMode="auto">
          <a:xfrm flipH="1">
            <a:off x="717550" y="4603750"/>
            <a:ext cx="469900" cy="546100"/>
          </a:xfrm>
          <a:prstGeom prst="straightConnector1">
            <a:avLst/>
          </a:prstGeom>
          <a:noFill/>
          <a:ln w="9525">
            <a:solidFill>
              <a:schemeClr val="tx1"/>
            </a:solidFill>
            <a:round/>
            <a:headEnd/>
            <a:tailEnd/>
          </a:ln>
          <a:effectLst/>
        </p:spPr>
      </p:cxnSp>
      <p:cxnSp>
        <p:nvCxnSpPr>
          <p:cNvPr id="3084" name="AutoShape 18"/>
          <p:cNvCxnSpPr>
            <a:cxnSpLocks noChangeShapeType="1"/>
            <a:stCxn id="3075" idx="5"/>
            <a:endCxn id="3078" idx="1"/>
          </p:cNvCxnSpPr>
          <p:nvPr/>
        </p:nvCxnSpPr>
        <p:spPr bwMode="auto">
          <a:xfrm>
            <a:off x="717550" y="4603750"/>
            <a:ext cx="469900" cy="546100"/>
          </a:xfrm>
          <a:prstGeom prst="straightConnector1">
            <a:avLst/>
          </a:prstGeom>
          <a:noFill/>
          <a:ln w="9525">
            <a:solidFill>
              <a:schemeClr val="tx1"/>
            </a:solidFill>
            <a:round/>
            <a:headEnd/>
            <a:tailEnd/>
          </a:ln>
          <a:effectLst/>
        </p:spPr>
      </p:cxnSp>
      <p:sp>
        <p:nvSpPr>
          <p:cNvPr id="3085" name="Oval 59"/>
          <p:cNvSpPr>
            <a:spLocks noChangeArrowheads="1"/>
          </p:cNvSpPr>
          <p:nvPr/>
        </p:nvSpPr>
        <p:spPr bwMode="auto">
          <a:xfrm>
            <a:off x="38862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86" name="Oval 60"/>
          <p:cNvSpPr>
            <a:spLocks noChangeArrowheads="1"/>
          </p:cNvSpPr>
          <p:nvPr/>
        </p:nvSpPr>
        <p:spPr bwMode="auto">
          <a:xfrm>
            <a:off x="45720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87" name="Oval 61"/>
          <p:cNvSpPr>
            <a:spLocks noChangeArrowheads="1"/>
          </p:cNvSpPr>
          <p:nvPr/>
        </p:nvSpPr>
        <p:spPr bwMode="auto">
          <a:xfrm>
            <a:off x="38862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88" name="Oval 62"/>
          <p:cNvSpPr>
            <a:spLocks noChangeArrowheads="1"/>
          </p:cNvSpPr>
          <p:nvPr/>
        </p:nvSpPr>
        <p:spPr bwMode="auto">
          <a:xfrm>
            <a:off x="45720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089" name="AutoShape 63"/>
          <p:cNvCxnSpPr>
            <a:cxnSpLocks noChangeShapeType="1"/>
            <a:stCxn id="3085" idx="6"/>
            <a:endCxn id="3086" idx="2"/>
          </p:cNvCxnSpPr>
          <p:nvPr/>
        </p:nvCxnSpPr>
        <p:spPr bwMode="auto">
          <a:xfrm>
            <a:off x="4191000" y="4495800"/>
            <a:ext cx="381000" cy="0"/>
          </a:xfrm>
          <a:prstGeom prst="straightConnector1">
            <a:avLst/>
          </a:prstGeom>
          <a:noFill/>
          <a:ln w="9525">
            <a:solidFill>
              <a:schemeClr val="tx1"/>
            </a:solidFill>
            <a:round/>
            <a:headEnd/>
            <a:tailEnd/>
          </a:ln>
          <a:effectLst/>
        </p:spPr>
      </p:cxnSp>
      <p:cxnSp>
        <p:nvCxnSpPr>
          <p:cNvPr id="3090" name="AutoShape 64"/>
          <p:cNvCxnSpPr>
            <a:cxnSpLocks noChangeShapeType="1"/>
            <a:stCxn id="3085" idx="4"/>
            <a:endCxn id="3087" idx="0"/>
          </p:cNvCxnSpPr>
          <p:nvPr/>
        </p:nvCxnSpPr>
        <p:spPr bwMode="auto">
          <a:xfrm>
            <a:off x="4038600" y="4648200"/>
            <a:ext cx="0" cy="457200"/>
          </a:xfrm>
          <a:prstGeom prst="straightConnector1">
            <a:avLst/>
          </a:prstGeom>
          <a:noFill/>
          <a:ln w="9525">
            <a:solidFill>
              <a:schemeClr val="tx1"/>
            </a:solidFill>
            <a:round/>
            <a:headEnd/>
            <a:tailEnd/>
          </a:ln>
          <a:effectLst/>
        </p:spPr>
      </p:cxnSp>
      <p:cxnSp>
        <p:nvCxnSpPr>
          <p:cNvPr id="3091" name="AutoShape 66"/>
          <p:cNvCxnSpPr>
            <a:cxnSpLocks noChangeShapeType="1"/>
            <a:stCxn id="3086" idx="4"/>
            <a:endCxn id="3088" idx="0"/>
          </p:cNvCxnSpPr>
          <p:nvPr/>
        </p:nvCxnSpPr>
        <p:spPr bwMode="auto">
          <a:xfrm>
            <a:off x="4724400" y="4648200"/>
            <a:ext cx="0" cy="457200"/>
          </a:xfrm>
          <a:prstGeom prst="straightConnector1">
            <a:avLst/>
          </a:prstGeom>
          <a:noFill/>
          <a:ln w="9525">
            <a:solidFill>
              <a:schemeClr val="tx1"/>
            </a:solidFill>
            <a:round/>
            <a:headEnd/>
            <a:tailEnd/>
          </a:ln>
          <a:effectLst/>
        </p:spPr>
      </p:cxnSp>
      <p:sp>
        <p:nvSpPr>
          <p:cNvPr id="3092" name="Oval 69"/>
          <p:cNvSpPr>
            <a:spLocks noChangeArrowheads="1"/>
          </p:cNvSpPr>
          <p:nvPr/>
        </p:nvSpPr>
        <p:spPr bwMode="auto">
          <a:xfrm>
            <a:off x="56388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93" name="Oval 70"/>
          <p:cNvSpPr>
            <a:spLocks noChangeArrowheads="1"/>
          </p:cNvSpPr>
          <p:nvPr/>
        </p:nvSpPr>
        <p:spPr bwMode="auto">
          <a:xfrm>
            <a:off x="63246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94" name="Oval 71"/>
          <p:cNvSpPr>
            <a:spLocks noChangeArrowheads="1"/>
          </p:cNvSpPr>
          <p:nvPr/>
        </p:nvSpPr>
        <p:spPr bwMode="auto">
          <a:xfrm>
            <a:off x="56388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95" name="Oval 72"/>
          <p:cNvSpPr>
            <a:spLocks noChangeArrowheads="1"/>
          </p:cNvSpPr>
          <p:nvPr/>
        </p:nvSpPr>
        <p:spPr bwMode="auto">
          <a:xfrm>
            <a:off x="63246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096" name="AutoShape 74"/>
          <p:cNvCxnSpPr>
            <a:cxnSpLocks noChangeShapeType="1"/>
            <a:stCxn id="3092" idx="4"/>
            <a:endCxn id="3094" idx="0"/>
          </p:cNvCxnSpPr>
          <p:nvPr/>
        </p:nvCxnSpPr>
        <p:spPr bwMode="auto">
          <a:xfrm>
            <a:off x="5791200" y="4648200"/>
            <a:ext cx="0" cy="457200"/>
          </a:xfrm>
          <a:prstGeom prst="straightConnector1">
            <a:avLst/>
          </a:prstGeom>
          <a:noFill/>
          <a:ln w="9525">
            <a:solidFill>
              <a:schemeClr val="tx1"/>
            </a:solidFill>
            <a:round/>
            <a:headEnd/>
            <a:tailEnd/>
          </a:ln>
          <a:effectLst/>
        </p:spPr>
      </p:cxnSp>
      <p:cxnSp>
        <p:nvCxnSpPr>
          <p:cNvPr id="3097" name="AutoShape 75"/>
          <p:cNvCxnSpPr>
            <a:cxnSpLocks noChangeShapeType="1"/>
            <a:stCxn id="3094" idx="6"/>
            <a:endCxn id="3095" idx="2"/>
          </p:cNvCxnSpPr>
          <p:nvPr/>
        </p:nvCxnSpPr>
        <p:spPr bwMode="auto">
          <a:xfrm>
            <a:off x="5943600" y="5257800"/>
            <a:ext cx="381000" cy="0"/>
          </a:xfrm>
          <a:prstGeom prst="straightConnector1">
            <a:avLst/>
          </a:prstGeom>
          <a:noFill/>
          <a:ln w="9525">
            <a:solidFill>
              <a:schemeClr val="tx1"/>
            </a:solidFill>
            <a:round/>
            <a:headEnd/>
            <a:tailEnd/>
          </a:ln>
          <a:effectLst/>
        </p:spPr>
      </p:cxnSp>
      <p:cxnSp>
        <p:nvCxnSpPr>
          <p:cNvPr id="3098" name="AutoShape 76"/>
          <p:cNvCxnSpPr>
            <a:cxnSpLocks noChangeShapeType="1"/>
            <a:stCxn id="3093" idx="4"/>
            <a:endCxn id="3095" idx="0"/>
          </p:cNvCxnSpPr>
          <p:nvPr/>
        </p:nvCxnSpPr>
        <p:spPr bwMode="auto">
          <a:xfrm>
            <a:off x="6477000" y="4648200"/>
            <a:ext cx="0" cy="457200"/>
          </a:xfrm>
          <a:prstGeom prst="straightConnector1">
            <a:avLst/>
          </a:prstGeom>
          <a:noFill/>
          <a:ln w="9525">
            <a:solidFill>
              <a:schemeClr val="tx1"/>
            </a:solidFill>
            <a:round/>
            <a:headEnd/>
            <a:tailEnd/>
          </a:ln>
          <a:effectLst/>
        </p:spPr>
      </p:cxnSp>
      <p:sp>
        <p:nvSpPr>
          <p:cNvPr id="3099" name="Oval 79"/>
          <p:cNvSpPr>
            <a:spLocks noChangeArrowheads="1"/>
          </p:cNvSpPr>
          <p:nvPr/>
        </p:nvSpPr>
        <p:spPr bwMode="auto">
          <a:xfrm>
            <a:off x="74676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00" name="Oval 80"/>
          <p:cNvSpPr>
            <a:spLocks noChangeArrowheads="1"/>
          </p:cNvSpPr>
          <p:nvPr/>
        </p:nvSpPr>
        <p:spPr bwMode="auto">
          <a:xfrm>
            <a:off x="81534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01" name="Oval 81"/>
          <p:cNvSpPr>
            <a:spLocks noChangeArrowheads="1"/>
          </p:cNvSpPr>
          <p:nvPr/>
        </p:nvSpPr>
        <p:spPr bwMode="auto">
          <a:xfrm>
            <a:off x="74676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02" name="Oval 82"/>
          <p:cNvSpPr>
            <a:spLocks noChangeArrowheads="1"/>
          </p:cNvSpPr>
          <p:nvPr/>
        </p:nvSpPr>
        <p:spPr bwMode="auto">
          <a:xfrm>
            <a:off x="81534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103" name="AutoShape 86"/>
          <p:cNvCxnSpPr>
            <a:cxnSpLocks noChangeShapeType="1"/>
            <a:stCxn id="3100" idx="4"/>
            <a:endCxn id="3102" idx="0"/>
          </p:cNvCxnSpPr>
          <p:nvPr/>
        </p:nvCxnSpPr>
        <p:spPr bwMode="auto">
          <a:xfrm>
            <a:off x="8305800" y="4648200"/>
            <a:ext cx="0" cy="457200"/>
          </a:xfrm>
          <a:prstGeom prst="straightConnector1">
            <a:avLst/>
          </a:prstGeom>
          <a:noFill/>
          <a:ln w="9525">
            <a:solidFill>
              <a:schemeClr val="tx1"/>
            </a:solidFill>
            <a:round/>
            <a:headEnd/>
            <a:tailEnd/>
          </a:ln>
          <a:effectLst/>
        </p:spPr>
      </p:cxnSp>
      <p:cxnSp>
        <p:nvCxnSpPr>
          <p:cNvPr id="3104" name="AutoShape 87"/>
          <p:cNvCxnSpPr>
            <a:cxnSpLocks noChangeShapeType="1"/>
            <a:stCxn id="3100" idx="3"/>
            <a:endCxn id="3101" idx="7"/>
          </p:cNvCxnSpPr>
          <p:nvPr/>
        </p:nvCxnSpPr>
        <p:spPr bwMode="auto">
          <a:xfrm flipH="1">
            <a:off x="7727950" y="4603750"/>
            <a:ext cx="469900" cy="546100"/>
          </a:xfrm>
          <a:prstGeom prst="straightConnector1">
            <a:avLst/>
          </a:prstGeom>
          <a:noFill/>
          <a:ln w="9525">
            <a:solidFill>
              <a:schemeClr val="tx1"/>
            </a:solidFill>
            <a:round/>
            <a:headEnd/>
            <a:tailEnd/>
          </a:ln>
          <a:effectLst/>
        </p:spPr>
      </p:cxnSp>
      <p:cxnSp>
        <p:nvCxnSpPr>
          <p:cNvPr id="3105" name="AutoShape 88"/>
          <p:cNvCxnSpPr>
            <a:cxnSpLocks noChangeShapeType="1"/>
            <a:stCxn id="3099" idx="5"/>
            <a:endCxn id="3102" idx="1"/>
          </p:cNvCxnSpPr>
          <p:nvPr/>
        </p:nvCxnSpPr>
        <p:spPr bwMode="auto">
          <a:xfrm>
            <a:off x="7727950" y="4603750"/>
            <a:ext cx="469900" cy="546100"/>
          </a:xfrm>
          <a:prstGeom prst="straightConnector1">
            <a:avLst/>
          </a:prstGeom>
          <a:noFill/>
          <a:ln w="9525">
            <a:solidFill>
              <a:schemeClr val="tx1"/>
            </a:solidFill>
            <a:round/>
            <a:headEnd/>
            <a:tailEnd/>
          </a:ln>
          <a:effectLst/>
        </p:spPr>
      </p:cxnSp>
      <p:sp>
        <p:nvSpPr>
          <p:cNvPr id="3106" name="Oval 89"/>
          <p:cNvSpPr>
            <a:spLocks noChangeArrowheads="1"/>
          </p:cNvSpPr>
          <p:nvPr/>
        </p:nvSpPr>
        <p:spPr bwMode="auto">
          <a:xfrm>
            <a:off x="22860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07" name="Oval 90"/>
          <p:cNvSpPr>
            <a:spLocks noChangeArrowheads="1"/>
          </p:cNvSpPr>
          <p:nvPr/>
        </p:nvSpPr>
        <p:spPr bwMode="auto">
          <a:xfrm>
            <a:off x="29718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08" name="Oval 91"/>
          <p:cNvSpPr>
            <a:spLocks noChangeArrowheads="1"/>
          </p:cNvSpPr>
          <p:nvPr/>
        </p:nvSpPr>
        <p:spPr bwMode="auto">
          <a:xfrm>
            <a:off x="22860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09" name="Oval 92"/>
          <p:cNvSpPr>
            <a:spLocks noChangeArrowheads="1"/>
          </p:cNvSpPr>
          <p:nvPr/>
        </p:nvSpPr>
        <p:spPr bwMode="auto">
          <a:xfrm>
            <a:off x="29718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110" name="AutoShape 93"/>
          <p:cNvCxnSpPr>
            <a:cxnSpLocks noChangeShapeType="1"/>
            <a:stCxn id="3106" idx="6"/>
            <a:endCxn id="3107" idx="2"/>
          </p:cNvCxnSpPr>
          <p:nvPr/>
        </p:nvCxnSpPr>
        <p:spPr bwMode="auto">
          <a:xfrm>
            <a:off x="2590800" y="4495800"/>
            <a:ext cx="381000" cy="0"/>
          </a:xfrm>
          <a:prstGeom prst="straightConnector1">
            <a:avLst/>
          </a:prstGeom>
          <a:noFill/>
          <a:ln w="9525">
            <a:solidFill>
              <a:schemeClr val="tx1"/>
            </a:solidFill>
            <a:round/>
            <a:headEnd/>
            <a:tailEnd/>
          </a:ln>
          <a:effectLst/>
        </p:spPr>
      </p:cxnSp>
      <p:cxnSp>
        <p:nvCxnSpPr>
          <p:cNvPr id="3111" name="AutoShape 95"/>
          <p:cNvCxnSpPr>
            <a:cxnSpLocks noChangeShapeType="1"/>
            <a:stCxn id="3108" idx="6"/>
            <a:endCxn id="3109" idx="2"/>
          </p:cNvCxnSpPr>
          <p:nvPr/>
        </p:nvCxnSpPr>
        <p:spPr bwMode="auto">
          <a:xfrm>
            <a:off x="2590800" y="5257800"/>
            <a:ext cx="381000" cy="0"/>
          </a:xfrm>
          <a:prstGeom prst="straightConnector1">
            <a:avLst/>
          </a:prstGeom>
          <a:noFill/>
          <a:ln w="9525">
            <a:solidFill>
              <a:schemeClr val="tx1"/>
            </a:solidFill>
            <a:round/>
            <a:headEnd/>
            <a:tailEnd/>
          </a:ln>
          <a:effectLst/>
        </p:spPr>
      </p:cxnSp>
      <p:cxnSp>
        <p:nvCxnSpPr>
          <p:cNvPr id="3112" name="AutoShape 98"/>
          <p:cNvCxnSpPr>
            <a:cxnSpLocks noChangeShapeType="1"/>
            <a:stCxn id="3106" idx="5"/>
            <a:endCxn id="3109" idx="1"/>
          </p:cNvCxnSpPr>
          <p:nvPr/>
        </p:nvCxnSpPr>
        <p:spPr bwMode="auto">
          <a:xfrm>
            <a:off x="2546350" y="4603750"/>
            <a:ext cx="469900" cy="546100"/>
          </a:xfrm>
          <a:prstGeom prst="straightConnector1">
            <a:avLst/>
          </a:prstGeom>
          <a:noFill/>
          <a:ln w="9525">
            <a:solidFill>
              <a:schemeClr val="tx1"/>
            </a:solidFill>
            <a:round/>
            <a:headEnd/>
            <a:tailEnd/>
          </a:ln>
          <a:effectLst/>
        </p:spPr>
      </p:cxnSp>
      <p:sp>
        <p:nvSpPr>
          <p:cNvPr id="3113" name="AutoShape 99"/>
          <p:cNvSpPr>
            <a:spLocks noChangeArrowheads="1"/>
          </p:cNvSpPr>
          <p:nvPr/>
        </p:nvSpPr>
        <p:spPr bwMode="auto">
          <a:xfrm>
            <a:off x="1676400" y="4724400"/>
            <a:ext cx="381000" cy="228600"/>
          </a:xfrm>
          <a:prstGeom prst="rightArrow">
            <a:avLst>
              <a:gd name="adj1" fmla="val 50000"/>
              <a:gd name="adj2" fmla="val 41667"/>
            </a:avLst>
          </a:prstGeom>
          <a:solidFill>
            <a:schemeClr val="accent1"/>
          </a:solidFill>
          <a:ln w="9525">
            <a:solidFill>
              <a:schemeClr val="tx1"/>
            </a:solidFill>
            <a:miter lim="800000"/>
            <a:headEnd/>
            <a:tailEnd/>
          </a:ln>
          <a:effectLst/>
        </p:spPr>
        <p:txBody>
          <a:bodyPr wrap="none" anchor="ctr"/>
          <a:lstStyle/>
          <a:p>
            <a:endParaRPr lang="el-GR" altLang="el-GR"/>
          </a:p>
        </p:txBody>
      </p:sp>
      <p:sp>
        <p:nvSpPr>
          <p:cNvPr id="3114" name="Text Box 100"/>
          <p:cNvSpPr txBox="1">
            <a:spLocks noChangeArrowheads="1"/>
          </p:cNvSpPr>
          <p:nvPr/>
        </p:nvSpPr>
        <p:spPr bwMode="auto">
          <a:xfrm>
            <a:off x="3429000" y="4724400"/>
            <a:ext cx="381000" cy="366713"/>
          </a:xfrm>
          <a:prstGeom prst="rect">
            <a:avLst/>
          </a:prstGeom>
          <a:noFill/>
          <a:ln w="9525">
            <a:noFill/>
            <a:miter lim="800000"/>
            <a:headEnd/>
            <a:tailEnd/>
          </a:ln>
          <a:effectLst/>
        </p:spPr>
        <p:txBody>
          <a:bodyPr>
            <a:spAutoFit/>
          </a:bodyPr>
          <a:lstStyle/>
          <a:p>
            <a:pPr>
              <a:spcBef>
                <a:spcPct val="50000"/>
              </a:spcBef>
            </a:pPr>
            <a:r>
              <a:rPr lang="en-US" altLang="el-GR" sz="1800"/>
              <a:t>or</a:t>
            </a:r>
            <a:endParaRPr lang="en-US" altLang="el-GR"/>
          </a:p>
        </p:txBody>
      </p:sp>
      <p:sp>
        <p:nvSpPr>
          <p:cNvPr id="3115" name="Text Box 101"/>
          <p:cNvSpPr txBox="1">
            <a:spLocks noChangeArrowheads="1"/>
          </p:cNvSpPr>
          <p:nvPr/>
        </p:nvSpPr>
        <p:spPr bwMode="auto">
          <a:xfrm>
            <a:off x="5029200" y="4724400"/>
            <a:ext cx="381000" cy="366713"/>
          </a:xfrm>
          <a:prstGeom prst="rect">
            <a:avLst/>
          </a:prstGeom>
          <a:noFill/>
          <a:ln w="9525">
            <a:noFill/>
            <a:miter lim="800000"/>
            <a:headEnd/>
            <a:tailEnd/>
          </a:ln>
          <a:effectLst/>
        </p:spPr>
        <p:txBody>
          <a:bodyPr>
            <a:spAutoFit/>
          </a:bodyPr>
          <a:lstStyle/>
          <a:p>
            <a:pPr>
              <a:spcBef>
                <a:spcPct val="50000"/>
              </a:spcBef>
            </a:pPr>
            <a:r>
              <a:rPr lang="en-US" altLang="el-GR" sz="1800"/>
              <a:t>or</a:t>
            </a:r>
            <a:endParaRPr lang="en-US" altLang="el-GR"/>
          </a:p>
        </p:txBody>
      </p:sp>
      <p:sp>
        <p:nvSpPr>
          <p:cNvPr id="3116" name="Text Box 103"/>
          <p:cNvSpPr txBox="1">
            <a:spLocks noChangeArrowheads="1"/>
          </p:cNvSpPr>
          <p:nvPr/>
        </p:nvSpPr>
        <p:spPr bwMode="auto">
          <a:xfrm>
            <a:off x="6858000" y="4724400"/>
            <a:ext cx="381000" cy="366713"/>
          </a:xfrm>
          <a:prstGeom prst="rect">
            <a:avLst/>
          </a:prstGeom>
          <a:noFill/>
          <a:ln w="9525">
            <a:noFill/>
            <a:miter lim="800000"/>
            <a:headEnd/>
            <a:tailEnd/>
          </a:ln>
          <a:effectLst/>
        </p:spPr>
        <p:txBody>
          <a:bodyPr>
            <a:spAutoFit/>
          </a:bodyPr>
          <a:lstStyle/>
          <a:p>
            <a:pPr>
              <a:spcBef>
                <a:spcPct val="50000"/>
              </a:spcBef>
            </a:pPr>
            <a:r>
              <a:rPr lang="en-US" altLang="el-GR" sz="1800"/>
              <a:t>or</a:t>
            </a:r>
            <a:endParaRPr lang="en-US" altLang="el-GR"/>
          </a:p>
        </p:txBody>
      </p:sp>
      <p:sp>
        <p:nvSpPr>
          <p:cNvPr id="3117" name="Text Box 104"/>
          <p:cNvSpPr txBox="1">
            <a:spLocks noChangeArrowheads="1"/>
          </p:cNvSpPr>
          <p:nvPr/>
        </p:nvSpPr>
        <p:spPr bwMode="auto">
          <a:xfrm>
            <a:off x="3059832" y="3810000"/>
            <a:ext cx="4724400" cy="461665"/>
          </a:xfrm>
          <a:prstGeom prst="rect">
            <a:avLst/>
          </a:prstGeom>
          <a:noFill/>
          <a:ln w="9525">
            <a:noFill/>
            <a:miter lim="800000"/>
            <a:headEnd/>
            <a:tailEnd/>
          </a:ln>
          <a:effectLst/>
        </p:spPr>
        <p:txBody>
          <a:bodyPr>
            <a:spAutoFit/>
          </a:bodyPr>
          <a:lstStyle/>
          <a:p>
            <a:pPr>
              <a:spcBef>
                <a:spcPct val="50000"/>
              </a:spcBef>
            </a:pPr>
            <a:r>
              <a:rPr lang="en-US" altLang="el-GR" sz="2400" dirty="0"/>
              <a:t>Some Spanning Trees from Graph A</a:t>
            </a:r>
          </a:p>
        </p:txBody>
      </p:sp>
      <p:sp>
        <p:nvSpPr>
          <p:cNvPr id="3118" name="Text Box 105"/>
          <p:cNvSpPr txBox="1">
            <a:spLocks noChangeArrowheads="1"/>
          </p:cNvSpPr>
          <p:nvPr/>
        </p:nvSpPr>
        <p:spPr bwMode="auto">
          <a:xfrm>
            <a:off x="323528" y="3810000"/>
            <a:ext cx="1306488" cy="461665"/>
          </a:xfrm>
          <a:prstGeom prst="rect">
            <a:avLst/>
          </a:prstGeom>
          <a:noFill/>
          <a:ln w="9525">
            <a:noFill/>
            <a:miter lim="800000"/>
            <a:headEnd/>
            <a:tailEnd/>
          </a:ln>
          <a:effectLst/>
        </p:spPr>
        <p:txBody>
          <a:bodyPr wrap="square">
            <a:spAutoFit/>
          </a:bodyPr>
          <a:lstStyle/>
          <a:p>
            <a:pPr>
              <a:spcBef>
                <a:spcPct val="50000"/>
              </a:spcBef>
            </a:pPr>
            <a:r>
              <a:rPr lang="en-US" altLang="el-GR" sz="2400" dirty="0"/>
              <a:t>Graph A</a:t>
            </a:r>
          </a:p>
        </p:txBody>
      </p:sp>
      <p:sp>
        <p:nvSpPr>
          <p:cNvPr id="3119" name="Text Box 186"/>
          <p:cNvSpPr txBox="1">
            <a:spLocks noChangeArrowheads="1"/>
          </p:cNvSpPr>
          <p:nvPr/>
        </p:nvSpPr>
        <p:spPr bwMode="auto">
          <a:xfrm>
            <a:off x="2267744" y="560874"/>
            <a:ext cx="4464496" cy="707886"/>
          </a:xfrm>
          <a:prstGeom prst="rect">
            <a:avLst/>
          </a:prstGeom>
          <a:noFill/>
          <a:ln w="38100">
            <a:noFill/>
            <a:miter lim="800000"/>
            <a:headEnd/>
            <a:tailEnd/>
          </a:ln>
          <a:effectLst/>
        </p:spPr>
        <p:txBody>
          <a:bodyPr wrap="square">
            <a:spAutoFit/>
          </a:bodyPr>
          <a:lstStyle/>
          <a:p>
            <a:pPr algn="ctr"/>
            <a:r>
              <a:rPr lang="en-US" altLang="el-GR" sz="4000" dirty="0"/>
              <a:t>Spanning Trees</a:t>
            </a:r>
          </a:p>
        </p:txBody>
      </p:sp>
      <p:sp>
        <p:nvSpPr>
          <p:cNvPr id="48" name="Slide Number Placeholder 47"/>
          <p:cNvSpPr>
            <a:spLocks noGrp="1"/>
          </p:cNvSpPr>
          <p:nvPr>
            <p:ph type="sldNum" sz="quarter" idx="12"/>
          </p:nvPr>
        </p:nvSpPr>
        <p:spPr/>
        <p:txBody>
          <a:bodyPr/>
          <a:lstStyle/>
          <a:p>
            <a:fld id="{5A4DD2B8-9052-4EBD-A268-910EE0104888}"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F52B53F2-FED3-48AD-8AC7-E7891935C537}" type="slidenum">
              <a:rPr lang="zh-CN" altLang="en-US"/>
              <a:pPr/>
              <a:t>8</a:t>
            </a:fld>
            <a:endParaRPr lang="en-US" altLang="zh-CN"/>
          </a:p>
        </p:txBody>
      </p:sp>
      <p:sp>
        <p:nvSpPr>
          <p:cNvPr id="1541122" name="Rectangle 2"/>
          <p:cNvSpPr>
            <a:spLocks noGrp="1" noChangeArrowheads="1"/>
          </p:cNvSpPr>
          <p:nvPr>
            <p:ph type="title"/>
          </p:nvPr>
        </p:nvSpPr>
        <p:spPr>
          <a:xfrm>
            <a:off x="688032" y="0"/>
            <a:ext cx="7772400" cy="1143000"/>
          </a:xfrm>
        </p:spPr>
        <p:txBody>
          <a:bodyPr>
            <a:normAutofit/>
          </a:bodyPr>
          <a:lstStyle/>
          <a:p>
            <a:r>
              <a:rPr lang="en-US" sz="4000" dirty="0" smtClean="0">
                <a:latin typeface="+mn-lt"/>
              </a:rPr>
              <a:t>Agglomerative  </a:t>
            </a:r>
            <a:r>
              <a:rPr lang="hi-IN" sz="4000" dirty="0" smtClean="0">
                <a:latin typeface="+mn-lt"/>
              </a:rPr>
              <a:t>C</a:t>
            </a:r>
            <a:r>
              <a:rPr lang="en-US" sz="4000" dirty="0" err="1" smtClean="0">
                <a:latin typeface="+mn-lt"/>
              </a:rPr>
              <a:t>lustering</a:t>
            </a:r>
            <a:endParaRPr lang="en-US" altLang="zh-CN" sz="4000" dirty="0">
              <a:latin typeface="+mn-lt"/>
              <a:ea typeface="SimSun" pitchFamily="2" charset="-122"/>
            </a:endParaRPr>
          </a:p>
        </p:txBody>
      </p:sp>
      <p:sp>
        <p:nvSpPr>
          <p:cNvPr id="1541124" name="Text Box 4"/>
          <p:cNvSpPr txBox="1">
            <a:spLocks noChangeArrowheads="1"/>
          </p:cNvSpPr>
          <p:nvPr/>
        </p:nvSpPr>
        <p:spPr bwMode="auto">
          <a:xfrm>
            <a:off x="685800" y="3265488"/>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lang="en-US" altLang="zh-CN" sz="2400" b="0">
                <a:solidFill>
                  <a:schemeClr val="tx1"/>
                </a:solidFill>
                <a:latin typeface="Times New Roman" pitchFamily="18" charset="0"/>
              </a:rPr>
              <a:t>b</a:t>
            </a:r>
          </a:p>
        </p:txBody>
      </p:sp>
      <p:sp>
        <p:nvSpPr>
          <p:cNvPr id="1541125" name="Text Box 5"/>
          <p:cNvSpPr txBox="1">
            <a:spLocks noChangeArrowheads="1"/>
          </p:cNvSpPr>
          <p:nvPr/>
        </p:nvSpPr>
        <p:spPr bwMode="auto">
          <a:xfrm>
            <a:off x="685800" y="4217988"/>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lang="en-US" altLang="zh-CN" sz="2400" b="0">
                <a:solidFill>
                  <a:schemeClr val="tx1"/>
                </a:solidFill>
                <a:latin typeface="Times New Roman" pitchFamily="18" charset="0"/>
              </a:rPr>
              <a:t>d</a:t>
            </a:r>
          </a:p>
        </p:txBody>
      </p:sp>
      <p:sp>
        <p:nvSpPr>
          <p:cNvPr id="1541126" name="Text Box 6"/>
          <p:cNvSpPr txBox="1">
            <a:spLocks noChangeArrowheads="1"/>
          </p:cNvSpPr>
          <p:nvPr/>
        </p:nvSpPr>
        <p:spPr bwMode="auto">
          <a:xfrm>
            <a:off x="685800" y="3741738"/>
            <a:ext cx="319088" cy="457200"/>
          </a:xfrm>
          <a:prstGeom prst="rect">
            <a:avLst/>
          </a:prstGeom>
          <a:noFill/>
          <a:ln w="9525">
            <a:noFill/>
            <a:miter lim="800000"/>
            <a:headEnd/>
            <a:tailEnd/>
          </a:ln>
          <a:effectLst/>
        </p:spPr>
        <p:txBody>
          <a:bodyPr wrap="none">
            <a:spAutoFit/>
          </a:bodyPr>
          <a:lstStyle/>
          <a:p>
            <a:pPr>
              <a:spcBef>
                <a:spcPct val="0"/>
              </a:spcBef>
              <a:buClrTx/>
              <a:buSzTx/>
              <a:buFontTx/>
              <a:buNone/>
            </a:pPr>
            <a:r>
              <a:rPr lang="en-US" altLang="zh-CN" sz="2400" b="0">
                <a:solidFill>
                  <a:schemeClr val="tx1"/>
                </a:solidFill>
                <a:latin typeface="Times New Roman" pitchFamily="18" charset="0"/>
              </a:rPr>
              <a:t>c</a:t>
            </a:r>
          </a:p>
        </p:txBody>
      </p:sp>
      <p:sp>
        <p:nvSpPr>
          <p:cNvPr id="1541127" name="Text Box 7"/>
          <p:cNvSpPr txBox="1">
            <a:spLocks noChangeArrowheads="1"/>
          </p:cNvSpPr>
          <p:nvPr/>
        </p:nvSpPr>
        <p:spPr bwMode="auto">
          <a:xfrm>
            <a:off x="685800" y="4633913"/>
            <a:ext cx="319088" cy="457200"/>
          </a:xfrm>
          <a:prstGeom prst="rect">
            <a:avLst/>
          </a:prstGeom>
          <a:noFill/>
          <a:ln w="9525">
            <a:noFill/>
            <a:miter lim="800000"/>
            <a:headEnd/>
            <a:tailEnd/>
          </a:ln>
          <a:effectLst/>
        </p:spPr>
        <p:txBody>
          <a:bodyPr wrap="none">
            <a:spAutoFit/>
          </a:bodyPr>
          <a:lstStyle/>
          <a:p>
            <a:pPr>
              <a:spcBef>
                <a:spcPct val="0"/>
              </a:spcBef>
              <a:buClrTx/>
              <a:buSzTx/>
              <a:buFontTx/>
              <a:buNone/>
            </a:pPr>
            <a:r>
              <a:rPr lang="en-US" altLang="zh-CN" sz="2400" b="0">
                <a:solidFill>
                  <a:schemeClr val="tx1"/>
                </a:solidFill>
                <a:latin typeface="Times New Roman" pitchFamily="18" charset="0"/>
              </a:rPr>
              <a:t>e</a:t>
            </a:r>
          </a:p>
        </p:txBody>
      </p:sp>
      <p:sp>
        <p:nvSpPr>
          <p:cNvPr id="1541128" name="Text Box 8"/>
          <p:cNvSpPr txBox="1">
            <a:spLocks noChangeArrowheads="1"/>
          </p:cNvSpPr>
          <p:nvPr/>
        </p:nvSpPr>
        <p:spPr bwMode="auto">
          <a:xfrm>
            <a:off x="685800" y="2789238"/>
            <a:ext cx="319088" cy="457200"/>
          </a:xfrm>
          <a:prstGeom prst="rect">
            <a:avLst/>
          </a:prstGeom>
          <a:noFill/>
          <a:ln w="9525">
            <a:noFill/>
            <a:miter lim="800000"/>
            <a:headEnd/>
            <a:tailEnd/>
          </a:ln>
          <a:effectLst/>
        </p:spPr>
        <p:txBody>
          <a:bodyPr wrap="none">
            <a:spAutoFit/>
          </a:bodyPr>
          <a:lstStyle/>
          <a:p>
            <a:pPr>
              <a:spcBef>
                <a:spcPct val="0"/>
              </a:spcBef>
              <a:buClrTx/>
              <a:buSzTx/>
              <a:buFontTx/>
              <a:buNone/>
            </a:pPr>
            <a:r>
              <a:rPr lang="en-US" altLang="zh-CN" sz="2400" b="0">
                <a:solidFill>
                  <a:schemeClr val="tx1"/>
                </a:solidFill>
                <a:latin typeface="Times New Roman" pitchFamily="18" charset="0"/>
              </a:rPr>
              <a:t>a</a:t>
            </a:r>
          </a:p>
        </p:txBody>
      </p:sp>
      <p:sp>
        <p:nvSpPr>
          <p:cNvPr id="1541129" name="Oval 9"/>
          <p:cNvSpPr>
            <a:spLocks noChangeArrowheads="1"/>
          </p:cNvSpPr>
          <p:nvPr/>
        </p:nvSpPr>
        <p:spPr bwMode="auto">
          <a:xfrm>
            <a:off x="609600" y="2865438"/>
            <a:ext cx="457200" cy="381000"/>
          </a:xfrm>
          <a:prstGeom prst="ellipse">
            <a:avLst/>
          </a:prstGeom>
          <a:noFill/>
          <a:ln w="9525">
            <a:solidFill>
              <a:schemeClr val="tx1"/>
            </a:solidFill>
            <a:round/>
            <a:headEnd/>
            <a:tailEnd/>
          </a:ln>
          <a:effectLst/>
        </p:spPr>
        <p:txBody>
          <a:bodyPr wrap="none" anchor="ctr"/>
          <a:lstStyle/>
          <a:p>
            <a:endParaRPr lang="en-US"/>
          </a:p>
        </p:txBody>
      </p:sp>
      <p:sp>
        <p:nvSpPr>
          <p:cNvPr id="1541130" name="Oval 10"/>
          <p:cNvSpPr>
            <a:spLocks noChangeArrowheads="1"/>
          </p:cNvSpPr>
          <p:nvPr/>
        </p:nvSpPr>
        <p:spPr bwMode="auto">
          <a:xfrm>
            <a:off x="609600" y="3322638"/>
            <a:ext cx="457200" cy="381000"/>
          </a:xfrm>
          <a:prstGeom prst="ellipse">
            <a:avLst/>
          </a:prstGeom>
          <a:noFill/>
          <a:ln w="9525">
            <a:solidFill>
              <a:schemeClr val="tx1"/>
            </a:solidFill>
            <a:round/>
            <a:headEnd/>
            <a:tailEnd/>
          </a:ln>
          <a:effectLst/>
        </p:spPr>
        <p:txBody>
          <a:bodyPr wrap="none" anchor="ctr"/>
          <a:lstStyle/>
          <a:p>
            <a:endParaRPr lang="en-US"/>
          </a:p>
        </p:txBody>
      </p:sp>
      <p:sp>
        <p:nvSpPr>
          <p:cNvPr id="1541131" name="Oval 11"/>
          <p:cNvSpPr>
            <a:spLocks noChangeArrowheads="1"/>
          </p:cNvSpPr>
          <p:nvPr/>
        </p:nvSpPr>
        <p:spPr bwMode="auto">
          <a:xfrm>
            <a:off x="609600" y="3779838"/>
            <a:ext cx="457200" cy="381000"/>
          </a:xfrm>
          <a:prstGeom prst="ellipse">
            <a:avLst/>
          </a:prstGeom>
          <a:noFill/>
          <a:ln w="9525">
            <a:solidFill>
              <a:schemeClr val="tx1"/>
            </a:solidFill>
            <a:round/>
            <a:headEnd/>
            <a:tailEnd/>
          </a:ln>
          <a:effectLst/>
        </p:spPr>
        <p:txBody>
          <a:bodyPr wrap="none" anchor="ctr"/>
          <a:lstStyle/>
          <a:p>
            <a:endParaRPr lang="en-US"/>
          </a:p>
        </p:txBody>
      </p:sp>
      <p:sp>
        <p:nvSpPr>
          <p:cNvPr id="1541132" name="Oval 12"/>
          <p:cNvSpPr>
            <a:spLocks noChangeArrowheads="1"/>
          </p:cNvSpPr>
          <p:nvPr/>
        </p:nvSpPr>
        <p:spPr bwMode="auto">
          <a:xfrm>
            <a:off x="609600" y="4237038"/>
            <a:ext cx="457200" cy="381000"/>
          </a:xfrm>
          <a:prstGeom prst="ellipse">
            <a:avLst/>
          </a:prstGeom>
          <a:noFill/>
          <a:ln w="9525">
            <a:solidFill>
              <a:schemeClr val="tx1"/>
            </a:solidFill>
            <a:round/>
            <a:headEnd/>
            <a:tailEnd/>
          </a:ln>
          <a:effectLst/>
        </p:spPr>
        <p:txBody>
          <a:bodyPr wrap="none" anchor="ctr"/>
          <a:lstStyle/>
          <a:p>
            <a:endParaRPr lang="en-US"/>
          </a:p>
        </p:txBody>
      </p:sp>
      <p:sp>
        <p:nvSpPr>
          <p:cNvPr id="1541133" name="Oval 13"/>
          <p:cNvSpPr>
            <a:spLocks noChangeArrowheads="1"/>
          </p:cNvSpPr>
          <p:nvPr/>
        </p:nvSpPr>
        <p:spPr bwMode="auto">
          <a:xfrm>
            <a:off x="609600" y="4694238"/>
            <a:ext cx="457200" cy="381000"/>
          </a:xfrm>
          <a:prstGeom prst="ellipse">
            <a:avLst/>
          </a:prstGeom>
          <a:noFill/>
          <a:ln w="9525">
            <a:solidFill>
              <a:schemeClr val="tx1"/>
            </a:solidFill>
            <a:round/>
            <a:headEnd/>
            <a:tailEnd/>
          </a:ln>
          <a:effectLst/>
        </p:spPr>
        <p:txBody>
          <a:bodyPr wrap="none" anchor="ctr"/>
          <a:lstStyle/>
          <a:p>
            <a:endParaRPr lang="en-US"/>
          </a:p>
        </p:txBody>
      </p:sp>
      <p:sp>
        <p:nvSpPr>
          <p:cNvPr id="1541134" name="Text Box 14"/>
          <p:cNvSpPr txBox="1">
            <a:spLocks noChangeArrowheads="1"/>
          </p:cNvSpPr>
          <p:nvPr/>
        </p:nvSpPr>
        <p:spPr bwMode="auto">
          <a:xfrm>
            <a:off x="1524000" y="2941638"/>
            <a:ext cx="547688" cy="457200"/>
          </a:xfrm>
          <a:prstGeom prst="rect">
            <a:avLst/>
          </a:prstGeom>
          <a:noFill/>
          <a:ln w="9525">
            <a:noFill/>
            <a:miter lim="800000"/>
            <a:headEnd/>
            <a:tailEnd/>
          </a:ln>
          <a:effectLst/>
        </p:spPr>
        <p:txBody>
          <a:bodyPr wrap="none">
            <a:spAutoFit/>
          </a:bodyPr>
          <a:lstStyle/>
          <a:p>
            <a:pPr>
              <a:spcBef>
                <a:spcPct val="0"/>
              </a:spcBef>
              <a:buClrTx/>
              <a:buSzTx/>
              <a:buFontTx/>
              <a:buNone/>
            </a:pPr>
            <a:r>
              <a:rPr lang="en-US" altLang="zh-CN" sz="2400" b="0">
                <a:solidFill>
                  <a:schemeClr val="tx1"/>
                </a:solidFill>
                <a:latin typeface="Times New Roman" pitchFamily="18" charset="0"/>
              </a:rPr>
              <a:t>a b</a:t>
            </a:r>
          </a:p>
        </p:txBody>
      </p:sp>
      <p:sp>
        <p:nvSpPr>
          <p:cNvPr id="1541135" name="Oval 15"/>
          <p:cNvSpPr>
            <a:spLocks noChangeArrowheads="1"/>
          </p:cNvSpPr>
          <p:nvPr/>
        </p:nvSpPr>
        <p:spPr bwMode="auto">
          <a:xfrm>
            <a:off x="1371600" y="3017838"/>
            <a:ext cx="838200" cy="381000"/>
          </a:xfrm>
          <a:prstGeom prst="ellipse">
            <a:avLst/>
          </a:prstGeom>
          <a:noFill/>
          <a:ln w="9525">
            <a:solidFill>
              <a:schemeClr val="tx1"/>
            </a:solidFill>
            <a:round/>
            <a:headEnd/>
            <a:tailEnd/>
          </a:ln>
          <a:effectLst/>
        </p:spPr>
        <p:txBody>
          <a:bodyPr wrap="none" anchor="ctr"/>
          <a:lstStyle/>
          <a:p>
            <a:endParaRPr lang="en-US"/>
          </a:p>
        </p:txBody>
      </p:sp>
      <p:sp>
        <p:nvSpPr>
          <p:cNvPr id="1541136" name="Text Box 16"/>
          <p:cNvSpPr txBox="1">
            <a:spLocks noChangeArrowheads="1"/>
          </p:cNvSpPr>
          <p:nvPr/>
        </p:nvSpPr>
        <p:spPr bwMode="auto">
          <a:xfrm>
            <a:off x="2362200" y="4389438"/>
            <a:ext cx="547688" cy="457200"/>
          </a:xfrm>
          <a:prstGeom prst="rect">
            <a:avLst/>
          </a:prstGeom>
          <a:noFill/>
          <a:ln w="9525">
            <a:noFill/>
            <a:miter lim="800000"/>
            <a:headEnd/>
            <a:tailEnd/>
          </a:ln>
          <a:effectLst/>
        </p:spPr>
        <p:txBody>
          <a:bodyPr wrap="none">
            <a:spAutoFit/>
          </a:bodyPr>
          <a:lstStyle/>
          <a:p>
            <a:pPr>
              <a:spcBef>
                <a:spcPct val="0"/>
              </a:spcBef>
              <a:buClrTx/>
              <a:buSzTx/>
              <a:buFontTx/>
              <a:buNone/>
            </a:pPr>
            <a:r>
              <a:rPr lang="en-US" altLang="zh-CN" sz="2400" b="0">
                <a:solidFill>
                  <a:schemeClr val="tx1"/>
                </a:solidFill>
                <a:latin typeface="Times New Roman" pitchFamily="18" charset="0"/>
              </a:rPr>
              <a:t>d e</a:t>
            </a:r>
          </a:p>
        </p:txBody>
      </p:sp>
      <p:sp>
        <p:nvSpPr>
          <p:cNvPr id="1541137" name="Oval 17"/>
          <p:cNvSpPr>
            <a:spLocks noChangeArrowheads="1"/>
          </p:cNvSpPr>
          <p:nvPr/>
        </p:nvSpPr>
        <p:spPr bwMode="auto">
          <a:xfrm>
            <a:off x="2209800" y="4465638"/>
            <a:ext cx="838200" cy="381000"/>
          </a:xfrm>
          <a:prstGeom prst="ellipse">
            <a:avLst/>
          </a:prstGeom>
          <a:noFill/>
          <a:ln w="9525">
            <a:solidFill>
              <a:schemeClr val="tx1"/>
            </a:solidFill>
            <a:round/>
            <a:headEnd/>
            <a:tailEnd/>
          </a:ln>
          <a:effectLst/>
        </p:spPr>
        <p:txBody>
          <a:bodyPr wrap="none" anchor="ctr"/>
          <a:lstStyle/>
          <a:p>
            <a:endParaRPr lang="en-US"/>
          </a:p>
        </p:txBody>
      </p:sp>
      <p:sp>
        <p:nvSpPr>
          <p:cNvPr id="1541138" name="Text Box 18"/>
          <p:cNvSpPr txBox="1">
            <a:spLocks noChangeArrowheads="1"/>
          </p:cNvSpPr>
          <p:nvPr/>
        </p:nvSpPr>
        <p:spPr bwMode="auto">
          <a:xfrm>
            <a:off x="2971800" y="3932238"/>
            <a:ext cx="758825" cy="457200"/>
          </a:xfrm>
          <a:prstGeom prst="rect">
            <a:avLst/>
          </a:prstGeom>
          <a:noFill/>
          <a:ln w="9525">
            <a:noFill/>
            <a:miter lim="800000"/>
            <a:headEnd/>
            <a:tailEnd/>
          </a:ln>
          <a:effectLst/>
        </p:spPr>
        <p:txBody>
          <a:bodyPr wrap="none">
            <a:spAutoFit/>
          </a:bodyPr>
          <a:lstStyle/>
          <a:p>
            <a:pPr>
              <a:spcBef>
                <a:spcPct val="0"/>
              </a:spcBef>
              <a:buClrTx/>
              <a:buSzTx/>
              <a:buFontTx/>
              <a:buNone/>
            </a:pPr>
            <a:r>
              <a:rPr lang="en-US" altLang="zh-CN" sz="2400" b="0">
                <a:solidFill>
                  <a:schemeClr val="tx1"/>
                </a:solidFill>
                <a:latin typeface="Times New Roman" pitchFamily="18" charset="0"/>
              </a:rPr>
              <a:t>c d e</a:t>
            </a:r>
          </a:p>
        </p:txBody>
      </p:sp>
      <p:sp>
        <p:nvSpPr>
          <p:cNvPr id="1541139" name="Oval 19"/>
          <p:cNvSpPr>
            <a:spLocks noChangeArrowheads="1"/>
          </p:cNvSpPr>
          <p:nvPr/>
        </p:nvSpPr>
        <p:spPr bwMode="auto">
          <a:xfrm>
            <a:off x="2819400" y="3932238"/>
            <a:ext cx="990600" cy="457200"/>
          </a:xfrm>
          <a:prstGeom prst="ellipse">
            <a:avLst/>
          </a:prstGeom>
          <a:noFill/>
          <a:ln w="9525">
            <a:solidFill>
              <a:schemeClr val="tx1"/>
            </a:solidFill>
            <a:round/>
            <a:headEnd/>
            <a:tailEnd/>
          </a:ln>
          <a:effectLst/>
        </p:spPr>
        <p:txBody>
          <a:bodyPr wrap="none" anchor="ctr"/>
          <a:lstStyle/>
          <a:p>
            <a:endParaRPr lang="en-US"/>
          </a:p>
        </p:txBody>
      </p:sp>
      <p:sp>
        <p:nvSpPr>
          <p:cNvPr id="1541140" name="Text Box 20"/>
          <p:cNvSpPr txBox="1">
            <a:spLocks noChangeArrowheads="1"/>
          </p:cNvSpPr>
          <p:nvPr/>
        </p:nvSpPr>
        <p:spPr bwMode="auto">
          <a:xfrm>
            <a:off x="3505200" y="3398838"/>
            <a:ext cx="1198563" cy="457200"/>
          </a:xfrm>
          <a:prstGeom prst="rect">
            <a:avLst/>
          </a:prstGeom>
          <a:noFill/>
          <a:ln w="9525">
            <a:noFill/>
            <a:miter lim="800000"/>
            <a:headEnd/>
            <a:tailEnd/>
          </a:ln>
          <a:effectLst/>
        </p:spPr>
        <p:txBody>
          <a:bodyPr wrap="none">
            <a:spAutoFit/>
          </a:bodyPr>
          <a:lstStyle/>
          <a:p>
            <a:pPr>
              <a:spcBef>
                <a:spcPct val="0"/>
              </a:spcBef>
              <a:buClrTx/>
              <a:buSzTx/>
              <a:buFontTx/>
              <a:buNone/>
            </a:pPr>
            <a:r>
              <a:rPr lang="en-US" altLang="zh-CN" sz="2400" b="0">
                <a:solidFill>
                  <a:schemeClr val="tx1"/>
                </a:solidFill>
                <a:latin typeface="Times New Roman" pitchFamily="18" charset="0"/>
              </a:rPr>
              <a:t>a b c d e</a:t>
            </a:r>
          </a:p>
        </p:txBody>
      </p:sp>
      <p:sp>
        <p:nvSpPr>
          <p:cNvPr id="1541141" name="Oval 21"/>
          <p:cNvSpPr>
            <a:spLocks noChangeArrowheads="1"/>
          </p:cNvSpPr>
          <p:nvPr/>
        </p:nvSpPr>
        <p:spPr bwMode="auto">
          <a:xfrm>
            <a:off x="3352800" y="3398838"/>
            <a:ext cx="1600200" cy="457200"/>
          </a:xfrm>
          <a:prstGeom prst="ellipse">
            <a:avLst/>
          </a:prstGeom>
          <a:noFill/>
          <a:ln w="9525">
            <a:solidFill>
              <a:schemeClr val="tx1"/>
            </a:solidFill>
            <a:round/>
            <a:headEnd/>
            <a:tailEnd/>
          </a:ln>
          <a:effectLst/>
        </p:spPr>
        <p:txBody>
          <a:bodyPr wrap="none" anchor="ctr"/>
          <a:lstStyle/>
          <a:p>
            <a:endParaRPr lang="en-US"/>
          </a:p>
        </p:txBody>
      </p:sp>
      <p:sp>
        <p:nvSpPr>
          <p:cNvPr id="1541142" name="Line 22"/>
          <p:cNvSpPr>
            <a:spLocks noChangeShapeType="1"/>
          </p:cNvSpPr>
          <p:nvPr/>
        </p:nvSpPr>
        <p:spPr bwMode="auto">
          <a:xfrm>
            <a:off x="1066800" y="3017838"/>
            <a:ext cx="304800" cy="152400"/>
          </a:xfrm>
          <a:prstGeom prst="line">
            <a:avLst/>
          </a:prstGeom>
          <a:noFill/>
          <a:ln w="9525">
            <a:solidFill>
              <a:schemeClr val="tx1"/>
            </a:solidFill>
            <a:round/>
            <a:headEnd/>
            <a:tailEnd/>
          </a:ln>
          <a:effectLst/>
        </p:spPr>
        <p:txBody>
          <a:bodyPr wrap="none" anchor="ctr"/>
          <a:lstStyle/>
          <a:p>
            <a:endParaRPr lang="en-US"/>
          </a:p>
        </p:txBody>
      </p:sp>
      <p:sp>
        <p:nvSpPr>
          <p:cNvPr id="1541143" name="Line 23"/>
          <p:cNvSpPr>
            <a:spLocks noChangeShapeType="1"/>
          </p:cNvSpPr>
          <p:nvPr/>
        </p:nvSpPr>
        <p:spPr bwMode="auto">
          <a:xfrm flipV="1">
            <a:off x="1066800" y="3170238"/>
            <a:ext cx="304800" cy="304800"/>
          </a:xfrm>
          <a:prstGeom prst="line">
            <a:avLst/>
          </a:prstGeom>
          <a:noFill/>
          <a:ln w="9525">
            <a:solidFill>
              <a:schemeClr val="tx1"/>
            </a:solidFill>
            <a:round/>
            <a:headEnd/>
            <a:tailEnd/>
          </a:ln>
          <a:effectLst/>
        </p:spPr>
        <p:txBody>
          <a:bodyPr wrap="none" anchor="ctr"/>
          <a:lstStyle/>
          <a:p>
            <a:endParaRPr lang="en-US"/>
          </a:p>
        </p:txBody>
      </p:sp>
      <p:sp>
        <p:nvSpPr>
          <p:cNvPr id="1541144" name="Line 24"/>
          <p:cNvSpPr>
            <a:spLocks noChangeShapeType="1"/>
          </p:cNvSpPr>
          <p:nvPr/>
        </p:nvSpPr>
        <p:spPr bwMode="auto">
          <a:xfrm>
            <a:off x="1066800" y="4389438"/>
            <a:ext cx="1143000" cy="228600"/>
          </a:xfrm>
          <a:prstGeom prst="line">
            <a:avLst/>
          </a:prstGeom>
          <a:noFill/>
          <a:ln w="9525">
            <a:solidFill>
              <a:schemeClr val="tx1"/>
            </a:solidFill>
            <a:round/>
            <a:headEnd/>
            <a:tailEnd/>
          </a:ln>
          <a:effectLst/>
        </p:spPr>
        <p:txBody>
          <a:bodyPr wrap="none" anchor="ctr"/>
          <a:lstStyle/>
          <a:p>
            <a:endParaRPr lang="en-US"/>
          </a:p>
        </p:txBody>
      </p:sp>
      <p:sp>
        <p:nvSpPr>
          <p:cNvPr id="1541145" name="Line 25"/>
          <p:cNvSpPr>
            <a:spLocks noChangeShapeType="1"/>
          </p:cNvSpPr>
          <p:nvPr/>
        </p:nvSpPr>
        <p:spPr bwMode="auto">
          <a:xfrm flipV="1">
            <a:off x="1066800" y="4618038"/>
            <a:ext cx="1143000" cy="228600"/>
          </a:xfrm>
          <a:prstGeom prst="line">
            <a:avLst/>
          </a:prstGeom>
          <a:noFill/>
          <a:ln w="9525">
            <a:solidFill>
              <a:schemeClr val="tx1"/>
            </a:solidFill>
            <a:round/>
            <a:headEnd/>
            <a:tailEnd/>
          </a:ln>
          <a:effectLst/>
        </p:spPr>
        <p:txBody>
          <a:bodyPr wrap="none" anchor="ctr"/>
          <a:lstStyle/>
          <a:p>
            <a:endParaRPr lang="en-US"/>
          </a:p>
        </p:txBody>
      </p:sp>
      <p:sp>
        <p:nvSpPr>
          <p:cNvPr id="1541146" name="Line 26"/>
          <p:cNvSpPr>
            <a:spLocks noChangeShapeType="1"/>
          </p:cNvSpPr>
          <p:nvPr/>
        </p:nvSpPr>
        <p:spPr bwMode="auto">
          <a:xfrm>
            <a:off x="1066800" y="4008438"/>
            <a:ext cx="1752600" cy="152400"/>
          </a:xfrm>
          <a:prstGeom prst="line">
            <a:avLst/>
          </a:prstGeom>
          <a:noFill/>
          <a:ln w="9525">
            <a:solidFill>
              <a:schemeClr val="tx1"/>
            </a:solidFill>
            <a:round/>
            <a:headEnd/>
            <a:tailEnd/>
          </a:ln>
          <a:effectLst/>
        </p:spPr>
        <p:txBody>
          <a:bodyPr wrap="none" anchor="ctr"/>
          <a:lstStyle/>
          <a:p>
            <a:endParaRPr lang="en-US"/>
          </a:p>
        </p:txBody>
      </p:sp>
      <p:sp>
        <p:nvSpPr>
          <p:cNvPr id="1541147" name="Line 27"/>
          <p:cNvSpPr>
            <a:spLocks noChangeShapeType="1"/>
          </p:cNvSpPr>
          <p:nvPr/>
        </p:nvSpPr>
        <p:spPr bwMode="auto">
          <a:xfrm flipV="1">
            <a:off x="2667000" y="4160838"/>
            <a:ext cx="152400" cy="304800"/>
          </a:xfrm>
          <a:prstGeom prst="line">
            <a:avLst/>
          </a:prstGeom>
          <a:noFill/>
          <a:ln w="9525">
            <a:solidFill>
              <a:schemeClr val="tx1"/>
            </a:solidFill>
            <a:round/>
            <a:headEnd/>
            <a:tailEnd/>
          </a:ln>
          <a:effectLst/>
        </p:spPr>
        <p:txBody>
          <a:bodyPr wrap="none" anchor="ctr"/>
          <a:lstStyle/>
          <a:p>
            <a:endParaRPr lang="en-US"/>
          </a:p>
        </p:txBody>
      </p:sp>
      <p:sp>
        <p:nvSpPr>
          <p:cNvPr id="1541148" name="Line 28"/>
          <p:cNvSpPr>
            <a:spLocks noChangeShapeType="1"/>
          </p:cNvSpPr>
          <p:nvPr/>
        </p:nvSpPr>
        <p:spPr bwMode="auto">
          <a:xfrm>
            <a:off x="2209800" y="3246438"/>
            <a:ext cx="1143000" cy="381000"/>
          </a:xfrm>
          <a:prstGeom prst="line">
            <a:avLst/>
          </a:prstGeom>
          <a:noFill/>
          <a:ln w="9525">
            <a:solidFill>
              <a:schemeClr val="tx1"/>
            </a:solidFill>
            <a:round/>
            <a:headEnd/>
            <a:tailEnd/>
          </a:ln>
          <a:effectLst/>
        </p:spPr>
        <p:txBody>
          <a:bodyPr wrap="none" anchor="ctr"/>
          <a:lstStyle/>
          <a:p>
            <a:endParaRPr lang="en-US"/>
          </a:p>
        </p:txBody>
      </p:sp>
      <p:sp>
        <p:nvSpPr>
          <p:cNvPr id="1541149" name="Line 29"/>
          <p:cNvSpPr>
            <a:spLocks noChangeShapeType="1"/>
          </p:cNvSpPr>
          <p:nvPr/>
        </p:nvSpPr>
        <p:spPr bwMode="auto">
          <a:xfrm flipV="1">
            <a:off x="3276600" y="3627438"/>
            <a:ext cx="76200" cy="304800"/>
          </a:xfrm>
          <a:prstGeom prst="line">
            <a:avLst/>
          </a:prstGeom>
          <a:noFill/>
          <a:ln w="9525">
            <a:solidFill>
              <a:schemeClr val="tx1"/>
            </a:solidFill>
            <a:round/>
            <a:headEnd/>
            <a:tailEnd/>
          </a:ln>
          <a:effectLst/>
        </p:spPr>
        <p:txBody>
          <a:bodyPr wrap="none" anchor="ctr"/>
          <a:lstStyle/>
          <a:p>
            <a:endParaRPr lang="en-US"/>
          </a:p>
        </p:txBody>
      </p:sp>
      <p:grpSp>
        <p:nvGrpSpPr>
          <p:cNvPr id="2" name="Group 30"/>
          <p:cNvGrpSpPr>
            <a:grpSpLocks/>
          </p:cNvGrpSpPr>
          <p:nvPr/>
        </p:nvGrpSpPr>
        <p:grpSpPr bwMode="auto">
          <a:xfrm>
            <a:off x="304800" y="5532438"/>
            <a:ext cx="6586538" cy="487362"/>
            <a:chOff x="192" y="3485"/>
            <a:chExt cx="4149" cy="307"/>
          </a:xfrm>
        </p:grpSpPr>
        <p:sp>
          <p:nvSpPr>
            <p:cNvPr id="1541151" name="Line 31"/>
            <p:cNvSpPr>
              <a:spLocks noChangeShapeType="1"/>
            </p:cNvSpPr>
            <p:nvPr/>
          </p:nvSpPr>
          <p:spPr bwMode="auto">
            <a:xfrm>
              <a:off x="192" y="3485"/>
              <a:ext cx="3216" cy="0"/>
            </a:xfrm>
            <a:prstGeom prst="line">
              <a:avLst/>
            </a:prstGeom>
            <a:noFill/>
            <a:ln w="19050">
              <a:solidFill>
                <a:schemeClr val="tx1"/>
              </a:solidFill>
              <a:round/>
              <a:headEnd/>
              <a:tailEnd type="triangle" w="med" len="med"/>
            </a:ln>
            <a:effectLst/>
          </p:spPr>
          <p:txBody>
            <a:bodyPr wrap="none" anchor="ctr"/>
            <a:lstStyle/>
            <a:p>
              <a:endParaRPr lang="en-US"/>
            </a:p>
          </p:txBody>
        </p:sp>
        <p:sp>
          <p:nvSpPr>
            <p:cNvPr id="1541152" name="Line 32"/>
            <p:cNvSpPr>
              <a:spLocks noChangeShapeType="1"/>
            </p:cNvSpPr>
            <p:nvPr/>
          </p:nvSpPr>
          <p:spPr bwMode="auto">
            <a:xfrm flipH="1">
              <a:off x="514" y="3504"/>
              <a:ext cx="0" cy="96"/>
            </a:xfrm>
            <a:prstGeom prst="line">
              <a:avLst/>
            </a:prstGeom>
            <a:noFill/>
            <a:ln w="9525">
              <a:solidFill>
                <a:schemeClr val="tx1"/>
              </a:solidFill>
              <a:round/>
              <a:headEnd/>
              <a:tailEnd/>
            </a:ln>
            <a:effectLst/>
          </p:spPr>
          <p:txBody>
            <a:bodyPr wrap="none" anchor="ctr"/>
            <a:lstStyle/>
            <a:p>
              <a:endParaRPr lang="en-US"/>
            </a:p>
          </p:txBody>
        </p:sp>
        <p:sp>
          <p:nvSpPr>
            <p:cNvPr id="1541153" name="Text Box 33"/>
            <p:cNvSpPr txBox="1">
              <a:spLocks noChangeArrowheads="1"/>
            </p:cNvSpPr>
            <p:nvPr/>
          </p:nvSpPr>
          <p:spPr bwMode="auto">
            <a:xfrm>
              <a:off x="418" y="3561"/>
              <a:ext cx="480" cy="231"/>
            </a:xfrm>
            <a:prstGeom prst="rect">
              <a:avLst/>
            </a:prstGeom>
            <a:noFill/>
            <a:ln w="9525">
              <a:noFill/>
              <a:miter lim="800000"/>
              <a:headEnd/>
              <a:tailEnd/>
            </a:ln>
            <a:effectLst/>
          </p:spPr>
          <p:txBody>
            <a:bodyPr>
              <a:spAutoFit/>
            </a:bodyPr>
            <a:lstStyle/>
            <a:p>
              <a:pPr>
                <a:spcBef>
                  <a:spcPct val="50000"/>
                </a:spcBef>
                <a:buClrTx/>
                <a:buSzTx/>
                <a:buFontTx/>
                <a:buNone/>
              </a:pPr>
              <a:r>
                <a:rPr lang="en-US" altLang="zh-CN" sz="1800" b="0">
                  <a:solidFill>
                    <a:schemeClr val="tx1"/>
                  </a:solidFill>
                  <a:latin typeface="Times New Roman" pitchFamily="18" charset="0"/>
                </a:rPr>
                <a:t>Step 0</a:t>
              </a:r>
              <a:endParaRPr lang="en-US" altLang="zh-CN" sz="2400" b="0">
                <a:solidFill>
                  <a:schemeClr val="tx1"/>
                </a:solidFill>
                <a:latin typeface="Times New Roman" pitchFamily="18" charset="0"/>
              </a:endParaRPr>
            </a:p>
          </p:txBody>
        </p:sp>
        <p:sp>
          <p:nvSpPr>
            <p:cNvPr id="1541154" name="Line 34"/>
            <p:cNvSpPr>
              <a:spLocks noChangeShapeType="1"/>
            </p:cNvSpPr>
            <p:nvPr/>
          </p:nvSpPr>
          <p:spPr bwMode="auto">
            <a:xfrm flipH="1">
              <a:off x="1042" y="3495"/>
              <a:ext cx="0" cy="96"/>
            </a:xfrm>
            <a:prstGeom prst="line">
              <a:avLst/>
            </a:prstGeom>
            <a:noFill/>
            <a:ln w="9525">
              <a:solidFill>
                <a:schemeClr val="tx1"/>
              </a:solidFill>
              <a:round/>
              <a:headEnd/>
              <a:tailEnd/>
            </a:ln>
            <a:effectLst/>
          </p:spPr>
          <p:txBody>
            <a:bodyPr wrap="none" anchor="ctr"/>
            <a:lstStyle/>
            <a:p>
              <a:endParaRPr lang="en-US"/>
            </a:p>
          </p:txBody>
        </p:sp>
        <p:sp>
          <p:nvSpPr>
            <p:cNvPr id="1541155" name="Text Box 35"/>
            <p:cNvSpPr txBox="1">
              <a:spLocks noChangeArrowheads="1"/>
            </p:cNvSpPr>
            <p:nvPr/>
          </p:nvSpPr>
          <p:spPr bwMode="auto">
            <a:xfrm>
              <a:off x="946" y="3552"/>
              <a:ext cx="480" cy="231"/>
            </a:xfrm>
            <a:prstGeom prst="rect">
              <a:avLst/>
            </a:prstGeom>
            <a:noFill/>
            <a:ln w="9525">
              <a:noFill/>
              <a:miter lim="800000"/>
              <a:headEnd/>
              <a:tailEnd/>
            </a:ln>
            <a:effectLst/>
          </p:spPr>
          <p:txBody>
            <a:bodyPr>
              <a:spAutoFit/>
            </a:bodyPr>
            <a:lstStyle/>
            <a:p>
              <a:pPr>
                <a:spcBef>
                  <a:spcPct val="50000"/>
                </a:spcBef>
                <a:buClrTx/>
                <a:buSzTx/>
                <a:buFontTx/>
                <a:buNone/>
              </a:pPr>
              <a:r>
                <a:rPr lang="en-US" altLang="zh-CN" sz="1800" b="0">
                  <a:solidFill>
                    <a:schemeClr val="tx1"/>
                  </a:solidFill>
                  <a:latin typeface="Times New Roman" pitchFamily="18" charset="0"/>
                </a:rPr>
                <a:t>Step 1</a:t>
              </a:r>
              <a:endParaRPr lang="en-US" altLang="zh-CN" sz="2400" b="0">
                <a:solidFill>
                  <a:schemeClr val="tx1"/>
                </a:solidFill>
                <a:latin typeface="Times New Roman" pitchFamily="18" charset="0"/>
              </a:endParaRPr>
            </a:p>
          </p:txBody>
        </p:sp>
        <p:sp>
          <p:nvSpPr>
            <p:cNvPr id="1541156" name="Line 36"/>
            <p:cNvSpPr>
              <a:spLocks noChangeShapeType="1"/>
            </p:cNvSpPr>
            <p:nvPr/>
          </p:nvSpPr>
          <p:spPr bwMode="auto">
            <a:xfrm flipH="1">
              <a:off x="1570" y="3495"/>
              <a:ext cx="0" cy="96"/>
            </a:xfrm>
            <a:prstGeom prst="line">
              <a:avLst/>
            </a:prstGeom>
            <a:noFill/>
            <a:ln w="9525">
              <a:solidFill>
                <a:schemeClr val="tx1"/>
              </a:solidFill>
              <a:round/>
              <a:headEnd/>
              <a:tailEnd/>
            </a:ln>
            <a:effectLst/>
          </p:spPr>
          <p:txBody>
            <a:bodyPr wrap="none" anchor="ctr"/>
            <a:lstStyle/>
            <a:p>
              <a:endParaRPr lang="en-US"/>
            </a:p>
          </p:txBody>
        </p:sp>
        <p:sp>
          <p:nvSpPr>
            <p:cNvPr id="1541157" name="Text Box 37"/>
            <p:cNvSpPr txBox="1">
              <a:spLocks noChangeArrowheads="1"/>
            </p:cNvSpPr>
            <p:nvPr/>
          </p:nvSpPr>
          <p:spPr bwMode="auto">
            <a:xfrm>
              <a:off x="1474" y="3552"/>
              <a:ext cx="480" cy="231"/>
            </a:xfrm>
            <a:prstGeom prst="rect">
              <a:avLst/>
            </a:prstGeom>
            <a:noFill/>
            <a:ln w="9525">
              <a:noFill/>
              <a:miter lim="800000"/>
              <a:headEnd/>
              <a:tailEnd/>
            </a:ln>
            <a:effectLst/>
          </p:spPr>
          <p:txBody>
            <a:bodyPr>
              <a:spAutoFit/>
            </a:bodyPr>
            <a:lstStyle/>
            <a:p>
              <a:pPr>
                <a:spcBef>
                  <a:spcPct val="50000"/>
                </a:spcBef>
                <a:buClrTx/>
                <a:buSzTx/>
                <a:buFontTx/>
                <a:buNone/>
              </a:pPr>
              <a:r>
                <a:rPr lang="en-US" altLang="zh-CN" sz="1800" b="0">
                  <a:solidFill>
                    <a:schemeClr val="tx1"/>
                  </a:solidFill>
                  <a:latin typeface="Times New Roman" pitchFamily="18" charset="0"/>
                </a:rPr>
                <a:t>Step 2</a:t>
              </a:r>
              <a:endParaRPr lang="en-US" altLang="zh-CN" sz="2400" b="0">
                <a:solidFill>
                  <a:schemeClr val="tx1"/>
                </a:solidFill>
                <a:latin typeface="Times New Roman" pitchFamily="18" charset="0"/>
              </a:endParaRPr>
            </a:p>
          </p:txBody>
        </p:sp>
        <p:sp>
          <p:nvSpPr>
            <p:cNvPr id="1541158" name="Line 38"/>
            <p:cNvSpPr>
              <a:spLocks noChangeShapeType="1"/>
            </p:cNvSpPr>
            <p:nvPr/>
          </p:nvSpPr>
          <p:spPr bwMode="auto">
            <a:xfrm flipH="1">
              <a:off x="2050" y="3495"/>
              <a:ext cx="0" cy="96"/>
            </a:xfrm>
            <a:prstGeom prst="line">
              <a:avLst/>
            </a:prstGeom>
            <a:noFill/>
            <a:ln w="9525">
              <a:solidFill>
                <a:schemeClr val="tx1"/>
              </a:solidFill>
              <a:round/>
              <a:headEnd/>
              <a:tailEnd/>
            </a:ln>
            <a:effectLst/>
          </p:spPr>
          <p:txBody>
            <a:bodyPr wrap="none" anchor="ctr"/>
            <a:lstStyle/>
            <a:p>
              <a:endParaRPr lang="en-US"/>
            </a:p>
          </p:txBody>
        </p:sp>
        <p:sp>
          <p:nvSpPr>
            <p:cNvPr id="1541159" name="Text Box 39"/>
            <p:cNvSpPr txBox="1">
              <a:spLocks noChangeArrowheads="1"/>
            </p:cNvSpPr>
            <p:nvPr/>
          </p:nvSpPr>
          <p:spPr bwMode="auto">
            <a:xfrm>
              <a:off x="1954" y="3552"/>
              <a:ext cx="480" cy="231"/>
            </a:xfrm>
            <a:prstGeom prst="rect">
              <a:avLst/>
            </a:prstGeom>
            <a:noFill/>
            <a:ln w="9525">
              <a:noFill/>
              <a:miter lim="800000"/>
              <a:headEnd/>
              <a:tailEnd/>
            </a:ln>
            <a:effectLst/>
          </p:spPr>
          <p:txBody>
            <a:bodyPr>
              <a:spAutoFit/>
            </a:bodyPr>
            <a:lstStyle/>
            <a:p>
              <a:pPr>
                <a:spcBef>
                  <a:spcPct val="50000"/>
                </a:spcBef>
                <a:buClrTx/>
                <a:buSzTx/>
                <a:buFontTx/>
                <a:buNone/>
              </a:pPr>
              <a:r>
                <a:rPr lang="en-US" altLang="zh-CN" sz="1800" b="0">
                  <a:solidFill>
                    <a:schemeClr val="tx1"/>
                  </a:solidFill>
                  <a:latin typeface="Times New Roman" pitchFamily="18" charset="0"/>
                </a:rPr>
                <a:t>Step 3</a:t>
              </a:r>
              <a:endParaRPr lang="en-US" altLang="zh-CN" sz="2400" b="0">
                <a:solidFill>
                  <a:schemeClr val="tx1"/>
                </a:solidFill>
                <a:latin typeface="Times New Roman" pitchFamily="18" charset="0"/>
              </a:endParaRPr>
            </a:p>
          </p:txBody>
        </p:sp>
        <p:sp>
          <p:nvSpPr>
            <p:cNvPr id="1541160" name="Line 40"/>
            <p:cNvSpPr>
              <a:spLocks noChangeShapeType="1"/>
            </p:cNvSpPr>
            <p:nvPr/>
          </p:nvSpPr>
          <p:spPr bwMode="auto">
            <a:xfrm flipH="1">
              <a:off x="2530" y="3495"/>
              <a:ext cx="0" cy="96"/>
            </a:xfrm>
            <a:prstGeom prst="line">
              <a:avLst/>
            </a:prstGeom>
            <a:noFill/>
            <a:ln w="9525">
              <a:solidFill>
                <a:schemeClr val="tx1"/>
              </a:solidFill>
              <a:round/>
              <a:headEnd/>
              <a:tailEnd/>
            </a:ln>
            <a:effectLst/>
          </p:spPr>
          <p:txBody>
            <a:bodyPr wrap="none" anchor="ctr"/>
            <a:lstStyle/>
            <a:p>
              <a:endParaRPr lang="en-US"/>
            </a:p>
          </p:txBody>
        </p:sp>
        <p:sp>
          <p:nvSpPr>
            <p:cNvPr id="1541161" name="Text Box 41"/>
            <p:cNvSpPr txBox="1">
              <a:spLocks noChangeArrowheads="1"/>
            </p:cNvSpPr>
            <p:nvPr/>
          </p:nvSpPr>
          <p:spPr bwMode="auto">
            <a:xfrm>
              <a:off x="2434" y="3552"/>
              <a:ext cx="480" cy="231"/>
            </a:xfrm>
            <a:prstGeom prst="rect">
              <a:avLst/>
            </a:prstGeom>
            <a:noFill/>
            <a:ln w="9525">
              <a:noFill/>
              <a:miter lim="800000"/>
              <a:headEnd/>
              <a:tailEnd/>
            </a:ln>
            <a:effectLst/>
          </p:spPr>
          <p:txBody>
            <a:bodyPr>
              <a:spAutoFit/>
            </a:bodyPr>
            <a:lstStyle/>
            <a:p>
              <a:pPr>
                <a:spcBef>
                  <a:spcPct val="50000"/>
                </a:spcBef>
                <a:buClrTx/>
                <a:buSzTx/>
                <a:buFontTx/>
                <a:buNone/>
              </a:pPr>
              <a:r>
                <a:rPr lang="en-US" altLang="zh-CN" sz="1800" b="0">
                  <a:solidFill>
                    <a:schemeClr val="tx1"/>
                  </a:solidFill>
                  <a:latin typeface="Times New Roman" pitchFamily="18" charset="0"/>
                </a:rPr>
                <a:t>Step 4</a:t>
              </a:r>
              <a:endParaRPr lang="en-US" altLang="zh-CN" sz="2400" b="0">
                <a:solidFill>
                  <a:schemeClr val="tx1"/>
                </a:solidFill>
                <a:latin typeface="Times New Roman" pitchFamily="18" charset="0"/>
              </a:endParaRPr>
            </a:p>
          </p:txBody>
        </p:sp>
        <p:sp>
          <p:nvSpPr>
            <p:cNvPr id="1541162" name="Text Box 42"/>
            <p:cNvSpPr txBox="1">
              <a:spLocks noChangeArrowheads="1"/>
            </p:cNvSpPr>
            <p:nvPr/>
          </p:nvSpPr>
          <p:spPr bwMode="auto">
            <a:xfrm>
              <a:off x="3360" y="3504"/>
              <a:ext cx="981" cy="288"/>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ltLang="zh-CN" sz="2400">
                  <a:solidFill>
                    <a:schemeClr val="tx1"/>
                  </a:solidFill>
                  <a:latin typeface="Times New Roman" pitchFamily="18" charset="0"/>
                </a:rPr>
                <a:t>bottom-up</a:t>
              </a:r>
            </a:p>
          </p:txBody>
        </p:sp>
      </p:grpSp>
      <p:sp>
        <p:nvSpPr>
          <p:cNvPr id="1541163" name="Text Box 43"/>
          <p:cNvSpPr txBox="1">
            <a:spLocks noChangeArrowheads="1"/>
          </p:cNvSpPr>
          <p:nvPr/>
        </p:nvSpPr>
        <p:spPr bwMode="auto">
          <a:xfrm>
            <a:off x="5638800" y="1981200"/>
            <a:ext cx="3200400" cy="2546350"/>
          </a:xfrm>
          <a:prstGeom prst="rect">
            <a:avLst/>
          </a:prstGeom>
          <a:noFill/>
          <a:ln w="9525">
            <a:solidFill>
              <a:schemeClr val="tx1"/>
            </a:solidFill>
            <a:miter lim="800000"/>
            <a:headEnd/>
            <a:tailEnd/>
          </a:ln>
          <a:effectLst/>
        </p:spPr>
        <p:txBody>
          <a:bodyPr>
            <a:spAutoFit/>
          </a:bodyPr>
          <a:lstStyle/>
          <a:p>
            <a:pPr eaLnBrk="1" hangingPunct="1">
              <a:spcBef>
                <a:spcPct val="50000"/>
              </a:spcBef>
              <a:buClrTx/>
              <a:buSzTx/>
              <a:buFontTx/>
              <a:buNone/>
            </a:pPr>
            <a:r>
              <a:rPr lang="en-US" altLang="zh-CN" sz="1600" dirty="0">
                <a:solidFill>
                  <a:schemeClr val="tx1"/>
                </a:solidFill>
                <a:latin typeface="Arial" pitchFamily="34" charset="0"/>
              </a:rPr>
              <a:t>Initialization:</a:t>
            </a:r>
            <a:r>
              <a:rPr lang="en-US" altLang="zh-CN" sz="1600" b="0" dirty="0">
                <a:solidFill>
                  <a:schemeClr val="tx1"/>
                </a:solidFill>
                <a:latin typeface="Arial" pitchFamily="34" charset="0"/>
              </a:rPr>
              <a:t> </a:t>
            </a:r>
          </a:p>
          <a:p>
            <a:pPr eaLnBrk="1" hangingPunct="1">
              <a:spcBef>
                <a:spcPct val="50000"/>
              </a:spcBef>
              <a:buClrTx/>
              <a:buSzTx/>
              <a:buFontTx/>
              <a:buNone/>
            </a:pPr>
            <a:r>
              <a:rPr lang="en-US" altLang="zh-CN" sz="1600" b="0" dirty="0">
                <a:solidFill>
                  <a:schemeClr val="tx1"/>
                </a:solidFill>
                <a:latin typeface="Arial" pitchFamily="34" charset="0"/>
              </a:rPr>
              <a:t>       Each object is a cluster</a:t>
            </a:r>
          </a:p>
          <a:p>
            <a:pPr eaLnBrk="1" hangingPunct="1">
              <a:spcBef>
                <a:spcPct val="50000"/>
              </a:spcBef>
              <a:buClrTx/>
              <a:buSzTx/>
              <a:buFontTx/>
              <a:buNone/>
            </a:pPr>
            <a:r>
              <a:rPr lang="en-US" altLang="zh-CN" sz="1600" dirty="0">
                <a:solidFill>
                  <a:schemeClr val="tx1"/>
                </a:solidFill>
                <a:latin typeface="Arial" pitchFamily="34" charset="0"/>
              </a:rPr>
              <a:t>Iteration: </a:t>
            </a:r>
          </a:p>
          <a:p>
            <a:pPr eaLnBrk="1" hangingPunct="1">
              <a:spcBef>
                <a:spcPct val="50000"/>
              </a:spcBef>
              <a:buClrTx/>
              <a:buSzTx/>
              <a:buFontTx/>
              <a:buNone/>
            </a:pPr>
            <a:r>
              <a:rPr lang="en-US" altLang="zh-CN" sz="1600" b="0" dirty="0">
                <a:solidFill>
                  <a:schemeClr val="tx1"/>
                </a:solidFill>
                <a:latin typeface="Arial" pitchFamily="34" charset="0"/>
              </a:rPr>
              <a:t>      Merge two clusters which are</a:t>
            </a:r>
          </a:p>
          <a:p>
            <a:pPr eaLnBrk="1" hangingPunct="1">
              <a:spcBef>
                <a:spcPct val="50000"/>
              </a:spcBef>
              <a:buClrTx/>
              <a:buSzTx/>
              <a:buFontTx/>
              <a:buNone/>
            </a:pPr>
            <a:r>
              <a:rPr lang="en-US" altLang="zh-CN" sz="1600" b="0" dirty="0">
                <a:solidFill>
                  <a:schemeClr val="tx1"/>
                </a:solidFill>
                <a:latin typeface="Arial" pitchFamily="34" charset="0"/>
              </a:rPr>
              <a:t>          most similar to each other;</a:t>
            </a:r>
          </a:p>
          <a:p>
            <a:pPr eaLnBrk="1" hangingPunct="1">
              <a:spcBef>
                <a:spcPct val="50000"/>
              </a:spcBef>
              <a:buClrTx/>
              <a:buSzTx/>
              <a:buFontTx/>
              <a:buNone/>
            </a:pPr>
            <a:r>
              <a:rPr lang="en-US" altLang="zh-CN" sz="1600" b="0" dirty="0">
                <a:solidFill>
                  <a:schemeClr val="tx1"/>
                </a:solidFill>
                <a:latin typeface="Arial" pitchFamily="34" charset="0"/>
              </a:rPr>
              <a:t>      Until all objects are merged</a:t>
            </a:r>
          </a:p>
          <a:p>
            <a:pPr eaLnBrk="1" hangingPunct="1">
              <a:spcBef>
                <a:spcPct val="50000"/>
              </a:spcBef>
              <a:buClrTx/>
              <a:buSzTx/>
              <a:buFontTx/>
              <a:buNone/>
            </a:pPr>
            <a:r>
              <a:rPr lang="en-US" altLang="zh-CN" sz="1600" b="0" dirty="0">
                <a:solidFill>
                  <a:schemeClr val="tx1"/>
                </a:solidFill>
                <a:latin typeface="Arial" pitchFamily="34" charset="0"/>
              </a:rPr>
              <a:t>           into a single cluster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1142"/>
                                        </p:tgtEl>
                                        <p:attrNameLst>
                                          <p:attrName>style.visibility</p:attrName>
                                        </p:attrNameLst>
                                      </p:cBhvr>
                                      <p:to>
                                        <p:strVal val="visible"/>
                                      </p:to>
                                    </p:set>
                                    <p:animEffect transition="in" filter="blinds(horizontal)">
                                      <p:cBhvr>
                                        <p:cTn id="7" dur="500"/>
                                        <p:tgtEl>
                                          <p:spTgt spid="154114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41143"/>
                                        </p:tgtEl>
                                        <p:attrNameLst>
                                          <p:attrName>style.visibility</p:attrName>
                                        </p:attrNameLst>
                                      </p:cBhvr>
                                      <p:to>
                                        <p:strVal val="visible"/>
                                      </p:to>
                                    </p:set>
                                    <p:animEffect transition="in" filter="blinds(horizontal)">
                                      <p:cBhvr>
                                        <p:cTn id="10" dur="500"/>
                                        <p:tgtEl>
                                          <p:spTgt spid="154114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41134"/>
                                        </p:tgtEl>
                                        <p:attrNameLst>
                                          <p:attrName>style.visibility</p:attrName>
                                        </p:attrNameLst>
                                      </p:cBhvr>
                                      <p:to>
                                        <p:strVal val="visible"/>
                                      </p:to>
                                    </p:set>
                                    <p:animEffect transition="in" filter="blinds(horizontal)">
                                      <p:cBhvr>
                                        <p:cTn id="13" dur="500"/>
                                        <p:tgtEl>
                                          <p:spTgt spid="154113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41135"/>
                                        </p:tgtEl>
                                        <p:attrNameLst>
                                          <p:attrName>style.visibility</p:attrName>
                                        </p:attrNameLst>
                                      </p:cBhvr>
                                      <p:to>
                                        <p:strVal val="visible"/>
                                      </p:to>
                                    </p:set>
                                    <p:animEffect transition="in" filter="blinds(horizontal)">
                                      <p:cBhvr>
                                        <p:cTn id="16" dur="500"/>
                                        <p:tgtEl>
                                          <p:spTgt spid="154113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541144"/>
                                        </p:tgtEl>
                                        <p:attrNameLst>
                                          <p:attrName>style.visibility</p:attrName>
                                        </p:attrNameLst>
                                      </p:cBhvr>
                                      <p:to>
                                        <p:strVal val="visible"/>
                                      </p:to>
                                    </p:set>
                                    <p:animEffect transition="in" filter="blinds(horizontal)">
                                      <p:cBhvr>
                                        <p:cTn id="21" dur="500"/>
                                        <p:tgtEl>
                                          <p:spTgt spid="154114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41145"/>
                                        </p:tgtEl>
                                        <p:attrNameLst>
                                          <p:attrName>style.visibility</p:attrName>
                                        </p:attrNameLst>
                                      </p:cBhvr>
                                      <p:to>
                                        <p:strVal val="visible"/>
                                      </p:to>
                                    </p:set>
                                    <p:animEffect transition="in" filter="blinds(horizontal)">
                                      <p:cBhvr>
                                        <p:cTn id="24" dur="500"/>
                                        <p:tgtEl>
                                          <p:spTgt spid="154114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541136"/>
                                        </p:tgtEl>
                                        <p:attrNameLst>
                                          <p:attrName>style.visibility</p:attrName>
                                        </p:attrNameLst>
                                      </p:cBhvr>
                                      <p:to>
                                        <p:strVal val="visible"/>
                                      </p:to>
                                    </p:set>
                                    <p:animEffect transition="in" filter="blinds(horizontal)">
                                      <p:cBhvr>
                                        <p:cTn id="27" dur="500"/>
                                        <p:tgtEl>
                                          <p:spTgt spid="154113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541137"/>
                                        </p:tgtEl>
                                        <p:attrNameLst>
                                          <p:attrName>style.visibility</p:attrName>
                                        </p:attrNameLst>
                                      </p:cBhvr>
                                      <p:to>
                                        <p:strVal val="visible"/>
                                      </p:to>
                                    </p:set>
                                    <p:animEffect transition="in" filter="blinds(horizontal)">
                                      <p:cBhvr>
                                        <p:cTn id="30" dur="500"/>
                                        <p:tgtEl>
                                          <p:spTgt spid="154113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541146"/>
                                        </p:tgtEl>
                                        <p:attrNameLst>
                                          <p:attrName>style.visibility</p:attrName>
                                        </p:attrNameLst>
                                      </p:cBhvr>
                                      <p:to>
                                        <p:strVal val="visible"/>
                                      </p:to>
                                    </p:set>
                                    <p:animEffect transition="in" filter="blinds(horizontal)">
                                      <p:cBhvr>
                                        <p:cTn id="35" dur="500"/>
                                        <p:tgtEl>
                                          <p:spTgt spid="1541146"/>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541147"/>
                                        </p:tgtEl>
                                        <p:attrNameLst>
                                          <p:attrName>style.visibility</p:attrName>
                                        </p:attrNameLst>
                                      </p:cBhvr>
                                      <p:to>
                                        <p:strVal val="visible"/>
                                      </p:to>
                                    </p:set>
                                    <p:animEffect transition="in" filter="blinds(horizontal)">
                                      <p:cBhvr>
                                        <p:cTn id="38" dur="500"/>
                                        <p:tgtEl>
                                          <p:spTgt spid="154114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541139"/>
                                        </p:tgtEl>
                                        <p:attrNameLst>
                                          <p:attrName>style.visibility</p:attrName>
                                        </p:attrNameLst>
                                      </p:cBhvr>
                                      <p:to>
                                        <p:strVal val="visible"/>
                                      </p:to>
                                    </p:set>
                                    <p:animEffect transition="in" filter="blinds(horizontal)">
                                      <p:cBhvr>
                                        <p:cTn id="41" dur="500"/>
                                        <p:tgtEl>
                                          <p:spTgt spid="1541139"/>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541138"/>
                                        </p:tgtEl>
                                        <p:attrNameLst>
                                          <p:attrName>style.visibility</p:attrName>
                                        </p:attrNameLst>
                                      </p:cBhvr>
                                      <p:to>
                                        <p:strVal val="visible"/>
                                      </p:to>
                                    </p:set>
                                    <p:animEffect transition="in" filter="blinds(horizontal)">
                                      <p:cBhvr>
                                        <p:cTn id="44" dur="500"/>
                                        <p:tgtEl>
                                          <p:spTgt spid="1541138"/>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541148"/>
                                        </p:tgtEl>
                                        <p:attrNameLst>
                                          <p:attrName>style.visibility</p:attrName>
                                        </p:attrNameLst>
                                      </p:cBhvr>
                                      <p:to>
                                        <p:strVal val="visible"/>
                                      </p:to>
                                    </p:set>
                                    <p:animEffect transition="in" filter="blinds(horizontal)">
                                      <p:cBhvr>
                                        <p:cTn id="49" dur="500"/>
                                        <p:tgtEl>
                                          <p:spTgt spid="154114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541149"/>
                                        </p:tgtEl>
                                        <p:attrNameLst>
                                          <p:attrName>style.visibility</p:attrName>
                                        </p:attrNameLst>
                                      </p:cBhvr>
                                      <p:to>
                                        <p:strVal val="visible"/>
                                      </p:to>
                                    </p:set>
                                    <p:animEffect transition="in" filter="blinds(horizontal)">
                                      <p:cBhvr>
                                        <p:cTn id="52" dur="500"/>
                                        <p:tgtEl>
                                          <p:spTgt spid="1541149"/>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541141"/>
                                        </p:tgtEl>
                                        <p:attrNameLst>
                                          <p:attrName>style.visibility</p:attrName>
                                        </p:attrNameLst>
                                      </p:cBhvr>
                                      <p:to>
                                        <p:strVal val="visible"/>
                                      </p:to>
                                    </p:set>
                                    <p:animEffect transition="in" filter="blinds(horizontal)">
                                      <p:cBhvr>
                                        <p:cTn id="55" dur="500"/>
                                        <p:tgtEl>
                                          <p:spTgt spid="1541141"/>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541140"/>
                                        </p:tgtEl>
                                        <p:attrNameLst>
                                          <p:attrName>style.visibility</p:attrName>
                                        </p:attrNameLst>
                                      </p:cBhvr>
                                      <p:to>
                                        <p:strVal val="visible"/>
                                      </p:to>
                                    </p:set>
                                    <p:animEffect transition="in" filter="blinds(horizontal)">
                                      <p:cBhvr>
                                        <p:cTn id="58" dur="500"/>
                                        <p:tgtEl>
                                          <p:spTgt spid="154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134" grpId="0"/>
      <p:bldP spid="1541135" grpId="0" animBg="1"/>
      <p:bldP spid="1541136" grpId="0"/>
      <p:bldP spid="1541137" grpId="0" animBg="1"/>
      <p:bldP spid="1541138" grpId="0"/>
      <p:bldP spid="1541139" grpId="0" animBg="1"/>
      <p:bldP spid="1541140" grpId="0"/>
      <p:bldP spid="1541141" grpId="0" animBg="1"/>
      <p:bldP spid="1541142" grpId="0" animBg="1"/>
      <p:bldP spid="1541143" grpId="0" animBg="1"/>
      <p:bldP spid="1541144" grpId="0" animBg="1"/>
      <p:bldP spid="1541145" grpId="0" animBg="1"/>
      <p:bldP spid="1541146" grpId="0" animBg="1"/>
      <p:bldP spid="1541147" grpId="0" animBg="1"/>
      <p:bldP spid="1541148" grpId="0" animBg="1"/>
      <p:bldP spid="154114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669925" y="498475"/>
            <a:ext cx="7254875" cy="457200"/>
          </a:xfrm>
          <a:prstGeom prst="rect">
            <a:avLst/>
          </a:prstGeom>
          <a:noFill/>
          <a:ln w="9525">
            <a:noFill/>
            <a:miter lim="800000"/>
            <a:headEnd/>
            <a:tailEnd/>
          </a:ln>
          <a:effectLst/>
        </p:spPr>
        <p:txBody>
          <a:bodyPr>
            <a:spAutoFit/>
          </a:bodyPr>
          <a:lstStyle/>
          <a:p>
            <a:endParaRPr lang="el-GR" altLang="el-GR"/>
          </a:p>
        </p:txBody>
      </p:sp>
      <p:sp>
        <p:nvSpPr>
          <p:cNvPr id="4099" name="Oval 4"/>
          <p:cNvSpPr>
            <a:spLocks noChangeArrowheads="1"/>
          </p:cNvSpPr>
          <p:nvPr/>
        </p:nvSpPr>
        <p:spPr bwMode="auto">
          <a:xfrm>
            <a:off x="609600" y="685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00" name="Oval 5"/>
          <p:cNvSpPr>
            <a:spLocks noChangeArrowheads="1"/>
          </p:cNvSpPr>
          <p:nvPr/>
        </p:nvSpPr>
        <p:spPr bwMode="auto">
          <a:xfrm>
            <a:off x="1295400" y="685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01" name="Oval 6"/>
          <p:cNvSpPr>
            <a:spLocks noChangeArrowheads="1"/>
          </p:cNvSpPr>
          <p:nvPr/>
        </p:nvSpPr>
        <p:spPr bwMode="auto">
          <a:xfrm>
            <a:off x="609600" y="1447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02" name="Oval 7"/>
          <p:cNvSpPr>
            <a:spLocks noChangeArrowheads="1"/>
          </p:cNvSpPr>
          <p:nvPr/>
        </p:nvSpPr>
        <p:spPr bwMode="auto">
          <a:xfrm>
            <a:off x="1295400" y="1447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103" name="AutoShape 8"/>
          <p:cNvCxnSpPr>
            <a:cxnSpLocks noChangeShapeType="1"/>
            <a:stCxn id="4099" idx="6"/>
            <a:endCxn id="4100" idx="2"/>
          </p:cNvCxnSpPr>
          <p:nvPr/>
        </p:nvCxnSpPr>
        <p:spPr bwMode="auto">
          <a:xfrm>
            <a:off x="914400" y="838200"/>
            <a:ext cx="381000" cy="0"/>
          </a:xfrm>
          <a:prstGeom prst="straightConnector1">
            <a:avLst/>
          </a:prstGeom>
          <a:noFill/>
          <a:ln w="9525">
            <a:solidFill>
              <a:schemeClr val="tx1"/>
            </a:solidFill>
            <a:round/>
            <a:headEnd/>
            <a:tailEnd/>
          </a:ln>
          <a:effectLst/>
        </p:spPr>
      </p:cxnSp>
      <p:cxnSp>
        <p:nvCxnSpPr>
          <p:cNvPr id="4104" name="AutoShape 9"/>
          <p:cNvCxnSpPr>
            <a:cxnSpLocks noChangeShapeType="1"/>
            <a:stCxn id="4099" idx="4"/>
            <a:endCxn id="4101" idx="0"/>
          </p:cNvCxnSpPr>
          <p:nvPr/>
        </p:nvCxnSpPr>
        <p:spPr bwMode="auto">
          <a:xfrm>
            <a:off x="762000" y="990600"/>
            <a:ext cx="0" cy="457200"/>
          </a:xfrm>
          <a:prstGeom prst="straightConnector1">
            <a:avLst/>
          </a:prstGeom>
          <a:noFill/>
          <a:ln w="9525">
            <a:solidFill>
              <a:schemeClr val="tx1"/>
            </a:solidFill>
            <a:round/>
            <a:headEnd/>
            <a:tailEnd/>
          </a:ln>
          <a:effectLst/>
        </p:spPr>
      </p:cxnSp>
      <p:cxnSp>
        <p:nvCxnSpPr>
          <p:cNvPr id="4105" name="AutoShape 10"/>
          <p:cNvCxnSpPr>
            <a:cxnSpLocks noChangeShapeType="1"/>
            <a:stCxn id="4101" idx="6"/>
            <a:endCxn id="4102" idx="2"/>
          </p:cNvCxnSpPr>
          <p:nvPr/>
        </p:nvCxnSpPr>
        <p:spPr bwMode="auto">
          <a:xfrm>
            <a:off x="914400" y="1600200"/>
            <a:ext cx="381000" cy="0"/>
          </a:xfrm>
          <a:prstGeom prst="straightConnector1">
            <a:avLst/>
          </a:prstGeom>
          <a:noFill/>
          <a:ln w="9525">
            <a:solidFill>
              <a:schemeClr val="tx1"/>
            </a:solidFill>
            <a:round/>
            <a:headEnd/>
            <a:tailEnd/>
          </a:ln>
          <a:effectLst/>
        </p:spPr>
      </p:cxnSp>
      <p:cxnSp>
        <p:nvCxnSpPr>
          <p:cNvPr id="4106" name="AutoShape 11"/>
          <p:cNvCxnSpPr>
            <a:cxnSpLocks noChangeShapeType="1"/>
            <a:stCxn id="4100" idx="4"/>
            <a:endCxn id="4102" idx="0"/>
          </p:cNvCxnSpPr>
          <p:nvPr/>
        </p:nvCxnSpPr>
        <p:spPr bwMode="auto">
          <a:xfrm>
            <a:off x="1447800" y="990600"/>
            <a:ext cx="0" cy="457200"/>
          </a:xfrm>
          <a:prstGeom prst="straightConnector1">
            <a:avLst/>
          </a:prstGeom>
          <a:noFill/>
          <a:ln w="9525">
            <a:solidFill>
              <a:schemeClr val="tx1"/>
            </a:solidFill>
            <a:round/>
            <a:headEnd/>
            <a:tailEnd/>
          </a:ln>
          <a:effectLst/>
        </p:spPr>
      </p:cxnSp>
      <p:cxnSp>
        <p:nvCxnSpPr>
          <p:cNvPr id="4107" name="AutoShape 12"/>
          <p:cNvCxnSpPr>
            <a:cxnSpLocks noChangeShapeType="1"/>
            <a:stCxn id="4100" idx="3"/>
            <a:endCxn id="4101" idx="7"/>
          </p:cNvCxnSpPr>
          <p:nvPr/>
        </p:nvCxnSpPr>
        <p:spPr bwMode="auto">
          <a:xfrm flipH="1">
            <a:off x="869950" y="946150"/>
            <a:ext cx="469900" cy="546100"/>
          </a:xfrm>
          <a:prstGeom prst="straightConnector1">
            <a:avLst/>
          </a:prstGeom>
          <a:noFill/>
          <a:ln w="9525">
            <a:solidFill>
              <a:schemeClr val="tx1"/>
            </a:solidFill>
            <a:round/>
            <a:headEnd/>
            <a:tailEnd/>
          </a:ln>
          <a:effectLst/>
        </p:spPr>
      </p:cxnSp>
      <p:cxnSp>
        <p:nvCxnSpPr>
          <p:cNvPr id="4108" name="AutoShape 13"/>
          <p:cNvCxnSpPr>
            <a:cxnSpLocks noChangeShapeType="1"/>
            <a:stCxn id="4099" idx="5"/>
            <a:endCxn id="4102" idx="1"/>
          </p:cNvCxnSpPr>
          <p:nvPr/>
        </p:nvCxnSpPr>
        <p:spPr bwMode="auto">
          <a:xfrm>
            <a:off x="869950" y="946150"/>
            <a:ext cx="469900" cy="546100"/>
          </a:xfrm>
          <a:prstGeom prst="straightConnector1">
            <a:avLst/>
          </a:prstGeom>
          <a:noFill/>
          <a:ln w="9525">
            <a:solidFill>
              <a:schemeClr val="tx1"/>
            </a:solidFill>
            <a:round/>
            <a:headEnd/>
            <a:tailEnd/>
          </a:ln>
          <a:effectLst/>
        </p:spPr>
      </p:cxnSp>
      <p:sp>
        <p:nvSpPr>
          <p:cNvPr id="4109" name="Oval 14"/>
          <p:cNvSpPr>
            <a:spLocks noChangeArrowheads="1"/>
          </p:cNvSpPr>
          <p:nvPr/>
        </p:nvSpPr>
        <p:spPr bwMode="auto">
          <a:xfrm>
            <a:off x="2590800" y="685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10" name="Oval 15"/>
          <p:cNvSpPr>
            <a:spLocks noChangeArrowheads="1"/>
          </p:cNvSpPr>
          <p:nvPr/>
        </p:nvSpPr>
        <p:spPr bwMode="auto">
          <a:xfrm>
            <a:off x="3276600" y="685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11" name="Oval 16"/>
          <p:cNvSpPr>
            <a:spLocks noChangeArrowheads="1"/>
          </p:cNvSpPr>
          <p:nvPr/>
        </p:nvSpPr>
        <p:spPr bwMode="auto">
          <a:xfrm>
            <a:off x="2590800" y="1447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12" name="Oval 17"/>
          <p:cNvSpPr>
            <a:spLocks noChangeArrowheads="1"/>
          </p:cNvSpPr>
          <p:nvPr/>
        </p:nvSpPr>
        <p:spPr bwMode="auto">
          <a:xfrm>
            <a:off x="3276600" y="1447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cxnSp>
        <p:nvCxnSpPr>
          <p:cNvPr id="4113" name="AutoShape 18"/>
          <p:cNvCxnSpPr>
            <a:cxnSpLocks noChangeShapeType="1"/>
            <a:stCxn id="4109" idx="6"/>
            <a:endCxn id="4110" idx="2"/>
          </p:cNvCxnSpPr>
          <p:nvPr/>
        </p:nvCxnSpPr>
        <p:spPr bwMode="auto">
          <a:xfrm>
            <a:off x="2895600" y="838200"/>
            <a:ext cx="381000" cy="0"/>
          </a:xfrm>
          <a:prstGeom prst="straightConnector1">
            <a:avLst/>
          </a:prstGeom>
          <a:noFill/>
          <a:ln w="9525">
            <a:solidFill>
              <a:schemeClr val="tx1"/>
            </a:solidFill>
            <a:round/>
            <a:headEnd/>
            <a:tailEnd/>
          </a:ln>
          <a:effectLst/>
        </p:spPr>
      </p:cxnSp>
      <p:cxnSp>
        <p:nvCxnSpPr>
          <p:cNvPr id="4114" name="AutoShape 19"/>
          <p:cNvCxnSpPr>
            <a:cxnSpLocks noChangeShapeType="1"/>
            <a:stCxn id="4109" idx="4"/>
            <a:endCxn id="4111" idx="0"/>
          </p:cNvCxnSpPr>
          <p:nvPr/>
        </p:nvCxnSpPr>
        <p:spPr bwMode="auto">
          <a:xfrm>
            <a:off x="2743200" y="990600"/>
            <a:ext cx="0" cy="457200"/>
          </a:xfrm>
          <a:prstGeom prst="straightConnector1">
            <a:avLst/>
          </a:prstGeom>
          <a:noFill/>
          <a:ln w="9525">
            <a:solidFill>
              <a:schemeClr val="tx1"/>
            </a:solidFill>
            <a:round/>
            <a:headEnd/>
            <a:tailEnd/>
          </a:ln>
          <a:effectLst/>
        </p:spPr>
      </p:cxnSp>
      <p:cxnSp>
        <p:nvCxnSpPr>
          <p:cNvPr id="4115" name="AutoShape 20"/>
          <p:cNvCxnSpPr>
            <a:cxnSpLocks noChangeShapeType="1"/>
            <a:stCxn id="4110" idx="4"/>
            <a:endCxn id="4112" idx="0"/>
          </p:cNvCxnSpPr>
          <p:nvPr/>
        </p:nvCxnSpPr>
        <p:spPr bwMode="auto">
          <a:xfrm>
            <a:off x="3429000" y="990600"/>
            <a:ext cx="0" cy="457200"/>
          </a:xfrm>
          <a:prstGeom prst="straightConnector1">
            <a:avLst/>
          </a:prstGeom>
          <a:noFill/>
          <a:ln w="9525">
            <a:solidFill>
              <a:schemeClr val="tx1"/>
            </a:solidFill>
            <a:round/>
            <a:headEnd/>
            <a:tailEnd/>
          </a:ln>
          <a:effectLst/>
        </p:spPr>
      </p:cxnSp>
      <p:sp>
        <p:nvSpPr>
          <p:cNvPr id="4116" name="Oval 21"/>
          <p:cNvSpPr>
            <a:spLocks noChangeArrowheads="1"/>
          </p:cNvSpPr>
          <p:nvPr/>
        </p:nvSpPr>
        <p:spPr bwMode="auto">
          <a:xfrm>
            <a:off x="6172200" y="685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17" name="Oval 22"/>
          <p:cNvSpPr>
            <a:spLocks noChangeArrowheads="1"/>
          </p:cNvSpPr>
          <p:nvPr/>
        </p:nvSpPr>
        <p:spPr bwMode="auto">
          <a:xfrm>
            <a:off x="6858000" y="685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18" name="Oval 23"/>
          <p:cNvSpPr>
            <a:spLocks noChangeArrowheads="1"/>
          </p:cNvSpPr>
          <p:nvPr/>
        </p:nvSpPr>
        <p:spPr bwMode="auto">
          <a:xfrm>
            <a:off x="6172200" y="1447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19" name="Oval 24"/>
          <p:cNvSpPr>
            <a:spLocks noChangeArrowheads="1"/>
          </p:cNvSpPr>
          <p:nvPr/>
        </p:nvSpPr>
        <p:spPr bwMode="auto">
          <a:xfrm>
            <a:off x="6858000" y="1447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cxnSp>
        <p:nvCxnSpPr>
          <p:cNvPr id="4120" name="AutoShape 25"/>
          <p:cNvCxnSpPr>
            <a:cxnSpLocks noChangeShapeType="1"/>
            <a:stCxn id="4116" idx="4"/>
            <a:endCxn id="4118" idx="0"/>
          </p:cNvCxnSpPr>
          <p:nvPr/>
        </p:nvCxnSpPr>
        <p:spPr bwMode="auto">
          <a:xfrm>
            <a:off x="6324600" y="990600"/>
            <a:ext cx="0" cy="457200"/>
          </a:xfrm>
          <a:prstGeom prst="straightConnector1">
            <a:avLst/>
          </a:prstGeom>
          <a:noFill/>
          <a:ln w="9525">
            <a:solidFill>
              <a:schemeClr val="tx1"/>
            </a:solidFill>
            <a:round/>
            <a:headEnd/>
            <a:tailEnd/>
          </a:ln>
          <a:effectLst/>
        </p:spPr>
      </p:cxnSp>
      <p:cxnSp>
        <p:nvCxnSpPr>
          <p:cNvPr id="4121" name="AutoShape 26"/>
          <p:cNvCxnSpPr>
            <a:cxnSpLocks noChangeShapeType="1"/>
            <a:stCxn id="4118" idx="6"/>
            <a:endCxn id="4119" idx="2"/>
          </p:cNvCxnSpPr>
          <p:nvPr/>
        </p:nvCxnSpPr>
        <p:spPr bwMode="auto">
          <a:xfrm>
            <a:off x="6477000" y="1600200"/>
            <a:ext cx="381000" cy="0"/>
          </a:xfrm>
          <a:prstGeom prst="straightConnector1">
            <a:avLst/>
          </a:prstGeom>
          <a:noFill/>
          <a:ln w="9525">
            <a:solidFill>
              <a:schemeClr val="tx1"/>
            </a:solidFill>
            <a:round/>
            <a:headEnd/>
            <a:tailEnd/>
          </a:ln>
          <a:effectLst/>
        </p:spPr>
      </p:cxnSp>
      <p:cxnSp>
        <p:nvCxnSpPr>
          <p:cNvPr id="4122" name="AutoShape 27"/>
          <p:cNvCxnSpPr>
            <a:cxnSpLocks noChangeShapeType="1"/>
            <a:stCxn id="4117" idx="4"/>
            <a:endCxn id="4119" idx="0"/>
          </p:cNvCxnSpPr>
          <p:nvPr/>
        </p:nvCxnSpPr>
        <p:spPr bwMode="auto">
          <a:xfrm>
            <a:off x="7010400" y="990600"/>
            <a:ext cx="0" cy="457200"/>
          </a:xfrm>
          <a:prstGeom prst="straightConnector1">
            <a:avLst/>
          </a:prstGeom>
          <a:noFill/>
          <a:ln w="9525">
            <a:solidFill>
              <a:schemeClr val="tx1"/>
            </a:solidFill>
            <a:round/>
            <a:headEnd/>
            <a:tailEnd/>
          </a:ln>
          <a:effectLst/>
        </p:spPr>
      </p:cxnSp>
      <p:sp>
        <p:nvSpPr>
          <p:cNvPr id="4123" name="Text Box 42"/>
          <p:cNvSpPr txBox="1">
            <a:spLocks noChangeArrowheads="1"/>
          </p:cNvSpPr>
          <p:nvPr/>
        </p:nvSpPr>
        <p:spPr bwMode="auto">
          <a:xfrm>
            <a:off x="4052664" y="228600"/>
            <a:ext cx="3687688" cy="461665"/>
          </a:xfrm>
          <a:prstGeom prst="rect">
            <a:avLst/>
          </a:prstGeom>
          <a:noFill/>
          <a:ln w="9525">
            <a:noFill/>
            <a:miter lim="800000"/>
            <a:headEnd/>
            <a:tailEnd/>
          </a:ln>
          <a:effectLst/>
        </p:spPr>
        <p:txBody>
          <a:bodyPr wrap="square">
            <a:spAutoFit/>
          </a:bodyPr>
          <a:lstStyle/>
          <a:p>
            <a:pPr>
              <a:spcBef>
                <a:spcPct val="50000"/>
              </a:spcBef>
            </a:pPr>
            <a:r>
              <a:rPr lang="en-US" altLang="el-GR" sz="2400" dirty="0"/>
              <a:t>All 16 of its Spanning Trees</a:t>
            </a:r>
          </a:p>
        </p:txBody>
      </p:sp>
      <p:sp>
        <p:nvSpPr>
          <p:cNvPr id="4124" name="Text Box 43"/>
          <p:cNvSpPr txBox="1">
            <a:spLocks noChangeArrowheads="1"/>
          </p:cNvSpPr>
          <p:nvPr/>
        </p:nvSpPr>
        <p:spPr bwMode="auto">
          <a:xfrm>
            <a:off x="-36512" y="228600"/>
            <a:ext cx="2339752" cy="461665"/>
          </a:xfrm>
          <a:prstGeom prst="rect">
            <a:avLst/>
          </a:prstGeom>
          <a:noFill/>
          <a:ln w="9525">
            <a:noFill/>
            <a:miter lim="800000"/>
            <a:headEnd/>
            <a:tailEnd/>
          </a:ln>
          <a:effectLst/>
        </p:spPr>
        <p:txBody>
          <a:bodyPr wrap="square">
            <a:spAutoFit/>
          </a:bodyPr>
          <a:lstStyle/>
          <a:p>
            <a:pPr>
              <a:spcBef>
                <a:spcPct val="50000"/>
              </a:spcBef>
            </a:pPr>
            <a:r>
              <a:rPr lang="en-US" altLang="el-GR" sz="2400" dirty="0"/>
              <a:t>Complete Graph</a:t>
            </a:r>
          </a:p>
        </p:txBody>
      </p:sp>
      <p:sp>
        <p:nvSpPr>
          <p:cNvPr id="4125" name="Oval 44"/>
          <p:cNvSpPr>
            <a:spLocks noChangeArrowheads="1"/>
          </p:cNvSpPr>
          <p:nvPr/>
        </p:nvSpPr>
        <p:spPr bwMode="auto">
          <a:xfrm>
            <a:off x="4419600" y="685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26" name="Oval 45"/>
          <p:cNvSpPr>
            <a:spLocks noChangeArrowheads="1"/>
          </p:cNvSpPr>
          <p:nvPr/>
        </p:nvSpPr>
        <p:spPr bwMode="auto">
          <a:xfrm>
            <a:off x="5105400" y="685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27" name="Oval 46"/>
          <p:cNvSpPr>
            <a:spLocks noChangeArrowheads="1"/>
          </p:cNvSpPr>
          <p:nvPr/>
        </p:nvSpPr>
        <p:spPr bwMode="auto">
          <a:xfrm>
            <a:off x="4419600" y="1447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28" name="Oval 47"/>
          <p:cNvSpPr>
            <a:spLocks noChangeArrowheads="1"/>
          </p:cNvSpPr>
          <p:nvPr/>
        </p:nvSpPr>
        <p:spPr bwMode="auto">
          <a:xfrm>
            <a:off x="5105400" y="1447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129" name="AutoShape 48"/>
          <p:cNvCxnSpPr>
            <a:cxnSpLocks noChangeShapeType="1"/>
            <a:stCxn id="4125" idx="6"/>
            <a:endCxn id="4126" idx="2"/>
          </p:cNvCxnSpPr>
          <p:nvPr/>
        </p:nvCxnSpPr>
        <p:spPr bwMode="auto">
          <a:xfrm>
            <a:off x="4724400" y="838200"/>
            <a:ext cx="381000" cy="0"/>
          </a:xfrm>
          <a:prstGeom prst="straightConnector1">
            <a:avLst/>
          </a:prstGeom>
          <a:noFill/>
          <a:ln w="9525">
            <a:solidFill>
              <a:schemeClr val="tx1"/>
            </a:solidFill>
            <a:round/>
            <a:headEnd/>
            <a:tailEnd/>
          </a:ln>
          <a:effectLst/>
        </p:spPr>
      </p:cxnSp>
      <p:cxnSp>
        <p:nvCxnSpPr>
          <p:cNvPr id="4130" name="AutoShape 49"/>
          <p:cNvCxnSpPr>
            <a:cxnSpLocks noChangeShapeType="1"/>
            <a:stCxn id="4125" idx="4"/>
            <a:endCxn id="4127" idx="0"/>
          </p:cNvCxnSpPr>
          <p:nvPr/>
        </p:nvCxnSpPr>
        <p:spPr bwMode="auto">
          <a:xfrm>
            <a:off x="4572000" y="990600"/>
            <a:ext cx="0" cy="457200"/>
          </a:xfrm>
          <a:prstGeom prst="straightConnector1">
            <a:avLst/>
          </a:prstGeom>
          <a:noFill/>
          <a:ln w="9525">
            <a:solidFill>
              <a:schemeClr val="tx1"/>
            </a:solidFill>
            <a:round/>
            <a:headEnd/>
            <a:tailEnd/>
          </a:ln>
          <a:effectLst/>
        </p:spPr>
      </p:cxnSp>
      <p:cxnSp>
        <p:nvCxnSpPr>
          <p:cNvPr id="4131" name="AutoShape 50"/>
          <p:cNvCxnSpPr>
            <a:cxnSpLocks noChangeShapeType="1"/>
          </p:cNvCxnSpPr>
          <p:nvPr/>
        </p:nvCxnSpPr>
        <p:spPr bwMode="auto">
          <a:xfrm>
            <a:off x="4724400" y="1600200"/>
            <a:ext cx="381000" cy="0"/>
          </a:xfrm>
          <a:prstGeom prst="straightConnector1">
            <a:avLst/>
          </a:prstGeom>
          <a:noFill/>
          <a:ln w="9525">
            <a:solidFill>
              <a:schemeClr val="tx1"/>
            </a:solidFill>
            <a:round/>
            <a:headEnd/>
            <a:tailEnd/>
          </a:ln>
          <a:effectLst/>
        </p:spPr>
      </p:cxnSp>
      <p:sp>
        <p:nvSpPr>
          <p:cNvPr id="4132" name="Oval 51"/>
          <p:cNvSpPr>
            <a:spLocks noChangeArrowheads="1"/>
          </p:cNvSpPr>
          <p:nvPr/>
        </p:nvSpPr>
        <p:spPr bwMode="auto">
          <a:xfrm>
            <a:off x="7924800" y="685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33" name="Oval 52"/>
          <p:cNvSpPr>
            <a:spLocks noChangeArrowheads="1"/>
          </p:cNvSpPr>
          <p:nvPr/>
        </p:nvSpPr>
        <p:spPr bwMode="auto">
          <a:xfrm>
            <a:off x="8610600" y="685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34" name="Oval 53"/>
          <p:cNvSpPr>
            <a:spLocks noChangeArrowheads="1"/>
          </p:cNvSpPr>
          <p:nvPr/>
        </p:nvSpPr>
        <p:spPr bwMode="auto">
          <a:xfrm>
            <a:off x="7924800" y="1447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35" name="Oval 54"/>
          <p:cNvSpPr>
            <a:spLocks noChangeArrowheads="1"/>
          </p:cNvSpPr>
          <p:nvPr/>
        </p:nvSpPr>
        <p:spPr bwMode="auto">
          <a:xfrm>
            <a:off x="8610600" y="1447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136" name="AutoShape 55"/>
          <p:cNvCxnSpPr>
            <a:cxnSpLocks noChangeShapeType="1"/>
            <a:stCxn id="4132" idx="6"/>
            <a:endCxn id="4133" idx="2"/>
          </p:cNvCxnSpPr>
          <p:nvPr/>
        </p:nvCxnSpPr>
        <p:spPr bwMode="auto">
          <a:xfrm>
            <a:off x="8229600" y="838200"/>
            <a:ext cx="381000" cy="0"/>
          </a:xfrm>
          <a:prstGeom prst="straightConnector1">
            <a:avLst/>
          </a:prstGeom>
          <a:noFill/>
          <a:ln w="9525">
            <a:solidFill>
              <a:schemeClr val="tx1"/>
            </a:solidFill>
            <a:round/>
            <a:headEnd/>
            <a:tailEnd/>
          </a:ln>
          <a:effectLst/>
        </p:spPr>
      </p:cxnSp>
      <p:cxnSp>
        <p:nvCxnSpPr>
          <p:cNvPr id="4137" name="AutoShape 56"/>
          <p:cNvCxnSpPr>
            <a:cxnSpLocks noChangeShapeType="1"/>
          </p:cNvCxnSpPr>
          <p:nvPr/>
        </p:nvCxnSpPr>
        <p:spPr bwMode="auto">
          <a:xfrm>
            <a:off x="8763000" y="990600"/>
            <a:ext cx="0" cy="457200"/>
          </a:xfrm>
          <a:prstGeom prst="straightConnector1">
            <a:avLst/>
          </a:prstGeom>
          <a:noFill/>
          <a:ln w="9525">
            <a:solidFill>
              <a:schemeClr val="tx1"/>
            </a:solidFill>
            <a:round/>
            <a:headEnd/>
            <a:tailEnd/>
          </a:ln>
          <a:effectLst/>
        </p:spPr>
      </p:cxnSp>
      <p:cxnSp>
        <p:nvCxnSpPr>
          <p:cNvPr id="4138" name="AutoShape 57"/>
          <p:cNvCxnSpPr>
            <a:cxnSpLocks noChangeShapeType="1"/>
          </p:cNvCxnSpPr>
          <p:nvPr/>
        </p:nvCxnSpPr>
        <p:spPr bwMode="auto">
          <a:xfrm>
            <a:off x="8229600" y="1600200"/>
            <a:ext cx="381000" cy="0"/>
          </a:xfrm>
          <a:prstGeom prst="straightConnector1">
            <a:avLst/>
          </a:prstGeom>
          <a:noFill/>
          <a:ln w="9525">
            <a:solidFill>
              <a:schemeClr val="tx1"/>
            </a:solidFill>
            <a:round/>
            <a:headEnd/>
            <a:tailEnd/>
          </a:ln>
          <a:effectLst/>
        </p:spPr>
      </p:cxnSp>
      <p:sp>
        <p:nvSpPr>
          <p:cNvPr id="4139" name="Oval 58"/>
          <p:cNvSpPr>
            <a:spLocks noChangeArrowheads="1"/>
          </p:cNvSpPr>
          <p:nvPr/>
        </p:nvSpPr>
        <p:spPr bwMode="auto">
          <a:xfrm>
            <a:off x="2590800" y="22098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140" name="Oval 59"/>
          <p:cNvSpPr>
            <a:spLocks noChangeArrowheads="1"/>
          </p:cNvSpPr>
          <p:nvPr/>
        </p:nvSpPr>
        <p:spPr bwMode="auto">
          <a:xfrm>
            <a:off x="3276600" y="22098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141" name="Oval 60"/>
          <p:cNvSpPr>
            <a:spLocks noChangeArrowheads="1"/>
          </p:cNvSpPr>
          <p:nvPr/>
        </p:nvSpPr>
        <p:spPr bwMode="auto">
          <a:xfrm>
            <a:off x="2590800" y="29718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142" name="Oval 61"/>
          <p:cNvSpPr>
            <a:spLocks noChangeArrowheads="1"/>
          </p:cNvSpPr>
          <p:nvPr/>
        </p:nvSpPr>
        <p:spPr bwMode="auto">
          <a:xfrm>
            <a:off x="3276600" y="29718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cxnSp>
        <p:nvCxnSpPr>
          <p:cNvPr id="4143" name="AutoShape 62"/>
          <p:cNvCxnSpPr>
            <a:cxnSpLocks noChangeShapeType="1"/>
            <a:stCxn id="4139" idx="6"/>
            <a:endCxn id="4140" idx="2"/>
          </p:cNvCxnSpPr>
          <p:nvPr/>
        </p:nvCxnSpPr>
        <p:spPr bwMode="auto">
          <a:xfrm>
            <a:off x="2895600" y="2362200"/>
            <a:ext cx="381000" cy="0"/>
          </a:xfrm>
          <a:prstGeom prst="straightConnector1">
            <a:avLst/>
          </a:prstGeom>
          <a:noFill/>
          <a:ln w="9525">
            <a:solidFill>
              <a:schemeClr val="tx1"/>
            </a:solidFill>
            <a:round/>
            <a:headEnd/>
            <a:tailEnd/>
          </a:ln>
          <a:effectLst/>
        </p:spPr>
      </p:cxnSp>
      <p:cxnSp>
        <p:nvCxnSpPr>
          <p:cNvPr id="4144" name="AutoShape 66"/>
          <p:cNvCxnSpPr>
            <a:cxnSpLocks noChangeShapeType="1"/>
            <a:stCxn id="4140" idx="3"/>
            <a:endCxn id="4141" idx="7"/>
          </p:cNvCxnSpPr>
          <p:nvPr/>
        </p:nvCxnSpPr>
        <p:spPr bwMode="auto">
          <a:xfrm flipH="1">
            <a:off x="2851150" y="2470150"/>
            <a:ext cx="469900" cy="546100"/>
          </a:xfrm>
          <a:prstGeom prst="straightConnector1">
            <a:avLst/>
          </a:prstGeom>
          <a:noFill/>
          <a:ln w="9525">
            <a:solidFill>
              <a:schemeClr val="tx1"/>
            </a:solidFill>
            <a:round/>
            <a:headEnd/>
            <a:tailEnd/>
          </a:ln>
          <a:effectLst/>
        </p:spPr>
      </p:cxnSp>
      <p:cxnSp>
        <p:nvCxnSpPr>
          <p:cNvPr id="4145" name="AutoShape 67"/>
          <p:cNvCxnSpPr>
            <a:cxnSpLocks noChangeShapeType="1"/>
            <a:stCxn id="4139" idx="5"/>
            <a:endCxn id="4142" idx="1"/>
          </p:cNvCxnSpPr>
          <p:nvPr/>
        </p:nvCxnSpPr>
        <p:spPr bwMode="auto">
          <a:xfrm>
            <a:off x="2851150" y="2470150"/>
            <a:ext cx="469900" cy="546100"/>
          </a:xfrm>
          <a:prstGeom prst="straightConnector1">
            <a:avLst/>
          </a:prstGeom>
          <a:noFill/>
          <a:ln w="9525">
            <a:solidFill>
              <a:schemeClr val="tx1"/>
            </a:solidFill>
            <a:round/>
            <a:headEnd/>
            <a:tailEnd/>
          </a:ln>
          <a:effectLst/>
        </p:spPr>
      </p:cxnSp>
      <p:sp>
        <p:nvSpPr>
          <p:cNvPr id="4146" name="Oval 68"/>
          <p:cNvSpPr>
            <a:spLocks noChangeArrowheads="1"/>
          </p:cNvSpPr>
          <p:nvPr/>
        </p:nvSpPr>
        <p:spPr bwMode="auto">
          <a:xfrm>
            <a:off x="2590800" y="3810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47" name="Oval 69"/>
          <p:cNvSpPr>
            <a:spLocks noChangeArrowheads="1"/>
          </p:cNvSpPr>
          <p:nvPr/>
        </p:nvSpPr>
        <p:spPr bwMode="auto">
          <a:xfrm>
            <a:off x="3276600" y="3810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48" name="Oval 70"/>
          <p:cNvSpPr>
            <a:spLocks noChangeArrowheads="1"/>
          </p:cNvSpPr>
          <p:nvPr/>
        </p:nvSpPr>
        <p:spPr bwMode="auto">
          <a:xfrm>
            <a:off x="2590800" y="4572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49" name="Oval 71"/>
          <p:cNvSpPr>
            <a:spLocks noChangeArrowheads="1"/>
          </p:cNvSpPr>
          <p:nvPr/>
        </p:nvSpPr>
        <p:spPr bwMode="auto">
          <a:xfrm>
            <a:off x="3276600" y="4572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cxnSp>
        <p:nvCxnSpPr>
          <p:cNvPr id="4150" name="AutoShape 73"/>
          <p:cNvCxnSpPr>
            <a:cxnSpLocks noChangeShapeType="1"/>
            <a:stCxn id="4146" idx="4"/>
            <a:endCxn id="4148" idx="0"/>
          </p:cNvCxnSpPr>
          <p:nvPr/>
        </p:nvCxnSpPr>
        <p:spPr bwMode="auto">
          <a:xfrm>
            <a:off x="2743200" y="4114800"/>
            <a:ext cx="0" cy="457200"/>
          </a:xfrm>
          <a:prstGeom prst="straightConnector1">
            <a:avLst/>
          </a:prstGeom>
          <a:noFill/>
          <a:ln w="9525">
            <a:solidFill>
              <a:schemeClr val="tx1"/>
            </a:solidFill>
            <a:round/>
            <a:headEnd/>
            <a:tailEnd/>
          </a:ln>
          <a:effectLst/>
        </p:spPr>
      </p:cxnSp>
      <p:cxnSp>
        <p:nvCxnSpPr>
          <p:cNvPr id="4151" name="AutoShape 75"/>
          <p:cNvCxnSpPr>
            <a:cxnSpLocks noChangeShapeType="1"/>
            <a:stCxn id="4147" idx="4"/>
            <a:endCxn id="4149" idx="0"/>
          </p:cNvCxnSpPr>
          <p:nvPr/>
        </p:nvCxnSpPr>
        <p:spPr bwMode="auto">
          <a:xfrm>
            <a:off x="3429000" y="4114800"/>
            <a:ext cx="0" cy="457200"/>
          </a:xfrm>
          <a:prstGeom prst="straightConnector1">
            <a:avLst/>
          </a:prstGeom>
          <a:noFill/>
          <a:ln w="9525">
            <a:solidFill>
              <a:schemeClr val="tx1"/>
            </a:solidFill>
            <a:round/>
            <a:headEnd/>
            <a:tailEnd/>
          </a:ln>
          <a:effectLst/>
        </p:spPr>
      </p:cxnSp>
      <p:cxnSp>
        <p:nvCxnSpPr>
          <p:cNvPr id="4152" name="AutoShape 77"/>
          <p:cNvCxnSpPr>
            <a:cxnSpLocks noChangeShapeType="1"/>
            <a:stCxn id="4146" idx="5"/>
            <a:endCxn id="4149" idx="1"/>
          </p:cNvCxnSpPr>
          <p:nvPr/>
        </p:nvCxnSpPr>
        <p:spPr bwMode="auto">
          <a:xfrm>
            <a:off x="2851150" y="4070350"/>
            <a:ext cx="469900" cy="546100"/>
          </a:xfrm>
          <a:prstGeom prst="straightConnector1">
            <a:avLst/>
          </a:prstGeom>
          <a:noFill/>
          <a:ln w="9525">
            <a:solidFill>
              <a:schemeClr val="tx1"/>
            </a:solidFill>
            <a:round/>
            <a:headEnd/>
            <a:tailEnd/>
          </a:ln>
          <a:effectLst/>
        </p:spPr>
      </p:cxnSp>
      <p:sp>
        <p:nvSpPr>
          <p:cNvPr id="4153" name="Oval 100"/>
          <p:cNvSpPr>
            <a:spLocks noChangeArrowheads="1"/>
          </p:cNvSpPr>
          <p:nvPr/>
        </p:nvSpPr>
        <p:spPr bwMode="auto">
          <a:xfrm>
            <a:off x="7924800" y="2209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154" name="Oval 101"/>
          <p:cNvSpPr>
            <a:spLocks noChangeArrowheads="1"/>
          </p:cNvSpPr>
          <p:nvPr/>
        </p:nvSpPr>
        <p:spPr bwMode="auto">
          <a:xfrm>
            <a:off x="8610600" y="2209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155" name="Oval 102"/>
          <p:cNvSpPr>
            <a:spLocks noChangeArrowheads="1"/>
          </p:cNvSpPr>
          <p:nvPr/>
        </p:nvSpPr>
        <p:spPr bwMode="auto">
          <a:xfrm>
            <a:off x="7924800" y="2971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156" name="Oval 103"/>
          <p:cNvSpPr>
            <a:spLocks noChangeArrowheads="1"/>
          </p:cNvSpPr>
          <p:nvPr/>
        </p:nvSpPr>
        <p:spPr bwMode="auto">
          <a:xfrm>
            <a:off x="8610600" y="2971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cxnSp>
        <p:nvCxnSpPr>
          <p:cNvPr id="4157" name="AutoShape 107"/>
          <p:cNvCxnSpPr>
            <a:cxnSpLocks noChangeShapeType="1"/>
            <a:stCxn id="4154" idx="4"/>
            <a:endCxn id="4156" idx="0"/>
          </p:cNvCxnSpPr>
          <p:nvPr/>
        </p:nvCxnSpPr>
        <p:spPr bwMode="auto">
          <a:xfrm>
            <a:off x="8763000" y="2514600"/>
            <a:ext cx="0" cy="457200"/>
          </a:xfrm>
          <a:prstGeom prst="straightConnector1">
            <a:avLst/>
          </a:prstGeom>
          <a:noFill/>
          <a:ln w="9525">
            <a:solidFill>
              <a:schemeClr val="tx1"/>
            </a:solidFill>
            <a:round/>
            <a:headEnd/>
            <a:tailEnd/>
          </a:ln>
          <a:effectLst/>
        </p:spPr>
      </p:cxnSp>
      <p:cxnSp>
        <p:nvCxnSpPr>
          <p:cNvPr id="4158" name="AutoShape 108"/>
          <p:cNvCxnSpPr>
            <a:cxnSpLocks noChangeShapeType="1"/>
            <a:stCxn id="4154" idx="3"/>
            <a:endCxn id="4155" idx="7"/>
          </p:cNvCxnSpPr>
          <p:nvPr/>
        </p:nvCxnSpPr>
        <p:spPr bwMode="auto">
          <a:xfrm flipH="1">
            <a:off x="8185150" y="2470150"/>
            <a:ext cx="469900" cy="546100"/>
          </a:xfrm>
          <a:prstGeom prst="straightConnector1">
            <a:avLst/>
          </a:prstGeom>
          <a:noFill/>
          <a:ln w="9525">
            <a:solidFill>
              <a:schemeClr val="tx1"/>
            </a:solidFill>
            <a:round/>
            <a:headEnd/>
            <a:tailEnd/>
          </a:ln>
          <a:effectLst/>
        </p:spPr>
      </p:cxnSp>
      <p:cxnSp>
        <p:nvCxnSpPr>
          <p:cNvPr id="4159" name="AutoShape 109"/>
          <p:cNvCxnSpPr>
            <a:cxnSpLocks noChangeShapeType="1"/>
            <a:stCxn id="4153" idx="5"/>
            <a:endCxn id="4156" idx="1"/>
          </p:cNvCxnSpPr>
          <p:nvPr/>
        </p:nvCxnSpPr>
        <p:spPr bwMode="auto">
          <a:xfrm>
            <a:off x="8185150" y="2470150"/>
            <a:ext cx="469900" cy="546100"/>
          </a:xfrm>
          <a:prstGeom prst="straightConnector1">
            <a:avLst/>
          </a:prstGeom>
          <a:noFill/>
          <a:ln w="9525">
            <a:solidFill>
              <a:schemeClr val="tx1"/>
            </a:solidFill>
            <a:round/>
            <a:headEnd/>
            <a:tailEnd/>
          </a:ln>
          <a:effectLst/>
        </p:spPr>
      </p:cxnSp>
      <p:sp>
        <p:nvSpPr>
          <p:cNvPr id="4160" name="Oval 110"/>
          <p:cNvSpPr>
            <a:spLocks noChangeArrowheads="1"/>
          </p:cNvSpPr>
          <p:nvPr/>
        </p:nvSpPr>
        <p:spPr bwMode="auto">
          <a:xfrm>
            <a:off x="6172200" y="22098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161" name="Oval 111"/>
          <p:cNvSpPr>
            <a:spLocks noChangeArrowheads="1"/>
          </p:cNvSpPr>
          <p:nvPr/>
        </p:nvSpPr>
        <p:spPr bwMode="auto">
          <a:xfrm>
            <a:off x="6858000" y="22098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162" name="Oval 112"/>
          <p:cNvSpPr>
            <a:spLocks noChangeArrowheads="1"/>
          </p:cNvSpPr>
          <p:nvPr/>
        </p:nvSpPr>
        <p:spPr bwMode="auto">
          <a:xfrm>
            <a:off x="6172200" y="29718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163" name="Oval 113"/>
          <p:cNvSpPr>
            <a:spLocks noChangeArrowheads="1"/>
          </p:cNvSpPr>
          <p:nvPr/>
        </p:nvSpPr>
        <p:spPr bwMode="auto">
          <a:xfrm>
            <a:off x="6858000" y="29718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cxnSp>
        <p:nvCxnSpPr>
          <p:cNvPr id="4164" name="AutoShape 116"/>
          <p:cNvCxnSpPr>
            <a:cxnSpLocks noChangeShapeType="1"/>
            <a:stCxn id="4162" idx="6"/>
            <a:endCxn id="4163" idx="2"/>
          </p:cNvCxnSpPr>
          <p:nvPr/>
        </p:nvCxnSpPr>
        <p:spPr bwMode="auto">
          <a:xfrm>
            <a:off x="6477000" y="3124200"/>
            <a:ext cx="381000" cy="0"/>
          </a:xfrm>
          <a:prstGeom prst="straightConnector1">
            <a:avLst/>
          </a:prstGeom>
          <a:noFill/>
          <a:ln w="9525">
            <a:solidFill>
              <a:schemeClr val="tx1"/>
            </a:solidFill>
            <a:round/>
            <a:headEnd/>
            <a:tailEnd/>
          </a:ln>
          <a:effectLst/>
        </p:spPr>
      </p:cxnSp>
      <p:cxnSp>
        <p:nvCxnSpPr>
          <p:cNvPr id="4165" name="AutoShape 118"/>
          <p:cNvCxnSpPr>
            <a:cxnSpLocks noChangeShapeType="1"/>
            <a:stCxn id="4161" idx="3"/>
            <a:endCxn id="4162" idx="7"/>
          </p:cNvCxnSpPr>
          <p:nvPr/>
        </p:nvCxnSpPr>
        <p:spPr bwMode="auto">
          <a:xfrm flipH="1">
            <a:off x="6432550" y="2470150"/>
            <a:ext cx="469900" cy="546100"/>
          </a:xfrm>
          <a:prstGeom prst="straightConnector1">
            <a:avLst/>
          </a:prstGeom>
          <a:noFill/>
          <a:ln w="9525">
            <a:solidFill>
              <a:schemeClr val="tx1"/>
            </a:solidFill>
            <a:round/>
            <a:headEnd/>
            <a:tailEnd/>
          </a:ln>
          <a:effectLst/>
        </p:spPr>
      </p:cxnSp>
      <p:cxnSp>
        <p:nvCxnSpPr>
          <p:cNvPr id="4166" name="AutoShape 119"/>
          <p:cNvCxnSpPr>
            <a:cxnSpLocks noChangeShapeType="1"/>
            <a:stCxn id="4160" idx="5"/>
            <a:endCxn id="4163" idx="1"/>
          </p:cNvCxnSpPr>
          <p:nvPr/>
        </p:nvCxnSpPr>
        <p:spPr bwMode="auto">
          <a:xfrm>
            <a:off x="6432550" y="2470150"/>
            <a:ext cx="469900" cy="546100"/>
          </a:xfrm>
          <a:prstGeom prst="straightConnector1">
            <a:avLst/>
          </a:prstGeom>
          <a:noFill/>
          <a:ln w="9525">
            <a:solidFill>
              <a:schemeClr val="tx1"/>
            </a:solidFill>
            <a:round/>
            <a:headEnd/>
            <a:tailEnd/>
          </a:ln>
          <a:effectLst/>
        </p:spPr>
      </p:cxnSp>
      <p:sp>
        <p:nvSpPr>
          <p:cNvPr id="4167" name="Oval 120"/>
          <p:cNvSpPr>
            <a:spLocks noChangeArrowheads="1"/>
          </p:cNvSpPr>
          <p:nvPr/>
        </p:nvSpPr>
        <p:spPr bwMode="auto">
          <a:xfrm>
            <a:off x="4419600" y="2209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168" name="Oval 121"/>
          <p:cNvSpPr>
            <a:spLocks noChangeArrowheads="1"/>
          </p:cNvSpPr>
          <p:nvPr/>
        </p:nvSpPr>
        <p:spPr bwMode="auto">
          <a:xfrm>
            <a:off x="5105400" y="2209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169" name="Oval 122"/>
          <p:cNvSpPr>
            <a:spLocks noChangeArrowheads="1"/>
          </p:cNvSpPr>
          <p:nvPr/>
        </p:nvSpPr>
        <p:spPr bwMode="auto">
          <a:xfrm>
            <a:off x="4419600" y="2971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170" name="Oval 123"/>
          <p:cNvSpPr>
            <a:spLocks noChangeArrowheads="1"/>
          </p:cNvSpPr>
          <p:nvPr/>
        </p:nvSpPr>
        <p:spPr bwMode="auto">
          <a:xfrm>
            <a:off x="5105400" y="2971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cxnSp>
        <p:nvCxnSpPr>
          <p:cNvPr id="4171" name="AutoShape 125"/>
          <p:cNvCxnSpPr>
            <a:cxnSpLocks noChangeShapeType="1"/>
            <a:stCxn id="4167" idx="4"/>
            <a:endCxn id="4169" idx="0"/>
          </p:cNvCxnSpPr>
          <p:nvPr/>
        </p:nvCxnSpPr>
        <p:spPr bwMode="auto">
          <a:xfrm>
            <a:off x="4572000" y="2514600"/>
            <a:ext cx="0" cy="457200"/>
          </a:xfrm>
          <a:prstGeom prst="straightConnector1">
            <a:avLst/>
          </a:prstGeom>
          <a:noFill/>
          <a:ln w="9525">
            <a:solidFill>
              <a:schemeClr val="tx1"/>
            </a:solidFill>
            <a:round/>
            <a:headEnd/>
            <a:tailEnd/>
          </a:ln>
          <a:effectLst/>
        </p:spPr>
      </p:cxnSp>
      <p:cxnSp>
        <p:nvCxnSpPr>
          <p:cNvPr id="4172" name="AutoShape 128"/>
          <p:cNvCxnSpPr>
            <a:cxnSpLocks noChangeShapeType="1"/>
            <a:stCxn id="4168" idx="3"/>
            <a:endCxn id="4169" idx="7"/>
          </p:cNvCxnSpPr>
          <p:nvPr/>
        </p:nvCxnSpPr>
        <p:spPr bwMode="auto">
          <a:xfrm flipH="1">
            <a:off x="4679950" y="2470150"/>
            <a:ext cx="469900" cy="546100"/>
          </a:xfrm>
          <a:prstGeom prst="straightConnector1">
            <a:avLst/>
          </a:prstGeom>
          <a:noFill/>
          <a:ln w="9525">
            <a:solidFill>
              <a:schemeClr val="tx1"/>
            </a:solidFill>
            <a:round/>
            <a:headEnd/>
            <a:tailEnd/>
          </a:ln>
          <a:effectLst/>
        </p:spPr>
      </p:cxnSp>
      <p:cxnSp>
        <p:nvCxnSpPr>
          <p:cNvPr id="4173" name="AutoShape 129"/>
          <p:cNvCxnSpPr>
            <a:cxnSpLocks noChangeShapeType="1"/>
            <a:stCxn id="4167" idx="5"/>
            <a:endCxn id="4170" idx="1"/>
          </p:cNvCxnSpPr>
          <p:nvPr/>
        </p:nvCxnSpPr>
        <p:spPr bwMode="auto">
          <a:xfrm>
            <a:off x="4679950" y="2470150"/>
            <a:ext cx="469900" cy="546100"/>
          </a:xfrm>
          <a:prstGeom prst="straightConnector1">
            <a:avLst/>
          </a:prstGeom>
          <a:noFill/>
          <a:ln w="9525">
            <a:solidFill>
              <a:schemeClr val="tx1"/>
            </a:solidFill>
            <a:round/>
            <a:headEnd/>
            <a:tailEnd/>
          </a:ln>
          <a:effectLst/>
        </p:spPr>
      </p:cxnSp>
      <p:sp>
        <p:nvSpPr>
          <p:cNvPr id="4174" name="Oval 130"/>
          <p:cNvSpPr>
            <a:spLocks noChangeArrowheads="1"/>
          </p:cNvSpPr>
          <p:nvPr/>
        </p:nvSpPr>
        <p:spPr bwMode="auto">
          <a:xfrm>
            <a:off x="7924800" y="3810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75" name="Oval 131"/>
          <p:cNvSpPr>
            <a:spLocks noChangeArrowheads="1"/>
          </p:cNvSpPr>
          <p:nvPr/>
        </p:nvSpPr>
        <p:spPr bwMode="auto">
          <a:xfrm>
            <a:off x="8610600" y="3810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76" name="Oval 132"/>
          <p:cNvSpPr>
            <a:spLocks noChangeArrowheads="1"/>
          </p:cNvSpPr>
          <p:nvPr/>
        </p:nvSpPr>
        <p:spPr bwMode="auto">
          <a:xfrm>
            <a:off x="7924800" y="4572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77" name="Oval 133"/>
          <p:cNvSpPr>
            <a:spLocks noChangeArrowheads="1"/>
          </p:cNvSpPr>
          <p:nvPr/>
        </p:nvSpPr>
        <p:spPr bwMode="auto">
          <a:xfrm>
            <a:off x="8610600" y="4572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178" name="AutoShape 134"/>
          <p:cNvCxnSpPr>
            <a:cxnSpLocks noChangeShapeType="1"/>
            <a:stCxn id="4174" idx="6"/>
            <a:endCxn id="4175" idx="2"/>
          </p:cNvCxnSpPr>
          <p:nvPr/>
        </p:nvCxnSpPr>
        <p:spPr bwMode="auto">
          <a:xfrm>
            <a:off x="8229600" y="3962400"/>
            <a:ext cx="381000" cy="0"/>
          </a:xfrm>
          <a:prstGeom prst="straightConnector1">
            <a:avLst/>
          </a:prstGeom>
          <a:noFill/>
          <a:ln w="9525">
            <a:solidFill>
              <a:schemeClr val="tx1"/>
            </a:solidFill>
            <a:round/>
            <a:headEnd/>
            <a:tailEnd/>
          </a:ln>
          <a:effectLst/>
        </p:spPr>
      </p:cxnSp>
      <p:cxnSp>
        <p:nvCxnSpPr>
          <p:cNvPr id="4179" name="AutoShape 136"/>
          <p:cNvCxnSpPr>
            <a:cxnSpLocks noChangeShapeType="1"/>
            <a:stCxn id="4176" idx="6"/>
            <a:endCxn id="4177" idx="2"/>
          </p:cNvCxnSpPr>
          <p:nvPr/>
        </p:nvCxnSpPr>
        <p:spPr bwMode="auto">
          <a:xfrm>
            <a:off x="8229600" y="4724400"/>
            <a:ext cx="381000" cy="0"/>
          </a:xfrm>
          <a:prstGeom prst="straightConnector1">
            <a:avLst/>
          </a:prstGeom>
          <a:noFill/>
          <a:ln w="9525">
            <a:solidFill>
              <a:schemeClr val="tx1"/>
            </a:solidFill>
            <a:round/>
            <a:headEnd/>
            <a:tailEnd/>
          </a:ln>
          <a:effectLst/>
        </p:spPr>
      </p:cxnSp>
      <p:cxnSp>
        <p:nvCxnSpPr>
          <p:cNvPr id="4180" name="AutoShape 139"/>
          <p:cNvCxnSpPr>
            <a:cxnSpLocks noChangeShapeType="1"/>
            <a:stCxn id="4174" idx="5"/>
            <a:endCxn id="4177" idx="1"/>
          </p:cNvCxnSpPr>
          <p:nvPr/>
        </p:nvCxnSpPr>
        <p:spPr bwMode="auto">
          <a:xfrm>
            <a:off x="8185150" y="4070350"/>
            <a:ext cx="469900" cy="546100"/>
          </a:xfrm>
          <a:prstGeom prst="straightConnector1">
            <a:avLst/>
          </a:prstGeom>
          <a:noFill/>
          <a:ln w="9525">
            <a:solidFill>
              <a:schemeClr val="tx1"/>
            </a:solidFill>
            <a:round/>
            <a:headEnd/>
            <a:tailEnd/>
          </a:ln>
          <a:effectLst/>
        </p:spPr>
      </p:cxnSp>
      <p:sp>
        <p:nvSpPr>
          <p:cNvPr id="4181" name="Oval 140"/>
          <p:cNvSpPr>
            <a:spLocks noChangeArrowheads="1"/>
          </p:cNvSpPr>
          <p:nvPr/>
        </p:nvSpPr>
        <p:spPr bwMode="auto">
          <a:xfrm>
            <a:off x="6172200" y="3810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82" name="Oval 141"/>
          <p:cNvSpPr>
            <a:spLocks noChangeArrowheads="1"/>
          </p:cNvSpPr>
          <p:nvPr/>
        </p:nvSpPr>
        <p:spPr bwMode="auto">
          <a:xfrm>
            <a:off x="6858000" y="3810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83" name="Oval 142"/>
          <p:cNvSpPr>
            <a:spLocks noChangeArrowheads="1"/>
          </p:cNvSpPr>
          <p:nvPr/>
        </p:nvSpPr>
        <p:spPr bwMode="auto">
          <a:xfrm>
            <a:off x="6172200" y="4572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84" name="Oval 143"/>
          <p:cNvSpPr>
            <a:spLocks noChangeArrowheads="1"/>
          </p:cNvSpPr>
          <p:nvPr/>
        </p:nvSpPr>
        <p:spPr bwMode="auto">
          <a:xfrm>
            <a:off x="6858000" y="4572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cxnSp>
        <p:nvCxnSpPr>
          <p:cNvPr id="4185" name="AutoShape 145"/>
          <p:cNvCxnSpPr>
            <a:cxnSpLocks noChangeShapeType="1"/>
            <a:stCxn id="4181" idx="4"/>
            <a:endCxn id="4183" idx="0"/>
          </p:cNvCxnSpPr>
          <p:nvPr/>
        </p:nvCxnSpPr>
        <p:spPr bwMode="auto">
          <a:xfrm>
            <a:off x="6324600" y="4114800"/>
            <a:ext cx="0" cy="457200"/>
          </a:xfrm>
          <a:prstGeom prst="straightConnector1">
            <a:avLst/>
          </a:prstGeom>
          <a:noFill/>
          <a:ln w="9525">
            <a:solidFill>
              <a:schemeClr val="tx1"/>
            </a:solidFill>
            <a:round/>
            <a:headEnd/>
            <a:tailEnd/>
          </a:ln>
          <a:effectLst/>
        </p:spPr>
      </p:cxnSp>
      <p:cxnSp>
        <p:nvCxnSpPr>
          <p:cNvPr id="4186" name="AutoShape 147"/>
          <p:cNvCxnSpPr>
            <a:cxnSpLocks noChangeShapeType="1"/>
            <a:stCxn id="4182" idx="4"/>
            <a:endCxn id="4184" idx="0"/>
          </p:cNvCxnSpPr>
          <p:nvPr/>
        </p:nvCxnSpPr>
        <p:spPr bwMode="auto">
          <a:xfrm>
            <a:off x="7010400" y="4114800"/>
            <a:ext cx="0" cy="457200"/>
          </a:xfrm>
          <a:prstGeom prst="straightConnector1">
            <a:avLst/>
          </a:prstGeom>
          <a:noFill/>
          <a:ln w="9525">
            <a:solidFill>
              <a:schemeClr val="tx1"/>
            </a:solidFill>
            <a:round/>
            <a:headEnd/>
            <a:tailEnd/>
          </a:ln>
          <a:effectLst/>
        </p:spPr>
      </p:cxnSp>
      <p:cxnSp>
        <p:nvCxnSpPr>
          <p:cNvPr id="4187" name="AutoShape 148"/>
          <p:cNvCxnSpPr>
            <a:cxnSpLocks noChangeShapeType="1"/>
            <a:stCxn id="4182" idx="3"/>
            <a:endCxn id="4183" idx="7"/>
          </p:cNvCxnSpPr>
          <p:nvPr/>
        </p:nvCxnSpPr>
        <p:spPr bwMode="auto">
          <a:xfrm flipH="1">
            <a:off x="6432550" y="4070350"/>
            <a:ext cx="469900" cy="546100"/>
          </a:xfrm>
          <a:prstGeom prst="straightConnector1">
            <a:avLst/>
          </a:prstGeom>
          <a:noFill/>
          <a:ln w="9525">
            <a:solidFill>
              <a:schemeClr val="tx1"/>
            </a:solidFill>
            <a:round/>
            <a:headEnd/>
            <a:tailEnd/>
          </a:ln>
          <a:effectLst/>
        </p:spPr>
      </p:cxnSp>
      <p:sp>
        <p:nvSpPr>
          <p:cNvPr id="4188" name="Oval 150"/>
          <p:cNvSpPr>
            <a:spLocks noChangeArrowheads="1"/>
          </p:cNvSpPr>
          <p:nvPr/>
        </p:nvSpPr>
        <p:spPr bwMode="auto">
          <a:xfrm>
            <a:off x="4419600" y="3810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89" name="Oval 151"/>
          <p:cNvSpPr>
            <a:spLocks noChangeArrowheads="1"/>
          </p:cNvSpPr>
          <p:nvPr/>
        </p:nvSpPr>
        <p:spPr bwMode="auto">
          <a:xfrm>
            <a:off x="5105400" y="3810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90" name="Oval 152"/>
          <p:cNvSpPr>
            <a:spLocks noChangeArrowheads="1"/>
          </p:cNvSpPr>
          <p:nvPr/>
        </p:nvSpPr>
        <p:spPr bwMode="auto">
          <a:xfrm>
            <a:off x="4419600" y="4572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91" name="Oval 153"/>
          <p:cNvSpPr>
            <a:spLocks noChangeArrowheads="1"/>
          </p:cNvSpPr>
          <p:nvPr/>
        </p:nvSpPr>
        <p:spPr bwMode="auto">
          <a:xfrm>
            <a:off x="5105400" y="4572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192" name="AutoShape 154"/>
          <p:cNvCxnSpPr>
            <a:cxnSpLocks noChangeShapeType="1"/>
            <a:stCxn id="4188" idx="6"/>
            <a:endCxn id="4189" idx="2"/>
          </p:cNvCxnSpPr>
          <p:nvPr/>
        </p:nvCxnSpPr>
        <p:spPr bwMode="auto">
          <a:xfrm>
            <a:off x="4724400" y="3962400"/>
            <a:ext cx="381000" cy="0"/>
          </a:xfrm>
          <a:prstGeom prst="straightConnector1">
            <a:avLst/>
          </a:prstGeom>
          <a:noFill/>
          <a:ln w="9525">
            <a:solidFill>
              <a:schemeClr val="tx1"/>
            </a:solidFill>
            <a:round/>
            <a:headEnd/>
            <a:tailEnd/>
          </a:ln>
          <a:effectLst/>
        </p:spPr>
      </p:cxnSp>
      <p:cxnSp>
        <p:nvCxnSpPr>
          <p:cNvPr id="4193" name="AutoShape 156"/>
          <p:cNvCxnSpPr>
            <a:cxnSpLocks noChangeShapeType="1"/>
            <a:stCxn id="4190" idx="6"/>
            <a:endCxn id="4191" idx="2"/>
          </p:cNvCxnSpPr>
          <p:nvPr/>
        </p:nvCxnSpPr>
        <p:spPr bwMode="auto">
          <a:xfrm>
            <a:off x="4724400" y="4724400"/>
            <a:ext cx="381000" cy="0"/>
          </a:xfrm>
          <a:prstGeom prst="straightConnector1">
            <a:avLst/>
          </a:prstGeom>
          <a:noFill/>
          <a:ln w="9525">
            <a:solidFill>
              <a:schemeClr val="tx1"/>
            </a:solidFill>
            <a:round/>
            <a:headEnd/>
            <a:tailEnd/>
          </a:ln>
          <a:effectLst/>
        </p:spPr>
      </p:cxnSp>
      <p:cxnSp>
        <p:nvCxnSpPr>
          <p:cNvPr id="4194" name="AutoShape 158"/>
          <p:cNvCxnSpPr>
            <a:cxnSpLocks noChangeShapeType="1"/>
            <a:stCxn id="4189" idx="3"/>
            <a:endCxn id="4190" idx="7"/>
          </p:cNvCxnSpPr>
          <p:nvPr/>
        </p:nvCxnSpPr>
        <p:spPr bwMode="auto">
          <a:xfrm flipH="1">
            <a:off x="4679950" y="4070350"/>
            <a:ext cx="469900" cy="546100"/>
          </a:xfrm>
          <a:prstGeom prst="straightConnector1">
            <a:avLst/>
          </a:prstGeom>
          <a:noFill/>
          <a:ln w="9525">
            <a:solidFill>
              <a:schemeClr val="tx1"/>
            </a:solidFill>
            <a:round/>
            <a:headEnd/>
            <a:tailEnd/>
          </a:ln>
          <a:effectLst/>
        </p:spPr>
      </p:cxnSp>
      <p:sp>
        <p:nvSpPr>
          <p:cNvPr id="4195" name="Oval 160"/>
          <p:cNvSpPr>
            <a:spLocks noChangeArrowheads="1"/>
          </p:cNvSpPr>
          <p:nvPr/>
        </p:nvSpPr>
        <p:spPr bwMode="auto">
          <a:xfrm>
            <a:off x="2590800" y="54102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196" name="Oval 161"/>
          <p:cNvSpPr>
            <a:spLocks noChangeArrowheads="1"/>
          </p:cNvSpPr>
          <p:nvPr/>
        </p:nvSpPr>
        <p:spPr bwMode="auto">
          <a:xfrm>
            <a:off x="3276600" y="54102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197" name="Oval 162"/>
          <p:cNvSpPr>
            <a:spLocks noChangeArrowheads="1"/>
          </p:cNvSpPr>
          <p:nvPr/>
        </p:nvSpPr>
        <p:spPr bwMode="auto">
          <a:xfrm>
            <a:off x="2590800" y="61722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198" name="Oval 163"/>
          <p:cNvSpPr>
            <a:spLocks noChangeArrowheads="1"/>
          </p:cNvSpPr>
          <p:nvPr/>
        </p:nvSpPr>
        <p:spPr bwMode="auto">
          <a:xfrm>
            <a:off x="3276600" y="61722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cxnSp>
        <p:nvCxnSpPr>
          <p:cNvPr id="4199" name="AutoShape 164"/>
          <p:cNvCxnSpPr>
            <a:cxnSpLocks noChangeShapeType="1"/>
            <a:stCxn id="4195" idx="6"/>
            <a:endCxn id="4196" idx="2"/>
          </p:cNvCxnSpPr>
          <p:nvPr/>
        </p:nvCxnSpPr>
        <p:spPr bwMode="auto">
          <a:xfrm>
            <a:off x="2895600" y="5562600"/>
            <a:ext cx="381000" cy="0"/>
          </a:xfrm>
          <a:prstGeom prst="straightConnector1">
            <a:avLst/>
          </a:prstGeom>
          <a:noFill/>
          <a:ln w="9525">
            <a:solidFill>
              <a:schemeClr val="tx1"/>
            </a:solidFill>
            <a:round/>
            <a:headEnd/>
            <a:tailEnd/>
          </a:ln>
          <a:effectLst/>
        </p:spPr>
      </p:cxnSp>
      <p:cxnSp>
        <p:nvCxnSpPr>
          <p:cNvPr id="4200" name="AutoShape 165"/>
          <p:cNvCxnSpPr>
            <a:cxnSpLocks noChangeShapeType="1"/>
            <a:stCxn id="4195" idx="4"/>
            <a:endCxn id="4197" idx="0"/>
          </p:cNvCxnSpPr>
          <p:nvPr/>
        </p:nvCxnSpPr>
        <p:spPr bwMode="auto">
          <a:xfrm>
            <a:off x="2743200" y="5715000"/>
            <a:ext cx="0" cy="457200"/>
          </a:xfrm>
          <a:prstGeom prst="straightConnector1">
            <a:avLst/>
          </a:prstGeom>
          <a:noFill/>
          <a:ln w="9525">
            <a:solidFill>
              <a:schemeClr val="tx1"/>
            </a:solidFill>
            <a:round/>
            <a:headEnd/>
            <a:tailEnd/>
          </a:ln>
          <a:effectLst/>
        </p:spPr>
      </p:cxnSp>
      <p:cxnSp>
        <p:nvCxnSpPr>
          <p:cNvPr id="4201" name="AutoShape 169"/>
          <p:cNvCxnSpPr>
            <a:cxnSpLocks noChangeShapeType="1"/>
            <a:stCxn id="4195" idx="5"/>
            <a:endCxn id="4198" idx="1"/>
          </p:cNvCxnSpPr>
          <p:nvPr/>
        </p:nvCxnSpPr>
        <p:spPr bwMode="auto">
          <a:xfrm>
            <a:off x="2851150" y="5670550"/>
            <a:ext cx="469900" cy="546100"/>
          </a:xfrm>
          <a:prstGeom prst="straightConnector1">
            <a:avLst/>
          </a:prstGeom>
          <a:noFill/>
          <a:ln w="9525">
            <a:solidFill>
              <a:schemeClr val="tx1"/>
            </a:solidFill>
            <a:round/>
            <a:headEnd/>
            <a:tailEnd/>
          </a:ln>
          <a:effectLst/>
        </p:spPr>
      </p:cxnSp>
      <p:sp>
        <p:nvSpPr>
          <p:cNvPr id="4202" name="Oval 170"/>
          <p:cNvSpPr>
            <a:spLocks noChangeArrowheads="1"/>
          </p:cNvSpPr>
          <p:nvPr/>
        </p:nvSpPr>
        <p:spPr bwMode="auto">
          <a:xfrm>
            <a:off x="7924800" y="5410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203" name="Oval 171"/>
          <p:cNvSpPr>
            <a:spLocks noChangeArrowheads="1"/>
          </p:cNvSpPr>
          <p:nvPr/>
        </p:nvSpPr>
        <p:spPr bwMode="auto">
          <a:xfrm>
            <a:off x="8610600" y="5410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204" name="Oval 172"/>
          <p:cNvSpPr>
            <a:spLocks noChangeArrowheads="1"/>
          </p:cNvSpPr>
          <p:nvPr/>
        </p:nvSpPr>
        <p:spPr bwMode="auto">
          <a:xfrm>
            <a:off x="7924800" y="6172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205" name="Oval 173"/>
          <p:cNvSpPr>
            <a:spLocks noChangeArrowheads="1"/>
          </p:cNvSpPr>
          <p:nvPr/>
        </p:nvSpPr>
        <p:spPr bwMode="auto">
          <a:xfrm>
            <a:off x="8610600" y="6172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cxnSp>
        <p:nvCxnSpPr>
          <p:cNvPr id="4206" name="AutoShape 174"/>
          <p:cNvCxnSpPr>
            <a:cxnSpLocks noChangeShapeType="1"/>
            <a:stCxn id="4202" idx="6"/>
            <a:endCxn id="4203" idx="2"/>
          </p:cNvCxnSpPr>
          <p:nvPr/>
        </p:nvCxnSpPr>
        <p:spPr bwMode="auto">
          <a:xfrm>
            <a:off x="8229600" y="5562600"/>
            <a:ext cx="381000" cy="0"/>
          </a:xfrm>
          <a:prstGeom prst="straightConnector1">
            <a:avLst/>
          </a:prstGeom>
          <a:noFill/>
          <a:ln w="9525">
            <a:solidFill>
              <a:schemeClr val="tx1"/>
            </a:solidFill>
            <a:round/>
            <a:headEnd/>
            <a:tailEnd/>
          </a:ln>
          <a:effectLst/>
        </p:spPr>
      </p:cxnSp>
      <p:cxnSp>
        <p:nvCxnSpPr>
          <p:cNvPr id="4207" name="AutoShape 177"/>
          <p:cNvCxnSpPr>
            <a:cxnSpLocks noChangeShapeType="1"/>
            <a:stCxn id="4203" idx="4"/>
            <a:endCxn id="4205" idx="0"/>
          </p:cNvCxnSpPr>
          <p:nvPr/>
        </p:nvCxnSpPr>
        <p:spPr bwMode="auto">
          <a:xfrm>
            <a:off x="8763000" y="5715000"/>
            <a:ext cx="0" cy="457200"/>
          </a:xfrm>
          <a:prstGeom prst="straightConnector1">
            <a:avLst/>
          </a:prstGeom>
          <a:noFill/>
          <a:ln w="9525">
            <a:solidFill>
              <a:schemeClr val="tx1"/>
            </a:solidFill>
            <a:round/>
            <a:headEnd/>
            <a:tailEnd/>
          </a:ln>
          <a:effectLst/>
        </p:spPr>
      </p:cxnSp>
      <p:cxnSp>
        <p:nvCxnSpPr>
          <p:cNvPr id="4208" name="AutoShape 178"/>
          <p:cNvCxnSpPr>
            <a:cxnSpLocks noChangeShapeType="1"/>
            <a:stCxn id="4203" idx="3"/>
            <a:endCxn id="4204" idx="7"/>
          </p:cNvCxnSpPr>
          <p:nvPr/>
        </p:nvCxnSpPr>
        <p:spPr bwMode="auto">
          <a:xfrm flipH="1">
            <a:off x="8185150" y="5670550"/>
            <a:ext cx="469900" cy="546100"/>
          </a:xfrm>
          <a:prstGeom prst="straightConnector1">
            <a:avLst/>
          </a:prstGeom>
          <a:noFill/>
          <a:ln w="9525">
            <a:solidFill>
              <a:schemeClr val="tx1"/>
            </a:solidFill>
            <a:round/>
            <a:headEnd/>
            <a:tailEnd/>
          </a:ln>
          <a:effectLst/>
        </p:spPr>
      </p:cxnSp>
      <p:sp>
        <p:nvSpPr>
          <p:cNvPr id="4209" name="Oval 180"/>
          <p:cNvSpPr>
            <a:spLocks noChangeArrowheads="1"/>
          </p:cNvSpPr>
          <p:nvPr/>
        </p:nvSpPr>
        <p:spPr bwMode="auto">
          <a:xfrm>
            <a:off x="6172200" y="54102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210" name="Oval 181"/>
          <p:cNvSpPr>
            <a:spLocks noChangeArrowheads="1"/>
          </p:cNvSpPr>
          <p:nvPr/>
        </p:nvSpPr>
        <p:spPr bwMode="auto">
          <a:xfrm>
            <a:off x="6858000" y="54102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211" name="Oval 182"/>
          <p:cNvSpPr>
            <a:spLocks noChangeArrowheads="1"/>
          </p:cNvSpPr>
          <p:nvPr/>
        </p:nvSpPr>
        <p:spPr bwMode="auto">
          <a:xfrm>
            <a:off x="6172200" y="61722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212" name="Oval 183"/>
          <p:cNvSpPr>
            <a:spLocks noChangeArrowheads="1"/>
          </p:cNvSpPr>
          <p:nvPr/>
        </p:nvSpPr>
        <p:spPr bwMode="auto">
          <a:xfrm>
            <a:off x="6858000" y="61722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cxnSp>
        <p:nvCxnSpPr>
          <p:cNvPr id="4213" name="AutoShape 186"/>
          <p:cNvCxnSpPr>
            <a:cxnSpLocks noChangeShapeType="1"/>
            <a:stCxn id="4211" idx="6"/>
            <a:endCxn id="4212" idx="2"/>
          </p:cNvCxnSpPr>
          <p:nvPr/>
        </p:nvCxnSpPr>
        <p:spPr bwMode="auto">
          <a:xfrm>
            <a:off x="6477000" y="6324600"/>
            <a:ext cx="381000" cy="0"/>
          </a:xfrm>
          <a:prstGeom prst="straightConnector1">
            <a:avLst/>
          </a:prstGeom>
          <a:noFill/>
          <a:ln w="9525">
            <a:solidFill>
              <a:schemeClr val="tx1"/>
            </a:solidFill>
            <a:round/>
            <a:headEnd/>
            <a:tailEnd/>
          </a:ln>
          <a:effectLst/>
        </p:spPr>
      </p:cxnSp>
      <p:cxnSp>
        <p:nvCxnSpPr>
          <p:cNvPr id="4214" name="AutoShape 187"/>
          <p:cNvCxnSpPr>
            <a:cxnSpLocks noChangeShapeType="1"/>
            <a:stCxn id="4210" idx="4"/>
            <a:endCxn id="4212" idx="0"/>
          </p:cNvCxnSpPr>
          <p:nvPr/>
        </p:nvCxnSpPr>
        <p:spPr bwMode="auto">
          <a:xfrm>
            <a:off x="7010400" y="5715000"/>
            <a:ext cx="0" cy="457200"/>
          </a:xfrm>
          <a:prstGeom prst="straightConnector1">
            <a:avLst/>
          </a:prstGeom>
          <a:noFill/>
          <a:ln w="9525">
            <a:solidFill>
              <a:schemeClr val="tx1"/>
            </a:solidFill>
            <a:round/>
            <a:headEnd/>
            <a:tailEnd/>
          </a:ln>
          <a:effectLst/>
        </p:spPr>
      </p:cxnSp>
      <p:cxnSp>
        <p:nvCxnSpPr>
          <p:cNvPr id="4215" name="AutoShape 189"/>
          <p:cNvCxnSpPr>
            <a:cxnSpLocks noChangeShapeType="1"/>
            <a:stCxn id="4209" idx="5"/>
            <a:endCxn id="4212" idx="1"/>
          </p:cNvCxnSpPr>
          <p:nvPr/>
        </p:nvCxnSpPr>
        <p:spPr bwMode="auto">
          <a:xfrm>
            <a:off x="6432550" y="5670550"/>
            <a:ext cx="469900" cy="546100"/>
          </a:xfrm>
          <a:prstGeom prst="straightConnector1">
            <a:avLst/>
          </a:prstGeom>
          <a:noFill/>
          <a:ln w="9525">
            <a:solidFill>
              <a:schemeClr val="tx1"/>
            </a:solidFill>
            <a:round/>
            <a:headEnd/>
            <a:tailEnd/>
          </a:ln>
          <a:effectLst/>
        </p:spPr>
      </p:cxnSp>
      <p:sp>
        <p:nvSpPr>
          <p:cNvPr id="4216" name="Oval 190"/>
          <p:cNvSpPr>
            <a:spLocks noChangeArrowheads="1"/>
          </p:cNvSpPr>
          <p:nvPr/>
        </p:nvSpPr>
        <p:spPr bwMode="auto">
          <a:xfrm>
            <a:off x="4419600" y="5410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217" name="Oval 191"/>
          <p:cNvSpPr>
            <a:spLocks noChangeArrowheads="1"/>
          </p:cNvSpPr>
          <p:nvPr/>
        </p:nvSpPr>
        <p:spPr bwMode="auto">
          <a:xfrm>
            <a:off x="5105400" y="5410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218" name="Oval 192"/>
          <p:cNvSpPr>
            <a:spLocks noChangeArrowheads="1"/>
          </p:cNvSpPr>
          <p:nvPr/>
        </p:nvSpPr>
        <p:spPr bwMode="auto">
          <a:xfrm>
            <a:off x="4419600" y="6172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219" name="Oval 193"/>
          <p:cNvSpPr>
            <a:spLocks noChangeArrowheads="1"/>
          </p:cNvSpPr>
          <p:nvPr/>
        </p:nvSpPr>
        <p:spPr bwMode="auto">
          <a:xfrm>
            <a:off x="5105400" y="6172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cxnSp>
        <p:nvCxnSpPr>
          <p:cNvPr id="4220" name="AutoShape 195"/>
          <p:cNvCxnSpPr>
            <a:cxnSpLocks noChangeShapeType="1"/>
            <a:stCxn id="4216" idx="4"/>
            <a:endCxn id="4218" idx="0"/>
          </p:cNvCxnSpPr>
          <p:nvPr/>
        </p:nvCxnSpPr>
        <p:spPr bwMode="auto">
          <a:xfrm>
            <a:off x="4572000" y="5715000"/>
            <a:ext cx="0" cy="457200"/>
          </a:xfrm>
          <a:prstGeom prst="straightConnector1">
            <a:avLst/>
          </a:prstGeom>
          <a:noFill/>
          <a:ln w="9525">
            <a:solidFill>
              <a:schemeClr val="tx1"/>
            </a:solidFill>
            <a:round/>
            <a:headEnd/>
            <a:tailEnd/>
          </a:ln>
          <a:effectLst/>
        </p:spPr>
      </p:cxnSp>
      <p:cxnSp>
        <p:nvCxnSpPr>
          <p:cNvPr id="4221" name="AutoShape 196"/>
          <p:cNvCxnSpPr>
            <a:cxnSpLocks noChangeShapeType="1"/>
            <a:stCxn id="4218" idx="6"/>
            <a:endCxn id="4219" idx="2"/>
          </p:cNvCxnSpPr>
          <p:nvPr/>
        </p:nvCxnSpPr>
        <p:spPr bwMode="auto">
          <a:xfrm>
            <a:off x="4724400" y="6324600"/>
            <a:ext cx="381000" cy="0"/>
          </a:xfrm>
          <a:prstGeom prst="straightConnector1">
            <a:avLst/>
          </a:prstGeom>
          <a:noFill/>
          <a:ln w="9525">
            <a:solidFill>
              <a:schemeClr val="tx1"/>
            </a:solidFill>
            <a:round/>
            <a:headEnd/>
            <a:tailEnd/>
          </a:ln>
          <a:effectLst/>
        </p:spPr>
      </p:cxnSp>
      <p:cxnSp>
        <p:nvCxnSpPr>
          <p:cNvPr id="4222" name="AutoShape 198"/>
          <p:cNvCxnSpPr>
            <a:cxnSpLocks noChangeShapeType="1"/>
            <a:stCxn id="4217" idx="3"/>
            <a:endCxn id="4218" idx="7"/>
          </p:cNvCxnSpPr>
          <p:nvPr/>
        </p:nvCxnSpPr>
        <p:spPr bwMode="auto">
          <a:xfrm flipH="1">
            <a:off x="4679950" y="5670550"/>
            <a:ext cx="469900" cy="546100"/>
          </a:xfrm>
          <a:prstGeom prst="straightConnector1">
            <a:avLst/>
          </a:prstGeom>
          <a:noFill/>
          <a:ln w="9525">
            <a:solidFill>
              <a:schemeClr val="tx1"/>
            </a:solidFill>
            <a:round/>
            <a:headEnd/>
            <a:tailEnd/>
          </a:ln>
          <a:effectLst/>
        </p:spPr>
      </p:cxnSp>
      <p:sp>
        <p:nvSpPr>
          <p:cNvPr id="4223" name="Rectangle 200"/>
          <p:cNvSpPr>
            <a:spLocks noChangeArrowheads="1"/>
          </p:cNvSpPr>
          <p:nvPr/>
        </p:nvSpPr>
        <p:spPr bwMode="auto">
          <a:xfrm>
            <a:off x="21336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28" name="Slide Number Placeholder 127"/>
          <p:cNvSpPr>
            <a:spLocks noGrp="1"/>
          </p:cNvSpPr>
          <p:nvPr>
            <p:ph type="sldNum" sz="quarter" idx="12"/>
          </p:nvPr>
        </p:nvSpPr>
        <p:spPr/>
        <p:txBody>
          <a:bodyPr/>
          <a:lstStyle/>
          <a:p>
            <a:fld id="{5A4DD2B8-9052-4EBD-A268-910EE0104888}"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txBox="1">
            <a:spLocks noChangeArrowheads="1"/>
          </p:cNvSpPr>
          <p:nvPr/>
        </p:nvSpPr>
        <p:spPr bwMode="auto">
          <a:xfrm>
            <a:off x="1475656" y="416858"/>
            <a:ext cx="6127576" cy="707886"/>
          </a:xfrm>
          <a:prstGeom prst="rect">
            <a:avLst/>
          </a:prstGeom>
          <a:noFill/>
          <a:ln w="38100">
            <a:noFill/>
            <a:miter lim="800000"/>
            <a:headEnd/>
            <a:tailEnd/>
          </a:ln>
          <a:effectLst/>
        </p:spPr>
        <p:txBody>
          <a:bodyPr wrap="square">
            <a:spAutoFit/>
          </a:bodyPr>
          <a:lstStyle/>
          <a:p>
            <a:pPr algn="ctr"/>
            <a:r>
              <a:rPr lang="en-US" altLang="el-GR" sz="4000" dirty="0"/>
              <a:t>Minimum Spanning Trees</a:t>
            </a:r>
          </a:p>
        </p:txBody>
      </p:sp>
      <p:sp>
        <p:nvSpPr>
          <p:cNvPr id="5124" name="Text Box 4"/>
          <p:cNvSpPr txBox="1">
            <a:spLocks noChangeArrowheads="1"/>
          </p:cNvSpPr>
          <p:nvPr/>
        </p:nvSpPr>
        <p:spPr bwMode="auto">
          <a:xfrm>
            <a:off x="198438" y="1445875"/>
            <a:ext cx="8945562" cy="830997"/>
          </a:xfrm>
          <a:prstGeom prst="rect">
            <a:avLst/>
          </a:prstGeom>
          <a:noFill/>
          <a:ln w="9525">
            <a:noFill/>
            <a:miter lim="800000"/>
            <a:headEnd/>
            <a:tailEnd/>
          </a:ln>
          <a:effectLst/>
        </p:spPr>
        <p:txBody>
          <a:bodyPr>
            <a:spAutoFit/>
          </a:bodyPr>
          <a:lstStyle/>
          <a:p>
            <a:r>
              <a:rPr lang="en-US" altLang="el-GR" sz="2400" dirty="0"/>
              <a:t>The Minimum Spanning Tree for a given graph is the Spanning Tree of minimum cost for that graph.</a:t>
            </a:r>
          </a:p>
        </p:txBody>
      </p:sp>
      <p:sp>
        <p:nvSpPr>
          <p:cNvPr id="5125" name="Oval 5"/>
          <p:cNvSpPr>
            <a:spLocks noChangeAspect="1" noChangeArrowheads="1"/>
          </p:cNvSpPr>
          <p:nvPr/>
        </p:nvSpPr>
        <p:spPr bwMode="auto">
          <a:xfrm>
            <a:off x="990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126" name="Oval 6"/>
          <p:cNvSpPr>
            <a:spLocks noChangeArrowheads="1"/>
          </p:cNvSpPr>
          <p:nvPr/>
        </p:nvSpPr>
        <p:spPr bwMode="auto">
          <a:xfrm>
            <a:off x="25908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127" name="Oval 7"/>
          <p:cNvSpPr>
            <a:spLocks noChangeArrowheads="1"/>
          </p:cNvSpPr>
          <p:nvPr/>
        </p:nvSpPr>
        <p:spPr bwMode="auto">
          <a:xfrm>
            <a:off x="990600" y="434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128" name="Oval 8"/>
          <p:cNvSpPr>
            <a:spLocks noChangeArrowheads="1"/>
          </p:cNvSpPr>
          <p:nvPr/>
        </p:nvSpPr>
        <p:spPr bwMode="auto">
          <a:xfrm>
            <a:off x="2590800" y="434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5129" name="AutoShape 9"/>
          <p:cNvCxnSpPr>
            <a:cxnSpLocks noChangeShapeType="1"/>
            <a:stCxn id="5125" idx="6"/>
            <a:endCxn id="5126" idx="2"/>
          </p:cNvCxnSpPr>
          <p:nvPr/>
        </p:nvCxnSpPr>
        <p:spPr bwMode="auto">
          <a:xfrm>
            <a:off x="1447800" y="3276600"/>
            <a:ext cx="1143000" cy="0"/>
          </a:xfrm>
          <a:prstGeom prst="straightConnector1">
            <a:avLst/>
          </a:prstGeom>
          <a:noFill/>
          <a:ln w="9525">
            <a:solidFill>
              <a:schemeClr val="tx1"/>
            </a:solidFill>
            <a:round/>
            <a:headEnd/>
            <a:tailEnd/>
          </a:ln>
          <a:effectLst/>
        </p:spPr>
      </p:cxnSp>
      <p:cxnSp>
        <p:nvCxnSpPr>
          <p:cNvPr id="5130" name="AutoShape 10"/>
          <p:cNvCxnSpPr>
            <a:cxnSpLocks noChangeShapeType="1"/>
            <a:stCxn id="5125" idx="4"/>
            <a:endCxn id="5127" idx="0"/>
          </p:cNvCxnSpPr>
          <p:nvPr/>
        </p:nvCxnSpPr>
        <p:spPr bwMode="auto">
          <a:xfrm>
            <a:off x="1219200" y="3505200"/>
            <a:ext cx="0" cy="838200"/>
          </a:xfrm>
          <a:prstGeom prst="straightConnector1">
            <a:avLst/>
          </a:prstGeom>
          <a:noFill/>
          <a:ln w="9525">
            <a:solidFill>
              <a:schemeClr val="tx1"/>
            </a:solidFill>
            <a:round/>
            <a:headEnd/>
            <a:tailEnd/>
          </a:ln>
          <a:effectLst/>
        </p:spPr>
      </p:cxnSp>
      <p:cxnSp>
        <p:nvCxnSpPr>
          <p:cNvPr id="5131" name="AutoShape 11"/>
          <p:cNvCxnSpPr>
            <a:cxnSpLocks noChangeShapeType="1"/>
            <a:stCxn id="5127" idx="6"/>
            <a:endCxn id="5128" idx="2"/>
          </p:cNvCxnSpPr>
          <p:nvPr/>
        </p:nvCxnSpPr>
        <p:spPr bwMode="auto">
          <a:xfrm>
            <a:off x="1447800" y="4572000"/>
            <a:ext cx="1143000" cy="0"/>
          </a:xfrm>
          <a:prstGeom prst="straightConnector1">
            <a:avLst/>
          </a:prstGeom>
          <a:noFill/>
          <a:ln w="9525">
            <a:solidFill>
              <a:schemeClr val="tx1"/>
            </a:solidFill>
            <a:round/>
            <a:headEnd/>
            <a:tailEnd/>
          </a:ln>
          <a:effectLst/>
        </p:spPr>
      </p:cxnSp>
      <p:cxnSp>
        <p:nvCxnSpPr>
          <p:cNvPr id="5132" name="AutoShape 12"/>
          <p:cNvCxnSpPr>
            <a:cxnSpLocks noChangeShapeType="1"/>
            <a:stCxn id="5126" idx="4"/>
            <a:endCxn id="5128" idx="0"/>
          </p:cNvCxnSpPr>
          <p:nvPr/>
        </p:nvCxnSpPr>
        <p:spPr bwMode="auto">
          <a:xfrm>
            <a:off x="2819400" y="3505200"/>
            <a:ext cx="0" cy="838200"/>
          </a:xfrm>
          <a:prstGeom prst="straightConnector1">
            <a:avLst/>
          </a:prstGeom>
          <a:noFill/>
          <a:ln w="9525">
            <a:solidFill>
              <a:schemeClr val="tx1"/>
            </a:solidFill>
            <a:round/>
            <a:headEnd/>
            <a:tailEnd/>
          </a:ln>
          <a:effectLst/>
        </p:spPr>
      </p:cxnSp>
      <p:cxnSp>
        <p:nvCxnSpPr>
          <p:cNvPr id="5133" name="AutoShape 13"/>
          <p:cNvCxnSpPr>
            <a:cxnSpLocks noChangeShapeType="1"/>
            <a:stCxn id="5126" idx="3"/>
            <a:endCxn id="5127" idx="7"/>
          </p:cNvCxnSpPr>
          <p:nvPr/>
        </p:nvCxnSpPr>
        <p:spPr bwMode="auto">
          <a:xfrm flipH="1">
            <a:off x="1381125" y="3438525"/>
            <a:ext cx="1276350" cy="971550"/>
          </a:xfrm>
          <a:prstGeom prst="straightConnector1">
            <a:avLst/>
          </a:prstGeom>
          <a:noFill/>
          <a:ln w="9525">
            <a:solidFill>
              <a:schemeClr val="tx1"/>
            </a:solidFill>
            <a:round/>
            <a:headEnd/>
            <a:tailEnd/>
          </a:ln>
          <a:effectLst/>
        </p:spPr>
      </p:cxnSp>
      <p:cxnSp>
        <p:nvCxnSpPr>
          <p:cNvPr id="5134" name="AutoShape 14"/>
          <p:cNvCxnSpPr>
            <a:cxnSpLocks noChangeShapeType="1"/>
            <a:stCxn id="5125" idx="5"/>
            <a:endCxn id="5128" idx="1"/>
          </p:cNvCxnSpPr>
          <p:nvPr/>
        </p:nvCxnSpPr>
        <p:spPr bwMode="auto">
          <a:xfrm>
            <a:off x="1381125" y="3438525"/>
            <a:ext cx="1276350" cy="971550"/>
          </a:xfrm>
          <a:prstGeom prst="straightConnector1">
            <a:avLst/>
          </a:prstGeom>
          <a:noFill/>
          <a:ln w="9525">
            <a:solidFill>
              <a:schemeClr val="tx1"/>
            </a:solidFill>
            <a:round/>
            <a:headEnd/>
            <a:tailEnd/>
          </a:ln>
          <a:effectLst/>
        </p:spPr>
      </p:cxnSp>
      <p:sp>
        <p:nvSpPr>
          <p:cNvPr id="5135" name="Text Box 15"/>
          <p:cNvSpPr txBox="1">
            <a:spLocks noChangeArrowheads="1"/>
          </p:cNvSpPr>
          <p:nvPr/>
        </p:nvSpPr>
        <p:spPr bwMode="auto">
          <a:xfrm>
            <a:off x="990600" y="3733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5136" name="Text Box 16"/>
          <p:cNvSpPr txBox="1">
            <a:spLocks noChangeArrowheads="1"/>
          </p:cNvSpPr>
          <p:nvPr/>
        </p:nvSpPr>
        <p:spPr bwMode="auto">
          <a:xfrm>
            <a:off x="1905000" y="3048000"/>
            <a:ext cx="273050" cy="304800"/>
          </a:xfrm>
          <a:prstGeom prst="rect">
            <a:avLst/>
          </a:prstGeom>
          <a:noFill/>
          <a:ln w="9525">
            <a:noFill/>
            <a:miter lim="800000"/>
            <a:headEnd/>
            <a:tailEnd/>
          </a:ln>
          <a:effectLst/>
        </p:spPr>
        <p:txBody>
          <a:bodyPr wrap="none">
            <a:spAutoFit/>
          </a:bodyPr>
          <a:lstStyle/>
          <a:p>
            <a:r>
              <a:rPr lang="en-US" altLang="el-GR" sz="1400"/>
              <a:t>7</a:t>
            </a:r>
          </a:p>
        </p:txBody>
      </p:sp>
      <p:sp>
        <p:nvSpPr>
          <p:cNvPr id="5137" name="Text Box 17"/>
          <p:cNvSpPr txBox="1">
            <a:spLocks noChangeArrowheads="1"/>
          </p:cNvSpPr>
          <p:nvPr/>
        </p:nvSpPr>
        <p:spPr bwMode="auto">
          <a:xfrm>
            <a:off x="1600200" y="3429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138" name="Text Box 18"/>
          <p:cNvSpPr txBox="1">
            <a:spLocks noChangeArrowheads="1"/>
          </p:cNvSpPr>
          <p:nvPr/>
        </p:nvSpPr>
        <p:spPr bwMode="auto">
          <a:xfrm>
            <a:off x="1905000" y="4495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139" name="Text Box 19"/>
          <p:cNvSpPr txBox="1">
            <a:spLocks noChangeArrowheads="1"/>
          </p:cNvSpPr>
          <p:nvPr/>
        </p:nvSpPr>
        <p:spPr bwMode="auto">
          <a:xfrm>
            <a:off x="2819400" y="3733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140" name="Text Box 20"/>
          <p:cNvSpPr txBox="1">
            <a:spLocks noChangeArrowheads="1"/>
          </p:cNvSpPr>
          <p:nvPr/>
        </p:nvSpPr>
        <p:spPr bwMode="auto">
          <a:xfrm>
            <a:off x="1676400" y="4114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141" name="Oval 21"/>
          <p:cNvSpPr>
            <a:spLocks noChangeAspect="1" noChangeArrowheads="1"/>
          </p:cNvSpPr>
          <p:nvPr/>
        </p:nvSpPr>
        <p:spPr bwMode="auto">
          <a:xfrm>
            <a:off x="57150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142" name="Oval 22"/>
          <p:cNvSpPr>
            <a:spLocks noChangeArrowheads="1"/>
          </p:cNvSpPr>
          <p:nvPr/>
        </p:nvSpPr>
        <p:spPr bwMode="auto">
          <a:xfrm>
            <a:off x="73152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143" name="Oval 23"/>
          <p:cNvSpPr>
            <a:spLocks noChangeArrowheads="1"/>
          </p:cNvSpPr>
          <p:nvPr/>
        </p:nvSpPr>
        <p:spPr bwMode="auto">
          <a:xfrm>
            <a:off x="5715000" y="434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144" name="Oval 24"/>
          <p:cNvSpPr>
            <a:spLocks noChangeArrowheads="1"/>
          </p:cNvSpPr>
          <p:nvPr/>
        </p:nvSpPr>
        <p:spPr bwMode="auto">
          <a:xfrm>
            <a:off x="7315200" y="434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5145" name="AutoShape 27"/>
          <p:cNvCxnSpPr>
            <a:cxnSpLocks noChangeShapeType="1"/>
            <a:stCxn id="5143" idx="6"/>
            <a:endCxn id="5144" idx="2"/>
          </p:cNvCxnSpPr>
          <p:nvPr/>
        </p:nvCxnSpPr>
        <p:spPr bwMode="auto">
          <a:xfrm>
            <a:off x="6172200" y="4572000"/>
            <a:ext cx="1143000" cy="0"/>
          </a:xfrm>
          <a:prstGeom prst="straightConnector1">
            <a:avLst/>
          </a:prstGeom>
          <a:noFill/>
          <a:ln w="9525">
            <a:solidFill>
              <a:schemeClr val="tx1"/>
            </a:solidFill>
            <a:round/>
            <a:headEnd/>
            <a:tailEnd/>
          </a:ln>
          <a:effectLst/>
        </p:spPr>
      </p:cxnSp>
      <p:cxnSp>
        <p:nvCxnSpPr>
          <p:cNvPr id="5146" name="AutoShape 28"/>
          <p:cNvCxnSpPr>
            <a:cxnSpLocks noChangeShapeType="1"/>
            <a:stCxn id="5142" idx="4"/>
            <a:endCxn id="5144" idx="0"/>
          </p:cNvCxnSpPr>
          <p:nvPr/>
        </p:nvCxnSpPr>
        <p:spPr bwMode="auto">
          <a:xfrm>
            <a:off x="7543800" y="3505200"/>
            <a:ext cx="0" cy="838200"/>
          </a:xfrm>
          <a:prstGeom prst="straightConnector1">
            <a:avLst/>
          </a:prstGeom>
          <a:noFill/>
          <a:ln w="9525">
            <a:solidFill>
              <a:schemeClr val="tx1"/>
            </a:solidFill>
            <a:round/>
            <a:headEnd/>
            <a:tailEnd/>
          </a:ln>
          <a:effectLst/>
        </p:spPr>
      </p:cxnSp>
      <p:cxnSp>
        <p:nvCxnSpPr>
          <p:cNvPr id="5147" name="AutoShape 30"/>
          <p:cNvCxnSpPr>
            <a:cxnSpLocks noChangeShapeType="1"/>
            <a:stCxn id="5141" idx="5"/>
            <a:endCxn id="5144" idx="1"/>
          </p:cNvCxnSpPr>
          <p:nvPr/>
        </p:nvCxnSpPr>
        <p:spPr bwMode="auto">
          <a:xfrm>
            <a:off x="6105525" y="3438525"/>
            <a:ext cx="1276350" cy="971550"/>
          </a:xfrm>
          <a:prstGeom prst="straightConnector1">
            <a:avLst/>
          </a:prstGeom>
          <a:noFill/>
          <a:ln w="9525">
            <a:solidFill>
              <a:schemeClr val="tx1"/>
            </a:solidFill>
            <a:round/>
            <a:headEnd/>
            <a:tailEnd/>
          </a:ln>
          <a:effectLst/>
        </p:spPr>
      </p:cxnSp>
      <p:sp>
        <p:nvSpPr>
          <p:cNvPr id="5148" name="Text Box 33"/>
          <p:cNvSpPr txBox="1">
            <a:spLocks noChangeArrowheads="1"/>
          </p:cNvSpPr>
          <p:nvPr/>
        </p:nvSpPr>
        <p:spPr bwMode="auto">
          <a:xfrm>
            <a:off x="6324600" y="3429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149" name="Text Box 34"/>
          <p:cNvSpPr txBox="1">
            <a:spLocks noChangeArrowheads="1"/>
          </p:cNvSpPr>
          <p:nvPr/>
        </p:nvSpPr>
        <p:spPr bwMode="auto">
          <a:xfrm>
            <a:off x="6629400" y="4495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150" name="Text Box 35"/>
          <p:cNvSpPr txBox="1">
            <a:spLocks noChangeArrowheads="1"/>
          </p:cNvSpPr>
          <p:nvPr/>
        </p:nvSpPr>
        <p:spPr bwMode="auto">
          <a:xfrm>
            <a:off x="7543800" y="3733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151" name="AutoShape 37"/>
          <p:cNvSpPr>
            <a:spLocks noChangeArrowheads="1"/>
          </p:cNvSpPr>
          <p:nvPr/>
        </p:nvSpPr>
        <p:spPr bwMode="auto">
          <a:xfrm>
            <a:off x="4038600" y="3733800"/>
            <a:ext cx="976313" cy="485775"/>
          </a:xfrm>
          <a:prstGeom prst="rightArrow">
            <a:avLst>
              <a:gd name="adj1" fmla="val 50000"/>
              <a:gd name="adj2" fmla="val 50245"/>
            </a:avLst>
          </a:prstGeom>
          <a:solidFill>
            <a:schemeClr val="accent1"/>
          </a:solidFill>
          <a:ln w="9525">
            <a:solidFill>
              <a:schemeClr val="tx1"/>
            </a:solidFill>
            <a:miter lim="800000"/>
            <a:headEnd/>
            <a:tailEnd/>
          </a:ln>
          <a:effectLst/>
        </p:spPr>
        <p:txBody>
          <a:bodyPr wrap="none" anchor="ctr"/>
          <a:lstStyle/>
          <a:p>
            <a:endParaRPr lang="el-GR" altLang="el-GR"/>
          </a:p>
        </p:txBody>
      </p:sp>
      <p:sp>
        <p:nvSpPr>
          <p:cNvPr id="5152" name="Text Box 38"/>
          <p:cNvSpPr txBox="1">
            <a:spLocks noChangeArrowheads="1"/>
          </p:cNvSpPr>
          <p:nvPr/>
        </p:nvSpPr>
        <p:spPr bwMode="auto">
          <a:xfrm>
            <a:off x="914400" y="2463279"/>
            <a:ext cx="2228431" cy="461665"/>
          </a:xfrm>
          <a:prstGeom prst="rect">
            <a:avLst/>
          </a:prstGeom>
          <a:noFill/>
          <a:ln w="9525">
            <a:noFill/>
            <a:miter lim="800000"/>
            <a:headEnd/>
            <a:tailEnd/>
          </a:ln>
          <a:effectLst/>
        </p:spPr>
        <p:txBody>
          <a:bodyPr wrap="none">
            <a:spAutoFit/>
          </a:bodyPr>
          <a:lstStyle/>
          <a:p>
            <a:r>
              <a:rPr lang="en-US" altLang="el-GR" sz="2400" dirty="0"/>
              <a:t>Complete Graph</a:t>
            </a:r>
          </a:p>
        </p:txBody>
      </p:sp>
      <p:sp>
        <p:nvSpPr>
          <p:cNvPr id="5153" name="Text Box 39"/>
          <p:cNvSpPr txBox="1">
            <a:spLocks noChangeArrowheads="1"/>
          </p:cNvSpPr>
          <p:nvPr/>
        </p:nvSpPr>
        <p:spPr bwMode="auto">
          <a:xfrm>
            <a:off x="5126111" y="2467744"/>
            <a:ext cx="3262313" cy="457200"/>
          </a:xfrm>
          <a:prstGeom prst="rect">
            <a:avLst/>
          </a:prstGeom>
          <a:noFill/>
          <a:ln w="9525">
            <a:noFill/>
            <a:miter lim="800000"/>
            <a:headEnd/>
            <a:tailEnd/>
          </a:ln>
          <a:effectLst/>
        </p:spPr>
        <p:txBody>
          <a:bodyPr wrap="none">
            <a:spAutoFit/>
          </a:bodyPr>
          <a:lstStyle/>
          <a:p>
            <a:r>
              <a:rPr lang="en-US" altLang="el-GR" sz="2400" dirty="0"/>
              <a:t>Minimum Spanning Tree</a:t>
            </a:r>
          </a:p>
        </p:txBody>
      </p:sp>
      <p:sp>
        <p:nvSpPr>
          <p:cNvPr id="33" name="Slide Number Placeholder 32"/>
          <p:cNvSpPr>
            <a:spLocks noGrp="1"/>
          </p:cNvSpPr>
          <p:nvPr>
            <p:ph type="sldNum" sz="quarter" idx="12"/>
          </p:nvPr>
        </p:nvSpPr>
        <p:spPr/>
        <p:txBody>
          <a:bodyPr/>
          <a:lstStyle/>
          <a:p>
            <a:fld id="{5A4DD2B8-9052-4EBD-A268-910EE0104888}"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588" y="152400"/>
            <a:ext cx="9145588" cy="1323439"/>
          </a:xfrm>
          <a:prstGeom prst="rect">
            <a:avLst/>
          </a:prstGeom>
          <a:noFill/>
          <a:ln w="9525">
            <a:noFill/>
            <a:miter lim="800000"/>
            <a:headEnd/>
            <a:tailEnd/>
          </a:ln>
          <a:effectLst/>
        </p:spPr>
        <p:txBody>
          <a:bodyPr wrap="square">
            <a:spAutoFit/>
          </a:bodyPr>
          <a:lstStyle/>
          <a:p>
            <a:pPr algn="ctr"/>
            <a:r>
              <a:rPr lang="en-US" altLang="el-GR" sz="4000" dirty="0"/>
              <a:t>Algorithms for Obtaining the Minimum Spanning Tree</a:t>
            </a:r>
          </a:p>
        </p:txBody>
      </p:sp>
      <p:sp>
        <p:nvSpPr>
          <p:cNvPr id="6148" name="Rectangle 5"/>
          <p:cNvSpPr>
            <a:spLocks noGrp="1" noChangeArrowheads="1"/>
          </p:cNvSpPr>
          <p:nvPr>
            <p:ph type="body" idx="1"/>
          </p:nvPr>
        </p:nvSpPr>
        <p:spPr/>
        <p:txBody>
          <a:bodyPr/>
          <a:lstStyle/>
          <a:p>
            <a:pPr>
              <a:lnSpc>
                <a:spcPct val="200000"/>
              </a:lnSpc>
            </a:pPr>
            <a:r>
              <a:rPr lang="en-US" altLang="el-GR" sz="2400" dirty="0" err="1" smtClean="0"/>
              <a:t>Kruskal's</a:t>
            </a:r>
            <a:r>
              <a:rPr lang="en-US" altLang="el-GR" sz="2400" dirty="0" smtClean="0"/>
              <a:t> Algorithm</a:t>
            </a:r>
          </a:p>
          <a:p>
            <a:pPr>
              <a:lnSpc>
                <a:spcPct val="200000"/>
              </a:lnSpc>
            </a:pPr>
            <a:r>
              <a:rPr lang="en-US" altLang="el-GR" sz="2400" dirty="0" smtClean="0"/>
              <a:t>Prim's Algorithm</a:t>
            </a:r>
          </a:p>
          <a:p>
            <a:pPr>
              <a:lnSpc>
                <a:spcPct val="200000"/>
              </a:lnSpc>
            </a:pPr>
            <a:r>
              <a:rPr lang="en-US" altLang="el-GR" sz="2400" dirty="0" err="1" smtClean="0"/>
              <a:t>Boruvka's</a:t>
            </a:r>
            <a:r>
              <a:rPr lang="en-US" altLang="el-GR" sz="2400" dirty="0" smtClean="0"/>
              <a:t> Algorithm</a:t>
            </a:r>
          </a:p>
          <a:p>
            <a:pPr>
              <a:lnSpc>
                <a:spcPct val="200000"/>
              </a:lnSpc>
            </a:pPr>
            <a:endParaRPr lang="en-US" altLang="el-GR" dirty="0" smtClean="0"/>
          </a:p>
        </p:txBody>
      </p:sp>
      <p:sp>
        <p:nvSpPr>
          <p:cNvPr id="4" name="Slide Number Placeholder 3"/>
          <p:cNvSpPr>
            <a:spLocks noGrp="1"/>
          </p:cNvSpPr>
          <p:nvPr>
            <p:ph type="sldNum" sz="quarter" idx="12"/>
          </p:nvPr>
        </p:nvSpPr>
        <p:spPr/>
        <p:txBody>
          <a:bodyPr/>
          <a:lstStyle/>
          <a:p>
            <a:fld id="{5A4DD2B8-9052-4EBD-A268-910EE0104888}"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981200" y="920914"/>
            <a:ext cx="5334000" cy="707886"/>
          </a:xfrm>
          <a:prstGeom prst="rect">
            <a:avLst/>
          </a:prstGeom>
          <a:noFill/>
          <a:ln w="38100">
            <a:noFill/>
            <a:miter lim="800000"/>
            <a:headEnd/>
            <a:tailEnd/>
          </a:ln>
          <a:effectLst/>
        </p:spPr>
        <p:txBody>
          <a:bodyPr>
            <a:spAutoFit/>
          </a:bodyPr>
          <a:lstStyle/>
          <a:p>
            <a:pPr algn="ctr"/>
            <a:r>
              <a:rPr lang="en-US" altLang="el-GR" sz="4000" dirty="0" err="1"/>
              <a:t>Kruskal's</a:t>
            </a:r>
            <a:r>
              <a:rPr lang="en-US" altLang="el-GR" sz="4000" dirty="0"/>
              <a:t> Algorithm</a:t>
            </a:r>
          </a:p>
        </p:txBody>
      </p:sp>
      <p:sp>
        <p:nvSpPr>
          <p:cNvPr id="7172" name="Text Box 5"/>
          <p:cNvSpPr txBox="1">
            <a:spLocks noChangeArrowheads="1"/>
          </p:cNvSpPr>
          <p:nvPr/>
        </p:nvSpPr>
        <p:spPr bwMode="auto">
          <a:xfrm>
            <a:off x="60325" y="727075"/>
            <a:ext cx="184150" cy="457200"/>
          </a:xfrm>
          <a:prstGeom prst="rect">
            <a:avLst/>
          </a:prstGeom>
          <a:noFill/>
          <a:ln w="9525">
            <a:noFill/>
            <a:miter lim="800000"/>
            <a:headEnd/>
            <a:tailEnd/>
          </a:ln>
          <a:effectLst/>
        </p:spPr>
        <p:txBody>
          <a:bodyPr wrap="none">
            <a:spAutoFit/>
          </a:bodyPr>
          <a:lstStyle/>
          <a:p>
            <a:endParaRPr lang="el-GR" altLang="el-GR"/>
          </a:p>
        </p:txBody>
      </p:sp>
      <p:sp>
        <p:nvSpPr>
          <p:cNvPr id="7173" name="Text Box 8"/>
          <p:cNvSpPr txBox="1">
            <a:spLocks noChangeArrowheads="1"/>
          </p:cNvSpPr>
          <p:nvPr/>
        </p:nvSpPr>
        <p:spPr bwMode="auto">
          <a:xfrm>
            <a:off x="107504" y="2059037"/>
            <a:ext cx="9144000" cy="2378075"/>
          </a:xfrm>
          <a:prstGeom prst="rect">
            <a:avLst/>
          </a:prstGeom>
          <a:noFill/>
          <a:ln w="9525">
            <a:noFill/>
            <a:miter lim="800000"/>
            <a:headEnd/>
            <a:tailEnd/>
          </a:ln>
          <a:effectLst/>
        </p:spPr>
        <p:txBody>
          <a:bodyPr>
            <a:spAutoFit/>
          </a:bodyPr>
          <a:lstStyle/>
          <a:p>
            <a:pPr>
              <a:lnSpc>
                <a:spcPct val="125000"/>
              </a:lnSpc>
            </a:pPr>
            <a:r>
              <a:rPr lang="en-US" altLang="el-GR" sz="2400" dirty="0"/>
              <a:t>This algorithm creates a forest of trees. Initially the forest consists of n single node trees (and no edges). At each step, we add one edge (the cheapest one) so that it joins two trees together. If it were to form a cycle, it would simply link two nodes that were already part of a single connected tree, so that this edge would not be needed.</a:t>
            </a:r>
          </a:p>
        </p:txBody>
      </p:sp>
      <p:sp>
        <p:nvSpPr>
          <p:cNvPr id="5" name="Slide Number Placeholder 4"/>
          <p:cNvSpPr>
            <a:spLocks noGrp="1"/>
          </p:cNvSpPr>
          <p:nvPr>
            <p:ph type="sldNum" sz="quarter" idx="12"/>
          </p:nvPr>
        </p:nvSpPr>
        <p:spPr/>
        <p:txBody>
          <a:bodyPr/>
          <a:lstStyle/>
          <a:p>
            <a:fld id="{5A4DD2B8-9052-4EBD-A268-910EE0104888}"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0" y="762000"/>
            <a:ext cx="8931275" cy="4524315"/>
          </a:xfrm>
          <a:prstGeom prst="rect">
            <a:avLst/>
          </a:prstGeom>
          <a:noFill/>
          <a:ln w="9525">
            <a:noFill/>
            <a:miter lim="800000"/>
            <a:headEnd/>
            <a:tailEnd/>
          </a:ln>
          <a:effectLst/>
        </p:spPr>
        <p:txBody>
          <a:bodyPr>
            <a:spAutoFit/>
          </a:bodyPr>
          <a:lstStyle/>
          <a:p>
            <a:r>
              <a:rPr lang="en-US" altLang="el-GR" sz="2400" dirty="0"/>
              <a:t>The </a:t>
            </a:r>
            <a:r>
              <a:rPr lang="en-US" altLang="el-GR" sz="2400" dirty="0" smtClean="0"/>
              <a:t>steps</a:t>
            </a:r>
            <a:r>
              <a:rPr lang="hi-IN" altLang="el-GR" sz="2400" dirty="0" smtClean="0"/>
              <a:t> of Krushkal’s algorithm</a:t>
            </a:r>
            <a:r>
              <a:rPr lang="en-US" altLang="el-GR" sz="2400" dirty="0" smtClean="0"/>
              <a:t> </a:t>
            </a:r>
            <a:r>
              <a:rPr lang="en-US" altLang="el-GR" sz="2400" dirty="0"/>
              <a:t>are:</a:t>
            </a:r>
          </a:p>
          <a:p>
            <a:endParaRPr lang="en-US" altLang="el-GR" sz="2400" dirty="0"/>
          </a:p>
          <a:p>
            <a:r>
              <a:rPr lang="en-US" altLang="el-GR" sz="2400" dirty="0"/>
              <a:t>   1. The forest is constructed - with each node in a separate tree.</a:t>
            </a:r>
          </a:p>
          <a:p>
            <a:r>
              <a:rPr lang="en-US" altLang="el-GR" sz="2400" dirty="0"/>
              <a:t>   2. The edges are placed in a priority queue.</a:t>
            </a:r>
          </a:p>
          <a:p>
            <a:r>
              <a:rPr lang="en-US" altLang="el-GR" sz="2400" dirty="0"/>
              <a:t>   3. Until we've added n-1 edges,</a:t>
            </a:r>
          </a:p>
          <a:p>
            <a:r>
              <a:rPr lang="en-US" altLang="el-GR" sz="2400" dirty="0"/>
              <a:t>         1. Extract the cheapest edge from the queue,</a:t>
            </a:r>
          </a:p>
          <a:p>
            <a:r>
              <a:rPr lang="en-US" altLang="el-GR" sz="2400" dirty="0"/>
              <a:t>         2. If it forms a cycle, reject it,</a:t>
            </a:r>
          </a:p>
          <a:p>
            <a:r>
              <a:rPr lang="en-US" altLang="el-GR" sz="2400" dirty="0"/>
              <a:t>        </a:t>
            </a:r>
            <a:r>
              <a:rPr lang="en-US" altLang="el-GR" sz="2400" dirty="0" smtClean="0"/>
              <a:t> 3</a:t>
            </a:r>
            <a:r>
              <a:rPr lang="en-US" altLang="el-GR" sz="2400" dirty="0"/>
              <a:t>. Else add it to the forest. Adding it to the forest will join two </a:t>
            </a:r>
            <a:r>
              <a:rPr lang="en-US" altLang="el-GR" sz="2400" dirty="0" smtClean="0"/>
              <a:t>trees </a:t>
            </a:r>
            <a:r>
              <a:rPr lang="en-US" altLang="el-GR" sz="2400" dirty="0"/>
              <a:t>together.</a:t>
            </a:r>
          </a:p>
          <a:p>
            <a:endParaRPr lang="en-US" altLang="el-GR" sz="2400" dirty="0"/>
          </a:p>
          <a:p>
            <a:r>
              <a:rPr lang="en-US" altLang="el-GR" sz="2400" dirty="0"/>
              <a:t>Every step will have joined two trees in the forest together, so that at the end, there will only be one tree in T.</a:t>
            </a:r>
          </a:p>
        </p:txBody>
      </p:sp>
      <p:sp>
        <p:nvSpPr>
          <p:cNvPr id="3" name="Slide Number Placeholder 2"/>
          <p:cNvSpPr>
            <a:spLocks noGrp="1"/>
          </p:cNvSpPr>
          <p:nvPr>
            <p:ph type="sldNum" sz="quarter" idx="12"/>
          </p:nvPr>
        </p:nvSpPr>
        <p:spPr/>
        <p:txBody>
          <a:bodyPr/>
          <a:lstStyle/>
          <a:p>
            <a:fld id="{5A4DD2B8-9052-4EBD-A268-910EE0104888}"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val 38"/>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9219" name="Oval 39"/>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9220" name="AutoShape 40"/>
          <p:cNvCxnSpPr>
            <a:cxnSpLocks noChangeShapeType="1"/>
            <a:stCxn id="9218" idx="6"/>
            <a:endCxn id="9219"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9221" name="Text Box 41"/>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9222" name="Oval 42"/>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9223" name="Oval 43"/>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9224" name="Oval 44"/>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9225" name="Oval 45"/>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9226" name="Oval 46"/>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9227" name="AutoShape 49"/>
          <p:cNvCxnSpPr>
            <a:cxnSpLocks noChangeShapeType="1"/>
            <a:stCxn id="9218" idx="3"/>
            <a:endCxn id="9223" idx="7"/>
          </p:cNvCxnSpPr>
          <p:nvPr/>
        </p:nvCxnSpPr>
        <p:spPr bwMode="auto">
          <a:xfrm flipH="1">
            <a:off x="1152525" y="2447925"/>
            <a:ext cx="666750" cy="1200150"/>
          </a:xfrm>
          <a:prstGeom prst="straightConnector1">
            <a:avLst/>
          </a:prstGeom>
          <a:noFill/>
          <a:ln w="9525">
            <a:solidFill>
              <a:schemeClr val="tx1"/>
            </a:solidFill>
            <a:round/>
            <a:headEnd/>
            <a:tailEnd/>
          </a:ln>
          <a:effectLst/>
        </p:spPr>
      </p:cxnSp>
      <p:cxnSp>
        <p:nvCxnSpPr>
          <p:cNvPr id="9228" name="AutoShape 50"/>
          <p:cNvCxnSpPr>
            <a:cxnSpLocks noChangeShapeType="1"/>
            <a:stCxn id="9223" idx="5"/>
            <a:endCxn id="9224" idx="1"/>
          </p:cNvCxnSpPr>
          <p:nvPr/>
        </p:nvCxnSpPr>
        <p:spPr bwMode="auto">
          <a:xfrm>
            <a:off x="1152525" y="3971925"/>
            <a:ext cx="819150" cy="1809750"/>
          </a:xfrm>
          <a:prstGeom prst="straightConnector1">
            <a:avLst/>
          </a:prstGeom>
          <a:noFill/>
          <a:ln w="9525">
            <a:solidFill>
              <a:schemeClr val="tx1"/>
            </a:solidFill>
            <a:round/>
            <a:headEnd/>
            <a:tailEnd/>
          </a:ln>
          <a:effectLst/>
        </p:spPr>
      </p:cxnSp>
      <p:cxnSp>
        <p:nvCxnSpPr>
          <p:cNvPr id="9229" name="AutoShape 51"/>
          <p:cNvCxnSpPr>
            <a:cxnSpLocks noChangeShapeType="1"/>
            <a:stCxn id="9224" idx="7"/>
            <a:endCxn id="9226"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9230" name="AutoShape 52"/>
          <p:cNvCxnSpPr>
            <a:cxnSpLocks noChangeShapeType="1"/>
            <a:stCxn id="9225" idx="3"/>
            <a:endCxn id="9226"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9231" name="AutoShape 53"/>
          <p:cNvCxnSpPr>
            <a:cxnSpLocks noChangeShapeType="1"/>
            <a:stCxn id="9222" idx="4"/>
            <a:endCxn id="9226"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9232" name="AutoShape 54"/>
          <p:cNvCxnSpPr>
            <a:cxnSpLocks noChangeShapeType="1"/>
            <a:stCxn id="9218" idx="4"/>
            <a:endCxn id="9224" idx="0"/>
          </p:cNvCxnSpPr>
          <p:nvPr/>
        </p:nvCxnSpPr>
        <p:spPr bwMode="auto">
          <a:xfrm>
            <a:off x="1981200" y="2514600"/>
            <a:ext cx="152400" cy="3200400"/>
          </a:xfrm>
          <a:prstGeom prst="straightConnector1">
            <a:avLst/>
          </a:prstGeom>
          <a:noFill/>
          <a:ln w="9525">
            <a:solidFill>
              <a:schemeClr val="tx1"/>
            </a:solidFill>
            <a:round/>
            <a:headEnd/>
            <a:tailEnd/>
          </a:ln>
          <a:effectLst/>
        </p:spPr>
      </p:cxnSp>
      <p:cxnSp>
        <p:nvCxnSpPr>
          <p:cNvPr id="9233" name="AutoShape 55"/>
          <p:cNvCxnSpPr>
            <a:cxnSpLocks noChangeShapeType="1"/>
            <a:stCxn id="9219" idx="3"/>
            <a:endCxn id="9222"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9234" name="AutoShape 56"/>
          <p:cNvCxnSpPr>
            <a:cxnSpLocks noChangeShapeType="1"/>
            <a:stCxn id="9219" idx="4"/>
            <a:endCxn id="9225"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9235" name="Rectangle 90"/>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9236" name="Oval 9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9237" name="Oval 9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9238" name="Oval 9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9239" name="AutoShape 95"/>
          <p:cNvCxnSpPr>
            <a:cxnSpLocks noChangeShapeType="1"/>
            <a:stCxn id="9224" idx="6"/>
            <a:endCxn id="9236"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9240" name="AutoShape 96"/>
          <p:cNvCxnSpPr>
            <a:cxnSpLocks noChangeShapeType="1"/>
            <a:stCxn id="9224" idx="2"/>
            <a:endCxn id="9237"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9241" name="AutoShape 98"/>
          <p:cNvCxnSpPr>
            <a:cxnSpLocks noChangeShapeType="1"/>
            <a:stCxn id="9223" idx="1"/>
            <a:endCxn id="9238"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9242" name="AutoShape 99"/>
          <p:cNvCxnSpPr>
            <a:cxnSpLocks noChangeShapeType="1"/>
            <a:stCxn id="9236" idx="1"/>
            <a:endCxn id="9226"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9243" name="AutoShape 100"/>
          <p:cNvCxnSpPr>
            <a:cxnSpLocks noChangeShapeType="1"/>
            <a:stCxn id="9225" idx="4"/>
            <a:endCxn id="9236"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9244" name="AutoShape 101"/>
          <p:cNvCxnSpPr>
            <a:cxnSpLocks noChangeShapeType="1"/>
            <a:stCxn id="9238" idx="7"/>
            <a:endCxn id="9218"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9245" name="Text Box 103"/>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9246" name="Text Box 104"/>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9247" name="Text Box 105"/>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9248" name="Text Box 107"/>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9249" name="Text Box 108"/>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9250" name="Text Box 109"/>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9251" name="Text Box 110"/>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9252" name="Text Box 111"/>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9253" name="Text Box 112"/>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9254" name="Text Box 113"/>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9255" name="Text Box 114"/>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9256" name="Text Box 116"/>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9257" name="Text Box 117"/>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9258" name="Text Box 118"/>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9259" name="Text Box 119"/>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9260" name="Text Box 120"/>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9261" name="Text Box 121"/>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9262" name="Text Box 122"/>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9263" name="Text Box 123"/>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9264" name="Text Box 124"/>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9265" name="Text Box 125"/>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9266" name="Text Box 126"/>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9267" name="Text Box 127"/>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9268" name="Text Box 128"/>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9269" name="Text Box 129"/>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9270" name="AutoShape 162"/>
          <p:cNvCxnSpPr>
            <a:cxnSpLocks noChangeShapeType="1"/>
            <a:stCxn id="9223" idx="4"/>
            <a:endCxn id="9237" idx="0"/>
          </p:cNvCxnSpPr>
          <p:nvPr/>
        </p:nvCxnSpPr>
        <p:spPr bwMode="auto">
          <a:xfrm>
            <a:off x="990600" y="4038600"/>
            <a:ext cx="152400" cy="1219200"/>
          </a:xfrm>
          <a:prstGeom prst="straightConnector1">
            <a:avLst/>
          </a:prstGeom>
          <a:noFill/>
          <a:ln w="9525">
            <a:solidFill>
              <a:schemeClr val="tx1"/>
            </a:solidFill>
            <a:round/>
            <a:headEnd/>
            <a:tailEnd/>
          </a:ln>
          <a:effectLst/>
        </p:spPr>
      </p:cxnSp>
      <p:sp>
        <p:nvSpPr>
          <p:cNvPr id="9271" name="Text Box 163"/>
          <p:cNvSpPr txBox="1">
            <a:spLocks noChangeArrowheads="1"/>
          </p:cNvSpPr>
          <p:nvPr/>
        </p:nvSpPr>
        <p:spPr bwMode="auto">
          <a:xfrm>
            <a:off x="824880" y="811560"/>
            <a:ext cx="2667000" cy="457200"/>
          </a:xfrm>
          <a:prstGeom prst="rect">
            <a:avLst/>
          </a:prstGeom>
          <a:noFill/>
          <a:ln w="9525">
            <a:noFill/>
            <a:miter lim="800000"/>
            <a:headEnd/>
            <a:tailEnd/>
          </a:ln>
          <a:effectLst/>
        </p:spPr>
        <p:txBody>
          <a:bodyPr>
            <a:spAutoFit/>
          </a:bodyPr>
          <a:lstStyle/>
          <a:p>
            <a:pPr algn="ctr">
              <a:spcBef>
                <a:spcPct val="50000"/>
              </a:spcBef>
            </a:pPr>
            <a:r>
              <a:rPr lang="en-US" altLang="el-GR" sz="2400" dirty="0"/>
              <a:t>Complete Graph</a:t>
            </a:r>
          </a:p>
        </p:txBody>
      </p:sp>
      <p:sp>
        <p:nvSpPr>
          <p:cNvPr id="56" name="Slide Number Placeholder 55"/>
          <p:cNvSpPr>
            <a:spLocks noGrp="1"/>
          </p:cNvSpPr>
          <p:nvPr>
            <p:ph type="sldNum" sz="quarter" idx="12"/>
          </p:nvPr>
        </p:nvSpPr>
        <p:spPr/>
        <p:txBody>
          <a:bodyPr/>
          <a:lstStyle/>
          <a:p>
            <a:fld id="{5A4DD2B8-9052-4EBD-A268-910EE0104888}"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val 2"/>
          <p:cNvSpPr>
            <a:spLocks noChangeAspect="1" noChangeArrowheads="1"/>
          </p:cNvSpPr>
          <p:nvPr/>
        </p:nvSpPr>
        <p:spPr bwMode="auto">
          <a:xfrm>
            <a:off x="68580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43" name="Oval 3"/>
          <p:cNvSpPr>
            <a:spLocks noChangeArrowheads="1"/>
          </p:cNvSpPr>
          <p:nvPr/>
        </p:nvSpPr>
        <p:spPr bwMode="auto">
          <a:xfrm>
            <a:off x="84582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44" name="AutoShape 4"/>
          <p:cNvCxnSpPr>
            <a:cxnSpLocks noChangeShapeType="1"/>
            <a:stCxn id="10242" idx="6"/>
            <a:endCxn id="10243" idx="2"/>
          </p:cNvCxnSpPr>
          <p:nvPr/>
        </p:nvCxnSpPr>
        <p:spPr bwMode="auto">
          <a:xfrm>
            <a:off x="7315200" y="762000"/>
            <a:ext cx="1143000" cy="0"/>
          </a:xfrm>
          <a:prstGeom prst="straightConnector1">
            <a:avLst/>
          </a:prstGeom>
          <a:noFill/>
          <a:ln w="9525">
            <a:solidFill>
              <a:schemeClr val="tx1"/>
            </a:solidFill>
            <a:round/>
            <a:headEnd/>
            <a:tailEnd/>
          </a:ln>
          <a:effectLst/>
        </p:spPr>
      </p:cxnSp>
      <p:sp>
        <p:nvSpPr>
          <p:cNvPr id="10245" name="Text Box 5"/>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0246" name="Oval 6"/>
          <p:cNvSpPr>
            <a:spLocks noChangeAspect="1" noChangeArrowheads="1"/>
          </p:cNvSpPr>
          <p:nvPr/>
        </p:nvSpPr>
        <p:spPr bwMode="auto">
          <a:xfrm>
            <a:off x="6858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47" name="Oval 7"/>
          <p:cNvSpPr>
            <a:spLocks noChangeArrowheads="1"/>
          </p:cNvSpPr>
          <p:nvPr/>
        </p:nvSpPr>
        <p:spPr bwMode="auto">
          <a:xfrm>
            <a:off x="8458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48" name="AutoShape 8"/>
          <p:cNvCxnSpPr>
            <a:cxnSpLocks noChangeShapeType="1"/>
            <a:stCxn id="10246" idx="6"/>
            <a:endCxn id="10247" idx="2"/>
          </p:cNvCxnSpPr>
          <p:nvPr/>
        </p:nvCxnSpPr>
        <p:spPr bwMode="auto">
          <a:xfrm>
            <a:off x="7315200" y="1524000"/>
            <a:ext cx="1143000" cy="0"/>
          </a:xfrm>
          <a:prstGeom prst="straightConnector1">
            <a:avLst/>
          </a:prstGeom>
          <a:noFill/>
          <a:ln w="9525">
            <a:solidFill>
              <a:schemeClr val="tx1"/>
            </a:solidFill>
            <a:round/>
            <a:headEnd/>
            <a:tailEnd/>
          </a:ln>
          <a:effectLst/>
        </p:spPr>
      </p:cxnSp>
      <p:sp>
        <p:nvSpPr>
          <p:cNvPr id="10249" name="Text Box 9"/>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250" name="Oval 10"/>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51" name="Oval 11"/>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52" name="AutoShape 12"/>
          <p:cNvCxnSpPr>
            <a:cxnSpLocks noChangeShapeType="1"/>
            <a:stCxn id="10250" idx="6"/>
            <a:endCxn id="10251"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0253" name="Text Box 13"/>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0254" name="Oval 14"/>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55" name="Oval 15"/>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56" name="AutoShape 16"/>
          <p:cNvCxnSpPr>
            <a:cxnSpLocks noChangeShapeType="1"/>
            <a:stCxn id="10254" idx="6"/>
            <a:endCxn id="10255"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0257" name="Text Box 17"/>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0258" name="Oval 18"/>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59" name="Oval 19"/>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60" name="AutoShape 20"/>
          <p:cNvCxnSpPr>
            <a:cxnSpLocks noChangeShapeType="1"/>
            <a:stCxn id="10258" idx="6"/>
            <a:endCxn id="10259"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0261" name="Text Box 21"/>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0262" name="Oval 22"/>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63" name="Oval 23"/>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64" name="AutoShape 24"/>
          <p:cNvCxnSpPr>
            <a:cxnSpLocks noChangeShapeType="1"/>
            <a:stCxn id="10262" idx="6"/>
            <a:endCxn id="10263"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0265" name="Text Box 25"/>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0266" name="Oval 2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67" name="Oval 2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68" name="AutoShape 28"/>
          <p:cNvCxnSpPr>
            <a:cxnSpLocks noChangeShapeType="1"/>
            <a:stCxn id="10266" idx="6"/>
            <a:endCxn id="10267"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0269" name="Text Box 2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270" name="Oval 30"/>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71" name="Oval 31"/>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72" name="AutoShape 32"/>
          <p:cNvCxnSpPr>
            <a:cxnSpLocks noChangeShapeType="1"/>
            <a:stCxn id="10270" idx="6"/>
            <a:endCxn id="10271"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0273" name="Text Box 33"/>
          <p:cNvSpPr txBox="1">
            <a:spLocks noChangeArrowheads="1"/>
          </p:cNvSpPr>
          <p:nvPr/>
        </p:nvSpPr>
        <p:spPr bwMode="auto">
          <a:xfrm>
            <a:off x="7772400" y="5791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0274" name="Oval 34"/>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0275" name="Oval 35"/>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0276" name="AutoShape 36"/>
          <p:cNvCxnSpPr>
            <a:cxnSpLocks noChangeShapeType="1"/>
            <a:stCxn id="10274" idx="6"/>
            <a:endCxn id="10275"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0277" name="Text Box 37"/>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278" name="Oval 38"/>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0279" name="Oval 39"/>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0280" name="Oval 40"/>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0281" name="Oval 41"/>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0282" name="Oval 42"/>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0283" name="AutoShape 43"/>
          <p:cNvCxnSpPr>
            <a:cxnSpLocks noChangeShapeType="1"/>
            <a:stCxn id="10274" idx="3"/>
            <a:endCxn id="1027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0284" name="AutoShape 44"/>
          <p:cNvCxnSpPr>
            <a:cxnSpLocks noChangeShapeType="1"/>
            <a:stCxn id="10279" idx="5"/>
            <a:endCxn id="10280"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0285" name="AutoShape 45"/>
          <p:cNvCxnSpPr>
            <a:cxnSpLocks noChangeShapeType="1"/>
            <a:stCxn id="10280" idx="7"/>
            <a:endCxn id="10282"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0286" name="AutoShape 46"/>
          <p:cNvCxnSpPr>
            <a:cxnSpLocks noChangeShapeType="1"/>
            <a:stCxn id="10281" idx="3"/>
            <a:endCxn id="10282"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0287" name="AutoShape 47"/>
          <p:cNvCxnSpPr>
            <a:cxnSpLocks noChangeShapeType="1"/>
            <a:stCxn id="10278" idx="4"/>
            <a:endCxn id="10282"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10288" name="AutoShape 48"/>
          <p:cNvCxnSpPr>
            <a:cxnSpLocks noChangeShapeType="1"/>
            <a:stCxn id="10274" idx="4"/>
            <a:endCxn id="10280"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0289" name="AutoShape 49"/>
          <p:cNvCxnSpPr>
            <a:cxnSpLocks noChangeShapeType="1"/>
            <a:stCxn id="10275" idx="3"/>
            <a:endCxn id="10278"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10290" name="AutoShape 50"/>
          <p:cNvCxnSpPr>
            <a:cxnSpLocks noChangeShapeType="1"/>
            <a:stCxn id="10275" idx="4"/>
            <a:endCxn id="10281"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10291" name="Oval 51"/>
          <p:cNvSpPr>
            <a:spLocks noChangeAspect="1" noChangeArrowheads="1"/>
          </p:cNvSpPr>
          <p:nvPr/>
        </p:nvSpPr>
        <p:spPr bwMode="auto">
          <a:xfrm>
            <a:off x="45720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92" name="Oval 52"/>
          <p:cNvSpPr>
            <a:spLocks noChangeArrowheads="1"/>
          </p:cNvSpPr>
          <p:nvPr/>
        </p:nvSpPr>
        <p:spPr bwMode="auto">
          <a:xfrm>
            <a:off x="61722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93" name="AutoShape 53"/>
          <p:cNvCxnSpPr>
            <a:cxnSpLocks noChangeShapeType="1"/>
            <a:stCxn id="10291" idx="6"/>
            <a:endCxn id="10292" idx="2"/>
          </p:cNvCxnSpPr>
          <p:nvPr/>
        </p:nvCxnSpPr>
        <p:spPr bwMode="auto">
          <a:xfrm>
            <a:off x="5029200" y="762000"/>
            <a:ext cx="1143000" cy="0"/>
          </a:xfrm>
          <a:prstGeom prst="straightConnector1">
            <a:avLst/>
          </a:prstGeom>
          <a:noFill/>
          <a:ln w="9525">
            <a:solidFill>
              <a:schemeClr val="tx1"/>
            </a:solidFill>
            <a:round/>
            <a:headEnd/>
            <a:tailEnd/>
          </a:ln>
          <a:effectLst/>
        </p:spPr>
      </p:cxnSp>
      <p:sp>
        <p:nvSpPr>
          <p:cNvPr id="10294" name="Text Box 54"/>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295" name="Oval 55"/>
          <p:cNvSpPr>
            <a:spLocks noChangeAspect="1" noChangeArrowheads="1"/>
          </p:cNvSpPr>
          <p:nvPr/>
        </p:nvSpPr>
        <p:spPr bwMode="auto">
          <a:xfrm>
            <a:off x="4572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96" name="Oval 56"/>
          <p:cNvSpPr>
            <a:spLocks noChangeArrowheads="1"/>
          </p:cNvSpPr>
          <p:nvPr/>
        </p:nvSpPr>
        <p:spPr bwMode="auto">
          <a:xfrm>
            <a:off x="6172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97" name="AutoShape 57"/>
          <p:cNvCxnSpPr>
            <a:cxnSpLocks noChangeShapeType="1"/>
            <a:stCxn id="10295" idx="6"/>
            <a:endCxn id="10296" idx="2"/>
          </p:cNvCxnSpPr>
          <p:nvPr/>
        </p:nvCxnSpPr>
        <p:spPr bwMode="auto">
          <a:xfrm>
            <a:off x="5029200" y="1524000"/>
            <a:ext cx="1143000" cy="0"/>
          </a:xfrm>
          <a:prstGeom prst="straightConnector1">
            <a:avLst/>
          </a:prstGeom>
          <a:noFill/>
          <a:ln w="9525">
            <a:solidFill>
              <a:schemeClr val="tx1"/>
            </a:solidFill>
            <a:round/>
            <a:headEnd/>
            <a:tailEnd/>
          </a:ln>
          <a:effectLst/>
        </p:spPr>
      </p:cxnSp>
      <p:sp>
        <p:nvSpPr>
          <p:cNvPr id="10298" name="Text Box 58"/>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299" name="Oval 59"/>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300" name="Oval 60"/>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301" name="AutoShape 61"/>
          <p:cNvCxnSpPr>
            <a:cxnSpLocks noChangeShapeType="1"/>
            <a:stCxn id="10299" idx="6"/>
            <a:endCxn id="10300"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0302" name="Text Box 62"/>
          <p:cNvSpPr txBox="1">
            <a:spLocks noChangeArrowheads="1"/>
          </p:cNvSpPr>
          <p:nvPr/>
        </p:nvSpPr>
        <p:spPr bwMode="auto">
          <a:xfrm>
            <a:off x="5486400" y="20574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0303"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304"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305" name="AutoShape 65"/>
          <p:cNvCxnSpPr>
            <a:cxnSpLocks noChangeShapeType="1"/>
            <a:stCxn id="10303" idx="6"/>
            <a:endCxn id="10304"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0306"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0307" name="Oval 67"/>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308" name="Oval 68"/>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309" name="AutoShape 69"/>
          <p:cNvCxnSpPr>
            <a:cxnSpLocks noChangeShapeType="1"/>
            <a:stCxn id="10307" idx="6"/>
            <a:endCxn id="10308"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0310" name="Text Box 70"/>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0311" name="Oval 71"/>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312" name="Oval 72"/>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313" name="AutoShape 73"/>
          <p:cNvCxnSpPr>
            <a:cxnSpLocks noChangeShapeType="1"/>
            <a:stCxn id="10311" idx="6"/>
            <a:endCxn id="10312"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0314" name="Text Box 74"/>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0315" name="Oval 75"/>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316" name="Oval 76"/>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317" name="AutoShape 77"/>
          <p:cNvCxnSpPr>
            <a:cxnSpLocks noChangeShapeType="1"/>
            <a:stCxn id="10315" idx="6"/>
            <a:endCxn id="10316"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0318" name="Text Box 78"/>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0319" name="Oval 79"/>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320" name="Oval 80"/>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321" name="AutoShape 81"/>
          <p:cNvCxnSpPr>
            <a:cxnSpLocks noChangeShapeType="1"/>
            <a:stCxn id="10319" idx="6"/>
            <a:endCxn id="10320"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0322" name="Text Box 82"/>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0323" name="Rectangle 83"/>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0324" name="Oval 84"/>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0325" name="Oval 85"/>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0326" name="Oval 86"/>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0327" name="AutoShape 87"/>
          <p:cNvCxnSpPr>
            <a:cxnSpLocks noChangeShapeType="1"/>
            <a:stCxn id="10280" idx="6"/>
            <a:endCxn id="10324"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0328" name="AutoShape 88"/>
          <p:cNvCxnSpPr>
            <a:cxnSpLocks noChangeShapeType="1"/>
            <a:stCxn id="10280" idx="2"/>
            <a:endCxn id="10325"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0329" name="AutoShape 89"/>
          <p:cNvCxnSpPr>
            <a:cxnSpLocks noChangeShapeType="1"/>
            <a:stCxn id="10279" idx="1"/>
            <a:endCxn id="10326"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10330" name="AutoShape 90"/>
          <p:cNvCxnSpPr>
            <a:cxnSpLocks noChangeShapeType="1"/>
            <a:stCxn id="10324" idx="1"/>
            <a:endCxn id="10282"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0331" name="AutoShape 91"/>
          <p:cNvCxnSpPr>
            <a:cxnSpLocks noChangeShapeType="1"/>
            <a:stCxn id="10281" idx="4"/>
            <a:endCxn id="10324"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0332" name="AutoShape 92"/>
          <p:cNvCxnSpPr>
            <a:cxnSpLocks noChangeShapeType="1"/>
            <a:stCxn id="10326" idx="7"/>
            <a:endCxn id="10274"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0333" name="Text Box 93"/>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0334" name="Text Box 94"/>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0335" name="Text Box 95"/>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0336" name="Text Box 96"/>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0337" name="Text Box 97"/>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0338" name="Text Box 98"/>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0339" name="Text Box 99"/>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0340" name="Text Box 100"/>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0341" name="Text Box 101"/>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342" name="Text Box 102"/>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0343" name="Text Box 103"/>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0344" name="Text Box 104"/>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0345" name="Text Box 105"/>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346" name="Text Box 106"/>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347" name="Text Box 107"/>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0348" name="Text Box 108"/>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0349" name="Text Box 109"/>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0350" name="Text Box 110"/>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0351" name="Text Box 111"/>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0352" name="Text Box 112"/>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0353" name="Text Box 113"/>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0354" name="Text Box 114"/>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0355" name="Text Box 115"/>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0356" name="Text Box 116"/>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0357" name="Text Box 117"/>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0358" name="Text Box 118"/>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0359" name="Text Box 119"/>
          <p:cNvSpPr txBox="1">
            <a:spLocks noChangeArrowheads="1"/>
          </p:cNvSpPr>
          <p:nvPr/>
        </p:nvSpPr>
        <p:spPr bwMode="auto">
          <a:xfrm>
            <a:off x="6934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0360" name="Text Box 120"/>
          <p:cNvSpPr txBox="1">
            <a:spLocks noChangeArrowheads="1"/>
          </p:cNvSpPr>
          <p:nvPr/>
        </p:nvSpPr>
        <p:spPr bwMode="auto">
          <a:xfrm>
            <a:off x="6248400" y="609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0361" name="Text Box 121"/>
          <p:cNvSpPr txBox="1">
            <a:spLocks noChangeArrowheads="1"/>
          </p:cNvSpPr>
          <p:nvPr/>
        </p:nvSpPr>
        <p:spPr bwMode="auto">
          <a:xfrm>
            <a:off x="8534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0362" name="Text Box 122"/>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0363" name="Text Box 123"/>
          <p:cNvSpPr txBox="1">
            <a:spLocks noChangeArrowheads="1"/>
          </p:cNvSpPr>
          <p:nvPr/>
        </p:nvSpPr>
        <p:spPr bwMode="auto">
          <a:xfrm>
            <a:off x="6934200" y="1371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0364" name="Text Box 124"/>
          <p:cNvSpPr txBox="1">
            <a:spLocks noChangeArrowheads="1"/>
          </p:cNvSpPr>
          <p:nvPr/>
        </p:nvSpPr>
        <p:spPr bwMode="auto">
          <a:xfrm>
            <a:off x="46482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0365" name="Text Box 125"/>
          <p:cNvSpPr txBox="1">
            <a:spLocks noChangeArrowheads="1"/>
          </p:cNvSpPr>
          <p:nvPr/>
        </p:nvSpPr>
        <p:spPr bwMode="auto">
          <a:xfrm>
            <a:off x="62484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0366" name="Text Box 126"/>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0367" name="Text Box 127"/>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0368" name="Text Box 128"/>
          <p:cNvSpPr txBox="1">
            <a:spLocks noChangeArrowheads="1"/>
          </p:cNvSpPr>
          <p:nvPr/>
        </p:nvSpPr>
        <p:spPr bwMode="auto">
          <a:xfrm>
            <a:off x="69342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0369" name="Text Box 129"/>
          <p:cNvSpPr txBox="1">
            <a:spLocks noChangeArrowheads="1"/>
          </p:cNvSpPr>
          <p:nvPr/>
        </p:nvSpPr>
        <p:spPr bwMode="auto">
          <a:xfrm>
            <a:off x="4648200" y="2819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0370" name="Text Box 130"/>
          <p:cNvSpPr txBox="1">
            <a:spLocks noChangeArrowheads="1"/>
          </p:cNvSpPr>
          <p:nvPr/>
        </p:nvSpPr>
        <p:spPr bwMode="auto">
          <a:xfrm>
            <a:off x="8534400" y="2133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0371" name="Text Box 131"/>
          <p:cNvSpPr txBox="1">
            <a:spLocks noChangeArrowheads="1"/>
          </p:cNvSpPr>
          <p:nvPr/>
        </p:nvSpPr>
        <p:spPr bwMode="auto">
          <a:xfrm>
            <a:off x="6248400" y="2819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0372" name="Text Box 132"/>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0373" name="Text Box 133"/>
          <p:cNvSpPr txBox="1">
            <a:spLocks noChangeArrowheads="1"/>
          </p:cNvSpPr>
          <p:nvPr/>
        </p:nvSpPr>
        <p:spPr bwMode="auto">
          <a:xfrm>
            <a:off x="6934200" y="2819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0374" name="Text Box 134"/>
          <p:cNvSpPr txBox="1">
            <a:spLocks noChangeArrowheads="1"/>
          </p:cNvSpPr>
          <p:nvPr/>
        </p:nvSpPr>
        <p:spPr bwMode="auto">
          <a:xfrm>
            <a:off x="8534400" y="2819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0375" name="Text Box 135"/>
          <p:cNvSpPr txBox="1">
            <a:spLocks noChangeArrowheads="1"/>
          </p:cNvSpPr>
          <p:nvPr/>
        </p:nvSpPr>
        <p:spPr bwMode="auto">
          <a:xfrm>
            <a:off x="6248400" y="3581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0376" name="Text Box 136"/>
          <p:cNvSpPr txBox="1">
            <a:spLocks noChangeArrowheads="1"/>
          </p:cNvSpPr>
          <p:nvPr/>
        </p:nvSpPr>
        <p:spPr bwMode="auto">
          <a:xfrm>
            <a:off x="6934200" y="35814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0377" name="Text Box 137"/>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0378" name="Text Box 138"/>
          <p:cNvSpPr txBox="1">
            <a:spLocks noChangeArrowheads="1"/>
          </p:cNvSpPr>
          <p:nvPr/>
        </p:nvSpPr>
        <p:spPr bwMode="auto">
          <a:xfrm>
            <a:off x="4648200" y="4343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0379" name="Text Box 139"/>
          <p:cNvSpPr txBox="1">
            <a:spLocks noChangeArrowheads="1"/>
          </p:cNvSpPr>
          <p:nvPr/>
        </p:nvSpPr>
        <p:spPr bwMode="auto">
          <a:xfrm>
            <a:off x="6934200" y="4343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0380" name="Text Box 140"/>
          <p:cNvSpPr txBox="1">
            <a:spLocks noChangeArrowheads="1"/>
          </p:cNvSpPr>
          <p:nvPr/>
        </p:nvSpPr>
        <p:spPr bwMode="auto">
          <a:xfrm>
            <a:off x="62484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0381" name="Text Box 141"/>
          <p:cNvSpPr txBox="1">
            <a:spLocks noChangeArrowheads="1"/>
          </p:cNvSpPr>
          <p:nvPr/>
        </p:nvSpPr>
        <p:spPr bwMode="auto">
          <a:xfrm>
            <a:off x="8534400" y="4343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0382" name="Text Box 142"/>
          <p:cNvSpPr txBox="1">
            <a:spLocks noChangeArrowheads="1"/>
          </p:cNvSpPr>
          <p:nvPr/>
        </p:nvSpPr>
        <p:spPr bwMode="auto">
          <a:xfrm>
            <a:off x="4648200" y="5105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0383" name="Text Box 143"/>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0384" name="Text Box 144"/>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0385" name="Text Box 145"/>
          <p:cNvSpPr txBox="1">
            <a:spLocks noChangeArrowheads="1"/>
          </p:cNvSpPr>
          <p:nvPr/>
        </p:nvSpPr>
        <p:spPr bwMode="auto">
          <a:xfrm>
            <a:off x="8534400" y="5105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0386" name="Text Box 146"/>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0387" name="Text Box 14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0388" name="Text Box 148"/>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0389" name="Text Box 149"/>
          <p:cNvSpPr txBox="1">
            <a:spLocks noChangeArrowheads="1"/>
          </p:cNvSpPr>
          <p:nvPr/>
        </p:nvSpPr>
        <p:spPr bwMode="auto">
          <a:xfrm>
            <a:off x="6934200" y="5867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0390" name="AutoShape 150"/>
          <p:cNvCxnSpPr>
            <a:cxnSpLocks noChangeShapeType="1"/>
            <a:stCxn id="10279" idx="4"/>
            <a:endCxn id="10325"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51" name="Slide Number Placeholder 150"/>
          <p:cNvSpPr>
            <a:spLocks noGrp="1"/>
          </p:cNvSpPr>
          <p:nvPr>
            <p:ph type="sldNum" sz="quarter" idx="12"/>
          </p:nvPr>
        </p:nvSpPr>
        <p:spPr/>
        <p:txBody>
          <a:bodyPr/>
          <a:lstStyle/>
          <a:p>
            <a:fld id="{5A4DD2B8-9052-4EBD-A268-910EE0104888}"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val 10"/>
          <p:cNvSpPr>
            <a:spLocks noChangeAspect="1" noChangeArrowheads="1"/>
          </p:cNvSpPr>
          <p:nvPr/>
        </p:nvSpPr>
        <p:spPr bwMode="auto">
          <a:xfrm>
            <a:off x="4572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267" name="Oval 11"/>
          <p:cNvSpPr>
            <a:spLocks noChangeArrowheads="1"/>
          </p:cNvSpPr>
          <p:nvPr/>
        </p:nvSpPr>
        <p:spPr bwMode="auto">
          <a:xfrm>
            <a:off x="6172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268" name="AutoShape 12"/>
          <p:cNvCxnSpPr>
            <a:cxnSpLocks noChangeShapeType="1"/>
            <a:stCxn id="11266" idx="6"/>
            <a:endCxn id="11267" idx="2"/>
          </p:cNvCxnSpPr>
          <p:nvPr/>
        </p:nvCxnSpPr>
        <p:spPr bwMode="auto">
          <a:xfrm>
            <a:off x="5029200" y="1524000"/>
            <a:ext cx="1143000" cy="0"/>
          </a:xfrm>
          <a:prstGeom prst="straightConnector1">
            <a:avLst/>
          </a:prstGeom>
          <a:noFill/>
          <a:ln w="9525">
            <a:solidFill>
              <a:schemeClr val="tx1"/>
            </a:solidFill>
            <a:round/>
            <a:headEnd/>
            <a:tailEnd/>
          </a:ln>
          <a:effectLst/>
        </p:spPr>
      </p:cxnSp>
      <p:sp>
        <p:nvSpPr>
          <p:cNvPr id="11269" name="Text Box 13"/>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1270" name="Oval 14"/>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271" name="Oval 15"/>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272" name="AutoShape 16"/>
          <p:cNvCxnSpPr>
            <a:cxnSpLocks noChangeShapeType="1"/>
            <a:stCxn id="11270" idx="6"/>
            <a:endCxn id="11271"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1273" name="Text Box 17"/>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1274" name="Oval 18"/>
          <p:cNvSpPr>
            <a:spLocks noChangeAspect="1" noChangeArrowheads="1"/>
          </p:cNvSpPr>
          <p:nvPr/>
        </p:nvSpPr>
        <p:spPr bwMode="auto">
          <a:xfrm>
            <a:off x="6858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275" name="Oval 19"/>
          <p:cNvSpPr>
            <a:spLocks noChangeArrowheads="1"/>
          </p:cNvSpPr>
          <p:nvPr/>
        </p:nvSpPr>
        <p:spPr bwMode="auto">
          <a:xfrm>
            <a:off x="8458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276" name="AutoShape 20"/>
          <p:cNvCxnSpPr>
            <a:cxnSpLocks noChangeShapeType="1"/>
            <a:stCxn id="11274" idx="6"/>
            <a:endCxn id="11275" idx="2"/>
          </p:cNvCxnSpPr>
          <p:nvPr/>
        </p:nvCxnSpPr>
        <p:spPr bwMode="auto">
          <a:xfrm>
            <a:off x="7315200" y="1524000"/>
            <a:ext cx="1143000" cy="0"/>
          </a:xfrm>
          <a:prstGeom prst="straightConnector1">
            <a:avLst/>
          </a:prstGeom>
          <a:noFill/>
          <a:ln w="9525">
            <a:solidFill>
              <a:schemeClr val="tx1"/>
            </a:solidFill>
            <a:round/>
            <a:headEnd/>
            <a:tailEnd/>
          </a:ln>
          <a:effectLst/>
        </p:spPr>
      </p:cxnSp>
      <p:sp>
        <p:nvSpPr>
          <p:cNvPr id="11277" name="Text Box 21"/>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1278" name="Oval 22"/>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279" name="Oval 23"/>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280" name="AutoShape 24"/>
          <p:cNvCxnSpPr>
            <a:cxnSpLocks noChangeShapeType="1"/>
            <a:stCxn id="11278" idx="6"/>
            <a:endCxn id="11279"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1281" name="Text Box 25"/>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1282" name="Oval 26"/>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283" name="Oval 27"/>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284" name="AutoShape 28"/>
          <p:cNvCxnSpPr>
            <a:cxnSpLocks noChangeShapeType="1"/>
            <a:stCxn id="11282" idx="6"/>
            <a:endCxn id="11283"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1285" name="Text Box 29"/>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286" name="Oval 30"/>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287" name="Oval 31"/>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288" name="AutoShape 32"/>
          <p:cNvCxnSpPr>
            <a:cxnSpLocks noChangeShapeType="1"/>
            <a:stCxn id="11286" idx="6"/>
            <a:endCxn id="11287"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1289" name="Text Box 33"/>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1290" name="Oval 34"/>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1291" name="Oval 35"/>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1292" name="AutoShape 36"/>
          <p:cNvCxnSpPr>
            <a:cxnSpLocks noChangeShapeType="1"/>
            <a:stCxn id="11290" idx="6"/>
            <a:endCxn id="1129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1293" name="Text Box 37"/>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294" name="Oval 38"/>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1295" name="Oval 39"/>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1296" name="Oval 40"/>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1297" name="Oval 41"/>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1298" name="Oval 42"/>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1299" name="AutoShape 43"/>
          <p:cNvCxnSpPr>
            <a:cxnSpLocks noChangeShapeType="1"/>
            <a:stCxn id="11290" idx="3"/>
            <a:endCxn id="11295"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1300" name="AutoShape 44"/>
          <p:cNvCxnSpPr>
            <a:cxnSpLocks noChangeShapeType="1"/>
            <a:stCxn id="11295" idx="5"/>
            <a:endCxn id="11296"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1301" name="AutoShape 45"/>
          <p:cNvCxnSpPr>
            <a:cxnSpLocks noChangeShapeType="1"/>
            <a:stCxn id="11296" idx="7"/>
            <a:endCxn id="11298"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1302" name="AutoShape 46"/>
          <p:cNvCxnSpPr>
            <a:cxnSpLocks noChangeShapeType="1"/>
            <a:stCxn id="11297" idx="3"/>
            <a:endCxn id="11298"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1303" name="AutoShape 47"/>
          <p:cNvCxnSpPr>
            <a:cxnSpLocks noChangeShapeType="1"/>
            <a:stCxn id="11294" idx="4"/>
            <a:endCxn id="11298"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11304" name="AutoShape 48"/>
          <p:cNvCxnSpPr>
            <a:cxnSpLocks noChangeShapeType="1"/>
            <a:stCxn id="11290" idx="4"/>
            <a:endCxn id="11296"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1305" name="AutoShape 49"/>
          <p:cNvCxnSpPr>
            <a:cxnSpLocks noChangeShapeType="1"/>
            <a:stCxn id="11291" idx="3"/>
            <a:endCxn id="11294"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11306" name="AutoShape 50"/>
          <p:cNvCxnSpPr>
            <a:cxnSpLocks noChangeShapeType="1"/>
            <a:stCxn id="11291" idx="4"/>
            <a:endCxn id="11297"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11307" name="Oval 55"/>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08" name="Oval 56"/>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09" name="AutoShape 57"/>
          <p:cNvCxnSpPr>
            <a:cxnSpLocks noChangeShapeType="1"/>
            <a:stCxn id="11307" idx="6"/>
            <a:endCxn id="11308"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1310" name="Text Box 58"/>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311" name="Oval 59"/>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12" name="Oval 60"/>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13" name="AutoShape 61"/>
          <p:cNvCxnSpPr>
            <a:cxnSpLocks noChangeShapeType="1"/>
            <a:stCxn id="11311" idx="6"/>
            <a:endCxn id="11312"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1314" name="Text Box 62"/>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1315" name="Oval 63"/>
          <p:cNvSpPr>
            <a:spLocks noChangeAspect="1" noChangeArrowheads="1"/>
          </p:cNvSpPr>
          <p:nvPr/>
        </p:nvSpPr>
        <p:spPr bwMode="auto">
          <a:xfrm>
            <a:off x="68580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16" name="Oval 64"/>
          <p:cNvSpPr>
            <a:spLocks noChangeArrowheads="1"/>
          </p:cNvSpPr>
          <p:nvPr/>
        </p:nvSpPr>
        <p:spPr bwMode="auto">
          <a:xfrm>
            <a:off x="84582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17" name="AutoShape 65"/>
          <p:cNvCxnSpPr>
            <a:cxnSpLocks noChangeShapeType="1"/>
            <a:stCxn id="11315" idx="6"/>
            <a:endCxn id="11316" idx="2"/>
          </p:cNvCxnSpPr>
          <p:nvPr/>
        </p:nvCxnSpPr>
        <p:spPr bwMode="auto">
          <a:xfrm>
            <a:off x="7315200" y="762000"/>
            <a:ext cx="1143000" cy="0"/>
          </a:xfrm>
          <a:prstGeom prst="straightConnector1">
            <a:avLst/>
          </a:prstGeom>
          <a:noFill/>
          <a:ln w="9525">
            <a:solidFill>
              <a:schemeClr val="tx1"/>
            </a:solidFill>
            <a:round/>
            <a:headEnd/>
            <a:tailEnd/>
          </a:ln>
          <a:effectLst/>
        </p:spPr>
      </p:cxnSp>
      <p:sp>
        <p:nvSpPr>
          <p:cNvPr id="11318" name="Text Box 66"/>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1319" name="Oval 67"/>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20" name="Oval 68"/>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21" name="AutoShape 69"/>
          <p:cNvCxnSpPr>
            <a:cxnSpLocks noChangeShapeType="1"/>
            <a:stCxn id="11319" idx="6"/>
            <a:endCxn id="11320"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1322" name="Text Box 70"/>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1323" name="Oval 71"/>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24" name="Oval 72"/>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25" name="AutoShape 73"/>
          <p:cNvCxnSpPr>
            <a:cxnSpLocks noChangeShapeType="1"/>
            <a:stCxn id="11323" idx="6"/>
            <a:endCxn id="11324"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1326" name="Text Box 74"/>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1327" name="Oval 75"/>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28" name="Oval 76"/>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29" name="AutoShape 77"/>
          <p:cNvCxnSpPr>
            <a:cxnSpLocks noChangeShapeType="1"/>
            <a:stCxn id="11327" idx="6"/>
            <a:endCxn id="11328"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1330" name="Text Box 78"/>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1331" name="Oval 79"/>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32" name="Oval 80"/>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33" name="AutoShape 81"/>
          <p:cNvCxnSpPr>
            <a:cxnSpLocks noChangeShapeType="1"/>
            <a:stCxn id="11331" idx="6"/>
            <a:endCxn id="11332"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1334" name="Text Box 82"/>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1335" name="Rectangle 83"/>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1336" name="Oval 84"/>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1337" name="Oval 85"/>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1338" name="Oval 86"/>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1339" name="AutoShape 87"/>
          <p:cNvCxnSpPr>
            <a:cxnSpLocks noChangeShapeType="1"/>
            <a:stCxn id="11296" idx="6"/>
            <a:endCxn id="11336"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1340" name="AutoShape 88"/>
          <p:cNvCxnSpPr>
            <a:cxnSpLocks noChangeShapeType="1"/>
            <a:stCxn id="11296" idx="2"/>
            <a:endCxn id="11337"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1341" name="AutoShape 89"/>
          <p:cNvCxnSpPr>
            <a:cxnSpLocks noChangeShapeType="1"/>
            <a:stCxn id="11295" idx="1"/>
            <a:endCxn id="11338"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11342" name="AutoShape 90"/>
          <p:cNvCxnSpPr>
            <a:cxnSpLocks noChangeShapeType="1"/>
            <a:stCxn id="11336" idx="1"/>
            <a:endCxn id="11298"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1343" name="AutoShape 91"/>
          <p:cNvCxnSpPr>
            <a:cxnSpLocks noChangeShapeType="1"/>
            <a:stCxn id="11297" idx="4"/>
            <a:endCxn id="11336"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1344" name="AutoShape 92"/>
          <p:cNvCxnSpPr>
            <a:cxnSpLocks noChangeShapeType="1"/>
            <a:stCxn id="11338" idx="7"/>
            <a:endCxn id="11290"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1345" name="Text Box 93"/>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1346" name="Text Box 94"/>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1347" name="Text Box 95"/>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1348" name="Text Box 96"/>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1349" name="Text Box 97"/>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1350" name="Text Box 98"/>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1351" name="Text Box 99"/>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1352" name="Text Box 100"/>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1353" name="Text Box 101"/>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354" name="Text Box 102"/>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1355" name="Text Box 103"/>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1356" name="Text Box 104"/>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1357" name="Text Box 105"/>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358" name="Text Box 106"/>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359" name="Text Box 107"/>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1360" name="Text Box 108"/>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1361" name="Text Box 109"/>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1362" name="Text Box 110"/>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1363" name="Text Box 111"/>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1364" name="Text Box 112"/>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1365" name="Text Box 113"/>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1366" name="Text Box 114"/>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1367" name="Text Box 115"/>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1368" name="Text Box 116"/>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1369" name="Text Box 117"/>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1370" name="Text Box 122"/>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1371" name="Text Box 124"/>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1372" name="Text Box 125"/>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1373" name="Text Box 127"/>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1374" name="Text Box 128"/>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1375" name="Text Box 129"/>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1376" name="Text Box 130"/>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1377" name="Text Box 131"/>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1378" name="Text Box 132"/>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1379" name="Text Box 133"/>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1380" name="Text Box 134"/>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1381" name="Text Box 135"/>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1382" name="Text Box 136"/>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1383" name="Text Box 137"/>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1384" name="Text Box 138"/>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1385" name="Text Box 139"/>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1386" name="Text Box 140"/>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1387" name="Text Box 141"/>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1388" name="Text Box 142"/>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1389" name="Text Box 143"/>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1390" name="Text Box 144"/>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1391" name="Text Box 145"/>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1392" name="Text Box 146"/>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1393" name="Text Box 147"/>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1394" name="Text Box 148"/>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1395" name="Text Box 149"/>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1396" name="AutoShape 150"/>
          <p:cNvCxnSpPr>
            <a:cxnSpLocks noChangeShapeType="1"/>
            <a:stCxn id="11295" idx="4"/>
            <a:endCxn id="11337"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1397" name="Oval 157"/>
          <p:cNvSpPr>
            <a:spLocks noChangeAspect="1" noChangeArrowheads="1"/>
          </p:cNvSpPr>
          <p:nvPr/>
        </p:nvSpPr>
        <p:spPr bwMode="auto">
          <a:xfrm>
            <a:off x="45720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98" name="Oval 158"/>
          <p:cNvSpPr>
            <a:spLocks noChangeArrowheads="1"/>
          </p:cNvSpPr>
          <p:nvPr/>
        </p:nvSpPr>
        <p:spPr bwMode="auto">
          <a:xfrm>
            <a:off x="61722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99" name="AutoShape 159"/>
          <p:cNvCxnSpPr>
            <a:cxnSpLocks noChangeShapeType="1"/>
            <a:stCxn id="11397" idx="6"/>
            <a:endCxn id="11398" idx="2"/>
          </p:cNvCxnSpPr>
          <p:nvPr/>
        </p:nvCxnSpPr>
        <p:spPr bwMode="auto">
          <a:xfrm>
            <a:off x="5029200" y="762000"/>
            <a:ext cx="1143000" cy="0"/>
          </a:xfrm>
          <a:prstGeom prst="straightConnector1">
            <a:avLst/>
          </a:prstGeom>
          <a:noFill/>
          <a:ln w="9525">
            <a:solidFill>
              <a:schemeClr val="tx1"/>
            </a:solidFill>
            <a:round/>
            <a:headEnd/>
            <a:tailEnd/>
          </a:ln>
          <a:effectLst/>
        </p:spPr>
      </p:cxnSp>
      <p:sp>
        <p:nvSpPr>
          <p:cNvPr id="11400" name="Text Box 160"/>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1401" name="Text Box 161"/>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1402" name="Text Box 162"/>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1403" name="Oval 163"/>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404" name="Oval 164"/>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405" name="AutoShape 165"/>
          <p:cNvCxnSpPr>
            <a:cxnSpLocks noChangeShapeType="1"/>
            <a:stCxn id="11403" idx="6"/>
            <a:endCxn id="11404"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1406" name="Text Box 166"/>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407" name="Text Box 167"/>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1408" name="Text Box 168"/>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1409" name="Oval 169"/>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410" name="Oval 170"/>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411" name="AutoShape 171"/>
          <p:cNvCxnSpPr>
            <a:cxnSpLocks noChangeShapeType="1"/>
            <a:stCxn id="11409" idx="6"/>
            <a:endCxn id="11410"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1412" name="Text Box 172"/>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413" name="Text Box 173"/>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1414" name="Text Box 174"/>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1415" name="Text Box 175"/>
          <p:cNvSpPr txBox="1">
            <a:spLocks noChangeArrowheads="1"/>
          </p:cNvSpPr>
          <p:nvPr/>
        </p:nvSpPr>
        <p:spPr bwMode="auto">
          <a:xfrm>
            <a:off x="25152" y="-27384"/>
            <a:ext cx="4114800" cy="2039020"/>
          </a:xfrm>
          <a:prstGeom prst="rect">
            <a:avLst/>
          </a:prstGeom>
          <a:noFill/>
          <a:ln w="9525">
            <a:noFill/>
            <a:miter lim="800000"/>
            <a:headEnd/>
            <a:tailEnd/>
          </a:ln>
          <a:effectLst/>
        </p:spPr>
        <p:txBody>
          <a:bodyPr>
            <a:spAutoFit/>
          </a:bodyPr>
          <a:lstStyle/>
          <a:p>
            <a:pPr algn="ctr">
              <a:spcBef>
                <a:spcPct val="50000"/>
              </a:spcBef>
            </a:pPr>
            <a:r>
              <a:rPr lang="en-US" altLang="el-GR" sz="2300" dirty="0"/>
              <a:t>Sort Edges </a:t>
            </a:r>
          </a:p>
          <a:p>
            <a:pPr algn="ctr">
              <a:spcBef>
                <a:spcPct val="50000"/>
              </a:spcBef>
            </a:pPr>
            <a:r>
              <a:rPr lang="en-US" altLang="el-GR" sz="2300" dirty="0"/>
              <a:t>(in reality they are placed in a priority queue - not sorted - but sorting them makes the algorithm  easier to visualize)</a:t>
            </a:r>
          </a:p>
        </p:txBody>
      </p:sp>
      <p:sp>
        <p:nvSpPr>
          <p:cNvPr id="152" name="Slide Number Placeholder 151"/>
          <p:cNvSpPr>
            <a:spLocks noGrp="1"/>
          </p:cNvSpPr>
          <p:nvPr>
            <p:ph type="sldNum" sz="quarter" idx="12"/>
          </p:nvPr>
        </p:nvSpPr>
        <p:spPr/>
        <p:txBody>
          <a:bodyPr/>
          <a:lstStyle/>
          <a:p>
            <a:fld id="{5A4DD2B8-9052-4EBD-A268-910EE0104888}"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val 2"/>
          <p:cNvSpPr>
            <a:spLocks noChangeAspect="1" noChangeArrowheads="1"/>
          </p:cNvSpPr>
          <p:nvPr/>
        </p:nvSpPr>
        <p:spPr bwMode="auto">
          <a:xfrm>
            <a:off x="4572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291" name="Oval 3"/>
          <p:cNvSpPr>
            <a:spLocks noChangeArrowheads="1"/>
          </p:cNvSpPr>
          <p:nvPr/>
        </p:nvSpPr>
        <p:spPr bwMode="auto">
          <a:xfrm>
            <a:off x="6172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292" name="AutoShape 4"/>
          <p:cNvCxnSpPr>
            <a:cxnSpLocks noChangeShapeType="1"/>
            <a:stCxn id="12290" idx="6"/>
            <a:endCxn id="12291" idx="2"/>
          </p:cNvCxnSpPr>
          <p:nvPr/>
        </p:nvCxnSpPr>
        <p:spPr bwMode="auto">
          <a:xfrm>
            <a:off x="5029200" y="1524000"/>
            <a:ext cx="1143000" cy="0"/>
          </a:xfrm>
          <a:prstGeom prst="straightConnector1">
            <a:avLst/>
          </a:prstGeom>
          <a:noFill/>
          <a:ln w="9525">
            <a:solidFill>
              <a:schemeClr val="tx1"/>
            </a:solidFill>
            <a:round/>
            <a:headEnd/>
            <a:tailEnd/>
          </a:ln>
          <a:effectLst/>
        </p:spPr>
      </p:cxnSp>
      <p:sp>
        <p:nvSpPr>
          <p:cNvPr id="12293"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2294"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295"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296" name="AutoShape 8"/>
          <p:cNvCxnSpPr>
            <a:cxnSpLocks noChangeShapeType="1"/>
            <a:stCxn id="12294" idx="6"/>
            <a:endCxn id="12295"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2297"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2298" name="Oval 10"/>
          <p:cNvSpPr>
            <a:spLocks noChangeAspect="1" noChangeArrowheads="1"/>
          </p:cNvSpPr>
          <p:nvPr/>
        </p:nvSpPr>
        <p:spPr bwMode="auto">
          <a:xfrm>
            <a:off x="6858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299" name="Oval 11"/>
          <p:cNvSpPr>
            <a:spLocks noChangeArrowheads="1"/>
          </p:cNvSpPr>
          <p:nvPr/>
        </p:nvSpPr>
        <p:spPr bwMode="auto">
          <a:xfrm>
            <a:off x="8458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00" name="AutoShape 12"/>
          <p:cNvCxnSpPr>
            <a:cxnSpLocks noChangeShapeType="1"/>
            <a:stCxn id="12298" idx="6"/>
            <a:endCxn id="12299" idx="2"/>
          </p:cNvCxnSpPr>
          <p:nvPr/>
        </p:nvCxnSpPr>
        <p:spPr bwMode="auto">
          <a:xfrm>
            <a:off x="7315200" y="1524000"/>
            <a:ext cx="1143000" cy="0"/>
          </a:xfrm>
          <a:prstGeom prst="straightConnector1">
            <a:avLst/>
          </a:prstGeom>
          <a:noFill/>
          <a:ln w="9525">
            <a:solidFill>
              <a:schemeClr val="tx1"/>
            </a:solidFill>
            <a:round/>
            <a:headEnd/>
            <a:tailEnd/>
          </a:ln>
          <a:effectLst/>
        </p:spPr>
      </p:cxnSp>
      <p:sp>
        <p:nvSpPr>
          <p:cNvPr id="12301"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2302"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03"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04" name="AutoShape 16"/>
          <p:cNvCxnSpPr>
            <a:cxnSpLocks noChangeShapeType="1"/>
            <a:stCxn id="12302" idx="6"/>
            <a:endCxn id="12303"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2305"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2306"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07"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08" name="AutoShape 20"/>
          <p:cNvCxnSpPr>
            <a:cxnSpLocks noChangeShapeType="1"/>
            <a:stCxn id="12306" idx="6"/>
            <a:endCxn id="12307"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2309"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310"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11"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12" name="AutoShape 24"/>
          <p:cNvCxnSpPr>
            <a:cxnSpLocks noChangeShapeType="1"/>
            <a:stCxn id="12310" idx="6"/>
            <a:endCxn id="12311"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2313"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2314"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2315" name="Oval 27"/>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2316" name="AutoShape 28"/>
          <p:cNvCxnSpPr>
            <a:cxnSpLocks noChangeShapeType="1"/>
            <a:stCxn id="12314" idx="6"/>
            <a:endCxn id="12315"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2317"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318" name="Oval 30"/>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2319"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20" name="Oval 32"/>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2321" name="Oval 33"/>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2322" name="Oval 34"/>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2323" name="AutoShape 35"/>
          <p:cNvCxnSpPr>
            <a:cxnSpLocks noChangeShapeType="1"/>
            <a:stCxn id="12314" idx="3"/>
            <a:endCxn id="1231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2324" name="AutoShape 36"/>
          <p:cNvCxnSpPr>
            <a:cxnSpLocks noChangeShapeType="1"/>
            <a:stCxn id="12319" idx="5"/>
            <a:endCxn id="12320"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2325" name="AutoShape 37"/>
          <p:cNvCxnSpPr>
            <a:cxnSpLocks noChangeShapeType="1"/>
            <a:stCxn id="12320" idx="7"/>
            <a:endCxn id="12322"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2326" name="AutoShape 38"/>
          <p:cNvCxnSpPr>
            <a:cxnSpLocks noChangeShapeType="1"/>
            <a:stCxn id="12321" idx="3"/>
            <a:endCxn id="12322"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2327" name="AutoShape 39"/>
          <p:cNvCxnSpPr>
            <a:cxnSpLocks noChangeShapeType="1"/>
            <a:stCxn id="12318" idx="4"/>
            <a:endCxn id="12322"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12328" name="AutoShape 40"/>
          <p:cNvCxnSpPr>
            <a:cxnSpLocks noChangeShapeType="1"/>
            <a:stCxn id="12314" idx="4"/>
            <a:endCxn id="12320"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2329" name="AutoShape 41"/>
          <p:cNvCxnSpPr>
            <a:cxnSpLocks noChangeShapeType="1"/>
            <a:stCxn id="12315" idx="3"/>
            <a:endCxn id="12318"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12330" name="AutoShape 42"/>
          <p:cNvCxnSpPr>
            <a:cxnSpLocks noChangeShapeType="1"/>
            <a:stCxn id="12315" idx="4"/>
            <a:endCxn id="12321"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12331"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32"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33" name="AutoShape 45"/>
          <p:cNvCxnSpPr>
            <a:cxnSpLocks noChangeShapeType="1"/>
            <a:stCxn id="12331" idx="6"/>
            <a:endCxn id="12332"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2334"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335"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36"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37" name="AutoShape 49"/>
          <p:cNvCxnSpPr>
            <a:cxnSpLocks noChangeShapeType="1"/>
            <a:stCxn id="12335" idx="6"/>
            <a:endCxn id="12336"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2338"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2339" name="Oval 51"/>
          <p:cNvSpPr>
            <a:spLocks noChangeAspect="1" noChangeArrowheads="1"/>
          </p:cNvSpPr>
          <p:nvPr/>
        </p:nvSpPr>
        <p:spPr bwMode="auto">
          <a:xfrm>
            <a:off x="68580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40" name="Oval 52"/>
          <p:cNvSpPr>
            <a:spLocks noChangeArrowheads="1"/>
          </p:cNvSpPr>
          <p:nvPr/>
        </p:nvSpPr>
        <p:spPr bwMode="auto">
          <a:xfrm>
            <a:off x="84582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41" name="AutoShape 53"/>
          <p:cNvCxnSpPr>
            <a:cxnSpLocks noChangeShapeType="1"/>
            <a:stCxn id="12339" idx="6"/>
            <a:endCxn id="12340" idx="2"/>
          </p:cNvCxnSpPr>
          <p:nvPr/>
        </p:nvCxnSpPr>
        <p:spPr bwMode="auto">
          <a:xfrm>
            <a:off x="7315200" y="762000"/>
            <a:ext cx="1143000" cy="0"/>
          </a:xfrm>
          <a:prstGeom prst="straightConnector1">
            <a:avLst/>
          </a:prstGeom>
          <a:noFill/>
          <a:ln w="9525">
            <a:solidFill>
              <a:schemeClr val="tx1"/>
            </a:solidFill>
            <a:round/>
            <a:headEnd/>
            <a:tailEnd/>
          </a:ln>
          <a:effectLst/>
        </p:spPr>
      </p:cxnSp>
      <p:sp>
        <p:nvSpPr>
          <p:cNvPr id="12342"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2343"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44"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45" name="AutoShape 57"/>
          <p:cNvCxnSpPr>
            <a:cxnSpLocks noChangeShapeType="1"/>
            <a:stCxn id="12343" idx="6"/>
            <a:endCxn id="12344"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2346"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2347" name="Oval 59"/>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48" name="Oval 60"/>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49" name="AutoShape 61"/>
          <p:cNvCxnSpPr>
            <a:cxnSpLocks noChangeShapeType="1"/>
            <a:stCxn id="12347" idx="6"/>
            <a:endCxn id="12348"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2350"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2351"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52"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53" name="AutoShape 65"/>
          <p:cNvCxnSpPr>
            <a:cxnSpLocks noChangeShapeType="1"/>
            <a:stCxn id="12351" idx="6"/>
            <a:endCxn id="12352"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2354"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2355" name="Oval 67"/>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56" name="Oval 68"/>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57" name="AutoShape 69"/>
          <p:cNvCxnSpPr>
            <a:cxnSpLocks noChangeShapeType="1"/>
            <a:stCxn id="12355" idx="6"/>
            <a:endCxn id="12356"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2358"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2359"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2360"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2361" name="Oval 73"/>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2362"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63" name="AutoShape 75"/>
          <p:cNvCxnSpPr>
            <a:cxnSpLocks noChangeShapeType="1"/>
            <a:stCxn id="12320" idx="6"/>
            <a:endCxn id="12360"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2364" name="AutoShape 76"/>
          <p:cNvCxnSpPr>
            <a:cxnSpLocks noChangeShapeType="1"/>
            <a:stCxn id="12320" idx="2"/>
            <a:endCxn id="12361"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2365" name="AutoShape 77"/>
          <p:cNvCxnSpPr>
            <a:cxnSpLocks noChangeShapeType="1"/>
            <a:stCxn id="12319" idx="1"/>
            <a:endCxn id="12362"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2366" name="AutoShape 78"/>
          <p:cNvCxnSpPr>
            <a:cxnSpLocks noChangeShapeType="1"/>
            <a:stCxn id="12360" idx="1"/>
            <a:endCxn id="12322"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2367" name="AutoShape 79"/>
          <p:cNvCxnSpPr>
            <a:cxnSpLocks noChangeShapeType="1"/>
            <a:stCxn id="12321" idx="4"/>
            <a:endCxn id="12360"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2368" name="AutoShape 80"/>
          <p:cNvCxnSpPr>
            <a:cxnSpLocks noChangeShapeType="1"/>
            <a:stCxn id="12362" idx="7"/>
            <a:endCxn id="12314"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2369"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2370"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2371"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2372"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2373"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2374"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2375"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2376"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2377"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378"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2379"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2380"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2381"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382"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383"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2384"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2385"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2386"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2387"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2388"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2389"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2390"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2391"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2392"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2393"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2394"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2395"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2396"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2397"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2398"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2399"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2400"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2401"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2402"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2403"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2404"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2405"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2406"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2407"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2408"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2409"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2410"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2411"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2412"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2413"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2414"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2415"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2416"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2417"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2418"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2419"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2420" name="AutoShape 132"/>
          <p:cNvCxnSpPr>
            <a:cxnSpLocks noChangeShapeType="1"/>
            <a:stCxn id="12319" idx="4"/>
            <a:endCxn id="12361"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2421"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2422"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2423" name="AutoShape 135"/>
          <p:cNvCxnSpPr>
            <a:cxnSpLocks noChangeShapeType="1"/>
            <a:stCxn id="12421" idx="6"/>
            <a:endCxn id="12422"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2424"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2425"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2426"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2427"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428"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429" name="AutoShape 141"/>
          <p:cNvCxnSpPr>
            <a:cxnSpLocks noChangeShapeType="1"/>
            <a:stCxn id="12427" idx="6"/>
            <a:endCxn id="12428"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2430"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431"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2432"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2433"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434"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435" name="AutoShape 147"/>
          <p:cNvCxnSpPr>
            <a:cxnSpLocks noChangeShapeType="1"/>
            <a:stCxn id="12433" idx="6"/>
            <a:endCxn id="12434"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2436"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437"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2438"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2439" name="Text Box 151"/>
          <p:cNvSpPr txBox="1">
            <a:spLocks noChangeArrowheads="1"/>
          </p:cNvSpPr>
          <p:nvPr/>
        </p:nvSpPr>
        <p:spPr bwMode="auto">
          <a:xfrm>
            <a:off x="838200" y="739552"/>
            <a:ext cx="2667000" cy="457200"/>
          </a:xfrm>
          <a:prstGeom prst="rect">
            <a:avLst/>
          </a:prstGeom>
          <a:noFill/>
          <a:ln w="9525">
            <a:noFill/>
            <a:miter lim="800000"/>
            <a:headEnd/>
            <a:tailEnd/>
          </a:ln>
          <a:effectLst/>
        </p:spPr>
        <p:txBody>
          <a:bodyPr>
            <a:spAutoFit/>
          </a:bodyPr>
          <a:lstStyle/>
          <a:p>
            <a:pPr algn="ctr">
              <a:spcBef>
                <a:spcPct val="50000"/>
              </a:spcBef>
            </a:pPr>
            <a:r>
              <a:rPr lang="en-US" altLang="el-GR" sz="2400" dirty="0"/>
              <a:t>Add Edge</a:t>
            </a:r>
          </a:p>
        </p:txBody>
      </p:sp>
      <p:sp>
        <p:nvSpPr>
          <p:cNvPr id="152" name="Slide Number Placeholder 151"/>
          <p:cNvSpPr>
            <a:spLocks noGrp="1"/>
          </p:cNvSpPr>
          <p:nvPr>
            <p:ph type="sldNum" sz="quarter" idx="12"/>
          </p:nvPr>
        </p:nvSpPr>
        <p:spPr/>
        <p:txBody>
          <a:bodyPr/>
          <a:lstStyle/>
          <a:p>
            <a:fld id="{5A4DD2B8-9052-4EBD-A268-910EE0104888}"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val 2"/>
          <p:cNvSpPr>
            <a:spLocks noChangeAspect="1" noChangeArrowheads="1"/>
          </p:cNvSpPr>
          <p:nvPr/>
        </p:nvSpPr>
        <p:spPr bwMode="auto">
          <a:xfrm>
            <a:off x="4572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15" name="Oval 3"/>
          <p:cNvSpPr>
            <a:spLocks noChangeArrowheads="1"/>
          </p:cNvSpPr>
          <p:nvPr/>
        </p:nvSpPr>
        <p:spPr bwMode="auto">
          <a:xfrm>
            <a:off x="6172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16" name="AutoShape 4"/>
          <p:cNvCxnSpPr>
            <a:cxnSpLocks noChangeShapeType="1"/>
            <a:stCxn id="13314" idx="6"/>
            <a:endCxn id="13315" idx="2"/>
          </p:cNvCxnSpPr>
          <p:nvPr/>
        </p:nvCxnSpPr>
        <p:spPr bwMode="auto">
          <a:xfrm>
            <a:off x="5029200" y="1524000"/>
            <a:ext cx="1143000" cy="0"/>
          </a:xfrm>
          <a:prstGeom prst="straightConnector1">
            <a:avLst/>
          </a:prstGeom>
          <a:noFill/>
          <a:ln w="9525">
            <a:solidFill>
              <a:schemeClr val="tx1"/>
            </a:solidFill>
            <a:round/>
            <a:headEnd/>
            <a:tailEnd/>
          </a:ln>
          <a:effectLst/>
        </p:spPr>
      </p:cxnSp>
      <p:sp>
        <p:nvSpPr>
          <p:cNvPr id="13317"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3318"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19"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20" name="AutoShape 8"/>
          <p:cNvCxnSpPr>
            <a:cxnSpLocks noChangeShapeType="1"/>
            <a:stCxn id="13318" idx="6"/>
            <a:endCxn id="13319"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3321"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3322" name="Oval 10"/>
          <p:cNvSpPr>
            <a:spLocks noChangeAspect="1" noChangeArrowheads="1"/>
          </p:cNvSpPr>
          <p:nvPr/>
        </p:nvSpPr>
        <p:spPr bwMode="auto">
          <a:xfrm>
            <a:off x="6858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23" name="Oval 11"/>
          <p:cNvSpPr>
            <a:spLocks noChangeArrowheads="1"/>
          </p:cNvSpPr>
          <p:nvPr/>
        </p:nvSpPr>
        <p:spPr bwMode="auto">
          <a:xfrm>
            <a:off x="8458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24" name="AutoShape 12"/>
          <p:cNvCxnSpPr>
            <a:cxnSpLocks noChangeShapeType="1"/>
            <a:stCxn id="13322" idx="6"/>
            <a:endCxn id="13323" idx="2"/>
          </p:cNvCxnSpPr>
          <p:nvPr/>
        </p:nvCxnSpPr>
        <p:spPr bwMode="auto">
          <a:xfrm>
            <a:off x="7315200" y="1524000"/>
            <a:ext cx="1143000" cy="0"/>
          </a:xfrm>
          <a:prstGeom prst="straightConnector1">
            <a:avLst/>
          </a:prstGeom>
          <a:noFill/>
          <a:ln w="9525">
            <a:solidFill>
              <a:schemeClr val="tx1"/>
            </a:solidFill>
            <a:round/>
            <a:headEnd/>
            <a:tailEnd/>
          </a:ln>
          <a:effectLst/>
        </p:spPr>
      </p:cxnSp>
      <p:sp>
        <p:nvSpPr>
          <p:cNvPr id="13325"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3326"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27"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28" name="AutoShape 16"/>
          <p:cNvCxnSpPr>
            <a:cxnSpLocks noChangeShapeType="1"/>
            <a:stCxn id="13326" idx="6"/>
            <a:endCxn id="13327"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3329"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3330"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31"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32" name="AutoShape 20"/>
          <p:cNvCxnSpPr>
            <a:cxnSpLocks noChangeShapeType="1"/>
            <a:stCxn id="13330" idx="6"/>
            <a:endCxn id="13331"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3333"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334"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35"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36" name="AutoShape 24"/>
          <p:cNvCxnSpPr>
            <a:cxnSpLocks noChangeShapeType="1"/>
            <a:stCxn id="13334" idx="6"/>
            <a:endCxn id="13335"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3337"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3338"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3339"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40" name="AutoShape 28"/>
          <p:cNvCxnSpPr>
            <a:cxnSpLocks noChangeShapeType="1"/>
            <a:stCxn id="13338" idx="6"/>
            <a:endCxn id="13339"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3341"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342" name="Oval 30"/>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3343"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44" name="Oval 32"/>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3345"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46" name="Oval 34"/>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3347" name="AutoShape 35"/>
          <p:cNvCxnSpPr>
            <a:cxnSpLocks noChangeShapeType="1"/>
            <a:stCxn id="13338" idx="3"/>
            <a:endCxn id="13343"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3348" name="AutoShape 36"/>
          <p:cNvCxnSpPr>
            <a:cxnSpLocks noChangeShapeType="1"/>
            <a:stCxn id="13343" idx="5"/>
            <a:endCxn id="13344"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3349" name="AutoShape 37"/>
          <p:cNvCxnSpPr>
            <a:cxnSpLocks noChangeShapeType="1"/>
            <a:stCxn id="13344" idx="7"/>
            <a:endCxn id="13346"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3350" name="AutoShape 38"/>
          <p:cNvCxnSpPr>
            <a:cxnSpLocks noChangeShapeType="1"/>
            <a:stCxn id="13345" idx="3"/>
            <a:endCxn id="13346"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3351" name="AutoShape 39"/>
          <p:cNvCxnSpPr>
            <a:cxnSpLocks noChangeShapeType="1"/>
            <a:stCxn id="13342" idx="4"/>
            <a:endCxn id="13346"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13352" name="AutoShape 40"/>
          <p:cNvCxnSpPr>
            <a:cxnSpLocks noChangeShapeType="1"/>
            <a:stCxn id="13338" idx="4"/>
            <a:endCxn id="13344"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3353" name="AutoShape 41"/>
          <p:cNvCxnSpPr>
            <a:cxnSpLocks noChangeShapeType="1"/>
            <a:stCxn id="13339" idx="3"/>
            <a:endCxn id="13342"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13354" name="AutoShape 42"/>
          <p:cNvCxnSpPr>
            <a:cxnSpLocks noChangeShapeType="1"/>
            <a:stCxn id="13339" idx="4"/>
            <a:endCxn id="13345"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3355"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56"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57" name="AutoShape 45"/>
          <p:cNvCxnSpPr>
            <a:cxnSpLocks noChangeShapeType="1"/>
            <a:stCxn id="13355" idx="6"/>
            <a:endCxn id="13356"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3358"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359"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60"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61" name="AutoShape 49"/>
          <p:cNvCxnSpPr>
            <a:cxnSpLocks noChangeShapeType="1"/>
            <a:stCxn id="13359" idx="6"/>
            <a:endCxn id="13360"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3362"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3363"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3364"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3365" name="AutoShape 53"/>
          <p:cNvCxnSpPr>
            <a:cxnSpLocks noChangeShapeType="1"/>
            <a:stCxn id="13363" idx="6"/>
            <a:endCxn id="13364"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3366"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3367"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68"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69" name="AutoShape 57"/>
          <p:cNvCxnSpPr>
            <a:cxnSpLocks noChangeShapeType="1"/>
            <a:stCxn id="13367" idx="6"/>
            <a:endCxn id="13368"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3370"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3371" name="Oval 59"/>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72" name="Oval 60"/>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73" name="AutoShape 61"/>
          <p:cNvCxnSpPr>
            <a:cxnSpLocks noChangeShapeType="1"/>
            <a:stCxn id="13371" idx="6"/>
            <a:endCxn id="13372"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3374"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3375"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76"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77" name="AutoShape 65"/>
          <p:cNvCxnSpPr>
            <a:cxnSpLocks noChangeShapeType="1"/>
            <a:stCxn id="13375" idx="6"/>
            <a:endCxn id="13376"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3378"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3379" name="Oval 67"/>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80" name="Oval 68"/>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81" name="AutoShape 69"/>
          <p:cNvCxnSpPr>
            <a:cxnSpLocks noChangeShapeType="1"/>
            <a:stCxn id="13379" idx="6"/>
            <a:endCxn id="13380"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3382"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3383"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3384"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3385" name="Oval 73"/>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3386"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87" name="AutoShape 75"/>
          <p:cNvCxnSpPr>
            <a:cxnSpLocks noChangeShapeType="1"/>
            <a:stCxn id="13344" idx="6"/>
            <a:endCxn id="13384"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3388" name="AutoShape 76"/>
          <p:cNvCxnSpPr>
            <a:cxnSpLocks noChangeShapeType="1"/>
            <a:stCxn id="13344" idx="2"/>
            <a:endCxn id="13385"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3389" name="AutoShape 77"/>
          <p:cNvCxnSpPr>
            <a:cxnSpLocks noChangeShapeType="1"/>
            <a:stCxn id="13343" idx="1"/>
            <a:endCxn id="13386"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3390" name="AutoShape 78"/>
          <p:cNvCxnSpPr>
            <a:cxnSpLocks noChangeShapeType="1"/>
            <a:stCxn id="13384" idx="1"/>
            <a:endCxn id="13346"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3391" name="AutoShape 79"/>
          <p:cNvCxnSpPr>
            <a:cxnSpLocks noChangeShapeType="1"/>
            <a:stCxn id="13345" idx="4"/>
            <a:endCxn id="13384"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3392" name="AutoShape 80"/>
          <p:cNvCxnSpPr>
            <a:cxnSpLocks noChangeShapeType="1"/>
            <a:stCxn id="13386" idx="7"/>
            <a:endCxn id="13338"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3393"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3394"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3395"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3396"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3397"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3398"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3399"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3400"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3401"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402"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3403"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3404"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3405"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406"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407"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3408"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3409"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3410"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3411"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3412"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3413"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3414"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3415"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3416"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3417"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3418"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3419"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3420"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3421"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3422"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3423"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3424"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3425"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3426"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3427"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3428"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3429"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3430"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3431"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3432"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3433"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3434"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3435"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3436"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3437"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3438"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3439"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3440"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3441"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3442"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3443"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3444" name="AutoShape 132"/>
          <p:cNvCxnSpPr>
            <a:cxnSpLocks noChangeShapeType="1"/>
            <a:stCxn id="13343" idx="4"/>
            <a:endCxn id="13385"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3445"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3446"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3447" name="AutoShape 135"/>
          <p:cNvCxnSpPr>
            <a:cxnSpLocks noChangeShapeType="1"/>
            <a:stCxn id="13445" idx="6"/>
            <a:endCxn id="13446"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3448"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3449"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3450"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3451"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452"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453" name="AutoShape 141"/>
          <p:cNvCxnSpPr>
            <a:cxnSpLocks noChangeShapeType="1"/>
            <a:stCxn id="13451" idx="6"/>
            <a:endCxn id="13452"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3454"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455"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3456"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3457"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458"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459" name="AutoShape 147"/>
          <p:cNvCxnSpPr>
            <a:cxnSpLocks noChangeShapeType="1"/>
            <a:stCxn id="13457" idx="6"/>
            <a:endCxn id="13458"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3460"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461"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3462"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3463" name="Text Box 151"/>
          <p:cNvSpPr txBox="1">
            <a:spLocks noChangeArrowheads="1"/>
          </p:cNvSpPr>
          <p:nvPr/>
        </p:nvSpPr>
        <p:spPr bwMode="auto">
          <a:xfrm>
            <a:off x="824880" y="836712"/>
            <a:ext cx="2667000" cy="457200"/>
          </a:xfrm>
          <a:prstGeom prst="rect">
            <a:avLst/>
          </a:prstGeom>
          <a:noFill/>
          <a:ln w="9525">
            <a:noFill/>
            <a:miter lim="800000"/>
            <a:headEnd/>
            <a:tailEnd/>
          </a:ln>
          <a:effectLst/>
        </p:spPr>
        <p:txBody>
          <a:bodyPr>
            <a:spAutoFit/>
          </a:bodyPr>
          <a:lstStyle/>
          <a:p>
            <a:pPr algn="ctr">
              <a:spcBef>
                <a:spcPct val="50000"/>
              </a:spcBef>
            </a:pPr>
            <a:r>
              <a:rPr lang="en-US" altLang="el-GR" sz="2400" dirty="0"/>
              <a:t>Add Edge</a:t>
            </a:r>
          </a:p>
        </p:txBody>
      </p:sp>
      <p:sp>
        <p:nvSpPr>
          <p:cNvPr id="152" name="Slide Number Placeholder 151"/>
          <p:cNvSpPr>
            <a:spLocks noGrp="1"/>
          </p:cNvSpPr>
          <p:nvPr>
            <p:ph type="sldNum" sz="quarter" idx="12"/>
          </p:nvPr>
        </p:nvSpPr>
        <p:spPr/>
        <p:txBody>
          <a:bodyPr/>
          <a:lstStyle/>
          <a:p>
            <a:fld id="{5A4DD2B8-9052-4EBD-A268-910EE0104888}"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6"/>
          <p:cNvSpPr>
            <a:spLocks noGrp="1"/>
          </p:cNvSpPr>
          <p:nvPr>
            <p:ph type="sldNum" sz="quarter" idx="12"/>
          </p:nvPr>
        </p:nvSpPr>
        <p:spPr/>
        <p:txBody>
          <a:bodyPr/>
          <a:lstStyle/>
          <a:p>
            <a:fld id="{38721584-1FA5-4518-92CF-D2894F2996BF}" type="slidenum">
              <a:rPr lang="zh-CN" altLang="en-US"/>
              <a:pPr/>
              <a:t>9</a:t>
            </a:fld>
            <a:endParaRPr lang="en-US" altLang="zh-CN"/>
          </a:p>
        </p:txBody>
      </p:sp>
      <p:sp>
        <p:nvSpPr>
          <p:cNvPr id="1577986" name="Rectangle 2"/>
          <p:cNvSpPr>
            <a:spLocks noGrp="1" noChangeArrowheads="1"/>
          </p:cNvSpPr>
          <p:nvPr>
            <p:ph type="title"/>
          </p:nvPr>
        </p:nvSpPr>
        <p:spPr>
          <a:xfrm>
            <a:off x="772616" y="122238"/>
            <a:ext cx="7543800" cy="1295400"/>
          </a:xfrm>
        </p:spPr>
        <p:txBody>
          <a:bodyPr>
            <a:normAutofit/>
          </a:bodyPr>
          <a:lstStyle/>
          <a:p>
            <a:r>
              <a:rPr lang="en-US" altLang="zh-CN" sz="4000" dirty="0">
                <a:ea typeface="SimSun" pitchFamily="2" charset="-122"/>
              </a:rPr>
              <a:t>Dendrogram</a:t>
            </a:r>
            <a:endParaRPr lang="zh-CN" altLang="en-US" sz="4000" dirty="0">
              <a:ea typeface="SimSun" pitchFamily="2" charset="-122"/>
            </a:endParaRPr>
          </a:p>
        </p:txBody>
      </p:sp>
      <p:sp>
        <p:nvSpPr>
          <p:cNvPr id="1577987" name="Rectangle 3"/>
          <p:cNvSpPr>
            <a:spLocks noGrp="1" noChangeArrowheads="1"/>
          </p:cNvSpPr>
          <p:nvPr>
            <p:ph type="body" sz="half" idx="1"/>
          </p:nvPr>
        </p:nvSpPr>
        <p:spPr>
          <a:xfrm>
            <a:off x="352425" y="1266056"/>
            <a:ext cx="8486775" cy="2667000"/>
          </a:xfrm>
        </p:spPr>
        <p:txBody>
          <a:bodyPr>
            <a:normAutofit/>
          </a:bodyPr>
          <a:lstStyle/>
          <a:p>
            <a:r>
              <a:rPr lang="en-US" altLang="zh-CN" sz="2400" dirty="0">
                <a:ea typeface="SimSun" pitchFamily="2" charset="-122"/>
              </a:rPr>
              <a:t>A binary tree that shows how clusters are merged/split hierarchically </a:t>
            </a:r>
          </a:p>
          <a:p>
            <a:r>
              <a:rPr lang="en-US" altLang="zh-CN" sz="2400" dirty="0">
                <a:ea typeface="SimSun" pitchFamily="2" charset="-122"/>
              </a:rPr>
              <a:t>Each node on the tree is a cluster; each leaf node is a singleton cluster</a:t>
            </a:r>
          </a:p>
        </p:txBody>
      </p:sp>
      <p:grpSp>
        <p:nvGrpSpPr>
          <p:cNvPr id="2" name="Group 4"/>
          <p:cNvGrpSpPr>
            <a:grpSpLocks/>
          </p:cNvGrpSpPr>
          <p:nvPr/>
        </p:nvGrpSpPr>
        <p:grpSpPr bwMode="auto">
          <a:xfrm>
            <a:off x="1447800" y="3271838"/>
            <a:ext cx="6248400" cy="2900362"/>
            <a:chOff x="912" y="2061"/>
            <a:chExt cx="3936" cy="1827"/>
          </a:xfrm>
        </p:grpSpPr>
        <p:sp>
          <p:nvSpPr>
            <p:cNvPr id="1577989" name="Line 5"/>
            <p:cNvSpPr>
              <a:spLocks noChangeShapeType="1"/>
            </p:cNvSpPr>
            <p:nvPr/>
          </p:nvSpPr>
          <p:spPr bwMode="auto">
            <a:xfrm>
              <a:off x="950" y="3479"/>
              <a:ext cx="454"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7990" name="Line 6"/>
            <p:cNvSpPr>
              <a:spLocks noChangeShapeType="1"/>
            </p:cNvSpPr>
            <p:nvPr/>
          </p:nvSpPr>
          <p:spPr bwMode="auto">
            <a:xfrm>
              <a:off x="1404" y="3479"/>
              <a:ext cx="0" cy="378"/>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7991" name="Line 7"/>
            <p:cNvSpPr>
              <a:spLocks noChangeShapeType="1"/>
            </p:cNvSpPr>
            <p:nvPr/>
          </p:nvSpPr>
          <p:spPr bwMode="auto">
            <a:xfrm>
              <a:off x="2350" y="3479"/>
              <a:ext cx="0" cy="378"/>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7992" name="Line 8"/>
            <p:cNvSpPr>
              <a:spLocks noChangeShapeType="1"/>
            </p:cNvSpPr>
            <p:nvPr/>
          </p:nvSpPr>
          <p:spPr bwMode="auto">
            <a:xfrm>
              <a:off x="2350" y="3479"/>
              <a:ext cx="492"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7993" name="Line 9"/>
            <p:cNvSpPr>
              <a:spLocks noChangeShapeType="1"/>
            </p:cNvSpPr>
            <p:nvPr/>
          </p:nvSpPr>
          <p:spPr bwMode="auto">
            <a:xfrm>
              <a:off x="2842" y="3479"/>
              <a:ext cx="0" cy="378"/>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7994" name="Line 10"/>
            <p:cNvSpPr>
              <a:spLocks noChangeShapeType="1"/>
            </p:cNvSpPr>
            <p:nvPr/>
          </p:nvSpPr>
          <p:spPr bwMode="auto">
            <a:xfrm>
              <a:off x="4280" y="3510"/>
              <a:ext cx="0" cy="347"/>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7995" name="Line 11"/>
            <p:cNvSpPr>
              <a:spLocks noChangeShapeType="1"/>
            </p:cNvSpPr>
            <p:nvPr/>
          </p:nvSpPr>
          <p:spPr bwMode="auto">
            <a:xfrm>
              <a:off x="4280" y="3510"/>
              <a:ext cx="530"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7996" name="Line 12"/>
            <p:cNvSpPr>
              <a:spLocks noChangeShapeType="1"/>
            </p:cNvSpPr>
            <p:nvPr/>
          </p:nvSpPr>
          <p:spPr bwMode="auto">
            <a:xfrm>
              <a:off x="4810" y="3510"/>
              <a:ext cx="0" cy="347"/>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7997" name="Line 13"/>
            <p:cNvSpPr>
              <a:spLocks noChangeShapeType="1"/>
            </p:cNvSpPr>
            <p:nvPr/>
          </p:nvSpPr>
          <p:spPr bwMode="auto">
            <a:xfrm>
              <a:off x="1177" y="3164"/>
              <a:ext cx="0" cy="315"/>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7998" name="Line 14"/>
            <p:cNvSpPr>
              <a:spLocks noChangeShapeType="1"/>
            </p:cNvSpPr>
            <p:nvPr/>
          </p:nvSpPr>
          <p:spPr bwMode="auto">
            <a:xfrm>
              <a:off x="1177" y="3164"/>
              <a:ext cx="719"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7999" name="Line 15"/>
            <p:cNvSpPr>
              <a:spLocks noChangeShapeType="1"/>
            </p:cNvSpPr>
            <p:nvPr/>
          </p:nvSpPr>
          <p:spPr bwMode="auto">
            <a:xfrm>
              <a:off x="1896" y="3164"/>
              <a:ext cx="0" cy="693"/>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8000" name="Line 16"/>
            <p:cNvSpPr>
              <a:spLocks noChangeShapeType="1"/>
            </p:cNvSpPr>
            <p:nvPr/>
          </p:nvSpPr>
          <p:spPr bwMode="auto">
            <a:xfrm>
              <a:off x="2539" y="3164"/>
              <a:ext cx="0"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8001" name="Line 17"/>
            <p:cNvSpPr>
              <a:spLocks noChangeShapeType="1"/>
            </p:cNvSpPr>
            <p:nvPr/>
          </p:nvSpPr>
          <p:spPr bwMode="auto">
            <a:xfrm>
              <a:off x="2577" y="3164"/>
              <a:ext cx="0" cy="315"/>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8002" name="Line 18"/>
            <p:cNvSpPr>
              <a:spLocks noChangeShapeType="1"/>
            </p:cNvSpPr>
            <p:nvPr/>
          </p:nvSpPr>
          <p:spPr bwMode="auto">
            <a:xfrm>
              <a:off x="2615" y="3164"/>
              <a:ext cx="719"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8003" name="Line 19"/>
            <p:cNvSpPr>
              <a:spLocks noChangeShapeType="1"/>
            </p:cNvSpPr>
            <p:nvPr/>
          </p:nvSpPr>
          <p:spPr bwMode="auto">
            <a:xfrm>
              <a:off x="3334" y="3164"/>
              <a:ext cx="0" cy="693"/>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8004" name="Line 20"/>
            <p:cNvSpPr>
              <a:spLocks noChangeShapeType="1"/>
            </p:cNvSpPr>
            <p:nvPr/>
          </p:nvSpPr>
          <p:spPr bwMode="auto">
            <a:xfrm>
              <a:off x="2577" y="3164"/>
              <a:ext cx="76"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8005" name="Line 21"/>
            <p:cNvSpPr>
              <a:spLocks noChangeShapeType="1"/>
            </p:cNvSpPr>
            <p:nvPr/>
          </p:nvSpPr>
          <p:spPr bwMode="auto">
            <a:xfrm>
              <a:off x="2956" y="2817"/>
              <a:ext cx="0" cy="347"/>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8006" name="Line 22"/>
            <p:cNvSpPr>
              <a:spLocks noChangeShapeType="1"/>
            </p:cNvSpPr>
            <p:nvPr/>
          </p:nvSpPr>
          <p:spPr bwMode="auto">
            <a:xfrm flipV="1">
              <a:off x="3788" y="2817"/>
              <a:ext cx="0" cy="104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8007" name="Line 23"/>
            <p:cNvSpPr>
              <a:spLocks noChangeShapeType="1"/>
            </p:cNvSpPr>
            <p:nvPr/>
          </p:nvSpPr>
          <p:spPr bwMode="auto">
            <a:xfrm>
              <a:off x="2956" y="2817"/>
              <a:ext cx="832"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8008" name="Line 24"/>
            <p:cNvSpPr>
              <a:spLocks noChangeShapeType="1"/>
            </p:cNvSpPr>
            <p:nvPr/>
          </p:nvSpPr>
          <p:spPr bwMode="auto">
            <a:xfrm>
              <a:off x="3372" y="2471"/>
              <a:ext cx="0" cy="346"/>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8009" name="Line 25"/>
            <p:cNvSpPr>
              <a:spLocks noChangeShapeType="1"/>
            </p:cNvSpPr>
            <p:nvPr/>
          </p:nvSpPr>
          <p:spPr bwMode="auto">
            <a:xfrm flipV="1">
              <a:off x="4545" y="2439"/>
              <a:ext cx="0" cy="1071"/>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8010" name="Line 26"/>
            <p:cNvSpPr>
              <a:spLocks noChangeShapeType="1"/>
            </p:cNvSpPr>
            <p:nvPr/>
          </p:nvSpPr>
          <p:spPr bwMode="auto">
            <a:xfrm flipH="1">
              <a:off x="3372" y="2439"/>
              <a:ext cx="1173"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8011" name="Line 27"/>
            <p:cNvSpPr>
              <a:spLocks noChangeShapeType="1"/>
            </p:cNvSpPr>
            <p:nvPr/>
          </p:nvSpPr>
          <p:spPr bwMode="auto">
            <a:xfrm flipV="1">
              <a:off x="3372" y="2439"/>
              <a:ext cx="0" cy="95"/>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8012" name="Line 28"/>
            <p:cNvSpPr>
              <a:spLocks noChangeShapeType="1"/>
            </p:cNvSpPr>
            <p:nvPr/>
          </p:nvSpPr>
          <p:spPr bwMode="auto">
            <a:xfrm>
              <a:off x="3940" y="2061"/>
              <a:ext cx="0" cy="378"/>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8013" name="Line 29"/>
            <p:cNvSpPr>
              <a:spLocks noChangeShapeType="1"/>
            </p:cNvSpPr>
            <p:nvPr/>
          </p:nvSpPr>
          <p:spPr bwMode="auto">
            <a:xfrm flipH="1">
              <a:off x="1593" y="2061"/>
              <a:ext cx="2347"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8014" name="Line 30"/>
            <p:cNvSpPr>
              <a:spLocks noChangeShapeType="1"/>
            </p:cNvSpPr>
            <p:nvPr/>
          </p:nvSpPr>
          <p:spPr bwMode="auto">
            <a:xfrm flipV="1">
              <a:off x="1518" y="2061"/>
              <a:ext cx="0" cy="1103"/>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8015" name="Line 31"/>
            <p:cNvSpPr>
              <a:spLocks noChangeShapeType="1"/>
            </p:cNvSpPr>
            <p:nvPr/>
          </p:nvSpPr>
          <p:spPr bwMode="auto">
            <a:xfrm>
              <a:off x="1782" y="2061"/>
              <a:ext cx="0"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8016" name="Line 32"/>
            <p:cNvSpPr>
              <a:spLocks noChangeShapeType="1"/>
            </p:cNvSpPr>
            <p:nvPr/>
          </p:nvSpPr>
          <p:spPr bwMode="auto">
            <a:xfrm flipH="1">
              <a:off x="1518" y="2061"/>
              <a:ext cx="189" cy="0"/>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8017" name="Line 33"/>
            <p:cNvSpPr>
              <a:spLocks noChangeShapeType="1"/>
            </p:cNvSpPr>
            <p:nvPr/>
          </p:nvSpPr>
          <p:spPr bwMode="auto">
            <a:xfrm>
              <a:off x="950" y="3479"/>
              <a:ext cx="0" cy="378"/>
            </a:xfrm>
            <a:prstGeom prst="line">
              <a:avLst/>
            </a:prstGeom>
            <a:noFill/>
            <a:ln w="12700">
              <a:solidFill>
                <a:srgbClr val="0000FF"/>
              </a:solidFill>
              <a:round/>
              <a:headEnd type="none" w="sm" len="sm"/>
              <a:tailEnd type="none" w="sm" len="sm"/>
            </a:ln>
            <a:effectLst/>
          </p:spPr>
          <p:txBody>
            <a:bodyPr wrap="none" anchor="ctr"/>
            <a:lstStyle/>
            <a:p>
              <a:endParaRPr lang="en-US"/>
            </a:p>
          </p:txBody>
        </p:sp>
        <p:sp>
          <p:nvSpPr>
            <p:cNvPr id="1578018" name="Oval 34"/>
            <p:cNvSpPr>
              <a:spLocks noChangeArrowheads="1"/>
            </p:cNvSpPr>
            <p:nvPr/>
          </p:nvSpPr>
          <p:spPr bwMode="auto">
            <a:xfrm>
              <a:off x="4772" y="3825"/>
              <a:ext cx="76" cy="63"/>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78019" name="Oval 35"/>
            <p:cNvSpPr>
              <a:spLocks noChangeArrowheads="1"/>
            </p:cNvSpPr>
            <p:nvPr/>
          </p:nvSpPr>
          <p:spPr bwMode="auto">
            <a:xfrm>
              <a:off x="4242" y="3825"/>
              <a:ext cx="76" cy="63"/>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78020" name="Oval 36"/>
            <p:cNvSpPr>
              <a:spLocks noChangeArrowheads="1"/>
            </p:cNvSpPr>
            <p:nvPr/>
          </p:nvSpPr>
          <p:spPr bwMode="auto">
            <a:xfrm>
              <a:off x="3750" y="3825"/>
              <a:ext cx="76" cy="63"/>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78021" name="Oval 37"/>
            <p:cNvSpPr>
              <a:spLocks noChangeArrowheads="1"/>
            </p:cNvSpPr>
            <p:nvPr/>
          </p:nvSpPr>
          <p:spPr bwMode="auto">
            <a:xfrm>
              <a:off x="3296" y="3825"/>
              <a:ext cx="76" cy="63"/>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78022" name="Oval 38"/>
            <p:cNvSpPr>
              <a:spLocks noChangeArrowheads="1"/>
            </p:cNvSpPr>
            <p:nvPr/>
          </p:nvSpPr>
          <p:spPr bwMode="auto">
            <a:xfrm>
              <a:off x="2804" y="3825"/>
              <a:ext cx="76" cy="63"/>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78023" name="Oval 39"/>
            <p:cNvSpPr>
              <a:spLocks noChangeArrowheads="1"/>
            </p:cNvSpPr>
            <p:nvPr/>
          </p:nvSpPr>
          <p:spPr bwMode="auto">
            <a:xfrm>
              <a:off x="2312" y="3825"/>
              <a:ext cx="76" cy="63"/>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78024" name="Oval 40"/>
            <p:cNvSpPr>
              <a:spLocks noChangeArrowheads="1"/>
            </p:cNvSpPr>
            <p:nvPr/>
          </p:nvSpPr>
          <p:spPr bwMode="auto">
            <a:xfrm>
              <a:off x="1858" y="3825"/>
              <a:ext cx="76" cy="63"/>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78025" name="Oval 41"/>
            <p:cNvSpPr>
              <a:spLocks noChangeArrowheads="1"/>
            </p:cNvSpPr>
            <p:nvPr/>
          </p:nvSpPr>
          <p:spPr bwMode="auto">
            <a:xfrm>
              <a:off x="1366" y="3825"/>
              <a:ext cx="76" cy="63"/>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sp>
          <p:nvSpPr>
            <p:cNvPr id="1578026" name="Oval 42"/>
            <p:cNvSpPr>
              <a:spLocks noChangeArrowheads="1"/>
            </p:cNvSpPr>
            <p:nvPr/>
          </p:nvSpPr>
          <p:spPr bwMode="auto">
            <a:xfrm>
              <a:off x="912" y="3825"/>
              <a:ext cx="76" cy="63"/>
            </a:xfrm>
            <a:prstGeom prst="ellipse">
              <a:avLst/>
            </a:prstGeom>
            <a:solidFill>
              <a:srgbClr val="FF0000"/>
            </a:solidFill>
            <a:ln w="25400">
              <a:solidFill>
                <a:srgbClr val="FF0000"/>
              </a:solidFill>
              <a:round/>
              <a:headEnd type="none" w="sm" len="sm"/>
              <a:tailEnd type="none" w="sm" len="sm"/>
            </a:ln>
            <a:effectLst/>
          </p:spPr>
          <p:txBody>
            <a:bodyPr wrap="none" anchor="ctr"/>
            <a:lstStyle/>
            <a:p>
              <a:endParaRPr lang="en-US"/>
            </a:p>
          </p:txBody>
        </p:sp>
      </p:grpSp>
      <p:sp>
        <p:nvSpPr>
          <p:cNvPr id="1578027" name="Rectangle 43"/>
          <p:cNvSpPr>
            <a:spLocks noChangeArrowheads="1"/>
          </p:cNvSpPr>
          <p:nvPr/>
        </p:nvSpPr>
        <p:spPr bwMode="auto">
          <a:xfrm>
            <a:off x="1711325" y="5395913"/>
            <a:ext cx="304800" cy="152400"/>
          </a:xfrm>
          <a:prstGeom prst="rect">
            <a:avLst/>
          </a:prstGeom>
          <a:solidFill>
            <a:srgbClr val="003366"/>
          </a:solidFill>
          <a:ln w="9525">
            <a:solidFill>
              <a:schemeClr val="tx1"/>
            </a:solidFill>
            <a:miter lim="800000"/>
            <a:headEnd/>
            <a:tailEnd/>
          </a:ln>
          <a:effectLst/>
        </p:spPr>
        <p:txBody>
          <a:bodyPr wrap="none" anchor="ctr"/>
          <a:lstStyle/>
          <a:p>
            <a:endParaRPr lang="en-US"/>
          </a:p>
        </p:txBody>
      </p:sp>
      <p:sp>
        <p:nvSpPr>
          <p:cNvPr id="1578028" name="Rectangle 44"/>
          <p:cNvSpPr>
            <a:spLocks noChangeArrowheads="1"/>
          </p:cNvSpPr>
          <p:nvPr/>
        </p:nvSpPr>
        <p:spPr bwMode="auto">
          <a:xfrm>
            <a:off x="2265363" y="4903788"/>
            <a:ext cx="304800" cy="152400"/>
          </a:xfrm>
          <a:prstGeom prst="rect">
            <a:avLst/>
          </a:prstGeom>
          <a:solidFill>
            <a:srgbClr val="003366"/>
          </a:solidFill>
          <a:ln w="9525">
            <a:solidFill>
              <a:schemeClr val="tx1"/>
            </a:solidFill>
            <a:miter lim="800000"/>
            <a:headEnd/>
            <a:tailEnd/>
          </a:ln>
          <a:effectLst/>
        </p:spPr>
        <p:txBody>
          <a:bodyPr wrap="none" anchor="ctr"/>
          <a:lstStyle/>
          <a:p>
            <a:endParaRPr lang="en-US"/>
          </a:p>
        </p:txBody>
      </p:sp>
      <p:sp>
        <p:nvSpPr>
          <p:cNvPr id="1578029" name="Rectangle 45"/>
          <p:cNvSpPr>
            <a:spLocks noChangeArrowheads="1"/>
          </p:cNvSpPr>
          <p:nvPr/>
        </p:nvSpPr>
        <p:spPr bwMode="auto">
          <a:xfrm>
            <a:off x="4292600" y="3179763"/>
            <a:ext cx="304800" cy="152400"/>
          </a:xfrm>
          <a:prstGeom prst="rect">
            <a:avLst/>
          </a:prstGeom>
          <a:solidFill>
            <a:srgbClr val="003366"/>
          </a:solidFill>
          <a:ln w="9525">
            <a:solidFill>
              <a:schemeClr val="tx1"/>
            </a:solidFill>
            <a:miter lim="800000"/>
            <a:headEnd/>
            <a:tailEnd/>
          </a:ln>
          <a:effectLst/>
        </p:spPr>
        <p:txBody>
          <a:bodyPr wrap="none" anchor="ctr"/>
          <a:lstStyle/>
          <a:p>
            <a:endParaRPr lang="en-US"/>
          </a:p>
        </p:txBody>
      </p:sp>
      <p:sp>
        <p:nvSpPr>
          <p:cNvPr id="1578030" name="Rectangle 46"/>
          <p:cNvSpPr>
            <a:spLocks noChangeArrowheads="1"/>
          </p:cNvSpPr>
          <p:nvPr/>
        </p:nvSpPr>
        <p:spPr bwMode="auto">
          <a:xfrm>
            <a:off x="3968750" y="5395913"/>
            <a:ext cx="304800" cy="152400"/>
          </a:xfrm>
          <a:prstGeom prst="rect">
            <a:avLst/>
          </a:prstGeom>
          <a:solidFill>
            <a:srgbClr val="003366"/>
          </a:solidFill>
          <a:ln w="9525">
            <a:solidFill>
              <a:schemeClr val="tx1"/>
            </a:solidFill>
            <a:miter lim="800000"/>
            <a:headEnd/>
            <a:tailEnd/>
          </a:ln>
          <a:effectLst/>
        </p:spPr>
        <p:txBody>
          <a:bodyPr wrap="none" anchor="ctr"/>
          <a:lstStyle/>
          <a:p>
            <a:endParaRPr lang="en-US"/>
          </a:p>
        </p:txBody>
      </p:sp>
      <p:sp>
        <p:nvSpPr>
          <p:cNvPr id="1578031" name="Rectangle 47"/>
          <p:cNvSpPr>
            <a:spLocks noChangeArrowheads="1"/>
          </p:cNvSpPr>
          <p:nvPr/>
        </p:nvSpPr>
        <p:spPr bwMode="auto">
          <a:xfrm>
            <a:off x="4535488" y="4897438"/>
            <a:ext cx="304800" cy="152400"/>
          </a:xfrm>
          <a:prstGeom prst="rect">
            <a:avLst/>
          </a:prstGeom>
          <a:solidFill>
            <a:srgbClr val="003366"/>
          </a:solidFill>
          <a:ln w="9525">
            <a:solidFill>
              <a:schemeClr val="tx1"/>
            </a:solidFill>
            <a:miter lim="800000"/>
            <a:headEnd/>
            <a:tailEnd/>
          </a:ln>
          <a:effectLst/>
        </p:spPr>
        <p:txBody>
          <a:bodyPr wrap="none" anchor="ctr"/>
          <a:lstStyle/>
          <a:p>
            <a:endParaRPr lang="en-US"/>
          </a:p>
        </p:txBody>
      </p:sp>
      <p:sp>
        <p:nvSpPr>
          <p:cNvPr id="1578032" name="Rectangle 48"/>
          <p:cNvSpPr>
            <a:spLocks noChangeArrowheads="1"/>
          </p:cNvSpPr>
          <p:nvPr/>
        </p:nvSpPr>
        <p:spPr bwMode="auto">
          <a:xfrm>
            <a:off x="5202238" y="4364038"/>
            <a:ext cx="304800" cy="152400"/>
          </a:xfrm>
          <a:prstGeom prst="rect">
            <a:avLst/>
          </a:prstGeom>
          <a:solidFill>
            <a:srgbClr val="003366"/>
          </a:solidFill>
          <a:ln w="9525">
            <a:solidFill>
              <a:schemeClr val="tx1"/>
            </a:solidFill>
            <a:miter lim="800000"/>
            <a:headEnd/>
            <a:tailEnd/>
          </a:ln>
          <a:effectLst/>
        </p:spPr>
        <p:txBody>
          <a:bodyPr wrap="none" anchor="ctr"/>
          <a:lstStyle/>
          <a:p>
            <a:endParaRPr lang="en-US"/>
          </a:p>
        </p:txBody>
      </p:sp>
      <p:sp>
        <p:nvSpPr>
          <p:cNvPr id="1578033" name="Rectangle 49"/>
          <p:cNvSpPr>
            <a:spLocks noChangeArrowheads="1"/>
          </p:cNvSpPr>
          <p:nvPr/>
        </p:nvSpPr>
        <p:spPr bwMode="auto">
          <a:xfrm>
            <a:off x="6096000" y="3733800"/>
            <a:ext cx="304800" cy="152400"/>
          </a:xfrm>
          <a:prstGeom prst="rect">
            <a:avLst/>
          </a:prstGeom>
          <a:solidFill>
            <a:srgbClr val="003366"/>
          </a:solidFill>
          <a:ln w="9525">
            <a:solidFill>
              <a:schemeClr val="tx1"/>
            </a:solidFill>
            <a:miter lim="800000"/>
            <a:headEnd/>
            <a:tailEnd/>
          </a:ln>
          <a:effectLst/>
        </p:spPr>
        <p:txBody>
          <a:bodyPr wrap="none" anchor="ctr"/>
          <a:lstStyle/>
          <a:p>
            <a:endParaRPr lang="en-US"/>
          </a:p>
        </p:txBody>
      </p:sp>
      <p:sp>
        <p:nvSpPr>
          <p:cNvPr id="1578034" name="Rectangle 50"/>
          <p:cNvSpPr>
            <a:spLocks noChangeArrowheads="1"/>
          </p:cNvSpPr>
          <p:nvPr/>
        </p:nvSpPr>
        <p:spPr bwMode="auto">
          <a:xfrm>
            <a:off x="7065963" y="5513388"/>
            <a:ext cx="304800" cy="152400"/>
          </a:xfrm>
          <a:prstGeom prst="rect">
            <a:avLst/>
          </a:prstGeom>
          <a:solidFill>
            <a:srgbClr val="003366"/>
          </a:solidFill>
          <a:ln w="9525">
            <a:solidFill>
              <a:schemeClr val="tx1"/>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4339"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4340" name="AutoShape 4"/>
          <p:cNvCxnSpPr>
            <a:cxnSpLocks noChangeShapeType="1"/>
            <a:stCxn id="14338" idx="6"/>
            <a:endCxn id="14339"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4341"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4342"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43"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44" name="AutoShape 8"/>
          <p:cNvCxnSpPr>
            <a:cxnSpLocks noChangeShapeType="1"/>
            <a:stCxn id="14342" idx="6"/>
            <a:endCxn id="14343"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4345"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4346" name="Oval 10"/>
          <p:cNvSpPr>
            <a:spLocks noChangeAspect="1" noChangeArrowheads="1"/>
          </p:cNvSpPr>
          <p:nvPr/>
        </p:nvSpPr>
        <p:spPr bwMode="auto">
          <a:xfrm>
            <a:off x="6858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47" name="Oval 11"/>
          <p:cNvSpPr>
            <a:spLocks noChangeArrowheads="1"/>
          </p:cNvSpPr>
          <p:nvPr/>
        </p:nvSpPr>
        <p:spPr bwMode="auto">
          <a:xfrm>
            <a:off x="8458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48" name="AutoShape 12"/>
          <p:cNvCxnSpPr>
            <a:cxnSpLocks noChangeShapeType="1"/>
            <a:stCxn id="14346" idx="6"/>
            <a:endCxn id="14347" idx="2"/>
          </p:cNvCxnSpPr>
          <p:nvPr/>
        </p:nvCxnSpPr>
        <p:spPr bwMode="auto">
          <a:xfrm>
            <a:off x="7315200" y="1524000"/>
            <a:ext cx="1143000" cy="0"/>
          </a:xfrm>
          <a:prstGeom prst="straightConnector1">
            <a:avLst/>
          </a:prstGeom>
          <a:noFill/>
          <a:ln w="9525">
            <a:solidFill>
              <a:schemeClr val="tx1"/>
            </a:solidFill>
            <a:round/>
            <a:headEnd/>
            <a:tailEnd/>
          </a:ln>
          <a:effectLst/>
        </p:spPr>
      </p:cxnSp>
      <p:sp>
        <p:nvSpPr>
          <p:cNvPr id="14349"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4350"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51"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52" name="AutoShape 16"/>
          <p:cNvCxnSpPr>
            <a:cxnSpLocks noChangeShapeType="1"/>
            <a:stCxn id="14350" idx="6"/>
            <a:endCxn id="14351"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4353"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4354"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55"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56" name="AutoShape 20"/>
          <p:cNvCxnSpPr>
            <a:cxnSpLocks noChangeShapeType="1"/>
            <a:stCxn id="14354" idx="6"/>
            <a:endCxn id="14355"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4357"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358"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59"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60" name="AutoShape 24"/>
          <p:cNvCxnSpPr>
            <a:cxnSpLocks noChangeShapeType="1"/>
            <a:stCxn id="14358" idx="6"/>
            <a:endCxn id="14359"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4361"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4362"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4363"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64" name="AutoShape 28"/>
          <p:cNvCxnSpPr>
            <a:cxnSpLocks noChangeShapeType="1"/>
            <a:stCxn id="14362" idx="6"/>
            <a:endCxn id="14363"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4365"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366"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67"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68" name="Oval 32"/>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4369"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70" name="Oval 34"/>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4371" name="AutoShape 35"/>
          <p:cNvCxnSpPr>
            <a:cxnSpLocks noChangeShapeType="1"/>
            <a:stCxn id="14362" idx="3"/>
            <a:endCxn id="14367"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4372" name="AutoShape 36"/>
          <p:cNvCxnSpPr>
            <a:cxnSpLocks noChangeShapeType="1"/>
            <a:stCxn id="14367" idx="5"/>
            <a:endCxn id="14368"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4373" name="AutoShape 37"/>
          <p:cNvCxnSpPr>
            <a:cxnSpLocks noChangeShapeType="1"/>
            <a:stCxn id="14368" idx="7"/>
            <a:endCxn id="14370"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4374" name="AutoShape 38"/>
          <p:cNvCxnSpPr>
            <a:cxnSpLocks noChangeShapeType="1"/>
            <a:stCxn id="14369" idx="3"/>
            <a:endCxn id="14370"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4375" name="AutoShape 39"/>
          <p:cNvCxnSpPr>
            <a:cxnSpLocks noChangeShapeType="1"/>
            <a:stCxn id="14366" idx="4"/>
            <a:endCxn id="14370"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14376" name="AutoShape 40"/>
          <p:cNvCxnSpPr>
            <a:cxnSpLocks noChangeShapeType="1"/>
            <a:stCxn id="14362" idx="4"/>
            <a:endCxn id="14368"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4377" name="AutoShape 41"/>
          <p:cNvCxnSpPr>
            <a:cxnSpLocks noChangeShapeType="1"/>
            <a:stCxn id="14363" idx="3"/>
            <a:endCxn id="14366"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4378" name="AutoShape 42"/>
          <p:cNvCxnSpPr>
            <a:cxnSpLocks noChangeShapeType="1"/>
            <a:stCxn id="14363" idx="4"/>
            <a:endCxn id="14369"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4379"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80"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81" name="AutoShape 45"/>
          <p:cNvCxnSpPr>
            <a:cxnSpLocks noChangeShapeType="1"/>
            <a:stCxn id="14379" idx="6"/>
            <a:endCxn id="14380"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4382"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383"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84"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85" name="AutoShape 49"/>
          <p:cNvCxnSpPr>
            <a:cxnSpLocks noChangeShapeType="1"/>
            <a:stCxn id="14383" idx="6"/>
            <a:endCxn id="14384"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4386"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4387"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4388"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4389" name="AutoShape 53"/>
          <p:cNvCxnSpPr>
            <a:cxnSpLocks noChangeShapeType="1"/>
            <a:stCxn id="14387" idx="6"/>
            <a:endCxn id="14388"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4390"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4391"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92"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93" name="AutoShape 57"/>
          <p:cNvCxnSpPr>
            <a:cxnSpLocks noChangeShapeType="1"/>
            <a:stCxn id="14391" idx="6"/>
            <a:endCxn id="14392"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4394"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4395" name="Oval 59"/>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96" name="Oval 60"/>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97" name="AutoShape 61"/>
          <p:cNvCxnSpPr>
            <a:cxnSpLocks noChangeShapeType="1"/>
            <a:stCxn id="14395" idx="6"/>
            <a:endCxn id="14396"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4398"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4399"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400"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401" name="AutoShape 65"/>
          <p:cNvCxnSpPr>
            <a:cxnSpLocks noChangeShapeType="1"/>
            <a:stCxn id="14399" idx="6"/>
            <a:endCxn id="14400"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4402"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4403" name="Oval 67"/>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404" name="Oval 68"/>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405" name="AutoShape 69"/>
          <p:cNvCxnSpPr>
            <a:cxnSpLocks noChangeShapeType="1"/>
            <a:stCxn id="14403" idx="6"/>
            <a:endCxn id="14404"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4406"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4407"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4408"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4409" name="Oval 73"/>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4410"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411" name="AutoShape 75"/>
          <p:cNvCxnSpPr>
            <a:cxnSpLocks noChangeShapeType="1"/>
            <a:stCxn id="14368" idx="6"/>
            <a:endCxn id="14408"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4412" name="AutoShape 76"/>
          <p:cNvCxnSpPr>
            <a:cxnSpLocks noChangeShapeType="1"/>
            <a:stCxn id="14368" idx="2"/>
            <a:endCxn id="14409"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4413" name="AutoShape 77"/>
          <p:cNvCxnSpPr>
            <a:cxnSpLocks noChangeShapeType="1"/>
            <a:stCxn id="14367" idx="1"/>
            <a:endCxn id="14410"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4414" name="AutoShape 78"/>
          <p:cNvCxnSpPr>
            <a:cxnSpLocks noChangeShapeType="1"/>
            <a:stCxn id="14408" idx="1"/>
            <a:endCxn id="14370"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4415" name="AutoShape 79"/>
          <p:cNvCxnSpPr>
            <a:cxnSpLocks noChangeShapeType="1"/>
            <a:stCxn id="14369" idx="4"/>
            <a:endCxn id="14408"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4416" name="AutoShape 80"/>
          <p:cNvCxnSpPr>
            <a:cxnSpLocks noChangeShapeType="1"/>
            <a:stCxn id="14410" idx="7"/>
            <a:endCxn id="14362"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4417"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4418"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4419"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4420"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4421"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4422"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4423"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4424"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4425"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426"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4427"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4428"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4429"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430"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431"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4432"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4433"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4434"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4435"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4436"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4437"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4438"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4439"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4440"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4441"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4442"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4443"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4444"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4445"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4446"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4447"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4448"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4449"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4450"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4451"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4452"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4453"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4454"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4455"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4456"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4457"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4458"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4459"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4460"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4461"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4462"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4463"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4464"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4465"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4466"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4467"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4468" name="AutoShape 132"/>
          <p:cNvCxnSpPr>
            <a:cxnSpLocks noChangeShapeType="1"/>
            <a:stCxn id="14367" idx="4"/>
            <a:endCxn id="14409"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4469"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4470"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4471" name="AutoShape 135"/>
          <p:cNvCxnSpPr>
            <a:cxnSpLocks noChangeShapeType="1"/>
            <a:stCxn id="14469" idx="6"/>
            <a:endCxn id="14470"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4472"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4473"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4474"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4475"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476"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477" name="AutoShape 141"/>
          <p:cNvCxnSpPr>
            <a:cxnSpLocks noChangeShapeType="1"/>
            <a:stCxn id="14475" idx="6"/>
            <a:endCxn id="14476"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4478"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479"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4480"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4481"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482"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483" name="AutoShape 147"/>
          <p:cNvCxnSpPr>
            <a:cxnSpLocks noChangeShapeType="1"/>
            <a:stCxn id="14481" idx="6"/>
            <a:endCxn id="14482"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4484"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485"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4486"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4487" name="Text Box 151"/>
          <p:cNvSpPr txBox="1">
            <a:spLocks noChangeArrowheads="1"/>
          </p:cNvSpPr>
          <p:nvPr/>
        </p:nvSpPr>
        <p:spPr bwMode="auto">
          <a:xfrm>
            <a:off x="838200" y="739552"/>
            <a:ext cx="2667000" cy="457200"/>
          </a:xfrm>
          <a:prstGeom prst="rect">
            <a:avLst/>
          </a:prstGeom>
          <a:noFill/>
          <a:ln w="9525">
            <a:noFill/>
            <a:miter lim="800000"/>
            <a:headEnd/>
            <a:tailEnd/>
          </a:ln>
          <a:effectLst/>
        </p:spPr>
        <p:txBody>
          <a:bodyPr>
            <a:spAutoFit/>
          </a:bodyPr>
          <a:lstStyle/>
          <a:p>
            <a:pPr algn="ctr">
              <a:spcBef>
                <a:spcPct val="50000"/>
              </a:spcBef>
            </a:pPr>
            <a:r>
              <a:rPr lang="en-US" altLang="el-GR" sz="2400" dirty="0"/>
              <a:t>Add Edge</a:t>
            </a:r>
          </a:p>
        </p:txBody>
      </p:sp>
      <p:sp>
        <p:nvSpPr>
          <p:cNvPr id="152" name="Slide Number Placeholder 151"/>
          <p:cNvSpPr>
            <a:spLocks noGrp="1"/>
          </p:cNvSpPr>
          <p:nvPr>
            <p:ph type="sldNum" sz="quarter" idx="12"/>
          </p:nvPr>
        </p:nvSpPr>
        <p:spPr/>
        <p:txBody>
          <a:bodyPr/>
          <a:lstStyle/>
          <a:p>
            <a:fld id="{5A4DD2B8-9052-4EBD-A268-910EE0104888}"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363"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5364" name="AutoShape 4"/>
          <p:cNvCxnSpPr>
            <a:cxnSpLocks noChangeShapeType="1"/>
            <a:stCxn id="15362" idx="6"/>
            <a:endCxn id="15363"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5365"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5366"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367"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368" name="AutoShape 8"/>
          <p:cNvCxnSpPr>
            <a:cxnSpLocks noChangeShapeType="1"/>
            <a:stCxn id="15366" idx="6"/>
            <a:endCxn id="15367"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5369"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5370"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371"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5372" name="AutoShape 12"/>
          <p:cNvCxnSpPr>
            <a:cxnSpLocks noChangeShapeType="1"/>
            <a:stCxn id="15370" idx="6"/>
            <a:endCxn id="15371"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15373"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5374"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375"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376" name="AutoShape 16"/>
          <p:cNvCxnSpPr>
            <a:cxnSpLocks noChangeShapeType="1"/>
            <a:stCxn id="15374" idx="6"/>
            <a:endCxn id="15375"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5377"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5378"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379"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380" name="AutoShape 20"/>
          <p:cNvCxnSpPr>
            <a:cxnSpLocks noChangeShapeType="1"/>
            <a:stCxn id="15378" idx="6"/>
            <a:endCxn id="15379"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5381"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382"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383"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384" name="AutoShape 24"/>
          <p:cNvCxnSpPr>
            <a:cxnSpLocks noChangeShapeType="1"/>
            <a:stCxn id="15382" idx="6"/>
            <a:endCxn id="15383"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5385"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5386"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387"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388" name="AutoShape 28"/>
          <p:cNvCxnSpPr>
            <a:cxnSpLocks noChangeShapeType="1"/>
            <a:stCxn id="15386" idx="6"/>
            <a:endCxn id="15387"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5389"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390"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391"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392" name="Oval 32"/>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393"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394"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395" name="AutoShape 35"/>
          <p:cNvCxnSpPr>
            <a:cxnSpLocks noChangeShapeType="1"/>
            <a:stCxn id="15386" idx="3"/>
            <a:endCxn id="15391"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5396" name="AutoShape 36"/>
          <p:cNvCxnSpPr>
            <a:cxnSpLocks noChangeShapeType="1"/>
            <a:stCxn id="15391" idx="5"/>
            <a:endCxn id="15392"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5397" name="AutoShape 37"/>
          <p:cNvCxnSpPr>
            <a:cxnSpLocks noChangeShapeType="1"/>
            <a:stCxn id="15392" idx="7"/>
            <a:endCxn id="15394"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5398" name="AutoShape 38"/>
          <p:cNvCxnSpPr>
            <a:cxnSpLocks noChangeShapeType="1"/>
            <a:stCxn id="15393" idx="3"/>
            <a:endCxn id="15394"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5399" name="AutoShape 39"/>
          <p:cNvCxnSpPr>
            <a:cxnSpLocks noChangeShapeType="1"/>
            <a:stCxn id="15390" idx="4"/>
            <a:endCxn id="15394"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15400" name="AutoShape 40"/>
          <p:cNvCxnSpPr>
            <a:cxnSpLocks noChangeShapeType="1"/>
            <a:stCxn id="15386" idx="4"/>
            <a:endCxn id="15392"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5401" name="AutoShape 41"/>
          <p:cNvCxnSpPr>
            <a:cxnSpLocks noChangeShapeType="1"/>
            <a:stCxn id="15387" idx="3"/>
            <a:endCxn id="15390"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5402" name="AutoShape 42"/>
          <p:cNvCxnSpPr>
            <a:cxnSpLocks noChangeShapeType="1"/>
            <a:stCxn id="15387" idx="4"/>
            <a:endCxn id="15393"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5403"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404"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405" name="AutoShape 45"/>
          <p:cNvCxnSpPr>
            <a:cxnSpLocks noChangeShapeType="1"/>
            <a:stCxn id="15403" idx="6"/>
            <a:endCxn id="15404"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5406"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407"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408"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409" name="AutoShape 49"/>
          <p:cNvCxnSpPr>
            <a:cxnSpLocks noChangeShapeType="1"/>
            <a:stCxn id="15407" idx="6"/>
            <a:endCxn id="15408"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5410"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5411"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412"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5413" name="AutoShape 53"/>
          <p:cNvCxnSpPr>
            <a:cxnSpLocks noChangeShapeType="1"/>
            <a:stCxn id="15411" idx="6"/>
            <a:endCxn id="15412"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5414"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5415"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416"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417" name="AutoShape 57"/>
          <p:cNvCxnSpPr>
            <a:cxnSpLocks noChangeShapeType="1"/>
            <a:stCxn id="15415" idx="6"/>
            <a:endCxn id="15416"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5418"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5419" name="Oval 59"/>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420" name="Oval 60"/>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421" name="AutoShape 61"/>
          <p:cNvCxnSpPr>
            <a:cxnSpLocks noChangeShapeType="1"/>
            <a:stCxn id="15419" idx="6"/>
            <a:endCxn id="15420"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5422"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5423"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424"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425" name="AutoShape 65"/>
          <p:cNvCxnSpPr>
            <a:cxnSpLocks noChangeShapeType="1"/>
            <a:stCxn id="15423" idx="6"/>
            <a:endCxn id="15424"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5426"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5427" name="Oval 67"/>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428" name="Oval 68"/>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429" name="AutoShape 69"/>
          <p:cNvCxnSpPr>
            <a:cxnSpLocks noChangeShapeType="1"/>
            <a:stCxn id="15427" idx="6"/>
            <a:endCxn id="15428"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5430"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5431"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5432"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433" name="Oval 73"/>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434"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435" name="AutoShape 75"/>
          <p:cNvCxnSpPr>
            <a:cxnSpLocks noChangeShapeType="1"/>
            <a:stCxn id="15392" idx="6"/>
            <a:endCxn id="15432"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5436" name="AutoShape 76"/>
          <p:cNvCxnSpPr>
            <a:cxnSpLocks noChangeShapeType="1"/>
            <a:stCxn id="15392" idx="2"/>
            <a:endCxn id="15433"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5437" name="AutoShape 77"/>
          <p:cNvCxnSpPr>
            <a:cxnSpLocks noChangeShapeType="1"/>
            <a:stCxn id="15391" idx="1"/>
            <a:endCxn id="15434"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5438" name="AutoShape 78"/>
          <p:cNvCxnSpPr>
            <a:cxnSpLocks noChangeShapeType="1"/>
            <a:stCxn id="15432" idx="1"/>
            <a:endCxn id="15394"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5439" name="AutoShape 79"/>
          <p:cNvCxnSpPr>
            <a:cxnSpLocks noChangeShapeType="1"/>
            <a:stCxn id="15393" idx="4"/>
            <a:endCxn id="15432"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5440" name="AutoShape 80"/>
          <p:cNvCxnSpPr>
            <a:cxnSpLocks noChangeShapeType="1"/>
            <a:stCxn id="15434" idx="7"/>
            <a:endCxn id="15386"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5441"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5442"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5443"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5444"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5445"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5446"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5447"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5448"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5449"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450"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5451"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5452"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5453"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454"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455"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5456"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5457"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5458"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5459"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5460"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5461"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5462"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5463"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5464"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5465"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5466"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5467"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5468"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5469"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5470"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5471"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5472"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5473"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5474"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5475"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5476"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5477"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5478"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5479"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5480"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5481"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5482"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5483"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5484"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5485"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5486"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5487"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5488"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5489"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5490"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5491"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5492" name="AutoShape 132"/>
          <p:cNvCxnSpPr>
            <a:cxnSpLocks noChangeShapeType="1"/>
            <a:stCxn id="15391" idx="4"/>
            <a:endCxn id="15433"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5493"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494"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5495" name="AutoShape 135"/>
          <p:cNvCxnSpPr>
            <a:cxnSpLocks noChangeShapeType="1"/>
            <a:stCxn id="15493" idx="6"/>
            <a:endCxn id="15494"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5496"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5497"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5498"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5499"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500"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501" name="AutoShape 141"/>
          <p:cNvCxnSpPr>
            <a:cxnSpLocks noChangeShapeType="1"/>
            <a:stCxn id="15499" idx="6"/>
            <a:endCxn id="15500"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5502"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503"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5504"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5505"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506"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507" name="AutoShape 147"/>
          <p:cNvCxnSpPr>
            <a:cxnSpLocks noChangeShapeType="1"/>
            <a:stCxn id="15505" idx="6"/>
            <a:endCxn id="15506"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5508"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509"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5510"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5511" name="Text Box 151"/>
          <p:cNvSpPr txBox="1">
            <a:spLocks noChangeArrowheads="1"/>
          </p:cNvSpPr>
          <p:nvPr/>
        </p:nvSpPr>
        <p:spPr bwMode="auto">
          <a:xfrm>
            <a:off x="838200" y="739552"/>
            <a:ext cx="2667000" cy="457200"/>
          </a:xfrm>
          <a:prstGeom prst="rect">
            <a:avLst/>
          </a:prstGeom>
          <a:noFill/>
          <a:ln w="9525">
            <a:noFill/>
            <a:miter lim="800000"/>
            <a:headEnd/>
            <a:tailEnd/>
          </a:ln>
          <a:effectLst/>
        </p:spPr>
        <p:txBody>
          <a:bodyPr>
            <a:spAutoFit/>
          </a:bodyPr>
          <a:lstStyle/>
          <a:p>
            <a:pPr algn="ctr">
              <a:spcBef>
                <a:spcPct val="50000"/>
              </a:spcBef>
            </a:pPr>
            <a:r>
              <a:rPr lang="en-US" altLang="el-GR" sz="2400" dirty="0"/>
              <a:t>Add Edge</a:t>
            </a:r>
          </a:p>
        </p:txBody>
      </p:sp>
      <p:sp>
        <p:nvSpPr>
          <p:cNvPr id="152" name="Slide Number Placeholder 151"/>
          <p:cNvSpPr>
            <a:spLocks noGrp="1"/>
          </p:cNvSpPr>
          <p:nvPr>
            <p:ph type="sldNum" sz="quarter" idx="12"/>
          </p:nvPr>
        </p:nvSpPr>
        <p:spPr/>
        <p:txBody>
          <a:bodyPr/>
          <a:lstStyle/>
          <a:p>
            <a:fld id="{5A4DD2B8-9052-4EBD-A268-910EE0104888}"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6387"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6388" name="AutoShape 4"/>
          <p:cNvCxnSpPr>
            <a:cxnSpLocks noChangeShapeType="1"/>
            <a:stCxn id="16386" idx="6"/>
            <a:endCxn id="16387"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6389"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6390"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391"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392" name="AutoShape 8"/>
          <p:cNvCxnSpPr>
            <a:cxnSpLocks noChangeShapeType="1"/>
            <a:stCxn id="16390" idx="6"/>
            <a:endCxn id="16391"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6393"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6394"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6395"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6396" name="AutoShape 12"/>
          <p:cNvCxnSpPr>
            <a:cxnSpLocks noChangeShapeType="1"/>
            <a:stCxn id="16394" idx="6"/>
            <a:endCxn id="16395"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16397"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6398"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399"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00" name="AutoShape 16"/>
          <p:cNvCxnSpPr>
            <a:cxnSpLocks noChangeShapeType="1"/>
            <a:stCxn id="16398" idx="6"/>
            <a:endCxn id="16399"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6401"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6402"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03"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04" name="AutoShape 20"/>
          <p:cNvCxnSpPr>
            <a:cxnSpLocks noChangeShapeType="1"/>
            <a:stCxn id="16402" idx="6"/>
            <a:endCxn id="16403"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6405"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406"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07"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08" name="AutoShape 24"/>
          <p:cNvCxnSpPr>
            <a:cxnSpLocks noChangeShapeType="1"/>
            <a:stCxn id="16406" idx="6"/>
            <a:endCxn id="16407"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6409"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6410"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6411"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12" name="AutoShape 28"/>
          <p:cNvCxnSpPr>
            <a:cxnSpLocks noChangeShapeType="1"/>
            <a:stCxn id="16410" idx="6"/>
            <a:endCxn id="1641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6413"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414"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15"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16"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17"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18"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19" name="AutoShape 35"/>
          <p:cNvCxnSpPr>
            <a:cxnSpLocks noChangeShapeType="1"/>
            <a:stCxn id="16410" idx="3"/>
            <a:endCxn id="16415"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6420" name="AutoShape 36"/>
          <p:cNvCxnSpPr>
            <a:cxnSpLocks noChangeShapeType="1"/>
            <a:stCxn id="16415" idx="5"/>
            <a:endCxn id="16416"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6421" name="AutoShape 37"/>
          <p:cNvCxnSpPr>
            <a:cxnSpLocks noChangeShapeType="1"/>
            <a:stCxn id="16416" idx="7"/>
            <a:endCxn id="16418"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6422" name="AutoShape 38"/>
          <p:cNvCxnSpPr>
            <a:cxnSpLocks noChangeShapeType="1"/>
            <a:stCxn id="16417" idx="3"/>
            <a:endCxn id="16418"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6423" name="AutoShape 39"/>
          <p:cNvCxnSpPr>
            <a:cxnSpLocks noChangeShapeType="1"/>
            <a:stCxn id="16414" idx="4"/>
            <a:endCxn id="16418"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16424" name="AutoShape 40"/>
          <p:cNvCxnSpPr>
            <a:cxnSpLocks noChangeShapeType="1"/>
            <a:stCxn id="16410" idx="4"/>
            <a:endCxn id="16416"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6425" name="AutoShape 41"/>
          <p:cNvCxnSpPr>
            <a:cxnSpLocks noChangeShapeType="1"/>
            <a:stCxn id="16411" idx="3"/>
            <a:endCxn id="16414"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6426" name="AutoShape 42"/>
          <p:cNvCxnSpPr>
            <a:cxnSpLocks noChangeShapeType="1"/>
            <a:stCxn id="16411" idx="4"/>
            <a:endCxn id="16417"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6427"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28"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29" name="AutoShape 45"/>
          <p:cNvCxnSpPr>
            <a:cxnSpLocks noChangeShapeType="1"/>
            <a:stCxn id="16427" idx="6"/>
            <a:endCxn id="16428"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6430"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431"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32"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33" name="AutoShape 49"/>
          <p:cNvCxnSpPr>
            <a:cxnSpLocks noChangeShapeType="1"/>
            <a:stCxn id="16431" idx="6"/>
            <a:endCxn id="16432"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6434"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6435"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6436"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6437" name="AutoShape 53"/>
          <p:cNvCxnSpPr>
            <a:cxnSpLocks noChangeShapeType="1"/>
            <a:stCxn id="16435" idx="6"/>
            <a:endCxn id="16436"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6438"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6439"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40"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41" name="AutoShape 57"/>
          <p:cNvCxnSpPr>
            <a:cxnSpLocks noChangeShapeType="1"/>
            <a:stCxn id="16439" idx="6"/>
            <a:endCxn id="16440"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6442"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6443" name="Oval 59"/>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44" name="Oval 60"/>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45" name="AutoShape 61"/>
          <p:cNvCxnSpPr>
            <a:cxnSpLocks noChangeShapeType="1"/>
            <a:stCxn id="16443" idx="6"/>
            <a:endCxn id="16444"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6446"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6447"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48"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49" name="AutoShape 65"/>
          <p:cNvCxnSpPr>
            <a:cxnSpLocks noChangeShapeType="1"/>
            <a:stCxn id="16447" idx="6"/>
            <a:endCxn id="16448"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6450"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6451"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6452"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6453" name="AutoShape 69"/>
          <p:cNvCxnSpPr>
            <a:cxnSpLocks noChangeShapeType="1"/>
            <a:stCxn id="16451" idx="6"/>
            <a:endCxn id="16452"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16454"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6455"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6456"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6457"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58"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59" name="AutoShape 75"/>
          <p:cNvCxnSpPr>
            <a:cxnSpLocks noChangeShapeType="1"/>
            <a:stCxn id="16416" idx="6"/>
            <a:endCxn id="16456"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6460" name="AutoShape 76"/>
          <p:cNvCxnSpPr>
            <a:cxnSpLocks noChangeShapeType="1"/>
            <a:stCxn id="16416" idx="2"/>
            <a:endCxn id="16457"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16461" name="AutoShape 77"/>
          <p:cNvCxnSpPr>
            <a:cxnSpLocks noChangeShapeType="1"/>
            <a:stCxn id="16415" idx="1"/>
            <a:endCxn id="16458"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6462" name="AutoShape 78"/>
          <p:cNvCxnSpPr>
            <a:cxnSpLocks noChangeShapeType="1"/>
            <a:stCxn id="16456" idx="1"/>
            <a:endCxn id="16418"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6463" name="AutoShape 79"/>
          <p:cNvCxnSpPr>
            <a:cxnSpLocks noChangeShapeType="1"/>
            <a:stCxn id="16417" idx="4"/>
            <a:endCxn id="16456"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6464" name="AutoShape 80"/>
          <p:cNvCxnSpPr>
            <a:cxnSpLocks noChangeShapeType="1"/>
            <a:stCxn id="16458" idx="7"/>
            <a:endCxn id="16410"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6465"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6466"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6467"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6468"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6469"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6470"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6471"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6472"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6473"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474"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6475"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6476"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6477"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478"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479"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6480"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6481"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6482"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6483"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6484"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6485"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6486"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6487"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6488"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6489"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6490"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6491"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6492"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6493"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6494"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6495"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6496"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6497"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6498"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6499"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6500"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6501"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6502"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6503"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6504"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6505"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6506"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6507"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6508"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6509"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6510"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6511"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6512"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6513"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6514"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6515"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6516" name="AutoShape 132"/>
          <p:cNvCxnSpPr>
            <a:cxnSpLocks noChangeShapeType="1"/>
            <a:stCxn id="16415" idx="4"/>
            <a:endCxn id="16457"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6517"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6518"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6519" name="AutoShape 135"/>
          <p:cNvCxnSpPr>
            <a:cxnSpLocks noChangeShapeType="1"/>
            <a:stCxn id="16517" idx="6"/>
            <a:endCxn id="16518"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6520"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6521"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6522"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6523"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524"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525" name="AutoShape 141"/>
          <p:cNvCxnSpPr>
            <a:cxnSpLocks noChangeShapeType="1"/>
            <a:stCxn id="16523" idx="6"/>
            <a:endCxn id="16524"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6526"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527"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6528"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6529"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530"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531" name="AutoShape 147"/>
          <p:cNvCxnSpPr>
            <a:cxnSpLocks noChangeShapeType="1"/>
            <a:stCxn id="16529" idx="6"/>
            <a:endCxn id="16530"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6532"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533"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6534"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6535" name="Text Box 151"/>
          <p:cNvSpPr txBox="1">
            <a:spLocks noChangeArrowheads="1"/>
          </p:cNvSpPr>
          <p:nvPr/>
        </p:nvSpPr>
        <p:spPr bwMode="auto">
          <a:xfrm>
            <a:off x="838200" y="739552"/>
            <a:ext cx="2667000" cy="457200"/>
          </a:xfrm>
          <a:prstGeom prst="rect">
            <a:avLst/>
          </a:prstGeom>
          <a:noFill/>
          <a:ln w="9525">
            <a:noFill/>
            <a:miter lim="800000"/>
            <a:headEnd/>
            <a:tailEnd/>
          </a:ln>
          <a:effectLst/>
        </p:spPr>
        <p:txBody>
          <a:bodyPr>
            <a:spAutoFit/>
          </a:bodyPr>
          <a:lstStyle/>
          <a:p>
            <a:pPr algn="ctr">
              <a:spcBef>
                <a:spcPct val="50000"/>
              </a:spcBef>
            </a:pPr>
            <a:r>
              <a:rPr lang="en-US" altLang="el-GR" sz="2400" dirty="0"/>
              <a:t>Add Edge</a:t>
            </a:r>
          </a:p>
        </p:txBody>
      </p:sp>
      <p:sp>
        <p:nvSpPr>
          <p:cNvPr id="152" name="Slide Number Placeholder 151"/>
          <p:cNvSpPr>
            <a:spLocks noGrp="1"/>
          </p:cNvSpPr>
          <p:nvPr>
            <p:ph type="sldNum" sz="quarter" idx="12"/>
          </p:nvPr>
        </p:nvSpPr>
        <p:spPr/>
        <p:txBody>
          <a:bodyPr/>
          <a:lstStyle/>
          <a:p>
            <a:fld id="{5A4DD2B8-9052-4EBD-A268-910EE0104888}"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7411"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7412" name="AutoShape 4"/>
          <p:cNvCxnSpPr>
            <a:cxnSpLocks noChangeShapeType="1"/>
            <a:stCxn id="17410" idx="6"/>
            <a:endCxn id="17411"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7413"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7414"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15"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16" name="AutoShape 8"/>
          <p:cNvCxnSpPr>
            <a:cxnSpLocks noChangeShapeType="1"/>
            <a:stCxn id="17414" idx="6"/>
            <a:endCxn id="17415"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7417"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7418"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7419"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7420" name="AutoShape 12"/>
          <p:cNvCxnSpPr>
            <a:cxnSpLocks noChangeShapeType="1"/>
            <a:stCxn id="17418" idx="6"/>
            <a:endCxn id="17419"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17421"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7422"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23"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24" name="AutoShape 16"/>
          <p:cNvCxnSpPr>
            <a:cxnSpLocks noChangeShapeType="1"/>
            <a:stCxn id="17422" idx="6"/>
            <a:endCxn id="17423"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7425"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7426"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27"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28" name="AutoShape 20"/>
          <p:cNvCxnSpPr>
            <a:cxnSpLocks noChangeShapeType="1"/>
            <a:stCxn id="17426" idx="6"/>
            <a:endCxn id="17427"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7429"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430"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31"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32" name="AutoShape 24"/>
          <p:cNvCxnSpPr>
            <a:cxnSpLocks noChangeShapeType="1"/>
            <a:stCxn id="17430" idx="6"/>
            <a:endCxn id="17431"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7433"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7434"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7435"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36" name="AutoShape 28"/>
          <p:cNvCxnSpPr>
            <a:cxnSpLocks noChangeShapeType="1"/>
            <a:stCxn id="17434" idx="6"/>
            <a:endCxn id="17435"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7437"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438"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39"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40"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41"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42"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43" name="AutoShape 35"/>
          <p:cNvCxnSpPr>
            <a:cxnSpLocks noChangeShapeType="1"/>
            <a:stCxn id="17434" idx="3"/>
            <a:endCxn id="1743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7444" name="AutoShape 36"/>
          <p:cNvCxnSpPr>
            <a:cxnSpLocks noChangeShapeType="1"/>
            <a:stCxn id="17439" idx="5"/>
            <a:endCxn id="17440"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7445" name="AutoShape 37"/>
          <p:cNvCxnSpPr>
            <a:cxnSpLocks noChangeShapeType="1"/>
            <a:stCxn id="17440" idx="7"/>
            <a:endCxn id="17442"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7446" name="AutoShape 38"/>
          <p:cNvCxnSpPr>
            <a:cxnSpLocks noChangeShapeType="1"/>
            <a:stCxn id="17441" idx="3"/>
            <a:endCxn id="17442" idx="7"/>
          </p:cNvCxnSpPr>
          <p:nvPr/>
        </p:nvCxnSpPr>
        <p:spPr bwMode="auto">
          <a:xfrm flipH="1">
            <a:off x="2905125" y="3438525"/>
            <a:ext cx="438150" cy="666750"/>
          </a:xfrm>
          <a:prstGeom prst="straightConnector1">
            <a:avLst/>
          </a:prstGeom>
          <a:noFill/>
          <a:ln w="9525">
            <a:solidFill>
              <a:srgbClr val="FF0000"/>
            </a:solidFill>
            <a:round/>
            <a:headEnd/>
            <a:tailEnd/>
          </a:ln>
          <a:effectLst/>
        </p:spPr>
      </p:cxnSp>
      <p:cxnSp>
        <p:nvCxnSpPr>
          <p:cNvPr id="17447" name="AutoShape 39"/>
          <p:cNvCxnSpPr>
            <a:cxnSpLocks noChangeShapeType="1"/>
            <a:stCxn id="17438" idx="4"/>
            <a:endCxn id="17442"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17448" name="AutoShape 40"/>
          <p:cNvCxnSpPr>
            <a:cxnSpLocks noChangeShapeType="1"/>
            <a:stCxn id="17434" idx="4"/>
            <a:endCxn id="17440"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7449" name="AutoShape 41"/>
          <p:cNvCxnSpPr>
            <a:cxnSpLocks noChangeShapeType="1"/>
            <a:stCxn id="17435" idx="3"/>
            <a:endCxn id="17438"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7450" name="AutoShape 42"/>
          <p:cNvCxnSpPr>
            <a:cxnSpLocks noChangeShapeType="1"/>
            <a:stCxn id="17435" idx="4"/>
            <a:endCxn id="17441"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7451"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52"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53" name="AutoShape 45"/>
          <p:cNvCxnSpPr>
            <a:cxnSpLocks noChangeShapeType="1"/>
            <a:stCxn id="17451" idx="6"/>
            <a:endCxn id="17452"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7454"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455"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56"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57" name="AutoShape 49"/>
          <p:cNvCxnSpPr>
            <a:cxnSpLocks noChangeShapeType="1"/>
            <a:stCxn id="17455" idx="6"/>
            <a:endCxn id="17456"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7458"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7459"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7460"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7461" name="AutoShape 53"/>
          <p:cNvCxnSpPr>
            <a:cxnSpLocks noChangeShapeType="1"/>
            <a:stCxn id="17459" idx="6"/>
            <a:endCxn id="17460"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7462"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7463"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64"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65" name="AutoShape 57"/>
          <p:cNvCxnSpPr>
            <a:cxnSpLocks noChangeShapeType="1"/>
            <a:stCxn id="17463" idx="6"/>
            <a:endCxn id="17464"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7466"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7467" name="Oval 59"/>
          <p:cNvSpPr>
            <a:spLocks noChangeAspect="1" noChangeArrowheads="1"/>
          </p:cNvSpPr>
          <p:nvPr/>
        </p:nvSpPr>
        <p:spPr bwMode="auto">
          <a:xfrm>
            <a:off x="6858000" y="2057400"/>
            <a:ext cx="457200" cy="457200"/>
          </a:xfrm>
          <a:prstGeom prst="ellipse">
            <a:avLst/>
          </a:prstGeom>
          <a:solidFill>
            <a:srgbClr val="FF0000"/>
          </a:solidFill>
          <a:ln w="9525">
            <a:solidFill>
              <a:schemeClr val="tx1"/>
            </a:solidFill>
            <a:round/>
            <a:headEnd/>
            <a:tailEnd/>
          </a:ln>
          <a:effectLst/>
        </p:spPr>
        <p:txBody>
          <a:bodyPr wrap="none" anchor="ctr"/>
          <a:lstStyle/>
          <a:p>
            <a:endParaRPr lang="el-GR" altLang="el-GR"/>
          </a:p>
        </p:txBody>
      </p:sp>
      <p:sp>
        <p:nvSpPr>
          <p:cNvPr id="17468" name="Oval 60"/>
          <p:cNvSpPr>
            <a:spLocks noChangeArrowheads="1"/>
          </p:cNvSpPr>
          <p:nvPr/>
        </p:nvSpPr>
        <p:spPr bwMode="auto">
          <a:xfrm>
            <a:off x="8458200" y="2057400"/>
            <a:ext cx="457200" cy="457200"/>
          </a:xfrm>
          <a:prstGeom prst="ellipse">
            <a:avLst/>
          </a:prstGeom>
          <a:solidFill>
            <a:srgbClr val="FF0000"/>
          </a:solidFill>
          <a:ln w="9525">
            <a:solidFill>
              <a:schemeClr val="tx1"/>
            </a:solidFill>
            <a:round/>
            <a:headEnd/>
            <a:tailEnd/>
          </a:ln>
          <a:effectLst/>
        </p:spPr>
        <p:txBody>
          <a:bodyPr wrap="none" anchor="ctr"/>
          <a:lstStyle/>
          <a:p>
            <a:endParaRPr lang="el-GR" altLang="el-GR"/>
          </a:p>
        </p:txBody>
      </p:sp>
      <p:cxnSp>
        <p:nvCxnSpPr>
          <p:cNvPr id="17469" name="AutoShape 61"/>
          <p:cNvCxnSpPr>
            <a:cxnSpLocks noChangeShapeType="1"/>
            <a:stCxn id="17467" idx="6"/>
            <a:endCxn id="17468" idx="2"/>
          </p:cNvCxnSpPr>
          <p:nvPr/>
        </p:nvCxnSpPr>
        <p:spPr bwMode="auto">
          <a:xfrm>
            <a:off x="7315200" y="2286000"/>
            <a:ext cx="1143000" cy="0"/>
          </a:xfrm>
          <a:prstGeom prst="straightConnector1">
            <a:avLst/>
          </a:prstGeom>
          <a:noFill/>
          <a:ln w="9525">
            <a:solidFill>
              <a:srgbClr val="FF0000"/>
            </a:solidFill>
            <a:round/>
            <a:headEnd/>
            <a:tailEnd/>
          </a:ln>
          <a:effectLst/>
        </p:spPr>
      </p:cxnSp>
      <p:sp>
        <p:nvSpPr>
          <p:cNvPr id="17470"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7471"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72"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73" name="AutoShape 65"/>
          <p:cNvCxnSpPr>
            <a:cxnSpLocks noChangeShapeType="1"/>
            <a:stCxn id="17471" idx="6"/>
            <a:endCxn id="17472"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7474"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7475"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7476"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7477" name="AutoShape 69"/>
          <p:cNvCxnSpPr>
            <a:cxnSpLocks noChangeShapeType="1"/>
            <a:stCxn id="17475" idx="6"/>
            <a:endCxn id="17476"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17478"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7479"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7480"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7481"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82"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83" name="AutoShape 75"/>
          <p:cNvCxnSpPr>
            <a:cxnSpLocks noChangeShapeType="1"/>
            <a:stCxn id="17440" idx="6"/>
            <a:endCxn id="17480"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7484" name="AutoShape 76"/>
          <p:cNvCxnSpPr>
            <a:cxnSpLocks noChangeShapeType="1"/>
            <a:stCxn id="17440" idx="2"/>
            <a:endCxn id="17481"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17485" name="AutoShape 77"/>
          <p:cNvCxnSpPr>
            <a:cxnSpLocks noChangeShapeType="1"/>
            <a:stCxn id="17439" idx="1"/>
            <a:endCxn id="17482"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7486" name="AutoShape 78"/>
          <p:cNvCxnSpPr>
            <a:cxnSpLocks noChangeShapeType="1"/>
            <a:stCxn id="17480" idx="1"/>
            <a:endCxn id="17442"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7487" name="AutoShape 79"/>
          <p:cNvCxnSpPr>
            <a:cxnSpLocks noChangeShapeType="1"/>
            <a:stCxn id="17441" idx="4"/>
            <a:endCxn id="17480"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7488" name="AutoShape 80"/>
          <p:cNvCxnSpPr>
            <a:cxnSpLocks noChangeShapeType="1"/>
            <a:stCxn id="17482" idx="7"/>
            <a:endCxn id="17434"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7489"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7490"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7491"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7492"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7493"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7494"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7495"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7496"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7497"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498"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7499"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7500"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7501"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502"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503"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7504"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7505"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7506"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7507"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7508"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7509"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7510"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7511"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7512"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7513"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7514"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7515"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7516"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7517"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7518"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7519"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7520"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7521"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7522"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7523"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7524"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7525"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7526"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7527"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7528"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7529"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7530"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7531"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7532"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7533"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7534"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7535"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7536"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7537"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7538"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7539"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7540" name="AutoShape 132"/>
          <p:cNvCxnSpPr>
            <a:cxnSpLocks noChangeShapeType="1"/>
            <a:stCxn id="17439" idx="4"/>
            <a:endCxn id="17481"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7541"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7542"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7543" name="AutoShape 135"/>
          <p:cNvCxnSpPr>
            <a:cxnSpLocks noChangeShapeType="1"/>
            <a:stCxn id="17541" idx="6"/>
            <a:endCxn id="17542"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7544"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7545"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7546"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7547"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548"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549" name="AutoShape 141"/>
          <p:cNvCxnSpPr>
            <a:cxnSpLocks noChangeShapeType="1"/>
            <a:stCxn id="17547" idx="6"/>
            <a:endCxn id="17548"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7550"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551"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7552"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7553"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554"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555" name="AutoShape 147"/>
          <p:cNvCxnSpPr>
            <a:cxnSpLocks noChangeShapeType="1"/>
            <a:stCxn id="17553" idx="6"/>
            <a:endCxn id="17554"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7556"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557"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7558"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7559" name="Text Box 151"/>
          <p:cNvSpPr txBox="1">
            <a:spLocks noChangeArrowheads="1"/>
          </p:cNvSpPr>
          <p:nvPr/>
        </p:nvSpPr>
        <p:spPr bwMode="auto">
          <a:xfrm>
            <a:off x="838200" y="541129"/>
            <a:ext cx="2667000" cy="1015663"/>
          </a:xfrm>
          <a:prstGeom prst="rect">
            <a:avLst/>
          </a:prstGeom>
          <a:noFill/>
          <a:ln w="9525">
            <a:noFill/>
            <a:miter lim="800000"/>
            <a:headEnd/>
            <a:tailEnd/>
          </a:ln>
          <a:effectLst/>
        </p:spPr>
        <p:txBody>
          <a:bodyPr>
            <a:spAutoFit/>
          </a:bodyPr>
          <a:lstStyle/>
          <a:p>
            <a:pPr algn="ctr">
              <a:spcBef>
                <a:spcPct val="50000"/>
              </a:spcBef>
            </a:pPr>
            <a:r>
              <a:rPr lang="en-US" altLang="el-GR" sz="2400" dirty="0" smtClean="0"/>
              <a:t>Cycle</a:t>
            </a:r>
            <a:r>
              <a:rPr lang="hi-IN" altLang="el-GR" sz="2400" dirty="0" smtClean="0"/>
              <a:t>,</a:t>
            </a:r>
            <a:endParaRPr lang="en-US" altLang="el-GR" sz="2400" dirty="0"/>
          </a:p>
          <a:p>
            <a:pPr algn="ctr">
              <a:spcBef>
                <a:spcPct val="50000"/>
              </a:spcBef>
            </a:pPr>
            <a:r>
              <a:rPr lang="en-US" altLang="el-GR" sz="2400" dirty="0"/>
              <a:t>Don’t Add Edge</a:t>
            </a:r>
          </a:p>
        </p:txBody>
      </p:sp>
      <p:sp>
        <p:nvSpPr>
          <p:cNvPr id="152" name="Slide Number Placeholder 151"/>
          <p:cNvSpPr>
            <a:spLocks noGrp="1"/>
          </p:cNvSpPr>
          <p:nvPr>
            <p:ph type="sldNum" sz="quarter" idx="12"/>
          </p:nvPr>
        </p:nvSpPr>
        <p:spPr/>
        <p:txBody>
          <a:bodyPr/>
          <a:lstStyle/>
          <a:p>
            <a:fld id="{5A4DD2B8-9052-4EBD-A268-910EE0104888}"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435"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8436" name="AutoShape 4"/>
          <p:cNvCxnSpPr>
            <a:cxnSpLocks noChangeShapeType="1"/>
            <a:stCxn id="18434" idx="6"/>
            <a:endCxn id="18435"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8437"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8438"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39"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40" name="AutoShape 8"/>
          <p:cNvCxnSpPr>
            <a:cxnSpLocks noChangeShapeType="1"/>
            <a:stCxn id="18438" idx="6"/>
            <a:endCxn id="18439"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8441"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8442"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443"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8444" name="AutoShape 12"/>
          <p:cNvCxnSpPr>
            <a:cxnSpLocks noChangeShapeType="1"/>
            <a:stCxn id="18442" idx="6"/>
            <a:endCxn id="18443"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18445"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8446"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47"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48" name="AutoShape 16"/>
          <p:cNvCxnSpPr>
            <a:cxnSpLocks noChangeShapeType="1"/>
            <a:stCxn id="18446" idx="6"/>
            <a:endCxn id="18447"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8449"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8450"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51"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52" name="AutoShape 20"/>
          <p:cNvCxnSpPr>
            <a:cxnSpLocks noChangeShapeType="1"/>
            <a:stCxn id="18450" idx="6"/>
            <a:endCxn id="18451"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8453"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454"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55"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56" name="AutoShape 24"/>
          <p:cNvCxnSpPr>
            <a:cxnSpLocks noChangeShapeType="1"/>
            <a:stCxn id="18454" idx="6"/>
            <a:endCxn id="18455"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8457"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8458"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459"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60" name="AutoShape 28"/>
          <p:cNvCxnSpPr>
            <a:cxnSpLocks noChangeShapeType="1"/>
            <a:stCxn id="18458" idx="6"/>
            <a:endCxn id="18459"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8461"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462"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63"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64"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65"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66"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67" name="AutoShape 35"/>
          <p:cNvCxnSpPr>
            <a:cxnSpLocks noChangeShapeType="1"/>
            <a:stCxn id="18458" idx="3"/>
            <a:endCxn id="18463"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8468" name="AutoShape 36"/>
          <p:cNvCxnSpPr>
            <a:cxnSpLocks noChangeShapeType="1"/>
            <a:stCxn id="18463" idx="5"/>
            <a:endCxn id="18464"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8469" name="AutoShape 37"/>
          <p:cNvCxnSpPr>
            <a:cxnSpLocks noChangeShapeType="1"/>
            <a:stCxn id="18464" idx="7"/>
            <a:endCxn id="18466"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8470" name="AutoShape 38"/>
          <p:cNvCxnSpPr>
            <a:cxnSpLocks noChangeShapeType="1"/>
            <a:stCxn id="18465" idx="3"/>
            <a:endCxn id="18466"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8471" name="AutoShape 39"/>
          <p:cNvCxnSpPr>
            <a:cxnSpLocks noChangeShapeType="1"/>
            <a:stCxn id="18462" idx="4"/>
            <a:endCxn id="18466"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18472" name="AutoShape 40"/>
          <p:cNvCxnSpPr>
            <a:cxnSpLocks noChangeShapeType="1"/>
            <a:stCxn id="18458" idx="4"/>
            <a:endCxn id="18464"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8473" name="AutoShape 41"/>
          <p:cNvCxnSpPr>
            <a:cxnSpLocks noChangeShapeType="1"/>
            <a:stCxn id="18459" idx="3"/>
            <a:endCxn id="18462"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8474" name="AutoShape 42"/>
          <p:cNvCxnSpPr>
            <a:cxnSpLocks noChangeShapeType="1"/>
            <a:stCxn id="18459" idx="4"/>
            <a:endCxn id="18465"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8475"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76"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77" name="AutoShape 45"/>
          <p:cNvCxnSpPr>
            <a:cxnSpLocks noChangeShapeType="1"/>
            <a:stCxn id="18475" idx="6"/>
            <a:endCxn id="18476"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8478"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479"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80"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81" name="AutoShape 49"/>
          <p:cNvCxnSpPr>
            <a:cxnSpLocks noChangeShapeType="1"/>
            <a:stCxn id="18479" idx="6"/>
            <a:endCxn id="18480"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8482"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8483"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484"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8485" name="AutoShape 53"/>
          <p:cNvCxnSpPr>
            <a:cxnSpLocks noChangeShapeType="1"/>
            <a:stCxn id="18483" idx="6"/>
            <a:endCxn id="18484"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8486"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8487"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88"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89" name="AutoShape 57"/>
          <p:cNvCxnSpPr>
            <a:cxnSpLocks noChangeShapeType="1"/>
            <a:stCxn id="18487" idx="6"/>
            <a:endCxn id="18488"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8490"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8491" name="Oval 59"/>
          <p:cNvSpPr>
            <a:spLocks noChangeAspect="1" noChangeArrowheads="1"/>
          </p:cNvSpPr>
          <p:nvPr/>
        </p:nvSpPr>
        <p:spPr bwMode="auto">
          <a:xfrm>
            <a:off x="6858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492" name="Oval 60"/>
          <p:cNvSpPr>
            <a:spLocks noChangeArrowheads="1"/>
          </p:cNvSpPr>
          <p:nvPr/>
        </p:nvSpPr>
        <p:spPr bwMode="auto">
          <a:xfrm>
            <a:off x="8458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8493" name="AutoShape 61"/>
          <p:cNvCxnSpPr>
            <a:cxnSpLocks noChangeShapeType="1"/>
            <a:stCxn id="18491" idx="6"/>
            <a:endCxn id="18492" idx="2"/>
          </p:cNvCxnSpPr>
          <p:nvPr/>
        </p:nvCxnSpPr>
        <p:spPr bwMode="auto">
          <a:xfrm>
            <a:off x="7315200" y="2286000"/>
            <a:ext cx="1143000" cy="0"/>
          </a:xfrm>
          <a:prstGeom prst="straightConnector1">
            <a:avLst/>
          </a:prstGeom>
          <a:noFill/>
          <a:ln w="9525">
            <a:solidFill>
              <a:srgbClr val="FFFF00"/>
            </a:solidFill>
            <a:round/>
            <a:headEnd/>
            <a:tailEnd/>
          </a:ln>
          <a:effectLst/>
        </p:spPr>
      </p:cxnSp>
      <p:sp>
        <p:nvSpPr>
          <p:cNvPr id="18494"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8495" name="Oval 63"/>
          <p:cNvSpPr>
            <a:spLocks noChangeAspect="1" noChangeArrowheads="1"/>
          </p:cNvSpPr>
          <p:nvPr/>
        </p:nvSpPr>
        <p:spPr bwMode="auto">
          <a:xfrm>
            <a:off x="4572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496" name="Oval 64"/>
          <p:cNvSpPr>
            <a:spLocks noChangeArrowheads="1"/>
          </p:cNvSpPr>
          <p:nvPr/>
        </p:nvSpPr>
        <p:spPr bwMode="auto">
          <a:xfrm>
            <a:off x="6172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8497" name="AutoShape 65"/>
          <p:cNvCxnSpPr>
            <a:cxnSpLocks noChangeShapeType="1"/>
            <a:stCxn id="18495" idx="6"/>
            <a:endCxn id="18496" idx="2"/>
          </p:cNvCxnSpPr>
          <p:nvPr/>
        </p:nvCxnSpPr>
        <p:spPr bwMode="auto">
          <a:xfrm>
            <a:off x="5029200" y="2971800"/>
            <a:ext cx="1143000" cy="0"/>
          </a:xfrm>
          <a:prstGeom prst="straightConnector1">
            <a:avLst/>
          </a:prstGeom>
          <a:noFill/>
          <a:ln w="9525">
            <a:solidFill>
              <a:srgbClr val="FFFF00"/>
            </a:solidFill>
            <a:round/>
            <a:headEnd/>
            <a:tailEnd/>
          </a:ln>
          <a:effectLst/>
        </p:spPr>
      </p:cxnSp>
      <p:sp>
        <p:nvSpPr>
          <p:cNvPr id="18498"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8499"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500"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8501" name="AutoShape 69"/>
          <p:cNvCxnSpPr>
            <a:cxnSpLocks noChangeShapeType="1"/>
            <a:stCxn id="18499" idx="6"/>
            <a:endCxn id="18500"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18502"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8503"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8504"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505"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506"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507" name="AutoShape 75"/>
          <p:cNvCxnSpPr>
            <a:cxnSpLocks noChangeShapeType="1"/>
            <a:stCxn id="18464" idx="6"/>
            <a:endCxn id="18504"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8508" name="AutoShape 76"/>
          <p:cNvCxnSpPr>
            <a:cxnSpLocks noChangeShapeType="1"/>
            <a:stCxn id="18464" idx="2"/>
            <a:endCxn id="18505"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18509" name="AutoShape 77"/>
          <p:cNvCxnSpPr>
            <a:cxnSpLocks noChangeShapeType="1"/>
            <a:stCxn id="18463" idx="1"/>
            <a:endCxn id="18506"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8510" name="AutoShape 78"/>
          <p:cNvCxnSpPr>
            <a:cxnSpLocks noChangeShapeType="1"/>
            <a:stCxn id="18504" idx="1"/>
            <a:endCxn id="18466"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18511" name="AutoShape 79"/>
          <p:cNvCxnSpPr>
            <a:cxnSpLocks noChangeShapeType="1"/>
            <a:stCxn id="18465" idx="4"/>
            <a:endCxn id="18504"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8512" name="AutoShape 80"/>
          <p:cNvCxnSpPr>
            <a:cxnSpLocks noChangeShapeType="1"/>
            <a:stCxn id="18506" idx="7"/>
            <a:endCxn id="18458"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8513"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8514"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8515"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8516"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8517"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8518"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8519"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8520"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8521"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522"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8523"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8524"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8525"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526"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527"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8528"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8529"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8530"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8531"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8532"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8533"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8534"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8535"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8536"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8537"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8538"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8539"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8540"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8541"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8542"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8543"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8544"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8545"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8546"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8547"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8548"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8549"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8550"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8551"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8552"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8553"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8554"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8555"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8556"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8557"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8558"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8559"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8560"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8561"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8562"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8563"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8564" name="AutoShape 132"/>
          <p:cNvCxnSpPr>
            <a:cxnSpLocks noChangeShapeType="1"/>
            <a:stCxn id="18463" idx="4"/>
            <a:endCxn id="18505"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8565"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566"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8567" name="AutoShape 135"/>
          <p:cNvCxnSpPr>
            <a:cxnSpLocks noChangeShapeType="1"/>
            <a:stCxn id="18565" idx="6"/>
            <a:endCxn id="18566"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8568"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8569"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8570"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8571"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572"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573" name="AutoShape 141"/>
          <p:cNvCxnSpPr>
            <a:cxnSpLocks noChangeShapeType="1"/>
            <a:stCxn id="18571" idx="6"/>
            <a:endCxn id="18572"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8574"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575"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8576"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8577"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578"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579" name="AutoShape 147"/>
          <p:cNvCxnSpPr>
            <a:cxnSpLocks noChangeShapeType="1"/>
            <a:stCxn id="18577" idx="6"/>
            <a:endCxn id="18578"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8580"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581"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8582"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8583" name="Text Box 151"/>
          <p:cNvSpPr txBox="1">
            <a:spLocks noChangeArrowheads="1"/>
          </p:cNvSpPr>
          <p:nvPr/>
        </p:nvSpPr>
        <p:spPr bwMode="auto">
          <a:xfrm>
            <a:off x="755576" y="739552"/>
            <a:ext cx="2667000" cy="457200"/>
          </a:xfrm>
          <a:prstGeom prst="rect">
            <a:avLst/>
          </a:prstGeom>
          <a:noFill/>
          <a:ln w="9525">
            <a:noFill/>
            <a:miter lim="800000"/>
            <a:headEnd/>
            <a:tailEnd/>
          </a:ln>
          <a:effectLst/>
        </p:spPr>
        <p:txBody>
          <a:bodyPr>
            <a:spAutoFit/>
          </a:bodyPr>
          <a:lstStyle/>
          <a:p>
            <a:pPr algn="ctr">
              <a:spcBef>
                <a:spcPct val="50000"/>
              </a:spcBef>
            </a:pPr>
            <a:r>
              <a:rPr lang="en-US" altLang="el-GR" sz="2400" dirty="0"/>
              <a:t>Add Edge</a:t>
            </a:r>
          </a:p>
        </p:txBody>
      </p:sp>
      <p:sp>
        <p:nvSpPr>
          <p:cNvPr id="152" name="Slide Number Placeholder 151"/>
          <p:cNvSpPr>
            <a:spLocks noGrp="1"/>
          </p:cNvSpPr>
          <p:nvPr>
            <p:ph type="sldNum" sz="quarter" idx="12"/>
          </p:nvPr>
        </p:nvSpPr>
        <p:spPr/>
        <p:txBody>
          <a:bodyPr/>
          <a:lstStyle/>
          <a:p>
            <a:fld id="{5A4DD2B8-9052-4EBD-A268-910EE0104888}" type="slidenum">
              <a:rPr lang="en-US" smtClean="0"/>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459"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460" name="AutoShape 4"/>
          <p:cNvCxnSpPr>
            <a:cxnSpLocks noChangeShapeType="1"/>
            <a:stCxn id="19458" idx="6"/>
            <a:endCxn id="19459"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9461"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9462"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463"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464" name="AutoShape 8"/>
          <p:cNvCxnSpPr>
            <a:cxnSpLocks noChangeShapeType="1"/>
            <a:stCxn id="19462" idx="6"/>
            <a:endCxn id="19463"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9465"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9466"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467"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468" name="AutoShape 12"/>
          <p:cNvCxnSpPr>
            <a:cxnSpLocks noChangeShapeType="1"/>
            <a:stCxn id="19466" idx="6"/>
            <a:endCxn id="19467"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19469"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9470"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471"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472" name="AutoShape 16"/>
          <p:cNvCxnSpPr>
            <a:cxnSpLocks noChangeShapeType="1"/>
            <a:stCxn id="19470" idx="6"/>
            <a:endCxn id="19471"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9473"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9474"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475"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476" name="AutoShape 20"/>
          <p:cNvCxnSpPr>
            <a:cxnSpLocks noChangeShapeType="1"/>
            <a:stCxn id="19474" idx="6"/>
            <a:endCxn id="19475"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9477"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478" name="Oval 22"/>
          <p:cNvSpPr>
            <a:spLocks noChangeAspect="1" noChangeArrowheads="1"/>
          </p:cNvSpPr>
          <p:nvPr/>
        </p:nvSpPr>
        <p:spPr bwMode="auto">
          <a:xfrm>
            <a:off x="6858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479" name="Oval 23"/>
          <p:cNvSpPr>
            <a:spLocks noChangeArrowheads="1"/>
          </p:cNvSpPr>
          <p:nvPr/>
        </p:nvSpPr>
        <p:spPr bwMode="auto">
          <a:xfrm>
            <a:off x="8458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480" name="AutoShape 24"/>
          <p:cNvCxnSpPr>
            <a:cxnSpLocks noChangeShapeType="1"/>
            <a:stCxn id="19478" idx="6"/>
            <a:endCxn id="19479" idx="2"/>
          </p:cNvCxnSpPr>
          <p:nvPr/>
        </p:nvCxnSpPr>
        <p:spPr bwMode="auto">
          <a:xfrm>
            <a:off x="7315200" y="2971800"/>
            <a:ext cx="1143000" cy="0"/>
          </a:xfrm>
          <a:prstGeom prst="straightConnector1">
            <a:avLst/>
          </a:prstGeom>
          <a:noFill/>
          <a:ln w="9525">
            <a:solidFill>
              <a:srgbClr val="FFFF00"/>
            </a:solidFill>
            <a:round/>
            <a:headEnd/>
            <a:tailEnd/>
          </a:ln>
          <a:effectLst/>
        </p:spPr>
      </p:cxnSp>
      <p:sp>
        <p:nvSpPr>
          <p:cNvPr id="19481"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9482"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483"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484" name="AutoShape 28"/>
          <p:cNvCxnSpPr>
            <a:cxnSpLocks noChangeShapeType="1"/>
            <a:stCxn id="19482" idx="6"/>
            <a:endCxn id="19483"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9485"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486"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487"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488"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489"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490"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491" name="AutoShape 35"/>
          <p:cNvCxnSpPr>
            <a:cxnSpLocks noChangeShapeType="1"/>
            <a:stCxn id="19482" idx="3"/>
            <a:endCxn id="19487"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9492" name="AutoShape 36"/>
          <p:cNvCxnSpPr>
            <a:cxnSpLocks noChangeShapeType="1"/>
            <a:stCxn id="19487" idx="5"/>
            <a:endCxn id="19488"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9493" name="AutoShape 37"/>
          <p:cNvCxnSpPr>
            <a:cxnSpLocks noChangeShapeType="1"/>
            <a:stCxn id="19488" idx="7"/>
            <a:endCxn id="19490"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9494" name="AutoShape 38"/>
          <p:cNvCxnSpPr>
            <a:cxnSpLocks noChangeShapeType="1"/>
            <a:stCxn id="19489" idx="3"/>
            <a:endCxn id="19490"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9495" name="AutoShape 39"/>
          <p:cNvCxnSpPr>
            <a:cxnSpLocks noChangeShapeType="1"/>
            <a:stCxn id="19486" idx="4"/>
            <a:endCxn id="19490"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19496" name="AutoShape 40"/>
          <p:cNvCxnSpPr>
            <a:cxnSpLocks noChangeShapeType="1"/>
            <a:stCxn id="19482" idx="4"/>
            <a:endCxn id="19488"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9497" name="AutoShape 41"/>
          <p:cNvCxnSpPr>
            <a:cxnSpLocks noChangeShapeType="1"/>
            <a:stCxn id="19483" idx="3"/>
            <a:endCxn id="19486"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9498" name="AutoShape 42"/>
          <p:cNvCxnSpPr>
            <a:cxnSpLocks noChangeShapeType="1"/>
            <a:stCxn id="19483" idx="4"/>
            <a:endCxn id="19489"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9499"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500"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501" name="AutoShape 45"/>
          <p:cNvCxnSpPr>
            <a:cxnSpLocks noChangeShapeType="1"/>
            <a:stCxn id="19499" idx="6"/>
            <a:endCxn id="19500"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9502"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503"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504"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505" name="AutoShape 49"/>
          <p:cNvCxnSpPr>
            <a:cxnSpLocks noChangeShapeType="1"/>
            <a:stCxn id="19503" idx="6"/>
            <a:endCxn id="19504"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9506"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9507"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508"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509" name="AutoShape 53"/>
          <p:cNvCxnSpPr>
            <a:cxnSpLocks noChangeShapeType="1"/>
            <a:stCxn id="19507" idx="6"/>
            <a:endCxn id="19508"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9510"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9511"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512"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513" name="AutoShape 57"/>
          <p:cNvCxnSpPr>
            <a:cxnSpLocks noChangeShapeType="1"/>
            <a:stCxn id="19511" idx="6"/>
            <a:endCxn id="19512"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9514"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9515" name="Oval 59"/>
          <p:cNvSpPr>
            <a:spLocks noChangeAspect="1" noChangeArrowheads="1"/>
          </p:cNvSpPr>
          <p:nvPr/>
        </p:nvSpPr>
        <p:spPr bwMode="auto">
          <a:xfrm>
            <a:off x="6858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516" name="Oval 60"/>
          <p:cNvSpPr>
            <a:spLocks noChangeArrowheads="1"/>
          </p:cNvSpPr>
          <p:nvPr/>
        </p:nvSpPr>
        <p:spPr bwMode="auto">
          <a:xfrm>
            <a:off x="8458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517" name="AutoShape 61"/>
          <p:cNvCxnSpPr>
            <a:cxnSpLocks noChangeShapeType="1"/>
            <a:stCxn id="19515" idx="6"/>
            <a:endCxn id="19516" idx="2"/>
          </p:cNvCxnSpPr>
          <p:nvPr/>
        </p:nvCxnSpPr>
        <p:spPr bwMode="auto">
          <a:xfrm>
            <a:off x="7315200" y="2286000"/>
            <a:ext cx="1143000" cy="0"/>
          </a:xfrm>
          <a:prstGeom prst="straightConnector1">
            <a:avLst/>
          </a:prstGeom>
          <a:noFill/>
          <a:ln w="9525">
            <a:solidFill>
              <a:srgbClr val="FFFF00"/>
            </a:solidFill>
            <a:round/>
            <a:headEnd/>
            <a:tailEnd/>
          </a:ln>
          <a:effectLst/>
        </p:spPr>
      </p:cxnSp>
      <p:sp>
        <p:nvSpPr>
          <p:cNvPr id="19518"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9519" name="Oval 63"/>
          <p:cNvSpPr>
            <a:spLocks noChangeAspect="1" noChangeArrowheads="1"/>
          </p:cNvSpPr>
          <p:nvPr/>
        </p:nvSpPr>
        <p:spPr bwMode="auto">
          <a:xfrm>
            <a:off x="4572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520" name="Oval 64"/>
          <p:cNvSpPr>
            <a:spLocks noChangeArrowheads="1"/>
          </p:cNvSpPr>
          <p:nvPr/>
        </p:nvSpPr>
        <p:spPr bwMode="auto">
          <a:xfrm>
            <a:off x="6172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521" name="AutoShape 65"/>
          <p:cNvCxnSpPr>
            <a:cxnSpLocks noChangeShapeType="1"/>
            <a:stCxn id="19519" idx="6"/>
            <a:endCxn id="19520" idx="2"/>
          </p:cNvCxnSpPr>
          <p:nvPr/>
        </p:nvCxnSpPr>
        <p:spPr bwMode="auto">
          <a:xfrm>
            <a:off x="5029200" y="2971800"/>
            <a:ext cx="1143000" cy="0"/>
          </a:xfrm>
          <a:prstGeom prst="straightConnector1">
            <a:avLst/>
          </a:prstGeom>
          <a:noFill/>
          <a:ln w="9525">
            <a:solidFill>
              <a:srgbClr val="FFFF00"/>
            </a:solidFill>
            <a:round/>
            <a:headEnd/>
            <a:tailEnd/>
          </a:ln>
          <a:effectLst/>
        </p:spPr>
      </p:cxnSp>
      <p:sp>
        <p:nvSpPr>
          <p:cNvPr id="19522"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9523"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524"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525" name="AutoShape 69"/>
          <p:cNvCxnSpPr>
            <a:cxnSpLocks noChangeShapeType="1"/>
            <a:stCxn id="19523" idx="6"/>
            <a:endCxn id="19524"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19526"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9527"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9528"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529"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530"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531" name="AutoShape 75"/>
          <p:cNvCxnSpPr>
            <a:cxnSpLocks noChangeShapeType="1"/>
            <a:stCxn id="19488" idx="6"/>
            <a:endCxn id="19528"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19532" name="AutoShape 76"/>
          <p:cNvCxnSpPr>
            <a:cxnSpLocks noChangeShapeType="1"/>
            <a:stCxn id="19488" idx="2"/>
            <a:endCxn id="19529"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19533" name="AutoShape 77"/>
          <p:cNvCxnSpPr>
            <a:cxnSpLocks noChangeShapeType="1"/>
            <a:stCxn id="19487" idx="1"/>
            <a:endCxn id="19530"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9534" name="AutoShape 78"/>
          <p:cNvCxnSpPr>
            <a:cxnSpLocks noChangeShapeType="1"/>
            <a:stCxn id="19528" idx="1"/>
            <a:endCxn id="19490"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19535" name="AutoShape 79"/>
          <p:cNvCxnSpPr>
            <a:cxnSpLocks noChangeShapeType="1"/>
            <a:stCxn id="19489" idx="4"/>
            <a:endCxn id="19528"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9536" name="AutoShape 80"/>
          <p:cNvCxnSpPr>
            <a:cxnSpLocks noChangeShapeType="1"/>
            <a:stCxn id="19530" idx="7"/>
            <a:endCxn id="19482"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9537"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9538"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9539"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9540"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9541"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9542"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9543"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9544"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9545"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546"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9547"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9548"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9549"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550"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551"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9552"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9553"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9554"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9555"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9556"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9557"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9558"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9559"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9560"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9561"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9562"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9563"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9564"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9565"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9566"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9567"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9568"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9569"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9570"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9571"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9572"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9573"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9574"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9575"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9576"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9577"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9578"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9579"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9580"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9581"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9582"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9583"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9584"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9585"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9586"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9587"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9588" name="AutoShape 132"/>
          <p:cNvCxnSpPr>
            <a:cxnSpLocks noChangeShapeType="1"/>
            <a:stCxn id="19487" idx="4"/>
            <a:endCxn id="19529"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9589"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590"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591" name="AutoShape 135"/>
          <p:cNvCxnSpPr>
            <a:cxnSpLocks noChangeShapeType="1"/>
            <a:stCxn id="19589" idx="6"/>
            <a:endCxn id="19590"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9592"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9593"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9594"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9595"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596"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597" name="AutoShape 141"/>
          <p:cNvCxnSpPr>
            <a:cxnSpLocks noChangeShapeType="1"/>
            <a:stCxn id="19595" idx="6"/>
            <a:endCxn id="19596"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9598"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599"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9600"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9601"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602"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603" name="AutoShape 147"/>
          <p:cNvCxnSpPr>
            <a:cxnSpLocks noChangeShapeType="1"/>
            <a:stCxn id="19601" idx="6"/>
            <a:endCxn id="19602"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9604"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605"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9606"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9607" name="Text Box 151"/>
          <p:cNvSpPr txBox="1">
            <a:spLocks noChangeArrowheads="1"/>
          </p:cNvSpPr>
          <p:nvPr/>
        </p:nvSpPr>
        <p:spPr bwMode="auto">
          <a:xfrm>
            <a:off x="755576" y="739552"/>
            <a:ext cx="2667000" cy="457200"/>
          </a:xfrm>
          <a:prstGeom prst="rect">
            <a:avLst/>
          </a:prstGeom>
          <a:noFill/>
          <a:ln w="9525">
            <a:noFill/>
            <a:miter lim="800000"/>
            <a:headEnd/>
            <a:tailEnd/>
          </a:ln>
          <a:effectLst/>
        </p:spPr>
        <p:txBody>
          <a:bodyPr>
            <a:spAutoFit/>
          </a:bodyPr>
          <a:lstStyle/>
          <a:p>
            <a:pPr algn="ctr">
              <a:spcBef>
                <a:spcPct val="50000"/>
              </a:spcBef>
            </a:pPr>
            <a:r>
              <a:rPr lang="en-US" altLang="el-GR" sz="2400" dirty="0"/>
              <a:t>Add Edge</a:t>
            </a:r>
          </a:p>
        </p:txBody>
      </p:sp>
      <p:sp>
        <p:nvSpPr>
          <p:cNvPr id="152" name="Slide Number Placeholder 151"/>
          <p:cNvSpPr>
            <a:spLocks noGrp="1"/>
          </p:cNvSpPr>
          <p:nvPr>
            <p:ph type="sldNum" sz="quarter" idx="12"/>
          </p:nvPr>
        </p:nvSpPr>
        <p:spPr/>
        <p:txBody>
          <a:bodyPr/>
          <a:lstStyle/>
          <a:p>
            <a:fld id="{5A4DD2B8-9052-4EBD-A268-910EE0104888}"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483"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484" name="AutoShape 4"/>
          <p:cNvCxnSpPr>
            <a:cxnSpLocks noChangeShapeType="1"/>
            <a:stCxn id="20482" idx="6"/>
            <a:endCxn id="20483"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20485"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0486"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487"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488" name="AutoShape 8"/>
          <p:cNvCxnSpPr>
            <a:cxnSpLocks noChangeShapeType="1"/>
            <a:stCxn id="20486" idx="6"/>
            <a:endCxn id="20487"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20489"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0490"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491"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492" name="AutoShape 12"/>
          <p:cNvCxnSpPr>
            <a:cxnSpLocks noChangeShapeType="1"/>
            <a:stCxn id="20490" idx="6"/>
            <a:endCxn id="20491"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20493"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0494"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495"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496" name="AutoShape 16"/>
          <p:cNvCxnSpPr>
            <a:cxnSpLocks noChangeShapeType="1"/>
            <a:stCxn id="20494" idx="6"/>
            <a:endCxn id="20495"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20497"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0498"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499"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500" name="AutoShape 20"/>
          <p:cNvCxnSpPr>
            <a:cxnSpLocks noChangeShapeType="1"/>
            <a:stCxn id="20498" idx="6"/>
            <a:endCxn id="20499"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20501"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502" name="Oval 22"/>
          <p:cNvSpPr>
            <a:spLocks noChangeAspect="1" noChangeArrowheads="1"/>
          </p:cNvSpPr>
          <p:nvPr/>
        </p:nvSpPr>
        <p:spPr bwMode="auto">
          <a:xfrm>
            <a:off x="6858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503" name="Oval 23"/>
          <p:cNvSpPr>
            <a:spLocks noChangeArrowheads="1"/>
          </p:cNvSpPr>
          <p:nvPr/>
        </p:nvSpPr>
        <p:spPr bwMode="auto">
          <a:xfrm>
            <a:off x="8458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504" name="AutoShape 24"/>
          <p:cNvCxnSpPr>
            <a:cxnSpLocks noChangeShapeType="1"/>
            <a:stCxn id="20502" idx="6"/>
            <a:endCxn id="20503" idx="2"/>
          </p:cNvCxnSpPr>
          <p:nvPr/>
        </p:nvCxnSpPr>
        <p:spPr bwMode="auto">
          <a:xfrm>
            <a:off x="7315200" y="2971800"/>
            <a:ext cx="1143000" cy="0"/>
          </a:xfrm>
          <a:prstGeom prst="straightConnector1">
            <a:avLst/>
          </a:prstGeom>
          <a:noFill/>
          <a:ln w="9525">
            <a:solidFill>
              <a:srgbClr val="FFFF00"/>
            </a:solidFill>
            <a:round/>
            <a:headEnd/>
            <a:tailEnd/>
          </a:ln>
          <a:effectLst/>
        </p:spPr>
      </p:cxnSp>
      <p:sp>
        <p:nvSpPr>
          <p:cNvPr id="20505"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0506" name="Oval 26"/>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07"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508" name="AutoShape 28"/>
          <p:cNvCxnSpPr>
            <a:cxnSpLocks noChangeShapeType="1"/>
            <a:stCxn id="20506" idx="6"/>
            <a:endCxn id="20507"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20509"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510"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11"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12"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13"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14"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515" name="AutoShape 35"/>
          <p:cNvCxnSpPr>
            <a:cxnSpLocks noChangeShapeType="1"/>
            <a:stCxn id="20506" idx="3"/>
            <a:endCxn id="20511"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20516" name="AutoShape 36"/>
          <p:cNvCxnSpPr>
            <a:cxnSpLocks noChangeShapeType="1"/>
            <a:stCxn id="20511" idx="5"/>
            <a:endCxn id="20512"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20517" name="AutoShape 37"/>
          <p:cNvCxnSpPr>
            <a:cxnSpLocks noChangeShapeType="1"/>
            <a:stCxn id="20512" idx="7"/>
            <a:endCxn id="20514"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20518" name="AutoShape 38"/>
          <p:cNvCxnSpPr>
            <a:cxnSpLocks noChangeShapeType="1"/>
            <a:stCxn id="20513" idx="3"/>
            <a:endCxn id="20514"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20519" name="AutoShape 39"/>
          <p:cNvCxnSpPr>
            <a:cxnSpLocks noChangeShapeType="1"/>
            <a:stCxn id="20510" idx="4"/>
            <a:endCxn id="20514"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0520" name="AutoShape 40"/>
          <p:cNvCxnSpPr>
            <a:cxnSpLocks noChangeShapeType="1"/>
            <a:stCxn id="20506" idx="4"/>
            <a:endCxn id="20512"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20521" name="AutoShape 41"/>
          <p:cNvCxnSpPr>
            <a:cxnSpLocks noChangeShapeType="1"/>
            <a:stCxn id="20507" idx="3"/>
            <a:endCxn id="20510"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0522" name="AutoShape 42"/>
          <p:cNvCxnSpPr>
            <a:cxnSpLocks noChangeShapeType="1"/>
            <a:stCxn id="20507" idx="4"/>
            <a:endCxn id="20513"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0523"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24"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525" name="AutoShape 45"/>
          <p:cNvCxnSpPr>
            <a:cxnSpLocks noChangeShapeType="1"/>
            <a:stCxn id="20523" idx="6"/>
            <a:endCxn id="20524"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20526"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527"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28"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529" name="AutoShape 49"/>
          <p:cNvCxnSpPr>
            <a:cxnSpLocks noChangeShapeType="1"/>
            <a:stCxn id="20527" idx="6"/>
            <a:endCxn id="20528"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20530"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0531"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532"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533" name="AutoShape 53"/>
          <p:cNvCxnSpPr>
            <a:cxnSpLocks noChangeShapeType="1"/>
            <a:stCxn id="20531" idx="6"/>
            <a:endCxn id="20532"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20534"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0535"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36"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537" name="AutoShape 57"/>
          <p:cNvCxnSpPr>
            <a:cxnSpLocks noChangeShapeType="1"/>
            <a:stCxn id="20535" idx="6"/>
            <a:endCxn id="20536"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20538"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0539" name="Oval 59"/>
          <p:cNvSpPr>
            <a:spLocks noChangeAspect="1" noChangeArrowheads="1"/>
          </p:cNvSpPr>
          <p:nvPr/>
        </p:nvSpPr>
        <p:spPr bwMode="auto">
          <a:xfrm>
            <a:off x="6858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540" name="Oval 60"/>
          <p:cNvSpPr>
            <a:spLocks noChangeArrowheads="1"/>
          </p:cNvSpPr>
          <p:nvPr/>
        </p:nvSpPr>
        <p:spPr bwMode="auto">
          <a:xfrm>
            <a:off x="8458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541" name="AutoShape 61"/>
          <p:cNvCxnSpPr>
            <a:cxnSpLocks noChangeShapeType="1"/>
            <a:stCxn id="20539" idx="6"/>
            <a:endCxn id="20540" idx="2"/>
          </p:cNvCxnSpPr>
          <p:nvPr/>
        </p:nvCxnSpPr>
        <p:spPr bwMode="auto">
          <a:xfrm>
            <a:off x="7315200" y="2286000"/>
            <a:ext cx="1143000" cy="0"/>
          </a:xfrm>
          <a:prstGeom prst="straightConnector1">
            <a:avLst/>
          </a:prstGeom>
          <a:noFill/>
          <a:ln w="9525">
            <a:solidFill>
              <a:srgbClr val="FFFF00"/>
            </a:solidFill>
            <a:round/>
            <a:headEnd/>
            <a:tailEnd/>
          </a:ln>
          <a:effectLst/>
        </p:spPr>
      </p:cxnSp>
      <p:sp>
        <p:nvSpPr>
          <p:cNvPr id="20542"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0543" name="Oval 63"/>
          <p:cNvSpPr>
            <a:spLocks noChangeAspect="1" noChangeArrowheads="1"/>
          </p:cNvSpPr>
          <p:nvPr/>
        </p:nvSpPr>
        <p:spPr bwMode="auto">
          <a:xfrm>
            <a:off x="4572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544" name="Oval 64"/>
          <p:cNvSpPr>
            <a:spLocks noChangeArrowheads="1"/>
          </p:cNvSpPr>
          <p:nvPr/>
        </p:nvSpPr>
        <p:spPr bwMode="auto">
          <a:xfrm>
            <a:off x="6172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545" name="AutoShape 65"/>
          <p:cNvCxnSpPr>
            <a:cxnSpLocks noChangeShapeType="1"/>
            <a:stCxn id="20543" idx="6"/>
            <a:endCxn id="20544" idx="2"/>
          </p:cNvCxnSpPr>
          <p:nvPr/>
        </p:nvCxnSpPr>
        <p:spPr bwMode="auto">
          <a:xfrm>
            <a:off x="5029200" y="2971800"/>
            <a:ext cx="1143000" cy="0"/>
          </a:xfrm>
          <a:prstGeom prst="straightConnector1">
            <a:avLst/>
          </a:prstGeom>
          <a:noFill/>
          <a:ln w="9525">
            <a:solidFill>
              <a:srgbClr val="FFFF00"/>
            </a:solidFill>
            <a:round/>
            <a:headEnd/>
            <a:tailEnd/>
          </a:ln>
          <a:effectLst/>
        </p:spPr>
      </p:cxnSp>
      <p:sp>
        <p:nvSpPr>
          <p:cNvPr id="20546"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0547"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548"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549" name="AutoShape 69"/>
          <p:cNvCxnSpPr>
            <a:cxnSpLocks noChangeShapeType="1"/>
            <a:stCxn id="20547" idx="6"/>
            <a:endCxn id="20548"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20550"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0551"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20552"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53"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54"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555" name="AutoShape 75"/>
          <p:cNvCxnSpPr>
            <a:cxnSpLocks noChangeShapeType="1"/>
            <a:stCxn id="20512" idx="6"/>
            <a:endCxn id="20552"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0556" name="AutoShape 76"/>
          <p:cNvCxnSpPr>
            <a:cxnSpLocks noChangeShapeType="1"/>
            <a:stCxn id="20512" idx="2"/>
            <a:endCxn id="20553"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0557" name="AutoShape 77"/>
          <p:cNvCxnSpPr>
            <a:cxnSpLocks noChangeShapeType="1"/>
            <a:stCxn id="20511" idx="1"/>
            <a:endCxn id="20554"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20558" name="AutoShape 78"/>
          <p:cNvCxnSpPr>
            <a:cxnSpLocks noChangeShapeType="1"/>
            <a:stCxn id="20552" idx="1"/>
            <a:endCxn id="20514"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0559" name="AutoShape 79"/>
          <p:cNvCxnSpPr>
            <a:cxnSpLocks noChangeShapeType="1"/>
            <a:stCxn id="20513" idx="4"/>
            <a:endCxn id="20552"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20560" name="AutoShape 80"/>
          <p:cNvCxnSpPr>
            <a:cxnSpLocks noChangeShapeType="1"/>
            <a:stCxn id="20554" idx="7"/>
            <a:endCxn id="20506"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20561"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0562"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0563"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0564"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0565"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0566"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0567"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0568"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0569"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570"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0571"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0572"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0573"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574"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575"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0576"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0577"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0578"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0579"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0580"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0581"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0582"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0583"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0584"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0585"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0586"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0587"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0588"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0589"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0590"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0591"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0592"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0593"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0594"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0595"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0596"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0597"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0598"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0599"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0600"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0601"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0602"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0603"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0604"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0605"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0606"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0607"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0608"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0609"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0610"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0611"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20612" name="AutoShape 132"/>
          <p:cNvCxnSpPr>
            <a:cxnSpLocks noChangeShapeType="1"/>
            <a:stCxn id="20511" idx="4"/>
            <a:endCxn id="20553"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20613"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614"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615" name="AutoShape 135"/>
          <p:cNvCxnSpPr>
            <a:cxnSpLocks noChangeShapeType="1"/>
            <a:stCxn id="20613" idx="6"/>
            <a:endCxn id="20614"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20616"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0617"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0618"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0619"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620"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621" name="AutoShape 141"/>
          <p:cNvCxnSpPr>
            <a:cxnSpLocks noChangeShapeType="1"/>
            <a:stCxn id="20619" idx="6"/>
            <a:endCxn id="20620"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20622"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623"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0624"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0625" name="Oval 145"/>
          <p:cNvSpPr>
            <a:spLocks noChangeAspect="1" noChangeArrowheads="1"/>
          </p:cNvSpPr>
          <p:nvPr/>
        </p:nvSpPr>
        <p:spPr bwMode="auto">
          <a:xfrm>
            <a:off x="45720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626" name="Oval 146"/>
          <p:cNvSpPr>
            <a:spLocks noChangeArrowheads="1"/>
          </p:cNvSpPr>
          <p:nvPr/>
        </p:nvSpPr>
        <p:spPr bwMode="auto">
          <a:xfrm>
            <a:off x="61722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627" name="AutoShape 147"/>
          <p:cNvCxnSpPr>
            <a:cxnSpLocks noChangeShapeType="1"/>
            <a:stCxn id="20625" idx="6"/>
            <a:endCxn id="20626" idx="2"/>
          </p:cNvCxnSpPr>
          <p:nvPr/>
        </p:nvCxnSpPr>
        <p:spPr bwMode="auto">
          <a:xfrm>
            <a:off x="5029200" y="3733800"/>
            <a:ext cx="1143000" cy="0"/>
          </a:xfrm>
          <a:prstGeom prst="straightConnector1">
            <a:avLst/>
          </a:prstGeom>
          <a:noFill/>
          <a:ln w="9525">
            <a:solidFill>
              <a:srgbClr val="FFFF00"/>
            </a:solidFill>
            <a:round/>
            <a:headEnd/>
            <a:tailEnd/>
          </a:ln>
          <a:effectLst/>
        </p:spPr>
      </p:cxnSp>
      <p:sp>
        <p:nvSpPr>
          <p:cNvPr id="20628"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629"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0630"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0631" name="Text Box 151"/>
          <p:cNvSpPr txBox="1">
            <a:spLocks noChangeArrowheads="1"/>
          </p:cNvSpPr>
          <p:nvPr/>
        </p:nvSpPr>
        <p:spPr bwMode="auto">
          <a:xfrm>
            <a:off x="755576" y="739552"/>
            <a:ext cx="2667000" cy="457200"/>
          </a:xfrm>
          <a:prstGeom prst="rect">
            <a:avLst/>
          </a:prstGeom>
          <a:noFill/>
          <a:ln w="9525">
            <a:noFill/>
            <a:miter lim="800000"/>
            <a:headEnd/>
            <a:tailEnd/>
          </a:ln>
          <a:effectLst/>
        </p:spPr>
        <p:txBody>
          <a:bodyPr>
            <a:spAutoFit/>
          </a:bodyPr>
          <a:lstStyle/>
          <a:p>
            <a:pPr algn="ctr">
              <a:spcBef>
                <a:spcPct val="50000"/>
              </a:spcBef>
            </a:pPr>
            <a:r>
              <a:rPr lang="en-US" altLang="el-GR" sz="2400" dirty="0"/>
              <a:t>Add Edge</a:t>
            </a:r>
          </a:p>
        </p:txBody>
      </p:sp>
      <p:sp>
        <p:nvSpPr>
          <p:cNvPr id="152" name="Slide Number Placeholder 151"/>
          <p:cNvSpPr>
            <a:spLocks noGrp="1"/>
          </p:cNvSpPr>
          <p:nvPr>
            <p:ph type="sldNum" sz="quarter" idx="12"/>
          </p:nvPr>
        </p:nvSpPr>
        <p:spPr/>
        <p:txBody>
          <a:bodyPr/>
          <a:lstStyle/>
          <a:p>
            <a:fld id="{5A4DD2B8-9052-4EBD-A268-910EE0104888}" type="slidenum">
              <a:rPr lang="en-US" smtClean="0"/>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507"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508" name="AutoShape 4"/>
          <p:cNvCxnSpPr>
            <a:cxnSpLocks noChangeShapeType="1"/>
            <a:stCxn id="21506" idx="6"/>
            <a:endCxn id="21507"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21509"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1510"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11"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12" name="AutoShape 8"/>
          <p:cNvCxnSpPr>
            <a:cxnSpLocks noChangeShapeType="1"/>
            <a:stCxn id="21510" idx="6"/>
            <a:endCxn id="21511"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21513"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1514"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515"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516" name="AutoShape 12"/>
          <p:cNvCxnSpPr>
            <a:cxnSpLocks noChangeShapeType="1"/>
            <a:stCxn id="21514" idx="6"/>
            <a:endCxn id="21515"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21517"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1518"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19"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20" name="AutoShape 16"/>
          <p:cNvCxnSpPr>
            <a:cxnSpLocks noChangeShapeType="1"/>
            <a:stCxn id="21518" idx="6"/>
            <a:endCxn id="21519"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21521"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1522"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23"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24" name="AutoShape 20"/>
          <p:cNvCxnSpPr>
            <a:cxnSpLocks noChangeShapeType="1"/>
            <a:stCxn id="21522" idx="6"/>
            <a:endCxn id="21523"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21525"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526" name="Oval 22"/>
          <p:cNvSpPr>
            <a:spLocks noChangeAspect="1" noChangeArrowheads="1"/>
          </p:cNvSpPr>
          <p:nvPr/>
        </p:nvSpPr>
        <p:spPr bwMode="auto">
          <a:xfrm>
            <a:off x="6858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527" name="Oval 23"/>
          <p:cNvSpPr>
            <a:spLocks noChangeArrowheads="1"/>
          </p:cNvSpPr>
          <p:nvPr/>
        </p:nvSpPr>
        <p:spPr bwMode="auto">
          <a:xfrm>
            <a:off x="8458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528" name="AutoShape 24"/>
          <p:cNvCxnSpPr>
            <a:cxnSpLocks noChangeShapeType="1"/>
            <a:stCxn id="21526" idx="6"/>
            <a:endCxn id="21527" idx="2"/>
          </p:cNvCxnSpPr>
          <p:nvPr/>
        </p:nvCxnSpPr>
        <p:spPr bwMode="auto">
          <a:xfrm>
            <a:off x="7315200" y="2971800"/>
            <a:ext cx="1143000" cy="0"/>
          </a:xfrm>
          <a:prstGeom prst="straightConnector1">
            <a:avLst/>
          </a:prstGeom>
          <a:noFill/>
          <a:ln w="9525">
            <a:solidFill>
              <a:srgbClr val="FFFF00"/>
            </a:solidFill>
            <a:round/>
            <a:headEnd/>
            <a:tailEnd/>
          </a:ln>
          <a:effectLst/>
        </p:spPr>
      </p:cxnSp>
      <p:sp>
        <p:nvSpPr>
          <p:cNvPr id="21529"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1530" name="Oval 26"/>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31"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32" name="AutoShape 28"/>
          <p:cNvCxnSpPr>
            <a:cxnSpLocks noChangeShapeType="1"/>
            <a:stCxn id="21530" idx="6"/>
            <a:endCxn id="2153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21533"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534"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35"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36"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37"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38"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39" name="AutoShape 35"/>
          <p:cNvCxnSpPr>
            <a:cxnSpLocks noChangeShapeType="1"/>
            <a:stCxn id="21530" idx="3"/>
            <a:endCxn id="21535" idx="7"/>
          </p:cNvCxnSpPr>
          <p:nvPr/>
        </p:nvCxnSpPr>
        <p:spPr bwMode="auto">
          <a:xfrm flipH="1">
            <a:off x="1152525" y="2447925"/>
            <a:ext cx="666750" cy="1200150"/>
          </a:xfrm>
          <a:prstGeom prst="straightConnector1">
            <a:avLst/>
          </a:prstGeom>
          <a:noFill/>
          <a:ln w="9525">
            <a:solidFill>
              <a:srgbClr val="FF0000"/>
            </a:solidFill>
            <a:round/>
            <a:headEnd/>
            <a:tailEnd/>
          </a:ln>
          <a:effectLst/>
        </p:spPr>
      </p:cxnSp>
      <p:cxnSp>
        <p:nvCxnSpPr>
          <p:cNvPr id="21540" name="AutoShape 36"/>
          <p:cNvCxnSpPr>
            <a:cxnSpLocks noChangeShapeType="1"/>
            <a:stCxn id="21535" idx="5"/>
            <a:endCxn id="21536"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21541" name="AutoShape 37"/>
          <p:cNvCxnSpPr>
            <a:cxnSpLocks noChangeShapeType="1"/>
            <a:stCxn id="21536" idx="7"/>
            <a:endCxn id="21538"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21542" name="AutoShape 38"/>
          <p:cNvCxnSpPr>
            <a:cxnSpLocks noChangeShapeType="1"/>
            <a:stCxn id="21537" idx="3"/>
            <a:endCxn id="21538"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21543" name="AutoShape 39"/>
          <p:cNvCxnSpPr>
            <a:cxnSpLocks noChangeShapeType="1"/>
            <a:stCxn id="21534" idx="4"/>
            <a:endCxn id="21538"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1544" name="AutoShape 40"/>
          <p:cNvCxnSpPr>
            <a:cxnSpLocks noChangeShapeType="1"/>
            <a:stCxn id="21530" idx="4"/>
            <a:endCxn id="21536"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21545" name="AutoShape 41"/>
          <p:cNvCxnSpPr>
            <a:cxnSpLocks noChangeShapeType="1"/>
            <a:stCxn id="21531" idx="3"/>
            <a:endCxn id="21534"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1546" name="AutoShape 42"/>
          <p:cNvCxnSpPr>
            <a:cxnSpLocks noChangeShapeType="1"/>
            <a:stCxn id="21531" idx="4"/>
            <a:endCxn id="21537"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1547" name="Oval 43"/>
          <p:cNvSpPr>
            <a:spLocks noChangeAspect="1" noChangeArrowheads="1"/>
          </p:cNvSpPr>
          <p:nvPr/>
        </p:nvSpPr>
        <p:spPr bwMode="auto">
          <a:xfrm>
            <a:off x="6858000" y="3505200"/>
            <a:ext cx="457200" cy="457200"/>
          </a:xfrm>
          <a:prstGeom prst="ellipse">
            <a:avLst/>
          </a:prstGeom>
          <a:solidFill>
            <a:srgbClr val="FF0000"/>
          </a:solidFill>
          <a:ln w="9525">
            <a:solidFill>
              <a:schemeClr val="tx1"/>
            </a:solidFill>
            <a:round/>
            <a:headEnd/>
            <a:tailEnd/>
          </a:ln>
          <a:effectLst/>
        </p:spPr>
        <p:txBody>
          <a:bodyPr wrap="none" anchor="ctr"/>
          <a:lstStyle/>
          <a:p>
            <a:endParaRPr lang="el-GR" altLang="el-GR"/>
          </a:p>
        </p:txBody>
      </p:sp>
      <p:sp>
        <p:nvSpPr>
          <p:cNvPr id="21548" name="Oval 44"/>
          <p:cNvSpPr>
            <a:spLocks noChangeArrowheads="1"/>
          </p:cNvSpPr>
          <p:nvPr/>
        </p:nvSpPr>
        <p:spPr bwMode="auto">
          <a:xfrm>
            <a:off x="8458200" y="3505200"/>
            <a:ext cx="457200" cy="457200"/>
          </a:xfrm>
          <a:prstGeom prst="ellipse">
            <a:avLst/>
          </a:prstGeom>
          <a:solidFill>
            <a:srgbClr val="FF0000"/>
          </a:solidFill>
          <a:ln w="9525">
            <a:solidFill>
              <a:schemeClr val="tx1"/>
            </a:solidFill>
            <a:round/>
            <a:headEnd/>
            <a:tailEnd/>
          </a:ln>
          <a:effectLst/>
        </p:spPr>
        <p:txBody>
          <a:bodyPr wrap="none" anchor="ctr"/>
          <a:lstStyle/>
          <a:p>
            <a:endParaRPr lang="el-GR" altLang="el-GR"/>
          </a:p>
        </p:txBody>
      </p:sp>
      <p:cxnSp>
        <p:nvCxnSpPr>
          <p:cNvPr id="21549" name="AutoShape 45"/>
          <p:cNvCxnSpPr>
            <a:cxnSpLocks noChangeShapeType="1"/>
            <a:stCxn id="21547" idx="6"/>
            <a:endCxn id="21548" idx="2"/>
          </p:cNvCxnSpPr>
          <p:nvPr/>
        </p:nvCxnSpPr>
        <p:spPr bwMode="auto">
          <a:xfrm>
            <a:off x="7315200" y="3733800"/>
            <a:ext cx="1143000" cy="0"/>
          </a:xfrm>
          <a:prstGeom prst="straightConnector1">
            <a:avLst/>
          </a:prstGeom>
          <a:noFill/>
          <a:ln w="9525">
            <a:solidFill>
              <a:srgbClr val="FF0000"/>
            </a:solidFill>
            <a:round/>
            <a:headEnd/>
            <a:tailEnd/>
          </a:ln>
          <a:effectLst/>
        </p:spPr>
      </p:cxnSp>
      <p:sp>
        <p:nvSpPr>
          <p:cNvPr id="21550"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551"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52"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53" name="AutoShape 49"/>
          <p:cNvCxnSpPr>
            <a:cxnSpLocks noChangeShapeType="1"/>
            <a:stCxn id="21551" idx="6"/>
            <a:endCxn id="21552"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21554"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1555"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556"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557" name="AutoShape 53"/>
          <p:cNvCxnSpPr>
            <a:cxnSpLocks noChangeShapeType="1"/>
            <a:stCxn id="21555" idx="6"/>
            <a:endCxn id="21556"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21558"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1559"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60"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61" name="AutoShape 57"/>
          <p:cNvCxnSpPr>
            <a:cxnSpLocks noChangeShapeType="1"/>
            <a:stCxn id="21559" idx="6"/>
            <a:endCxn id="21560"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21562"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1563" name="Oval 59"/>
          <p:cNvSpPr>
            <a:spLocks noChangeAspect="1" noChangeArrowheads="1"/>
          </p:cNvSpPr>
          <p:nvPr/>
        </p:nvSpPr>
        <p:spPr bwMode="auto">
          <a:xfrm>
            <a:off x="6858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564" name="Oval 60"/>
          <p:cNvSpPr>
            <a:spLocks noChangeArrowheads="1"/>
          </p:cNvSpPr>
          <p:nvPr/>
        </p:nvSpPr>
        <p:spPr bwMode="auto">
          <a:xfrm>
            <a:off x="8458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565" name="AutoShape 61"/>
          <p:cNvCxnSpPr>
            <a:cxnSpLocks noChangeShapeType="1"/>
            <a:stCxn id="21563" idx="6"/>
            <a:endCxn id="21564" idx="2"/>
          </p:cNvCxnSpPr>
          <p:nvPr/>
        </p:nvCxnSpPr>
        <p:spPr bwMode="auto">
          <a:xfrm>
            <a:off x="7315200" y="2286000"/>
            <a:ext cx="1143000" cy="0"/>
          </a:xfrm>
          <a:prstGeom prst="straightConnector1">
            <a:avLst/>
          </a:prstGeom>
          <a:noFill/>
          <a:ln w="9525">
            <a:solidFill>
              <a:srgbClr val="FFFF00"/>
            </a:solidFill>
            <a:round/>
            <a:headEnd/>
            <a:tailEnd/>
          </a:ln>
          <a:effectLst/>
        </p:spPr>
      </p:cxnSp>
      <p:sp>
        <p:nvSpPr>
          <p:cNvPr id="21566"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1567" name="Oval 63"/>
          <p:cNvSpPr>
            <a:spLocks noChangeAspect="1" noChangeArrowheads="1"/>
          </p:cNvSpPr>
          <p:nvPr/>
        </p:nvSpPr>
        <p:spPr bwMode="auto">
          <a:xfrm>
            <a:off x="4572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568" name="Oval 64"/>
          <p:cNvSpPr>
            <a:spLocks noChangeArrowheads="1"/>
          </p:cNvSpPr>
          <p:nvPr/>
        </p:nvSpPr>
        <p:spPr bwMode="auto">
          <a:xfrm>
            <a:off x="6172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569" name="AutoShape 65"/>
          <p:cNvCxnSpPr>
            <a:cxnSpLocks noChangeShapeType="1"/>
            <a:stCxn id="21567" idx="6"/>
            <a:endCxn id="21568" idx="2"/>
          </p:cNvCxnSpPr>
          <p:nvPr/>
        </p:nvCxnSpPr>
        <p:spPr bwMode="auto">
          <a:xfrm>
            <a:off x="5029200" y="2971800"/>
            <a:ext cx="1143000" cy="0"/>
          </a:xfrm>
          <a:prstGeom prst="straightConnector1">
            <a:avLst/>
          </a:prstGeom>
          <a:noFill/>
          <a:ln w="9525">
            <a:solidFill>
              <a:srgbClr val="FFFF00"/>
            </a:solidFill>
            <a:round/>
            <a:headEnd/>
            <a:tailEnd/>
          </a:ln>
          <a:effectLst/>
        </p:spPr>
      </p:cxnSp>
      <p:sp>
        <p:nvSpPr>
          <p:cNvPr id="21570"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1571"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572"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573" name="AutoShape 69"/>
          <p:cNvCxnSpPr>
            <a:cxnSpLocks noChangeShapeType="1"/>
            <a:stCxn id="21571" idx="6"/>
            <a:endCxn id="21572"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21574"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1575"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21576"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77"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78"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79" name="AutoShape 75"/>
          <p:cNvCxnSpPr>
            <a:cxnSpLocks noChangeShapeType="1"/>
            <a:stCxn id="21536" idx="6"/>
            <a:endCxn id="21576"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1580" name="AutoShape 76"/>
          <p:cNvCxnSpPr>
            <a:cxnSpLocks noChangeShapeType="1"/>
            <a:stCxn id="21536" idx="2"/>
            <a:endCxn id="21577"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1581" name="AutoShape 77"/>
          <p:cNvCxnSpPr>
            <a:cxnSpLocks noChangeShapeType="1"/>
            <a:stCxn id="21535" idx="1"/>
            <a:endCxn id="21578"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21582" name="AutoShape 78"/>
          <p:cNvCxnSpPr>
            <a:cxnSpLocks noChangeShapeType="1"/>
            <a:stCxn id="21576" idx="1"/>
            <a:endCxn id="21538"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1583" name="AutoShape 79"/>
          <p:cNvCxnSpPr>
            <a:cxnSpLocks noChangeShapeType="1"/>
            <a:stCxn id="21537" idx="4"/>
            <a:endCxn id="21576"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21584" name="AutoShape 80"/>
          <p:cNvCxnSpPr>
            <a:cxnSpLocks noChangeShapeType="1"/>
            <a:stCxn id="21578" idx="7"/>
            <a:endCxn id="21530"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21585"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1586"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1587"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1588"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1589"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1590"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1591"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1592"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1593"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594"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1595"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1596"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1597"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598"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599"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1600"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1601"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1602"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1603"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1604"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1605"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1606"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1607"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1608"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1609"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1610"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1611"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1612"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1613"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1614"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1615"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1616"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1617"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1618"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1619"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1620"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1621"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1622"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1623"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1624"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1625"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1626"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1627"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1628"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1629"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1630"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1631"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1632"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1633"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1634"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1635"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21636" name="AutoShape 132"/>
          <p:cNvCxnSpPr>
            <a:cxnSpLocks noChangeShapeType="1"/>
            <a:stCxn id="21535" idx="4"/>
            <a:endCxn id="21577"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21637"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638"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639" name="AutoShape 135"/>
          <p:cNvCxnSpPr>
            <a:cxnSpLocks noChangeShapeType="1"/>
            <a:stCxn id="21637" idx="6"/>
            <a:endCxn id="21638"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21640"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1641"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1642"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1643"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644"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645" name="AutoShape 141"/>
          <p:cNvCxnSpPr>
            <a:cxnSpLocks noChangeShapeType="1"/>
            <a:stCxn id="21643" idx="6"/>
            <a:endCxn id="21644"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21646"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647"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1648"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1649" name="Oval 145"/>
          <p:cNvSpPr>
            <a:spLocks noChangeAspect="1" noChangeArrowheads="1"/>
          </p:cNvSpPr>
          <p:nvPr/>
        </p:nvSpPr>
        <p:spPr bwMode="auto">
          <a:xfrm>
            <a:off x="45720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650" name="Oval 146"/>
          <p:cNvSpPr>
            <a:spLocks noChangeArrowheads="1"/>
          </p:cNvSpPr>
          <p:nvPr/>
        </p:nvSpPr>
        <p:spPr bwMode="auto">
          <a:xfrm>
            <a:off x="61722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651" name="AutoShape 147"/>
          <p:cNvCxnSpPr>
            <a:cxnSpLocks noChangeShapeType="1"/>
            <a:stCxn id="21649" idx="6"/>
            <a:endCxn id="21650" idx="2"/>
          </p:cNvCxnSpPr>
          <p:nvPr/>
        </p:nvCxnSpPr>
        <p:spPr bwMode="auto">
          <a:xfrm>
            <a:off x="5029200" y="3733800"/>
            <a:ext cx="1143000" cy="0"/>
          </a:xfrm>
          <a:prstGeom prst="straightConnector1">
            <a:avLst/>
          </a:prstGeom>
          <a:noFill/>
          <a:ln w="9525">
            <a:solidFill>
              <a:srgbClr val="FFFF00"/>
            </a:solidFill>
            <a:round/>
            <a:headEnd/>
            <a:tailEnd/>
          </a:ln>
          <a:effectLst/>
        </p:spPr>
      </p:cxnSp>
      <p:sp>
        <p:nvSpPr>
          <p:cNvPr id="21652"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653"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1654"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1655" name="Text Box 151"/>
          <p:cNvSpPr txBox="1">
            <a:spLocks noChangeArrowheads="1"/>
          </p:cNvSpPr>
          <p:nvPr/>
        </p:nvSpPr>
        <p:spPr bwMode="auto">
          <a:xfrm>
            <a:off x="824880" y="548680"/>
            <a:ext cx="2667000" cy="1015663"/>
          </a:xfrm>
          <a:prstGeom prst="rect">
            <a:avLst/>
          </a:prstGeom>
          <a:noFill/>
          <a:ln w="9525">
            <a:noFill/>
            <a:miter lim="800000"/>
            <a:headEnd/>
            <a:tailEnd/>
          </a:ln>
          <a:effectLst/>
        </p:spPr>
        <p:txBody>
          <a:bodyPr>
            <a:spAutoFit/>
          </a:bodyPr>
          <a:lstStyle/>
          <a:p>
            <a:pPr algn="ctr">
              <a:spcBef>
                <a:spcPct val="50000"/>
              </a:spcBef>
            </a:pPr>
            <a:r>
              <a:rPr lang="en-US" altLang="el-GR" sz="2400" dirty="0" smtClean="0">
                <a:latin typeface="Calibri" pitchFamily="34" charset="0"/>
                <a:cs typeface="Calibri" pitchFamily="34" charset="0"/>
              </a:rPr>
              <a:t>Cycle</a:t>
            </a:r>
            <a:r>
              <a:rPr lang="hi-IN" altLang="el-GR" sz="2400" dirty="0" smtClean="0">
                <a:latin typeface="Calibri" pitchFamily="34" charset="0"/>
              </a:rPr>
              <a:t>,</a:t>
            </a:r>
            <a:endParaRPr lang="en-US" altLang="el-GR" sz="2400" dirty="0">
              <a:latin typeface="Calibri" pitchFamily="34" charset="0"/>
              <a:cs typeface="Calibri" pitchFamily="34" charset="0"/>
            </a:endParaRPr>
          </a:p>
          <a:p>
            <a:pPr algn="ctr">
              <a:spcBef>
                <a:spcPct val="50000"/>
              </a:spcBef>
            </a:pPr>
            <a:r>
              <a:rPr lang="en-US" altLang="el-GR" sz="2400" dirty="0">
                <a:latin typeface="Calibri" pitchFamily="34" charset="0"/>
                <a:cs typeface="Calibri" pitchFamily="34" charset="0"/>
              </a:rPr>
              <a:t>Don’t Add Edge</a:t>
            </a:r>
          </a:p>
        </p:txBody>
      </p:sp>
      <p:sp>
        <p:nvSpPr>
          <p:cNvPr id="152" name="Slide Number Placeholder 151"/>
          <p:cNvSpPr>
            <a:spLocks noGrp="1"/>
          </p:cNvSpPr>
          <p:nvPr>
            <p:ph type="sldNum" sz="quarter" idx="12"/>
          </p:nvPr>
        </p:nvSpPr>
        <p:spPr/>
        <p:txBody>
          <a:bodyPr/>
          <a:lstStyle/>
          <a:p>
            <a:fld id="{5A4DD2B8-9052-4EBD-A268-910EE0104888}" type="slidenum">
              <a:rPr lang="en-US" smtClean="0"/>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31"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32" name="AutoShape 4"/>
          <p:cNvCxnSpPr>
            <a:cxnSpLocks noChangeShapeType="1"/>
            <a:stCxn id="22530" idx="6"/>
            <a:endCxn id="22531"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22533"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2534"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35"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536" name="AutoShape 8"/>
          <p:cNvCxnSpPr>
            <a:cxnSpLocks noChangeShapeType="1"/>
            <a:stCxn id="22534" idx="6"/>
            <a:endCxn id="22535"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22537"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2538"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39"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40" name="AutoShape 12"/>
          <p:cNvCxnSpPr>
            <a:cxnSpLocks noChangeShapeType="1"/>
            <a:stCxn id="22538" idx="6"/>
            <a:endCxn id="22539"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22541"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2542"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43"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544" name="AutoShape 16"/>
          <p:cNvCxnSpPr>
            <a:cxnSpLocks noChangeShapeType="1"/>
            <a:stCxn id="22542" idx="6"/>
            <a:endCxn id="22543"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22545"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2546"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47"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548" name="AutoShape 20"/>
          <p:cNvCxnSpPr>
            <a:cxnSpLocks noChangeShapeType="1"/>
            <a:stCxn id="22546" idx="6"/>
            <a:endCxn id="22547"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22549"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550" name="Oval 22"/>
          <p:cNvSpPr>
            <a:spLocks noChangeAspect="1" noChangeArrowheads="1"/>
          </p:cNvSpPr>
          <p:nvPr/>
        </p:nvSpPr>
        <p:spPr bwMode="auto">
          <a:xfrm>
            <a:off x="6858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51" name="Oval 23"/>
          <p:cNvSpPr>
            <a:spLocks noChangeArrowheads="1"/>
          </p:cNvSpPr>
          <p:nvPr/>
        </p:nvSpPr>
        <p:spPr bwMode="auto">
          <a:xfrm>
            <a:off x="8458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52" name="AutoShape 24"/>
          <p:cNvCxnSpPr>
            <a:cxnSpLocks noChangeShapeType="1"/>
            <a:stCxn id="22550" idx="6"/>
            <a:endCxn id="22551" idx="2"/>
          </p:cNvCxnSpPr>
          <p:nvPr/>
        </p:nvCxnSpPr>
        <p:spPr bwMode="auto">
          <a:xfrm>
            <a:off x="7315200" y="2971800"/>
            <a:ext cx="1143000" cy="0"/>
          </a:xfrm>
          <a:prstGeom prst="straightConnector1">
            <a:avLst/>
          </a:prstGeom>
          <a:noFill/>
          <a:ln w="9525">
            <a:solidFill>
              <a:srgbClr val="FFFF00"/>
            </a:solidFill>
            <a:round/>
            <a:headEnd/>
            <a:tailEnd/>
          </a:ln>
          <a:effectLst/>
        </p:spPr>
      </p:cxnSp>
      <p:sp>
        <p:nvSpPr>
          <p:cNvPr id="22553"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2554" name="Oval 26"/>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55"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556" name="AutoShape 28"/>
          <p:cNvCxnSpPr>
            <a:cxnSpLocks noChangeShapeType="1"/>
            <a:stCxn id="22554" idx="6"/>
            <a:endCxn id="22555"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22557"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558"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59"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60"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61"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62"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563" name="AutoShape 35"/>
          <p:cNvCxnSpPr>
            <a:cxnSpLocks noChangeShapeType="1"/>
            <a:stCxn id="22554" idx="3"/>
            <a:endCxn id="2255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22564" name="AutoShape 36"/>
          <p:cNvCxnSpPr>
            <a:cxnSpLocks noChangeShapeType="1"/>
            <a:stCxn id="22559" idx="5"/>
            <a:endCxn id="22560"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22565" name="AutoShape 37"/>
          <p:cNvCxnSpPr>
            <a:cxnSpLocks noChangeShapeType="1"/>
            <a:stCxn id="22560" idx="7"/>
            <a:endCxn id="22562"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22566" name="AutoShape 38"/>
          <p:cNvCxnSpPr>
            <a:cxnSpLocks noChangeShapeType="1"/>
            <a:stCxn id="22561" idx="3"/>
            <a:endCxn id="22562"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22567" name="AutoShape 39"/>
          <p:cNvCxnSpPr>
            <a:cxnSpLocks noChangeShapeType="1"/>
            <a:stCxn id="22558" idx="4"/>
            <a:endCxn id="22562"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2568" name="AutoShape 40"/>
          <p:cNvCxnSpPr>
            <a:cxnSpLocks noChangeShapeType="1"/>
            <a:stCxn id="22554" idx="4"/>
            <a:endCxn id="22560"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22569" name="AutoShape 41"/>
          <p:cNvCxnSpPr>
            <a:cxnSpLocks noChangeShapeType="1"/>
            <a:stCxn id="22555" idx="3"/>
            <a:endCxn id="22558"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2570" name="AutoShape 42"/>
          <p:cNvCxnSpPr>
            <a:cxnSpLocks noChangeShapeType="1"/>
            <a:stCxn id="22555" idx="4"/>
            <a:endCxn id="22561"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2571" name="Oval 43"/>
          <p:cNvSpPr>
            <a:spLocks noChangeAspect="1" noChangeArrowheads="1"/>
          </p:cNvSpPr>
          <p:nvPr/>
        </p:nvSpPr>
        <p:spPr bwMode="auto">
          <a:xfrm>
            <a:off x="68580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72" name="Oval 44"/>
          <p:cNvSpPr>
            <a:spLocks noChangeArrowheads="1"/>
          </p:cNvSpPr>
          <p:nvPr/>
        </p:nvSpPr>
        <p:spPr bwMode="auto">
          <a:xfrm>
            <a:off x="84582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73" name="AutoShape 45"/>
          <p:cNvCxnSpPr>
            <a:cxnSpLocks noChangeShapeType="1"/>
            <a:stCxn id="22571" idx="6"/>
            <a:endCxn id="22572" idx="2"/>
          </p:cNvCxnSpPr>
          <p:nvPr/>
        </p:nvCxnSpPr>
        <p:spPr bwMode="auto">
          <a:xfrm>
            <a:off x="7315200" y="3733800"/>
            <a:ext cx="1143000" cy="0"/>
          </a:xfrm>
          <a:prstGeom prst="straightConnector1">
            <a:avLst/>
          </a:prstGeom>
          <a:noFill/>
          <a:ln w="9525">
            <a:solidFill>
              <a:srgbClr val="FFFF00"/>
            </a:solidFill>
            <a:round/>
            <a:headEnd/>
            <a:tailEnd/>
          </a:ln>
          <a:effectLst/>
        </p:spPr>
      </p:cxnSp>
      <p:sp>
        <p:nvSpPr>
          <p:cNvPr id="22574"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575"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76"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577" name="AutoShape 49"/>
          <p:cNvCxnSpPr>
            <a:cxnSpLocks noChangeShapeType="1"/>
            <a:stCxn id="22575" idx="6"/>
            <a:endCxn id="22576"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22578"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2579"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80"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81" name="AutoShape 53"/>
          <p:cNvCxnSpPr>
            <a:cxnSpLocks noChangeShapeType="1"/>
            <a:stCxn id="22579" idx="6"/>
            <a:endCxn id="22580"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22582"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2583"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84"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585" name="AutoShape 57"/>
          <p:cNvCxnSpPr>
            <a:cxnSpLocks noChangeShapeType="1"/>
            <a:stCxn id="22583" idx="6"/>
            <a:endCxn id="22584"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22586"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2587" name="Oval 59"/>
          <p:cNvSpPr>
            <a:spLocks noChangeAspect="1" noChangeArrowheads="1"/>
          </p:cNvSpPr>
          <p:nvPr/>
        </p:nvSpPr>
        <p:spPr bwMode="auto">
          <a:xfrm>
            <a:off x="6858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88" name="Oval 60"/>
          <p:cNvSpPr>
            <a:spLocks noChangeArrowheads="1"/>
          </p:cNvSpPr>
          <p:nvPr/>
        </p:nvSpPr>
        <p:spPr bwMode="auto">
          <a:xfrm>
            <a:off x="8458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89" name="AutoShape 61"/>
          <p:cNvCxnSpPr>
            <a:cxnSpLocks noChangeShapeType="1"/>
            <a:stCxn id="22587" idx="6"/>
            <a:endCxn id="22588" idx="2"/>
          </p:cNvCxnSpPr>
          <p:nvPr/>
        </p:nvCxnSpPr>
        <p:spPr bwMode="auto">
          <a:xfrm>
            <a:off x="7315200" y="2286000"/>
            <a:ext cx="1143000" cy="0"/>
          </a:xfrm>
          <a:prstGeom prst="straightConnector1">
            <a:avLst/>
          </a:prstGeom>
          <a:noFill/>
          <a:ln w="9525">
            <a:solidFill>
              <a:srgbClr val="FFFF00"/>
            </a:solidFill>
            <a:round/>
            <a:headEnd/>
            <a:tailEnd/>
          </a:ln>
          <a:effectLst/>
        </p:spPr>
      </p:cxnSp>
      <p:sp>
        <p:nvSpPr>
          <p:cNvPr id="22590"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2591" name="Oval 63"/>
          <p:cNvSpPr>
            <a:spLocks noChangeAspect="1" noChangeArrowheads="1"/>
          </p:cNvSpPr>
          <p:nvPr/>
        </p:nvSpPr>
        <p:spPr bwMode="auto">
          <a:xfrm>
            <a:off x="4572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92" name="Oval 64"/>
          <p:cNvSpPr>
            <a:spLocks noChangeArrowheads="1"/>
          </p:cNvSpPr>
          <p:nvPr/>
        </p:nvSpPr>
        <p:spPr bwMode="auto">
          <a:xfrm>
            <a:off x="6172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93" name="AutoShape 65"/>
          <p:cNvCxnSpPr>
            <a:cxnSpLocks noChangeShapeType="1"/>
            <a:stCxn id="22591" idx="6"/>
            <a:endCxn id="22592" idx="2"/>
          </p:cNvCxnSpPr>
          <p:nvPr/>
        </p:nvCxnSpPr>
        <p:spPr bwMode="auto">
          <a:xfrm>
            <a:off x="5029200" y="2971800"/>
            <a:ext cx="1143000" cy="0"/>
          </a:xfrm>
          <a:prstGeom prst="straightConnector1">
            <a:avLst/>
          </a:prstGeom>
          <a:noFill/>
          <a:ln w="9525">
            <a:solidFill>
              <a:srgbClr val="FFFF00"/>
            </a:solidFill>
            <a:round/>
            <a:headEnd/>
            <a:tailEnd/>
          </a:ln>
          <a:effectLst/>
        </p:spPr>
      </p:cxnSp>
      <p:sp>
        <p:nvSpPr>
          <p:cNvPr id="22594"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2595"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96"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97" name="AutoShape 69"/>
          <p:cNvCxnSpPr>
            <a:cxnSpLocks noChangeShapeType="1"/>
            <a:stCxn id="22595" idx="6"/>
            <a:endCxn id="22596"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22598"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2599"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22600"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601"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602"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603" name="AutoShape 75"/>
          <p:cNvCxnSpPr>
            <a:cxnSpLocks noChangeShapeType="1"/>
            <a:stCxn id="22560" idx="6"/>
            <a:endCxn id="22600"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2604" name="AutoShape 76"/>
          <p:cNvCxnSpPr>
            <a:cxnSpLocks noChangeShapeType="1"/>
            <a:stCxn id="22560" idx="2"/>
            <a:endCxn id="22601"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2605" name="AutoShape 77"/>
          <p:cNvCxnSpPr>
            <a:cxnSpLocks noChangeShapeType="1"/>
            <a:stCxn id="22559" idx="1"/>
            <a:endCxn id="22602"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22606" name="AutoShape 78"/>
          <p:cNvCxnSpPr>
            <a:cxnSpLocks noChangeShapeType="1"/>
            <a:stCxn id="22600" idx="1"/>
            <a:endCxn id="22562"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2607" name="AutoShape 79"/>
          <p:cNvCxnSpPr>
            <a:cxnSpLocks noChangeShapeType="1"/>
            <a:stCxn id="22561" idx="4"/>
            <a:endCxn id="22600"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22608" name="AutoShape 80"/>
          <p:cNvCxnSpPr>
            <a:cxnSpLocks noChangeShapeType="1"/>
            <a:stCxn id="22602" idx="7"/>
            <a:endCxn id="22554"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22609"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2610"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2611"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2612"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2613"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2614"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2615"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2616"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2617"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618"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2619"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2620"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2621"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622"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623"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2624"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2625"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2626"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2627"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2628"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2629"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2630"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2631"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2632"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2633"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2634"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2635"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2636"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2637"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2638"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2639"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2640"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2641"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2642"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2643"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2644"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2645"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2646"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2647"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2648"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2649"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2650"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2651"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2652"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2653"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2654"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2655"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2656"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2657"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2658"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2659"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22660" name="AutoShape 132"/>
          <p:cNvCxnSpPr>
            <a:cxnSpLocks noChangeShapeType="1"/>
            <a:stCxn id="22559" idx="4"/>
            <a:endCxn id="22601"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22661"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662"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663" name="AutoShape 135"/>
          <p:cNvCxnSpPr>
            <a:cxnSpLocks noChangeShapeType="1"/>
            <a:stCxn id="22661" idx="6"/>
            <a:endCxn id="22662"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22664"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2665"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2666"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2667" name="Oval 139"/>
          <p:cNvSpPr>
            <a:spLocks noChangeAspect="1" noChangeArrowheads="1"/>
          </p:cNvSpPr>
          <p:nvPr/>
        </p:nvSpPr>
        <p:spPr bwMode="auto">
          <a:xfrm>
            <a:off x="4572000" y="4267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668" name="Oval 140"/>
          <p:cNvSpPr>
            <a:spLocks noChangeArrowheads="1"/>
          </p:cNvSpPr>
          <p:nvPr/>
        </p:nvSpPr>
        <p:spPr bwMode="auto">
          <a:xfrm>
            <a:off x="6172200" y="4267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669" name="AutoShape 141"/>
          <p:cNvCxnSpPr>
            <a:cxnSpLocks noChangeShapeType="1"/>
            <a:stCxn id="22667" idx="6"/>
            <a:endCxn id="22668" idx="2"/>
          </p:cNvCxnSpPr>
          <p:nvPr/>
        </p:nvCxnSpPr>
        <p:spPr bwMode="auto">
          <a:xfrm>
            <a:off x="5029200" y="4495800"/>
            <a:ext cx="1143000" cy="0"/>
          </a:xfrm>
          <a:prstGeom prst="straightConnector1">
            <a:avLst/>
          </a:prstGeom>
          <a:noFill/>
          <a:ln w="9525">
            <a:solidFill>
              <a:srgbClr val="FFFF00"/>
            </a:solidFill>
            <a:round/>
            <a:headEnd/>
            <a:tailEnd/>
          </a:ln>
          <a:effectLst/>
        </p:spPr>
      </p:cxnSp>
      <p:sp>
        <p:nvSpPr>
          <p:cNvPr id="22670"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671"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2672"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2673" name="Oval 145"/>
          <p:cNvSpPr>
            <a:spLocks noChangeAspect="1" noChangeArrowheads="1"/>
          </p:cNvSpPr>
          <p:nvPr/>
        </p:nvSpPr>
        <p:spPr bwMode="auto">
          <a:xfrm>
            <a:off x="45720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674" name="Oval 146"/>
          <p:cNvSpPr>
            <a:spLocks noChangeArrowheads="1"/>
          </p:cNvSpPr>
          <p:nvPr/>
        </p:nvSpPr>
        <p:spPr bwMode="auto">
          <a:xfrm>
            <a:off x="61722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675" name="AutoShape 147"/>
          <p:cNvCxnSpPr>
            <a:cxnSpLocks noChangeShapeType="1"/>
            <a:stCxn id="22673" idx="6"/>
            <a:endCxn id="22674" idx="2"/>
          </p:cNvCxnSpPr>
          <p:nvPr/>
        </p:nvCxnSpPr>
        <p:spPr bwMode="auto">
          <a:xfrm>
            <a:off x="5029200" y="3733800"/>
            <a:ext cx="1143000" cy="0"/>
          </a:xfrm>
          <a:prstGeom prst="straightConnector1">
            <a:avLst/>
          </a:prstGeom>
          <a:noFill/>
          <a:ln w="9525">
            <a:solidFill>
              <a:srgbClr val="FFFF00"/>
            </a:solidFill>
            <a:round/>
            <a:headEnd/>
            <a:tailEnd/>
          </a:ln>
          <a:effectLst/>
        </p:spPr>
      </p:cxnSp>
      <p:sp>
        <p:nvSpPr>
          <p:cNvPr id="22676"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677"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2678"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2679" name="Text Box 151"/>
          <p:cNvSpPr txBox="1">
            <a:spLocks noChangeArrowheads="1"/>
          </p:cNvSpPr>
          <p:nvPr/>
        </p:nvSpPr>
        <p:spPr bwMode="auto">
          <a:xfrm>
            <a:off x="838200" y="739552"/>
            <a:ext cx="2667000" cy="457200"/>
          </a:xfrm>
          <a:prstGeom prst="rect">
            <a:avLst/>
          </a:prstGeom>
          <a:noFill/>
          <a:ln w="9525">
            <a:noFill/>
            <a:miter lim="800000"/>
            <a:headEnd/>
            <a:tailEnd/>
          </a:ln>
          <a:effectLst/>
        </p:spPr>
        <p:txBody>
          <a:bodyPr>
            <a:spAutoFit/>
          </a:bodyPr>
          <a:lstStyle/>
          <a:p>
            <a:pPr algn="ctr">
              <a:spcBef>
                <a:spcPct val="50000"/>
              </a:spcBef>
            </a:pPr>
            <a:r>
              <a:rPr lang="en-US" altLang="el-GR" sz="2400" dirty="0"/>
              <a:t>Add Edge</a:t>
            </a:r>
          </a:p>
        </p:txBody>
      </p:sp>
      <p:sp>
        <p:nvSpPr>
          <p:cNvPr id="152" name="Slide Number Placeholder 151"/>
          <p:cNvSpPr>
            <a:spLocks noGrp="1"/>
          </p:cNvSpPr>
          <p:nvPr>
            <p:ph type="sldNum" sz="quarter" idx="12"/>
          </p:nvPr>
        </p:nvSpPr>
        <p:spPr/>
        <p:txBody>
          <a:bodyPr/>
          <a:lstStyle/>
          <a:p>
            <a:fld id="{5A4DD2B8-9052-4EBD-A268-910EE0104888}"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26"/>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55"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3556" name="AutoShape 28"/>
          <p:cNvCxnSpPr>
            <a:cxnSpLocks noChangeShapeType="1"/>
            <a:stCxn id="23554" idx="6"/>
            <a:endCxn id="23555"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23557"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3558"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59"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60"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61"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62"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3563" name="AutoShape 39"/>
          <p:cNvCxnSpPr>
            <a:cxnSpLocks noChangeShapeType="1"/>
            <a:stCxn id="23558" idx="4"/>
            <a:endCxn id="23562"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3564" name="AutoShape 41"/>
          <p:cNvCxnSpPr>
            <a:cxnSpLocks noChangeShapeType="1"/>
            <a:stCxn id="23555" idx="3"/>
            <a:endCxn id="23558"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3565" name="AutoShape 42"/>
          <p:cNvCxnSpPr>
            <a:cxnSpLocks noChangeShapeType="1"/>
            <a:stCxn id="23555" idx="4"/>
            <a:endCxn id="23561"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3566"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23567"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68"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69"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3570" name="AutoShape 75"/>
          <p:cNvCxnSpPr>
            <a:cxnSpLocks noChangeShapeType="1"/>
            <a:stCxn id="23560" idx="6"/>
            <a:endCxn id="23567"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3571" name="AutoShape 76"/>
          <p:cNvCxnSpPr>
            <a:cxnSpLocks noChangeShapeType="1"/>
            <a:stCxn id="23560" idx="2"/>
            <a:endCxn id="23568"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3572" name="AutoShape 77"/>
          <p:cNvCxnSpPr>
            <a:cxnSpLocks noChangeShapeType="1"/>
            <a:stCxn id="23559" idx="1"/>
            <a:endCxn id="23569"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23573" name="AutoShape 78"/>
          <p:cNvCxnSpPr>
            <a:cxnSpLocks noChangeShapeType="1"/>
            <a:stCxn id="23567" idx="1"/>
            <a:endCxn id="23562"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3574" name="AutoShape 80"/>
          <p:cNvCxnSpPr>
            <a:cxnSpLocks noChangeShapeType="1"/>
            <a:stCxn id="23569" idx="7"/>
            <a:endCxn id="23554"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23575"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3576"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3577"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3578"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3579"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3580"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3581"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3582"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3583"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3584"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3585"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3586"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3587"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3588"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3589"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3590"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3591"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3592"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3593" name="Oval 151"/>
          <p:cNvSpPr>
            <a:spLocks noChangeAspect="1" noChangeArrowheads="1"/>
          </p:cNvSpPr>
          <p:nvPr/>
        </p:nvSpPr>
        <p:spPr bwMode="auto">
          <a:xfrm>
            <a:off x="6477000" y="213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94" name="Oval 152"/>
          <p:cNvSpPr>
            <a:spLocks noChangeArrowheads="1"/>
          </p:cNvSpPr>
          <p:nvPr/>
        </p:nvSpPr>
        <p:spPr bwMode="auto">
          <a:xfrm>
            <a:off x="8077200" y="213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3595" name="AutoShape 153"/>
          <p:cNvCxnSpPr>
            <a:cxnSpLocks noChangeShapeType="1"/>
            <a:stCxn id="23593" idx="6"/>
            <a:endCxn id="23594" idx="2"/>
          </p:cNvCxnSpPr>
          <p:nvPr/>
        </p:nvCxnSpPr>
        <p:spPr bwMode="auto">
          <a:xfrm>
            <a:off x="6934200" y="2362200"/>
            <a:ext cx="1143000" cy="0"/>
          </a:xfrm>
          <a:prstGeom prst="straightConnector1">
            <a:avLst/>
          </a:prstGeom>
          <a:noFill/>
          <a:ln w="9525">
            <a:solidFill>
              <a:schemeClr val="tx1"/>
            </a:solidFill>
            <a:round/>
            <a:headEnd/>
            <a:tailEnd/>
          </a:ln>
          <a:effectLst/>
        </p:spPr>
      </p:cxnSp>
      <p:sp>
        <p:nvSpPr>
          <p:cNvPr id="23596" name="Text Box 154"/>
          <p:cNvSpPr txBox="1">
            <a:spLocks noChangeArrowheads="1"/>
          </p:cNvSpPr>
          <p:nvPr/>
        </p:nvSpPr>
        <p:spPr bwMode="auto">
          <a:xfrm>
            <a:off x="7391400" y="21336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3597" name="Oval 155"/>
          <p:cNvSpPr>
            <a:spLocks noChangeArrowheads="1"/>
          </p:cNvSpPr>
          <p:nvPr/>
        </p:nvSpPr>
        <p:spPr bwMode="auto">
          <a:xfrm>
            <a:off x="72390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98" name="Oval 156"/>
          <p:cNvSpPr>
            <a:spLocks noChangeArrowheads="1"/>
          </p:cNvSpPr>
          <p:nvPr/>
        </p:nvSpPr>
        <p:spPr bwMode="auto">
          <a:xfrm>
            <a:off x="5486400" y="3657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99" name="Oval 157"/>
          <p:cNvSpPr>
            <a:spLocks noChangeArrowheads="1"/>
          </p:cNvSpPr>
          <p:nvPr/>
        </p:nvSpPr>
        <p:spPr bwMode="auto">
          <a:xfrm>
            <a:off x="66294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600" name="Oval 158"/>
          <p:cNvSpPr>
            <a:spLocks noChangeArrowheads="1"/>
          </p:cNvSpPr>
          <p:nvPr/>
        </p:nvSpPr>
        <p:spPr bwMode="auto">
          <a:xfrm>
            <a:off x="80010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601" name="Oval 159"/>
          <p:cNvSpPr>
            <a:spLocks noChangeArrowheads="1"/>
          </p:cNvSpPr>
          <p:nvPr/>
        </p:nvSpPr>
        <p:spPr bwMode="auto">
          <a:xfrm>
            <a:off x="7239000" y="4114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3602" name="AutoShape 160"/>
          <p:cNvCxnSpPr>
            <a:cxnSpLocks noChangeShapeType="1"/>
            <a:stCxn id="23593" idx="3"/>
            <a:endCxn id="23598" idx="7"/>
          </p:cNvCxnSpPr>
          <p:nvPr/>
        </p:nvCxnSpPr>
        <p:spPr bwMode="auto">
          <a:xfrm flipH="1">
            <a:off x="5876925" y="2524125"/>
            <a:ext cx="666750" cy="1200150"/>
          </a:xfrm>
          <a:prstGeom prst="straightConnector1">
            <a:avLst/>
          </a:prstGeom>
          <a:noFill/>
          <a:ln w="9525">
            <a:solidFill>
              <a:schemeClr val="tx1"/>
            </a:solidFill>
            <a:round/>
            <a:headEnd/>
            <a:tailEnd/>
          </a:ln>
          <a:effectLst/>
        </p:spPr>
      </p:cxnSp>
      <p:cxnSp>
        <p:nvCxnSpPr>
          <p:cNvPr id="23603" name="AutoShape 161"/>
          <p:cNvCxnSpPr>
            <a:cxnSpLocks noChangeShapeType="1"/>
            <a:stCxn id="23598" idx="5"/>
            <a:endCxn id="23599" idx="1"/>
          </p:cNvCxnSpPr>
          <p:nvPr/>
        </p:nvCxnSpPr>
        <p:spPr bwMode="auto">
          <a:xfrm>
            <a:off x="5876925" y="4048125"/>
            <a:ext cx="819150" cy="1809750"/>
          </a:xfrm>
          <a:prstGeom prst="straightConnector1">
            <a:avLst/>
          </a:prstGeom>
          <a:noFill/>
          <a:ln w="9525">
            <a:solidFill>
              <a:schemeClr val="tx1"/>
            </a:solidFill>
            <a:round/>
            <a:headEnd/>
            <a:tailEnd/>
          </a:ln>
          <a:effectLst/>
        </p:spPr>
      </p:cxnSp>
      <p:cxnSp>
        <p:nvCxnSpPr>
          <p:cNvPr id="23604" name="AutoShape 162"/>
          <p:cNvCxnSpPr>
            <a:cxnSpLocks noChangeShapeType="1"/>
            <a:stCxn id="23599" idx="7"/>
            <a:endCxn id="23601" idx="4"/>
          </p:cNvCxnSpPr>
          <p:nvPr/>
        </p:nvCxnSpPr>
        <p:spPr bwMode="auto">
          <a:xfrm flipV="1">
            <a:off x="7019925" y="4572000"/>
            <a:ext cx="447675" cy="1285875"/>
          </a:xfrm>
          <a:prstGeom prst="straightConnector1">
            <a:avLst/>
          </a:prstGeom>
          <a:noFill/>
          <a:ln w="9525">
            <a:solidFill>
              <a:schemeClr val="tx1"/>
            </a:solidFill>
            <a:round/>
            <a:headEnd/>
            <a:tailEnd/>
          </a:ln>
          <a:effectLst/>
        </p:spPr>
      </p:cxnSp>
      <p:cxnSp>
        <p:nvCxnSpPr>
          <p:cNvPr id="23605" name="AutoShape 163"/>
          <p:cNvCxnSpPr>
            <a:cxnSpLocks noChangeShapeType="1"/>
            <a:stCxn id="23600" idx="3"/>
            <a:endCxn id="23601" idx="7"/>
          </p:cNvCxnSpPr>
          <p:nvPr/>
        </p:nvCxnSpPr>
        <p:spPr bwMode="auto">
          <a:xfrm flipH="1">
            <a:off x="7629525" y="3514725"/>
            <a:ext cx="438150" cy="666750"/>
          </a:xfrm>
          <a:prstGeom prst="straightConnector1">
            <a:avLst/>
          </a:prstGeom>
          <a:noFill/>
          <a:ln w="9525">
            <a:solidFill>
              <a:schemeClr val="tx1"/>
            </a:solidFill>
            <a:round/>
            <a:headEnd/>
            <a:tailEnd/>
          </a:ln>
          <a:effectLst/>
        </p:spPr>
      </p:cxnSp>
      <p:cxnSp>
        <p:nvCxnSpPr>
          <p:cNvPr id="23606" name="AutoShape 164"/>
          <p:cNvCxnSpPr>
            <a:cxnSpLocks noChangeShapeType="1"/>
            <a:stCxn id="23597" idx="4"/>
            <a:endCxn id="23601" idx="0"/>
          </p:cNvCxnSpPr>
          <p:nvPr/>
        </p:nvCxnSpPr>
        <p:spPr bwMode="auto">
          <a:xfrm>
            <a:off x="7467600" y="3505200"/>
            <a:ext cx="0" cy="609600"/>
          </a:xfrm>
          <a:prstGeom prst="straightConnector1">
            <a:avLst/>
          </a:prstGeom>
          <a:noFill/>
          <a:ln w="9525">
            <a:solidFill>
              <a:schemeClr val="tx1"/>
            </a:solidFill>
            <a:round/>
            <a:headEnd/>
            <a:tailEnd/>
          </a:ln>
          <a:effectLst/>
        </p:spPr>
      </p:cxnSp>
      <p:cxnSp>
        <p:nvCxnSpPr>
          <p:cNvPr id="23607" name="AutoShape 165"/>
          <p:cNvCxnSpPr>
            <a:cxnSpLocks noChangeShapeType="1"/>
            <a:stCxn id="23593" idx="4"/>
            <a:endCxn id="23599" idx="0"/>
          </p:cNvCxnSpPr>
          <p:nvPr/>
        </p:nvCxnSpPr>
        <p:spPr bwMode="auto">
          <a:xfrm>
            <a:off x="6705600" y="2590800"/>
            <a:ext cx="152400" cy="3200400"/>
          </a:xfrm>
          <a:prstGeom prst="straightConnector1">
            <a:avLst/>
          </a:prstGeom>
          <a:noFill/>
          <a:ln w="9525">
            <a:solidFill>
              <a:schemeClr val="tx1"/>
            </a:solidFill>
            <a:round/>
            <a:headEnd/>
            <a:tailEnd/>
          </a:ln>
          <a:effectLst/>
        </p:spPr>
      </p:cxnSp>
      <p:cxnSp>
        <p:nvCxnSpPr>
          <p:cNvPr id="23608" name="AutoShape 166"/>
          <p:cNvCxnSpPr>
            <a:cxnSpLocks noChangeShapeType="1"/>
            <a:stCxn id="23594" idx="3"/>
            <a:endCxn id="23597" idx="7"/>
          </p:cNvCxnSpPr>
          <p:nvPr/>
        </p:nvCxnSpPr>
        <p:spPr bwMode="auto">
          <a:xfrm flipH="1">
            <a:off x="7629525" y="2524125"/>
            <a:ext cx="514350" cy="590550"/>
          </a:xfrm>
          <a:prstGeom prst="straightConnector1">
            <a:avLst/>
          </a:prstGeom>
          <a:noFill/>
          <a:ln w="9525">
            <a:solidFill>
              <a:schemeClr val="tx1"/>
            </a:solidFill>
            <a:round/>
            <a:headEnd/>
            <a:tailEnd/>
          </a:ln>
          <a:effectLst/>
        </p:spPr>
      </p:cxnSp>
      <p:cxnSp>
        <p:nvCxnSpPr>
          <p:cNvPr id="23609" name="AutoShape 167"/>
          <p:cNvCxnSpPr>
            <a:cxnSpLocks noChangeShapeType="1"/>
            <a:stCxn id="23594" idx="4"/>
            <a:endCxn id="23600" idx="0"/>
          </p:cNvCxnSpPr>
          <p:nvPr/>
        </p:nvCxnSpPr>
        <p:spPr bwMode="auto">
          <a:xfrm flipH="1">
            <a:off x="8229600" y="2590800"/>
            <a:ext cx="76200" cy="533400"/>
          </a:xfrm>
          <a:prstGeom prst="straightConnector1">
            <a:avLst/>
          </a:prstGeom>
          <a:noFill/>
          <a:ln w="9525">
            <a:solidFill>
              <a:schemeClr val="tx1"/>
            </a:solidFill>
            <a:round/>
            <a:headEnd/>
            <a:tailEnd/>
          </a:ln>
          <a:effectLst/>
        </p:spPr>
      </p:cxnSp>
      <p:sp>
        <p:nvSpPr>
          <p:cNvPr id="23610" name="Oval 168"/>
          <p:cNvSpPr>
            <a:spLocks noChangeArrowheads="1"/>
          </p:cNvSpPr>
          <p:nvPr/>
        </p:nvSpPr>
        <p:spPr bwMode="auto">
          <a:xfrm>
            <a:off x="8001000" y="510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611" name="Oval 169"/>
          <p:cNvSpPr>
            <a:spLocks noChangeArrowheads="1"/>
          </p:cNvSpPr>
          <p:nvPr/>
        </p:nvSpPr>
        <p:spPr bwMode="auto">
          <a:xfrm>
            <a:off x="5638800" y="5334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612" name="Oval 170"/>
          <p:cNvSpPr>
            <a:spLocks noChangeArrowheads="1"/>
          </p:cNvSpPr>
          <p:nvPr/>
        </p:nvSpPr>
        <p:spPr bwMode="auto">
          <a:xfrm>
            <a:off x="48768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3613" name="AutoShape 171"/>
          <p:cNvCxnSpPr>
            <a:cxnSpLocks noChangeShapeType="1"/>
            <a:stCxn id="23599" idx="6"/>
            <a:endCxn id="23610" idx="3"/>
          </p:cNvCxnSpPr>
          <p:nvPr/>
        </p:nvCxnSpPr>
        <p:spPr bwMode="auto">
          <a:xfrm flipV="1">
            <a:off x="7086600" y="5495925"/>
            <a:ext cx="981075" cy="523875"/>
          </a:xfrm>
          <a:prstGeom prst="straightConnector1">
            <a:avLst/>
          </a:prstGeom>
          <a:noFill/>
          <a:ln w="9525">
            <a:solidFill>
              <a:schemeClr val="tx1"/>
            </a:solidFill>
            <a:round/>
            <a:headEnd/>
            <a:tailEnd/>
          </a:ln>
          <a:effectLst/>
        </p:spPr>
      </p:cxnSp>
      <p:cxnSp>
        <p:nvCxnSpPr>
          <p:cNvPr id="23614" name="AutoShape 172"/>
          <p:cNvCxnSpPr>
            <a:cxnSpLocks noChangeShapeType="1"/>
            <a:stCxn id="23599" idx="2"/>
            <a:endCxn id="23611" idx="5"/>
          </p:cNvCxnSpPr>
          <p:nvPr/>
        </p:nvCxnSpPr>
        <p:spPr bwMode="auto">
          <a:xfrm flipH="1" flipV="1">
            <a:off x="6029325" y="5724525"/>
            <a:ext cx="600075" cy="295275"/>
          </a:xfrm>
          <a:prstGeom prst="straightConnector1">
            <a:avLst/>
          </a:prstGeom>
          <a:noFill/>
          <a:ln w="9525">
            <a:solidFill>
              <a:schemeClr val="tx1"/>
            </a:solidFill>
            <a:round/>
            <a:headEnd/>
            <a:tailEnd/>
          </a:ln>
          <a:effectLst/>
        </p:spPr>
      </p:cxnSp>
      <p:cxnSp>
        <p:nvCxnSpPr>
          <p:cNvPr id="23615" name="AutoShape 173"/>
          <p:cNvCxnSpPr>
            <a:cxnSpLocks noChangeShapeType="1"/>
            <a:stCxn id="23598" idx="1"/>
            <a:endCxn id="23612" idx="5"/>
          </p:cNvCxnSpPr>
          <p:nvPr/>
        </p:nvCxnSpPr>
        <p:spPr bwMode="auto">
          <a:xfrm flipH="1" flipV="1">
            <a:off x="5267325" y="3362325"/>
            <a:ext cx="285750" cy="361950"/>
          </a:xfrm>
          <a:prstGeom prst="straightConnector1">
            <a:avLst/>
          </a:prstGeom>
          <a:noFill/>
          <a:ln w="9525">
            <a:solidFill>
              <a:schemeClr val="tx1"/>
            </a:solidFill>
            <a:round/>
            <a:headEnd/>
            <a:tailEnd/>
          </a:ln>
          <a:effectLst/>
        </p:spPr>
      </p:cxnSp>
      <p:cxnSp>
        <p:nvCxnSpPr>
          <p:cNvPr id="23616" name="AutoShape 174"/>
          <p:cNvCxnSpPr>
            <a:cxnSpLocks noChangeShapeType="1"/>
            <a:stCxn id="23610" idx="1"/>
            <a:endCxn id="23601" idx="5"/>
          </p:cNvCxnSpPr>
          <p:nvPr/>
        </p:nvCxnSpPr>
        <p:spPr bwMode="auto">
          <a:xfrm flipH="1" flipV="1">
            <a:off x="7629525" y="4505325"/>
            <a:ext cx="438150" cy="666750"/>
          </a:xfrm>
          <a:prstGeom prst="straightConnector1">
            <a:avLst/>
          </a:prstGeom>
          <a:noFill/>
          <a:ln w="9525">
            <a:solidFill>
              <a:schemeClr val="tx1"/>
            </a:solidFill>
            <a:round/>
            <a:headEnd/>
            <a:tailEnd/>
          </a:ln>
          <a:effectLst/>
        </p:spPr>
      </p:cxnSp>
      <p:cxnSp>
        <p:nvCxnSpPr>
          <p:cNvPr id="23617" name="AutoShape 175"/>
          <p:cNvCxnSpPr>
            <a:cxnSpLocks noChangeShapeType="1"/>
            <a:stCxn id="23600" idx="4"/>
            <a:endCxn id="23610" idx="0"/>
          </p:cNvCxnSpPr>
          <p:nvPr/>
        </p:nvCxnSpPr>
        <p:spPr bwMode="auto">
          <a:xfrm>
            <a:off x="8229600" y="3581400"/>
            <a:ext cx="0" cy="1524000"/>
          </a:xfrm>
          <a:prstGeom prst="straightConnector1">
            <a:avLst/>
          </a:prstGeom>
          <a:noFill/>
          <a:ln w="9525">
            <a:solidFill>
              <a:schemeClr val="tx1"/>
            </a:solidFill>
            <a:round/>
            <a:headEnd/>
            <a:tailEnd/>
          </a:ln>
          <a:effectLst/>
        </p:spPr>
      </p:cxnSp>
      <p:cxnSp>
        <p:nvCxnSpPr>
          <p:cNvPr id="23618" name="AutoShape 176"/>
          <p:cNvCxnSpPr>
            <a:cxnSpLocks noChangeShapeType="1"/>
            <a:stCxn id="23612" idx="7"/>
            <a:endCxn id="23593" idx="2"/>
          </p:cNvCxnSpPr>
          <p:nvPr/>
        </p:nvCxnSpPr>
        <p:spPr bwMode="auto">
          <a:xfrm flipV="1">
            <a:off x="5267325" y="2362200"/>
            <a:ext cx="1209675" cy="676275"/>
          </a:xfrm>
          <a:prstGeom prst="straightConnector1">
            <a:avLst/>
          </a:prstGeom>
          <a:noFill/>
          <a:ln w="9525">
            <a:solidFill>
              <a:schemeClr val="tx1"/>
            </a:solidFill>
            <a:round/>
            <a:headEnd/>
            <a:tailEnd/>
          </a:ln>
          <a:effectLst/>
        </p:spPr>
      </p:cxnSp>
      <p:sp>
        <p:nvSpPr>
          <p:cNvPr id="23619" name="Text Box 177"/>
          <p:cNvSpPr txBox="1">
            <a:spLocks noChangeArrowheads="1"/>
          </p:cNvSpPr>
          <p:nvPr/>
        </p:nvSpPr>
        <p:spPr bwMode="auto">
          <a:xfrm>
            <a:off x="5334000" y="32766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3620" name="Text Box 178"/>
          <p:cNvSpPr txBox="1">
            <a:spLocks noChangeArrowheads="1"/>
          </p:cNvSpPr>
          <p:nvPr/>
        </p:nvSpPr>
        <p:spPr bwMode="auto">
          <a:xfrm>
            <a:off x="7162800" y="3657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3621" name="Text Box 179"/>
          <p:cNvSpPr txBox="1">
            <a:spLocks noChangeArrowheads="1"/>
          </p:cNvSpPr>
          <p:nvPr/>
        </p:nvSpPr>
        <p:spPr bwMode="auto">
          <a:xfrm>
            <a:off x="7772400" y="3733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3622" name="Text Box 180"/>
          <p:cNvSpPr txBox="1">
            <a:spLocks noChangeArrowheads="1"/>
          </p:cNvSpPr>
          <p:nvPr/>
        </p:nvSpPr>
        <p:spPr bwMode="auto">
          <a:xfrm>
            <a:off x="7696200" y="25908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3623" name="Text Box 181"/>
          <p:cNvSpPr txBox="1">
            <a:spLocks noChangeArrowheads="1"/>
          </p:cNvSpPr>
          <p:nvPr/>
        </p:nvSpPr>
        <p:spPr bwMode="auto">
          <a:xfrm>
            <a:off x="8305800" y="2667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3624" name="Text Box 182"/>
          <p:cNvSpPr txBox="1">
            <a:spLocks noChangeArrowheads="1"/>
          </p:cNvSpPr>
          <p:nvPr/>
        </p:nvSpPr>
        <p:spPr bwMode="auto">
          <a:xfrm>
            <a:off x="7772400" y="45720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3625" name="Text Box 183"/>
          <p:cNvSpPr txBox="1">
            <a:spLocks noChangeArrowheads="1"/>
          </p:cNvSpPr>
          <p:nvPr/>
        </p:nvSpPr>
        <p:spPr bwMode="auto">
          <a:xfrm>
            <a:off x="8229600" y="4114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3626" name="Text Box 184"/>
          <p:cNvSpPr txBox="1">
            <a:spLocks noChangeArrowheads="1"/>
          </p:cNvSpPr>
          <p:nvPr/>
        </p:nvSpPr>
        <p:spPr bwMode="auto">
          <a:xfrm>
            <a:off x="7620000" y="57150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3627" name="Text Box 185"/>
          <p:cNvSpPr txBox="1">
            <a:spLocks noChangeArrowheads="1"/>
          </p:cNvSpPr>
          <p:nvPr/>
        </p:nvSpPr>
        <p:spPr bwMode="auto">
          <a:xfrm>
            <a:off x="7239000" y="4953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3628" name="Text Box 186"/>
          <p:cNvSpPr txBox="1">
            <a:spLocks noChangeArrowheads="1"/>
          </p:cNvSpPr>
          <p:nvPr/>
        </p:nvSpPr>
        <p:spPr bwMode="auto">
          <a:xfrm>
            <a:off x="6172200" y="5791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3629" name="Text Box 187"/>
          <p:cNvSpPr txBox="1">
            <a:spLocks noChangeArrowheads="1"/>
          </p:cNvSpPr>
          <p:nvPr/>
        </p:nvSpPr>
        <p:spPr bwMode="auto">
          <a:xfrm>
            <a:off x="5486400" y="45720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3630" name="Text Box 188"/>
          <p:cNvSpPr txBox="1">
            <a:spLocks noChangeArrowheads="1"/>
          </p:cNvSpPr>
          <p:nvPr/>
        </p:nvSpPr>
        <p:spPr bwMode="auto">
          <a:xfrm>
            <a:off x="6172200" y="45720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3631" name="Text Box 189"/>
          <p:cNvSpPr txBox="1">
            <a:spLocks noChangeArrowheads="1"/>
          </p:cNvSpPr>
          <p:nvPr/>
        </p:nvSpPr>
        <p:spPr bwMode="auto">
          <a:xfrm>
            <a:off x="5638800" y="2438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3632" name="Text Box 190"/>
          <p:cNvSpPr txBox="1">
            <a:spLocks noChangeArrowheads="1"/>
          </p:cNvSpPr>
          <p:nvPr/>
        </p:nvSpPr>
        <p:spPr bwMode="auto">
          <a:xfrm>
            <a:off x="6172200" y="3048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3633" name="Text Box 191"/>
          <p:cNvSpPr txBox="1">
            <a:spLocks noChangeArrowheads="1"/>
          </p:cNvSpPr>
          <p:nvPr/>
        </p:nvSpPr>
        <p:spPr bwMode="auto">
          <a:xfrm>
            <a:off x="6781800" y="39624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3634" name="Text Box 192"/>
          <p:cNvSpPr txBox="1">
            <a:spLocks noChangeArrowheads="1"/>
          </p:cNvSpPr>
          <p:nvPr/>
        </p:nvSpPr>
        <p:spPr bwMode="auto">
          <a:xfrm>
            <a:off x="4953000" y="30480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3635" name="Text Box 193"/>
          <p:cNvSpPr txBox="1">
            <a:spLocks noChangeArrowheads="1"/>
          </p:cNvSpPr>
          <p:nvPr/>
        </p:nvSpPr>
        <p:spPr bwMode="auto">
          <a:xfrm>
            <a:off x="6553200" y="22098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3636" name="Text Box 194"/>
          <p:cNvSpPr txBox="1">
            <a:spLocks noChangeArrowheads="1"/>
          </p:cNvSpPr>
          <p:nvPr/>
        </p:nvSpPr>
        <p:spPr bwMode="auto">
          <a:xfrm>
            <a:off x="8153400" y="22098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3637" name="Text Box 195"/>
          <p:cNvSpPr txBox="1">
            <a:spLocks noChangeArrowheads="1"/>
          </p:cNvSpPr>
          <p:nvPr/>
        </p:nvSpPr>
        <p:spPr bwMode="auto">
          <a:xfrm>
            <a:off x="5562600" y="37338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3638" name="Text Box 196"/>
          <p:cNvSpPr txBox="1">
            <a:spLocks noChangeArrowheads="1"/>
          </p:cNvSpPr>
          <p:nvPr/>
        </p:nvSpPr>
        <p:spPr bwMode="auto">
          <a:xfrm>
            <a:off x="7315200" y="31242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3639" name="Text Box 197"/>
          <p:cNvSpPr txBox="1">
            <a:spLocks noChangeArrowheads="1"/>
          </p:cNvSpPr>
          <p:nvPr/>
        </p:nvSpPr>
        <p:spPr bwMode="auto">
          <a:xfrm>
            <a:off x="8077200" y="3200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3640" name="Text Box 198"/>
          <p:cNvSpPr txBox="1">
            <a:spLocks noChangeArrowheads="1"/>
          </p:cNvSpPr>
          <p:nvPr/>
        </p:nvSpPr>
        <p:spPr bwMode="auto">
          <a:xfrm>
            <a:off x="7315200" y="41910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3641" name="Text Box 199"/>
          <p:cNvSpPr txBox="1">
            <a:spLocks noChangeArrowheads="1"/>
          </p:cNvSpPr>
          <p:nvPr/>
        </p:nvSpPr>
        <p:spPr bwMode="auto">
          <a:xfrm>
            <a:off x="5715000" y="54102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3642" name="Text Box 200"/>
          <p:cNvSpPr txBox="1">
            <a:spLocks noChangeArrowheads="1"/>
          </p:cNvSpPr>
          <p:nvPr/>
        </p:nvSpPr>
        <p:spPr bwMode="auto">
          <a:xfrm>
            <a:off x="8077200" y="51816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3643" name="Text Box 201"/>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23644" name="AutoShape 202"/>
          <p:cNvCxnSpPr>
            <a:cxnSpLocks noChangeShapeType="1"/>
            <a:stCxn id="23598" idx="4"/>
            <a:endCxn id="23611" idx="0"/>
          </p:cNvCxnSpPr>
          <p:nvPr/>
        </p:nvCxnSpPr>
        <p:spPr bwMode="auto">
          <a:xfrm>
            <a:off x="5715000" y="4114800"/>
            <a:ext cx="152400" cy="1219200"/>
          </a:xfrm>
          <a:prstGeom prst="straightConnector1">
            <a:avLst/>
          </a:prstGeom>
          <a:noFill/>
          <a:ln w="9525">
            <a:solidFill>
              <a:schemeClr val="tx1"/>
            </a:solidFill>
            <a:round/>
            <a:headEnd/>
            <a:tailEnd/>
          </a:ln>
          <a:effectLst/>
        </p:spPr>
      </p:cxnSp>
      <p:sp>
        <p:nvSpPr>
          <p:cNvPr id="23645" name="Text Box 203"/>
          <p:cNvSpPr txBox="1">
            <a:spLocks noChangeArrowheads="1"/>
          </p:cNvSpPr>
          <p:nvPr/>
        </p:nvSpPr>
        <p:spPr bwMode="auto">
          <a:xfrm>
            <a:off x="346720" y="739552"/>
            <a:ext cx="3505200" cy="457200"/>
          </a:xfrm>
          <a:prstGeom prst="rect">
            <a:avLst/>
          </a:prstGeom>
          <a:noFill/>
          <a:ln w="9525">
            <a:noFill/>
            <a:miter lim="800000"/>
            <a:headEnd/>
            <a:tailEnd/>
          </a:ln>
          <a:effectLst/>
        </p:spPr>
        <p:txBody>
          <a:bodyPr>
            <a:spAutoFit/>
          </a:bodyPr>
          <a:lstStyle/>
          <a:p>
            <a:pPr algn="ctr">
              <a:spcBef>
                <a:spcPct val="50000"/>
              </a:spcBef>
            </a:pPr>
            <a:r>
              <a:rPr lang="en-US" altLang="el-GR" sz="2400" dirty="0"/>
              <a:t>Minimum Spanning Tree</a:t>
            </a:r>
          </a:p>
        </p:txBody>
      </p:sp>
      <p:sp>
        <p:nvSpPr>
          <p:cNvPr id="23646" name="Text Box 204"/>
          <p:cNvSpPr txBox="1">
            <a:spLocks noChangeArrowheads="1"/>
          </p:cNvSpPr>
          <p:nvPr/>
        </p:nvSpPr>
        <p:spPr bwMode="auto">
          <a:xfrm>
            <a:off x="5436096" y="739552"/>
            <a:ext cx="2667000" cy="457200"/>
          </a:xfrm>
          <a:prstGeom prst="rect">
            <a:avLst/>
          </a:prstGeom>
          <a:noFill/>
          <a:ln w="9525">
            <a:noFill/>
            <a:miter lim="800000"/>
            <a:headEnd/>
            <a:tailEnd/>
          </a:ln>
          <a:effectLst/>
        </p:spPr>
        <p:txBody>
          <a:bodyPr>
            <a:spAutoFit/>
          </a:bodyPr>
          <a:lstStyle/>
          <a:p>
            <a:pPr algn="ctr">
              <a:spcBef>
                <a:spcPct val="50000"/>
              </a:spcBef>
            </a:pPr>
            <a:r>
              <a:rPr lang="en-US" altLang="el-GR" sz="2400" dirty="0"/>
              <a:t>Complete Graph</a:t>
            </a:r>
          </a:p>
        </p:txBody>
      </p:sp>
      <p:sp>
        <p:nvSpPr>
          <p:cNvPr id="95" name="Slide Number Placeholder 94"/>
          <p:cNvSpPr>
            <a:spLocks noGrp="1"/>
          </p:cNvSpPr>
          <p:nvPr>
            <p:ph type="sldNum" sz="quarter" idx="12"/>
          </p:nvPr>
        </p:nvSpPr>
        <p:spPr/>
        <p:txBody>
          <a:bodyPr/>
          <a:lstStyle/>
          <a:p>
            <a:fld id="{5A4DD2B8-9052-4EBD-A268-910EE0104888}" type="slidenum">
              <a:rPr lang="en-US" smtClean="0"/>
              <a:pPr/>
              <a:t>99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6832</TotalTime>
  <Words>7393</Words>
  <Application>Microsoft Office PowerPoint</Application>
  <PresentationFormat>On-screen Show (4:3)</PresentationFormat>
  <Paragraphs>2004</Paragraphs>
  <Slides>123</Slides>
  <Notes>29</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123</vt:i4>
      </vt:variant>
    </vt:vector>
  </HeadingPairs>
  <TitlesOfParts>
    <vt:vector size="128" baseType="lpstr">
      <vt:lpstr>Office Theme</vt:lpstr>
      <vt:lpstr>Equation</vt:lpstr>
      <vt:lpstr>Chart</vt:lpstr>
      <vt:lpstr>Document</vt:lpstr>
      <vt:lpstr>Worksheet</vt:lpstr>
      <vt:lpstr>Clustering, Classification and Regression</vt:lpstr>
      <vt:lpstr>Machine Learning</vt:lpstr>
      <vt:lpstr>Slide 3</vt:lpstr>
      <vt:lpstr>Slide 4</vt:lpstr>
      <vt:lpstr>Slide 5</vt:lpstr>
      <vt:lpstr>Common Distance measures: </vt:lpstr>
      <vt:lpstr>Slide 7</vt:lpstr>
      <vt:lpstr>Agglomerative  Clustering</vt:lpstr>
      <vt:lpstr>Dendrogram</vt:lpstr>
      <vt:lpstr>Dendrogram</vt:lpstr>
      <vt:lpstr>Dendrogram</vt:lpstr>
      <vt:lpstr>How to Merge Clusters?</vt:lpstr>
      <vt:lpstr>How to Define Inter-Cluster Distance</vt:lpstr>
      <vt:lpstr>How to Define Inter-Cluster Distance</vt:lpstr>
      <vt:lpstr>How to Define Inter-Cluster Distance</vt:lpstr>
      <vt:lpstr>How to Define Inter-Cluster Distance</vt:lpstr>
      <vt:lpstr>An Example of the Agglomerative Clustering Algorithm</vt:lpstr>
      <vt:lpstr>Result of the Single-Link algorithm:</vt:lpstr>
      <vt:lpstr>Hierarchical Clustering: Comparison</vt:lpstr>
      <vt:lpstr>Compare Dendrograms</vt:lpstr>
      <vt:lpstr>Which Distance Measure is Better?</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K-means clustering</vt:lpstr>
      <vt:lpstr>Slide 49</vt:lpstr>
      <vt:lpstr>How the K-Mean Clustering algorithm works?</vt:lpstr>
      <vt:lpstr>Slide 51</vt:lpstr>
      <vt:lpstr>Slide 52</vt:lpstr>
      <vt:lpstr> A Simple example showing the implementation of k-means algorithm  (using K=2)</vt:lpstr>
      <vt:lpstr>Slide 54</vt:lpstr>
      <vt:lpstr>Slide 55</vt:lpstr>
      <vt:lpstr>Slide 56</vt:lpstr>
      <vt:lpstr>Slide 57</vt:lpstr>
      <vt:lpstr>PLOT</vt:lpstr>
      <vt:lpstr>(with K=3) </vt:lpstr>
      <vt:lpstr>PLOT</vt:lpstr>
      <vt:lpstr>Slide 61</vt:lpstr>
      <vt:lpstr>Slide 62</vt:lpstr>
      <vt:lpstr>Slide 63</vt:lpstr>
      <vt:lpstr>K Nearest Neighbour</vt:lpstr>
      <vt:lpstr>Basic Idea</vt:lpstr>
      <vt:lpstr>Scale Effects</vt:lpstr>
      <vt:lpstr>Standardization</vt:lpstr>
      <vt:lpstr>Training data</vt:lpstr>
      <vt:lpstr>Normalised training data</vt:lpstr>
      <vt:lpstr>Distances of test instance from training data</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Play-tennis example: estimating P(xi|C)</vt:lpstr>
      <vt:lpstr>Slide 122</vt:lpstr>
      <vt:lpstr>Slide 123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314</cp:revision>
  <dcterms:created xsi:type="dcterms:W3CDTF">2018-12-12T05:05:16Z</dcterms:created>
  <dcterms:modified xsi:type="dcterms:W3CDTF">2022-10-19T05:14:21Z</dcterms:modified>
</cp:coreProperties>
</file>