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320" r:id="rId5"/>
    <p:sldId id="321" r:id="rId6"/>
    <p:sldId id="317" r:id="rId7"/>
    <p:sldId id="294" r:id="rId8"/>
    <p:sldId id="259" r:id="rId9"/>
    <p:sldId id="318" r:id="rId10"/>
    <p:sldId id="262" r:id="rId11"/>
    <p:sldId id="304" r:id="rId12"/>
    <p:sldId id="305" r:id="rId13"/>
    <p:sldId id="306" r:id="rId14"/>
    <p:sldId id="298" r:id="rId15"/>
    <p:sldId id="319" r:id="rId16"/>
    <p:sldId id="297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2407"/>
  </p:normalViewPr>
  <p:slideViewPr>
    <p:cSldViewPr snapToGrid="0">
      <p:cViewPr varScale="1">
        <p:scale>
          <a:sx n="60" d="100"/>
          <a:sy n="60" d="100"/>
        </p:scale>
        <p:origin x="-13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305793C-12C7-4A40-9076-DB4A584C2D53}" type="slidenum">
              <a:rPr lang="en-US" sz="1400" spc="-1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021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So, you can have frequentist, or traditional, statistics which will calculate probability based on data without taking into account any previous data or knowledge. Prior knowledge is therefore ignored. 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7FF4F1-92A3-40C4-BDAD-CE115420E4D8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40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I.E you calculate the joint probability of A and B occurring 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3F6D69-B1EC-4714-B009-1501CFB8EF39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8041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99E3CD-2C19-44A9-8FA1-3466AE7378A0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42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0B5B7E-01E0-4114-A00C-CA1D81B2BB3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7124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In this case you calculate the denominator using the following variation on Bayes’s theorem. 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1AE6B4-97DA-4D74-B886-29EC57A375E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885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803BC91-495F-4708-BE35-F0F9D3B91DB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3438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4" name="Picture 43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Picture 85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7" name="Picture 86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Picture 129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2" cstate="print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F91F-9C9D-4C9F-A66C-BF2420FE64B1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6C74-183B-496D-8216-FAE453D8E1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marL="384120" lvl="1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18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567000" lvl="2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14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749880" lvl="3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14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932760" lvl="4" indent="-1825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14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12/8/16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CDBAFF-03EB-4ED8-956B-5D6A2E348208}" type="slidenum">
              <a:rPr lang="en-US" sz="105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12/8/16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46947E-0D6A-4F56-99A4-DA718DF63874}" type="slidenum">
              <a:rPr lang="en-US" sz="105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9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39120" y="-15552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Bayes for Beginners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4227B6-D16A-460E-9DA7-265E8C10405D}"/>
                  </a:ext>
                </a:extLst>
              </p:cNvPr>
              <p:cNvSpPr txBox="1"/>
              <p:nvPr/>
            </p:nvSpPr>
            <p:spPr>
              <a:xfrm>
                <a:off x="1097280" y="3666755"/>
                <a:ext cx="25278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,+)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4227B6-D16A-460E-9DA7-265E8C10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66755"/>
                <a:ext cx="2527808" cy="76899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DF84-22CC-4845-B7FF-C9267BB4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Conditional probability: Example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89A7B2-10AF-4D1E-9193-253D84D2FC70}"/>
                  </a:ext>
                </a:extLst>
              </p:cNvPr>
              <p:cNvSpPr txBox="1"/>
              <p:nvPr/>
            </p:nvSpPr>
            <p:spPr>
              <a:xfrm>
                <a:off x="1654441" y="1951743"/>
                <a:ext cx="1238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89A7B2-10AF-4D1E-9193-253D84D2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1" y="1951743"/>
                <a:ext cx="1238096" cy="5203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4F5CC-48F5-4D3D-9410-D80131E91F96}"/>
                  </a:ext>
                </a:extLst>
              </p:cNvPr>
              <p:cNvSpPr txBox="1"/>
              <p:nvPr/>
            </p:nvSpPr>
            <p:spPr>
              <a:xfrm>
                <a:off x="3677873" y="1951745"/>
                <a:ext cx="140641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94F5CC-48F5-4D3D-9410-D80131E9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3" y="1951745"/>
                <a:ext cx="1406411" cy="52039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F6DCF-65E4-4BB2-8808-E6993FB955E2}"/>
                  </a:ext>
                </a:extLst>
              </p:cNvPr>
              <p:cNvSpPr txBox="1"/>
              <p:nvPr/>
            </p:nvSpPr>
            <p:spPr>
              <a:xfrm>
                <a:off x="7107716" y="1965431"/>
                <a:ext cx="14849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0F6DCF-65E4-4BB2-8808-E6993FB95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716" y="1965431"/>
                <a:ext cx="1484958" cy="52039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DB9FC-AC04-4E87-8AEA-6BC408F760C5}"/>
                  </a:ext>
                </a:extLst>
              </p:cNvPr>
              <p:cNvSpPr txBox="1"/>
              <p:nvPr/>
            </p:nvSpPr>
            <p:spPr>
              <a:xfrm>
                <a:off x="9269024" y="1951744"/>
                <a:ext cx="165327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9DB9FC-AC04-4E87-8AEA-6BC408F7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24" y="1951744"/>
                <a:ext cx="1653273" cy="52039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12F308D-89FC-4157-B134-C1994A1AD272}"/>
              </a:ext>
            </a:extLst>
          </p:cNvPr>
          <p:cNvGrpSpPr/>
          <p:nvPr/>
        </p:nvGrpSpPr>
        <p:grpSpPr>
          <a:xfrm>
            <a:off x="5084284" y="2642821"/>
            <a:ext cx="2023432" cy="742111"/>
            <a:chOff x="4560983" y="3709356"/>
            <a:chExt cx="2023432" cy="7421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EC653F-F70C-425B-AC35-87F1FEFB9D4A}"/>
                </a:ext>
              </a:extLst>
            </p:cNvPr>
            <p:cNvSpPr/>
            <p:nvPr/>
          </p:nvSpPr>
          <p:spPr>
            <a:xfrm>
              <a:off x="4560983" y="3709356"/>
              <a:ext cx="2023432" cy="742111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1C93A5B-D29F-47E0-B308-8D808A872E99}"/>
                    </a:ext>
                  </a:extLst>
                </p:cNvPr>
                <p:cNvSpPr txBox="1"/>
                <p:nvPr/>
              </p:nvSpPr>
              <p:spPr>
                <a:xfrm>
                  <a:off x="4735034" y="3926522"/>
                  <a:ext cx="16753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 ???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1C93A5B-D29F-47E0-B308-8D808A872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034" y="3926522"/>
                  <a:ext cx="1675330" cy="307777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2920" r="-2920" b="-372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910F267-862A-4D4B-9BE7-25E41CA929F1}"/>
              </a:ext>
            </a:extLst>
          </p:cNvPr>
          <p:cNvSpPr/>
          <p:nvPr/>
        </p:nvSpPr>
        <p:spPr>
          <a:xfrm>
            <a:off x="9258007" y="2041730"/>
            <a:ext cx="992386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761C23-80FA-4021-A05C-7BB00F7E9F2B}"/>
                  </a:ext>
                </a:extLst>
              </p:cNvPr>
              <p:cNvSpPr txBox="1"/>
              <p:nvPr/>
            </p:nvSpPr>
            <p:spPr>
              <a:xfrm>
                <a:off x="4638068" y="3666755"/>
                <a:ext cx="11490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761C23-80FA-4021-A05C-7BB00F7E9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68" y="3666755"/>
                <a:ext cx="1149097" cy="307777"/>
              </a:xfrm>
              <a:prstGeom prst="rect">
                <a:avLst/>
              </a:prstGeom>
              <a:blipFill>
                <a:blip r:embed="rId8" cstate="print"/>
                <a:stretch>
                  <a:fillRect l="-4255" r="-1596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1DD099-A5F1-4D8A-B9A4-7EADDDAEE4C2}"/>
                  </a:ext>
                </a:extLst>
              </p:cNvPr>
              <p:cNvSpPr txBox="1"/>
              <p:nvPr/>
            </p:nvSpPr>
            <p:spPr>
              <a:xfrm>
                <a:off x="4638068" y="3503938"/>
                <a:ext cx="204851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1DD099-A5F1-4D8A-B9A4-7EADDDAEE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68" y="3503938"/>
                <a:ext cx="2048510" cy="64081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67C82BF-AB37-4F91-8721-486BE7D48FE1}"/>
              </a:ext>
            </a:extLst>
          </p:cNvPr>
          <p:cNvSpPr/>
          <p:nvPr/>
        </p:nvSpPr>
        <p:spPr>
          <a:xfrm>
            <a:off x="5787165" y="3457749"/>
            <a:ext cx="899413" cy="349957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E5C171-64BC-487F-A15E-E9E181685D00}"/>
                  </a:ext>
                </a:extLst>
              </p:cNvPr>
              <p:cNvSpPr txBox="1"/>
              <p:nvPr/>
            </p:nvSpPr>
            <p:spPr>
              <a:xfrm>
                <a:off x="7149682" y="3694097"/>
                <a:ext cx="2885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(+|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E5C171-64BC-487F-A15E-E9E18168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82" y="3694097"/>
                <a:ext cx="2885983" cy="307777"/>
              </a:xfrm>
              <a:prstGeom prst="rect">
                <a:avLst/>
              </a:prstGeom>
              <a:blipFill>
                <a:blip r:embed="rId10" cstate="print"/>
                <a:stretch>
                  <a:fillRect l="-1480" r="-2537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7E3D3F57-0C07-46DD-946F-4C2A725C26F3}"/>
              </a:ext>
            </a:extLst>
          </p:cNvPr>
          <p:cNvSpPr/>
          <p:nvPr/>
        </p:nvSpPr>
        <p:spPr>
          <a:xfrm>
            <a:off x="6879902" y="3783722"/>
            <a:ext cx="209320" cy="8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9D9936-37E5-4ACE-B63F-91C5B39C84F3}"/>
                  </a:ext>
                </a:extLst>
              </p:cNvPr>
              <p:cNvSpPr txBox="1"/>
              <p:nvPr/>
            </p:nvSpPr>
            <p:spPr>
              <a:xfrm>
                <a:off x="7149682" y="3537845"/>
                <a:ext cx="437555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9D9936-37E5-4ACE-B63F-91C5B39C8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82" y="3537845"/>
                <a:ext cx="4375557" cy="578235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8036FC-06E5-4115-8B61-4EA9B69719BE}"/>
                  </a:ext>
                </a:extLst>
              </p:cNvPr>
              <p:cNvSpPr txBox="1"/>
              <p:nvPr/>
            </p:nvSpPr>
            <p:spPr>
              <a:xfrm>
                <a:off x="7149682" y="3537845"/>
                <a:ext cx="379347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08036FC-06E5-4115-8B61-4EA9B6971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82" y="3537845"/>
                <a:ext cx="3793474" cy="578235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4A9F071-7463-4F23-9665-7EEB49C3755C}"/>
              </a:ext>
            </a:extLst>
          </p:cNvPr>
          <p:cNvSpPr txBox="1"/>
          <p:nvPr/>
        </p:nvSpPr>
        <p:spPr>
          <a:xfrm>
            <a:off x="5640636" y="297455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92EECE0-A4CA-4574-A0D8-58F2DD5161AF}"/>
                  </a:ext>
                </a:extLst>
              </p:cNvPr>
              <p:cNvSpPr/>
              <p:nvPr/>
            </p:nvSpPr>
            <p:spPr>
              <a:xfrm>
                <a:off x="4805571" y="4649474"/>
                <a:ext cx="10890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2EECE0-A4CA-4574-A0D8-58F2DD516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1" y="4649474"/>
                <a:ext cx="1089016" cy="400110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7CD214-77E2-47BA-871E-5B2B86EA91BD}"/>
                  </a:ext>
                </a:extLst>
              </p:cNvPr>
              <p:cNvSpPr txBox="1"/>
              <p:nvPr/>
            </p:nvSpPr>
            <p:spPr>
              <a:xfrm>
                <a:off x="5805716" y="4476093"/>
                <a:ext cx="1289327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7CD214-77E2-47BA-871E-5B2B86EA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6" y="4476093"/>
                <a:ext cx="1289327" cy="746871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84A2A2-DC3F-4DD7-B95A-710AA94C5561}"/>
                  </a:ext>
                </a:extLst>
              </p:cNvPr>
              <p:cNvSpPr txBox="1"/>
              <p:nvPr/>
            </p:nvSpPr>
            <p:spPr>
              <a:xfrm>
                <a:off x="5795684" y="4476092"/>
                <a:ext cx="377571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,+)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84A2A2-DC3F-4DD7-B95A-710AA94C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84" y="4476092"/>
                <a:ext cx="3775714" cy="746871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7BC98BB-FDBC-41D8-A536-64DF79B19551}"/>
              </a:ext>
            </a:extLst>
          </p:cNvPr>
          <p:cNvSpPr/>
          <p:nvPr/>
        </p:nvSpPr>
        <p:spPr>
          <a:xfrm>
            <a:off x="7380155" y="4646315"/>
            <a:ext cx="870845" cy="34832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AE2C953-D0FF-4593-AD14-783F52B68714}"/>
              </a:ext>
            </a:extLst>
          </p:cNvPr>
          <p:cNvCxnSpPr>
            <a:cxnSpLocks/>
          </p:cNvCxnSpPr>
          <p:nvPr/>
        </p:nvCxnSpPr>
        <p:spPr>
          <a:xfrm flipV="1">
            <a:off x="7998246" y="4134024"/>
            <a:ext cx="2037419" cy="40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418BF7E-9E51-449B-BEC6-3997423DBD7A}"/>
              </a:ext>
            </a:extLst>
          </p:cNvPr>
          <p:cNvSpPr/>
          <p:nvPr/>
        </p:nvSpPr>
        <p:spPr>
          <a:xfrm>
            <a:off x="8437583" y="4638979"/>
            <a:ext cx="968059" cy="34832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C574D59-D3F7-4805-BE50-FE60C0B6B7DF}"/>
              </a:ext>
            </a:extLst>
          </p:cNvPr>
          <p:cNvSpPr/>
          <p:nvPr/>
        </p:nvSpPr>
        <p:spPr>
          <a:xfrm>
            <a:off x="2574941" y="3655440"/>
            <a:ext cx="992386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AE53A9F-670D-4311-991A-1DACA882450A}"/>
              </a:ext>
            </a:extLst>
          </p:cNvPr>
          <p:cNvSpPr/>
          <p:nvPr/>
        </p:nvSpPr>
        <p:spPr>
          <a:xfrm>
            <a:off x="2620602" y="4091596"/>
            <a:ext cx="901064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C20F5CB-C30F-404E-A455-E17B72909A7B}"/>
              </a:ext>
            </a:extLst>
          </p:cNvPr>
          <p:cNvSpPr/>
          <p:nvPr/>
        </p:nvSpPr>
        <p:spPr>
          <a:xfrm>
            <a:off x="9258007" y="2041730"/>
            <a:ext cx="992386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18C0503-9597-42DC-8529-323A4DA1E0CA}"/>
                  </a:ext>
                </a:extLst>
              </p:cNvPr>
              <p:cNvSpPr/>
              <p:nvPr/>
            </p:nvSpPr>
            <p:spPr>
              <a:xfrm>
                <a:off x="1467082" y="5351514"/>
                <a:ext cx="2608278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(+,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8C0503-9597-42DC-8529-323A4DA1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2" y="5351514"/>
                <a:ext cx="2608278" cy="733149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9E971DF-EF01-4D0F-847E-B3ED6D056BBB}"/>
              </a:ext>
            </a:extLst>
          </p:cNvPr>
          <p:cNvCxnSpPr/>
          <p:nvPr/>
        </p:nvCxnSpPr>
        <p:spPr>
          <a:xfrm>
            <a:off x="3677873" y="3783722"/>
            <a:ext cx="794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B2EAAD2-690D-45F2-B3B9-080C8A7102A1}"/>
              </a:ext>
            </a:extLst>
          </p:cNvPr>
          <p:cNvCxnSpPr>
            <a:cxnSpLocks/>
          </p:cNvCxnSpPr>
          <p:nvPr/>
        </p:nvCxnSpPr>
        <p:spPr>
          <a:xfrm>
            <a:off x="3677873" y="4244595"/>
            <a:ext cx="960195" cy="54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D26A4611-145E-42DD-B25E-0D26DF1D6104}"/>
              </a:ext>
            </a:extLst>
          </p:cNvPr>
          <p:cNvSpPr/>
          <p:nvPr/>
        </p:nvSpPr>
        <p:spPr>
          <a:xfrm>
            <a:off x="4157970" y="5682125"/>
            <a:ext cx="301948" cy="7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E01461-B21F-4F4B-B075-0DF4288EB88B}"/>
                  </a:ext>
                </a:extLst>
              </p:cNvPr>
              <p:cNvSpPr txBox="1"/>
              <p:nvPr/>
            </p:nvSpPr>
            <p:spPr>
              <a:xfrm>
                <a:off x="4617014" y="5531156"/>
                <a:ext cx="3448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(+|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E01461-B21F-4F4B-B075-0DF4288EB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14" y="5531156"/>
                <a:ext cx="3448636" cy="307777"/>
              </a:xfrm>
              <a:prstGeom prst="rect">
                <a:avLst/>
              </a:prstGeom>
              <a:blipFill>
                <a:blip r:embed="rId17" cstate="print"/>
                <a:stretch>
                  <a:fillRect l="-1060" r="-1943" b="-37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901A9B-E55B-472C-8502-C75960B798DA}"/>
                  </a:ext>
                </a:extLst>
              </p:cNvPr>
              <p:cNvSpPr txBox="1"/>
              <p:nvPr/>
            </p:nvSpPr>
            <p:spPr>
              <a:xfrm>
                <a:off x="4617014" y="5393007"/>
                <a:ext cx="598638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792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901A9B-E55B-472C-8502-C75960B7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14" y="5393007"/>
                <a:ext cx="5986382" cy="578235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9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6" grpId="0" animBg="1"/>
      <p:bldP spid="29" grpId="0" animBg="1"/>
      <p:bldP spid="29" grpId="1" animBg="1"/>
      <p:bldP spid="30" grpId="0" animBg="1"/>
      <p:bldP spid="32" grpId="0" animBg="1"/>
      <p:bldP spid="32" grpId="1" animBg="1"/>
      <p:bldP spid="35" grpId="0" animBg="1"/>
      <p:bldP spid="36" grpId="0" animBg="1"/>
      <p:bldP spid="36" grpId="1" animBg="1"/>
      <p:bldP spid="37" grpId="0" animBg="1"/>
      <p:bldP spid="38" grpId="0" animBg="1"/>
      <p:bldP spid="41" grpId="0" animBg="1"/>
      <p:bldP spid="49" grpId="0" animBg="1"/>
      <p:bldP spid="50" grpId="0" animBg="1"/>
      <p:bldP spid="50" grpId="1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4227B6-D16A-460E-9DA7-265E8C10405D}"/>
                  </a:ext>
                </a:extLst>
              </p:cNvPr>
              <p:cNvSpPr txBox="1"/>
              <p:nvPr/>
            </p:nvSpPr>
            <p:spPr>
              <a:xfrm>
                <a:off x="3190485" y="3887650"/>
                <a:ext cx="5625835" cy="1233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,+)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792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4227B6-D16A-460E-9DA7-265E8C10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5" y="3887650"/>
                <a:ext cx="5625835" cy="123335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3DF84-22CC-4845-B7FF-C9267BB4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Conditional probability: Example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89A7B2-10AF-4D1E-9193-253D84D2FC70}"/>
                  </a:ext>
                </a:extLst>
              </p:cNvPr>
              <p:cNvSpPr txBox="1"/>
              <p:nvPr/>
            </p:nvSpPr>
            <p:spPr>
              <a:xfrm>
                <a:off x="1654441" y="1951743"/>
                <a:ext cx="1238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89A7B2-10AF-4D1E-9193-253D84D2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1" y="1951743"/>
                <a:ext cx="1238096" cy="5203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4F5CC-48F5-4D3D-9410-D80131E91F96}"/>
                  </a:ext>
                </a:extLst>
              </p:cNvPr>
              <p:cNvSpPr txBox="1"/>
              <p:nvPr/>
            </p:nvSpPr>
            <p:spPr>
              <a:xfrm>
                <a:off x="3677873" y="1951745"/>
                <a:ext cx="140641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94F5CC-48F5-4D3D-9410-D80131E9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3" y="1951745"/>
                <a:ext cx="1406411" cy="52039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F6DCF-65E4-4BB2-8808-E6993FB955E2}"/>
                  </a:ext>
                </a:extLst>
              </p:cNvPr>
              <p:cNvSpPr txBox="1"/>
              <p:nvPr/>
            </p:nvSpPr>
            <p:spPr>
              <a:xfrm>
                <a:off x="7107716" y="1965431"/>
                <a:ext cx="148495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0F6DCF-65E4-4BB2-8808-E6993FB95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716" y="1965431"/>
                <a:ext cx="1484958" cy="52039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DB9FC-AC04-4E87-8AEA-6BC408F760C5}"/>
                  </a:ext>
                </a:extLst>
              </p:cNvPr>
              <p:cNvSpPr txBox="1"/>
              <p:nvPr/>
            </p:nvSpPr>
            <p:spPr>
              <a:xfrm>
                <a:off x="9269024" y="1951744"/>
                <a:ext cx="165327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9DB9FC-AC04-4E87-8AEA-6BC408F7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24" y="1951744"/>
                <a:ext cx="1653273" cy="52039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12F308D-89FC-4157-B134-C1994A1AD272}"/>
              </a:ext>
            </a:extLst>
          </p:cNvPr>
          <p:cNvGrpSpPr/>
          <p:nvPr/>
        </p:nvGrpSpPr>
        <p:grpSpPr>
          <a:xfrm>
            <a:off x="5084284" y="2642821"/>
            <a:ext cx="2023432" cy="742111"/>
            <a:chOff x="4560983" y="3709356"/>
            <a:chExt cx="2023432" cy="7421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EC653F-F70C-425B-AC35-87F1FEFB9D4A}"/>
                </a:ext>
              </a:extLst>
            </p:cNvPr>
            <p:cNvSpPr/>
            <p:nvPr/>
          </p:nvSpPr>
          <p:spPr>
            <a:xfrm>
              <a:off x="4560983" y="3709356"/>
              <a:ext cx="2023432" cy="742111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1C93A5B-D29F-47E0-B308-8D808A872E99}"/>
                    </a:ext>
                  </a:extLst>
                </p:cNvPr>
                <p:cNvSpPr txBox="1"/>
                <p:nvPr/>
              </p:nvSpPr>
              <p:spPr>
                <a:xfrm>
                  <a:off x="4735034" y="3926522"/>
                  <a:ext cx="16753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 ???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1C93A5B-D29F-47E0-B308-8D808A872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034" y="3926522"/>
                  <a:ext cx="1675330" cy="307777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2920" r="-2920" b="-372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910F267-862A-4D4B-9BE7-25E41CA929F1}"/>
              </a:ext>
            </a:extLst>
          </p:cNvPr>
          <p:cNvSpPr/>
          <p:nvPr/>
        </p:nvSpPr>
        <p:spPr>
          <a:xfrm>
            <a:off x="9258007" y="2041730"/>
            <a:ext cx="992386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4A9F071-7463-4F23-9665-7EEB49C3755C}"/>
              </a:ext>
            </a:extLst>
          </p:cNvPr>
          <p:cNvSpPr txBox="1"/>
          <p:nvPr/>
        </p:nvSpPr>
        <p:spPr>
          <a:xfrm>
            <a:off x="5640636" y="297455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C20F5CB-C30F-404E-A455-E17B72909A7B}"/>
              </a:ext>
            </a:extLst>
          </p:cNvPr>
          <p:cNvSpPr/>
          <p:nvPr/>
        </p:nvSpPr>
        <p:spPr>
          <a:xfrm>
            <a:off x="9258007" y="2041730"/>
            <a:ext cx="992386" cy="3844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67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7" grpId="1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8A3FD6-B419-48C7-98C3-F87204B06B02}"/>
              </a:ext>
            </a:extLst>
          </p:cNvPr>
          <p:cNvSpPr/>
          <p:nvPr/>
        </p:nvSpPr>
        <p:spPr>
          <a:xfrm>
            <a:off x="4209307" y="1898310"/>
            <a:ext cx="3833986" cy="124887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24DD5-B559-4C3F-BB8F-0E4D6850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Derivation of Bayes’ theorem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D6B87-E1DD-43C5-826D-E108DFD6D269}"/>
                  </a:ext>
                </a:extLst>
              </p:cNvPr>
              <p:cNvSpPr txBox="1"/>
              <p:nvPr/>
            </p:nvSpPr>
            <p:spPr>
              <a:xfrm>
                <a:off x="5007657" y="4350470"/>
                <a:ext cx="3403122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ED6B87-E1DD-43C5-826D-E108DFD6D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57" y="4350470"/>
                <a:ext cx="3403122" cy="57676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B83541-69A8-4B98-882B-90F618C55CE8}"/>
                  </a:ext>
                </a:extLst>
              </p:cNvPr>
              <p:cNvSpPr/>
              <p:nvPr/>
            </p:nvSpPr>
            <p:spPr>
              <a:xfrm>
                <a:off x="5007657" y="4304304"/>
                <a:ext cx="217668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B83541-69A8-4B98-882B-90F618C55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57" y="4304304"/>
                <a:ext cx="2176686" cy="66909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4DB42-60BB-41F4-ACEE-668B3077758A}"/>
                  </a:ext>
                </a:extLst>
              </p:cNvPr>
              <p:cNvSpPr txBox="1"/>
              <p:nvPr/>
            </p:nvSpPr>
            <p:spPr>
              <a:xfrm>
                <a:off x="5204460" y="5353458"/>
                <a:ext cx="2747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4D4DB42-60BB-41F4-ACEE-668B3077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0" y="5353458"/>
                <a:ext cx="2747740" cy="276999"/>
              </a:xfrm>
              <a:prstGeom prst="rect">
                <a:avLst/>
              </a:prstGeom>
              <a:blipFill>
                <a:blip r:embed="rId4" cstate="print"/>
                <a:stretch>
                  <a:fillRect l="-1556" r="-2667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705183-329D-468F-A5B4-60FAA0DC0F4F}"/>
                  </a:ext>
                </a:extLst>
              </p:cNvPr>
              <p:cNvSpPr/>
              <p:nvPr/>
            </p:nvSpPr>
            <p:spPr>
              <a:xfrm>
                <a:off x="5007657" y="3477106"/>
                <a:ext cx="217668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705183-329D-468F-A5B4-60FAA0DC0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57" y="3477106"/>
                <a:ext cx="2176686" cy="66909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4425B8-30CE-4FBD-94BA-1883A0DA38F0}"/>
                  </a:ext>
                </a:extLst>
              </p:cNvPr>
              <p:cNvSpPr/>
              <p:nvPr/>
            </p:nvSpPr>
            <p:spPr>
              <a:xfrm>
                <a:off x="5007657" y="3468263"/>
                <a:ext cx="395557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4425B8-30CE-4FBD-94BA-1883A0DA3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57" y="3468263"/>
                <a:ext cx="3955570" cy="66909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B3FD05-AB86-4F30-87F4-0ED90723F3ED}"/>
                  </a:ext>
                </a:extLst>
              </p:cNvPr>
              <p:cNvSpPr/>
              <p:nvPr/>
            </p:nvSpPr>
            <p:spPr>
              <a:xfrm>
                <a:off x="4722387" y="2364789"/>
                <a:ext cx="274722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B3FD05-AB86-4F30-87F4-0ED90723F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87" y="2364789"/>
                <a:ext cx="2747226" cy="66909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69C3AB-2713-482C-B91B-412775C4FEA0}"/>
              </a:ext>
            </a:extLst>
          </p:cNvPr>
          <p:cNvSpPr txBox="1"/>
          <p:nvPr/>
        </p:nvSpPr>
        <p:spPr>
          <a:xfrm>
            <a:off x="5204460" y="1913190"/>
            <a:ext cx="1783080" cy="38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Bayes’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7B0A4CE-75C3-4BA0-ACB7-C911977AEE3A}"/>
              </a:ext>
            </a:extLst>
          </p:cNvPr>
          <p:cNvGrpSpPr/>
          <p:nvPr/>
        </p:nvGrpSpPr>
        <p:grpSpPr>
          <a:xfrm>
            <a:off x="4118215" y="3626987"/>
            <a:ext cx="319490" cy="369332"/>
            <a:chOff x="2909283" y="3981138"/>
            <a:chExt cx="31949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7765F76-85E9-4AA0-974A-E1ED3D1F9208}"/>
                </a:ext>
              </a:extLst>
            </p:cNvPr>
            <p:cNvSpPr txBox="1"/>
            <p:nvPr/>
          </p:nvSpPr>
          <p:spPr>
            <a:xfrm>
              <a:off x="2909284" y="3981138"/>
              <a:ext cx="31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EA5DB8D-50EF-4B2F-92DB-112588684313}"/>
                </a:ext>
              </a:extLst>
            </p:cNvPr>
            <p:cNvSpPr/>
            <p:nvPr/>
          </p:nvSpPr>
          <p:spPr>
            <a:xfrm>
              <a:off x="2909283" y="4004221"/>
              <a:ext cx="319489" cy="3231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AFF1368-326F-4FE6-818C-4CABB2E2A0C3}"/>
              </a:ext>
            </a:extLst>
          </p:cNvPr>
          <p:cNvGrpSpPr/>
          <p:nvPr/>
        </p:nvGrpSpPr>
        <p:grpSpPr>
          <a:xfrm>
            <a:off x="4118214" y="4454184"/>
            <a:ext cx="319490" cy="369332"/>
            <a:chOff x="2943164" y="4557899"/>
            <a:chExt cx="31949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5E7AD1B-C174-4FF5-8586-1B2F9D4D2ABE}"/>
                </a:ext>
              </a:extLst>
            </p:cNvPr>
            <p:cNvSpPr txBox="1"/>
            <p:nvPr/>
          </p:nvSpPr>
          <p:spPr>
            <a:xfrm>
              <a:off x="2943165" y="4557899"/>
              <a:ext cx="31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DCA4819C-9804-4BEE-B58D-0269C957A01F}"/>
                </a:ext>
              </a:extLst>
            </p:cNvPr>
            <p:cNvSpPr/>
            <p:nvPr/>
          </p:nvSpPr>
          <p:spPr>
            <a:xfrm>
              <a:off x="2943164" y="4580982"/>
              <a:ext cx="319489" cy="3231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6182" y="5640693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Reverend </a:t>
            </a:r>
            <a:r>
              <a:rPr lang="en-US" dirty="0" err="1" smtClean="0"/>
              <a:t>Bayes</a:t>
            </a:r>
            <a:r>
              <a:rPr lang="en-US" dirty="0" smtClean="0"/>
              <a:t>: 1750’s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5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3" grpId="1" animBg="1"/>
      <p:bldP spid="5" grpId="0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BE49C-20A0-435C-A96C-B150E560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Bayes’ theorem, alternative form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0B3899-096F-4CAC-9F6A-576F02E0F916}"/>
                  </a:ext>
                </a:extLst>
              </p:cNvPr>
              <p:cNvSpPr/>
              <p:nvPr/>
            </p:nvSpPr>
            <p:spPr>
              <a:xfrm>
                <a:off x="4295570" y="2741550"/>
                <a:ext cx="3600858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550B3899-096F-4CAC-9F6A-576F02E0F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70" y="2741550"/>
                <a:ext cx="3600858" cy="86132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6CCF9AD-64E7-46CB-B289-B63B9E049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4184" y="4116450"/>
            <a:ext cx="5543631" cy="10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20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A508A67A-F778-BB47-882E-C7B36AAE767D}"/>
              </a:ext>
            </a:extLst>
          </p:cNvPr>
          <p:cNvSpPr/>
          <p:nvPr/>
        </p:nvSpPr>
        <p:spPr>
          <a:xfrm>
            <a:off x="823320" y="228600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400" strike="noStrike" spc="-46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Bayes’ theorem problems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470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083960" y="291966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40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018A3E-206E-4B5C-ADDF-58296989723D}"/>
              </a:ext>
            </a:extLst>
          </p:cNvPr>
          <p:cNvSpPr txBox="1"/>
          <p:nvPr/>
        </p:nvSpPr>
        <p:spPr>
          <a:xfrm>
            <a:off x="1282262" y="1933903"/>
            <a:ext cx="962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10% of patients in a clinic have liver disease. Five percent of the clinic’s patients are alcoholics. Amongst those patients diagnosed with liver disease, 7% are alcoholics. You are interested in knowing the probability of a patient having liver disease, given that he is an alcoholic. </a:t>
            </a:r>
            <a:endParaRPr lang="en-US" dirty="0"/>
          </a:p>
          <a:p>
            <a:endParaRPr lang="en-GB" dirty="0"/>
          </a:p>
        </p:txBody>
      </p:sp>
      <p:sp>
        <p:nvSpPr>
          <p:cNvPr id="211" name="TextShap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3960" y="2974428"/>
            <a:ext cx="10240560" cy="3368058"/>
          </a:xfrm>
          <a:prstGeom prst="rect">
            <a:avLst/>
          </a:prstGeom>
          <a:blipFill>
            <a:blip r:embed="rId2" cstate="print"/>
            <a:stretch>
              <a:fillRect l="-655"/>
            </a:stretch>
          </a:blipFill>
          <a:ln>
            <a:noFill/>
          </a:ln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72898" y="2134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40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2</a:t>
            </a:r>
            <a:endParaRPr dirty="0"/>
          </a:p>
        </p:txBody>
      </p:sp>
      <p:sp>
        <p:nvSpPr>
          <p:cNvPr id="213" name="TextShape 2"/>
          <p:cNvSpPr txBox="1"/>
          <p:nvPr/>
        </p:nvSpPr>
        <p:spPr>
          <a:xfrm>
            <a:off x="1172898" y="1977273"/>
            <a:ext cx="10794960" cy="40564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disease occurs in 0.5% of the population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diagnostic test gives a positive result in:</a:t>
            </a:r>
            <a:endParaRPr dirty="0"/>
          </a:p>
          <a:p>
            <a:pPr marL="800280" lvl="1" indent="-3427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99% of people with the disease</a:t>
            </a:r>
            <a:endParaRPr dirty="0"/>
          </a:p>
          <a:p>
            <a:pPr marL="800280" lvl="1" indent="-342720">
              <a:lnSpc>
                <a:spcPct val="100000"/>
              </a:lnSpc>
              <a:buClr>
                <a:srgbClr val="99CB38"/>
              </a:buClr>
              <a:buFont typeface="Calibri"/>
              <a:buChar char="◦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5% of people without the disease (false positive)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person receives a positive result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of them having the disease, given a positive result?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4" name="TextShape 1"/>
              <p:cNvSpPr txBox="1"/>
              <p:nvPr/>
            </p:nvSpPr>
            <p:spPr>
              <a:xfrm>
                <a:off x="1070941" y="2109948"/>
                <a:ext cx="10515240" cy="4350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rIns="0"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z="2800" b="0" i="1" strike="noStrike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  <m:e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de-CH" sz="2800" b="0" i="1" strike="noStrike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  <m:e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d>
                        </m:num>
                        <m:den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2800" b="0" i="1" strike="noStrike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CH" sz="2800" strike="noStrike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de-CH" sz="2800" dirty="0"/>
              </a:p>
              <a:p>
                <a:pPr>
                  <a:lnSpc>
                    <a:spcPct val="100000"/>
                  </a:lnSpc>
                </a:pPr>
                <a:r>
                  <a:rPr lang="de-CH" sz="2800" strike="noStrike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We know: </a:t>
                </a:r>
                <a:endParaRPr lang="de-CH" sz="2800" dirty="0"/>
              </a:p>
              <a:p>
                <a:pPr>
                  <a:lnSpc>
                    <a:spcPct val="100000"/>
                  </a:lnSpc>
                </a:pPr>
                <a:endParaRPr lang="de-CH" sz="28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𝑡𝑒𝑠𝑡</m:t>
                        </m:r>
                      </m:e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800" strike="noStrike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0.99</a:t>
                </a:r>
                <a:endParaRPr lang="de-CH" sz="28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CH" sz="2800" strike="noStrike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0.005</a:t>
                </a:r>
                <a:endParaRPr lang="de-CH" sz="28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CH" sz="2800" strike="noStrike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???</a:t>
                </a:r>
                <a:endParaRPr sz="2800" dirty="0"/>
              </a:p>
            </p:txBody>
          </p:sp>
        </mc:Choice>
        <mc:Fallback>
          <p:sp>
            <p:nvSpPr>
              <p:cNvPr id="214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41" y="2109948"/>
                <a:ext cx="10515240" cy="4350960"/>
              </a:xfrm>
              <a:prstGeom prst="rect">
                <a:avLst/>
              </a:prstGeom>
              <a:blipFill>
                <a:blip r:embed="rId3" cstate="print"/>
                <a:stretch>
                  <a:fillRect l="-2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5" name="TextShape 1"/>
              <p:cNvSpPr txBox="1"/>
              <p:nvPr/>
            </p:nvSpPr>
            <p:spPr>
              <a:xfrm>
                <a:off x="1160145" y="1815172"/>
                <a:ext cx="10637114" cy="4270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rIns="0"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d>
                      <m:r>
                        <a:rPr lang="de-CH" sz="280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  <m:e>
                          <m:r>
                            <a:rPr lang="de-CH" sz="280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CH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CH" sz="2800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de-CH" sz="2800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trike="noStrike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99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005</m:t>
                          </m:r>
                        </m:e>
                      </m:d>
                      <m:r>
                        <a:rPr lang="de-CH" sz="2800" b="0" i="1" strike="noStrike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05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de-CH" sz="2800" b="0" i="1" strike="noStrike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995</m:t>
                          </m:r>
                        </m:e>
                      </m:d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de-CH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005</m:t>
                      </m:r>
                    </m:oMath>
                  </m:oMathPara>
                </a14:m>
                <a:endParaRPr lang="en-US" sz="2800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Where: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sz="2800" b="0" i="1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CH" sz="280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chance</a:t>
                </a:r>
                <a:r>
                  <a:rPr lang="de-CH" sz="280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CH" sz="280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</a:t>
                </a:r>
                <a:r>
                  <a:rPr lang="de-CH" sz="280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CH" sz="280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having</a:t>
                </a:r>
                <a:r>
                  <a:rPr lang="de-CH" sz="280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CH" sz="280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</a:t>
                </a:r>
                <a:r>
                  <a:rPr lang="de-CH" sz="280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CH" sz="280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disease</a:t>
                </a:r>
                <a:endParaRPr lang="de-CH" sz="2800" b="0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CH" sz="2800" b="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de-CH" sz="2800" b="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chance</a:t>
                </a:r>
                <a:r>
                  <a:rPr lang="de-CH" sz="2800" b="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de-CH" sz="2800" b="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de-CH" sz="2800" b="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 not </a:t>
                </a:r>
                <a:r>
                  <a:rPr lang="de-CH" sz="2800" b="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having</a:t>
                </a:r>
                <a:r>
                  <a:rPr lang="de-CH" sz="2800" b="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de-CH" sz="2800" b="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de-CH" sz="2800" b="0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de-CH" sz="2800" b="0" spc="-1" dirty="0" err="1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ea typeface="Cambria Math" panose="02040503050406030204" pitchFamily="18" charset="0"/>
                  </a:rPr>
                  <a:t>disease</a:t>
                </a:r>
                <a:endParaRPr lang="de-CH" sz="2800" b="0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800" strike="noStrike" spc="-1" dirty="0">
                    <a:solidFill>
                      <a:srgbClr val="C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Remember: </a:t>
                </a: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800" strike="noStrike" spc="-1" dirty="0">
                    <a:solidFill>
                      <a:srgbClr val="C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  <m:e>
                        <m:r>
                          <a:rPr lang="de-CH" sz="2800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800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chance of positive test given that disease is present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  <m:e>
                        <m:r>
                          <a:rPr lang="de-CH" sz="280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de-CH" sz="2800" i="1" spc="-1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CH" sz="2800" i="1" spc="-1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  <a:cs typeface="Calibri" panose="020F0502020204030204" pitchFamily="34" charset="0"/>
                  </a:rPr>
                  <a:t>chance of positive test given that the disease isn’t present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5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45" y="1815172"/>
                <a:ext cx="10637114" cy="4270834"/>
              </a:xfrm>
              <a:prstGeom prst="rect">
                <a:avLst/>
              </a:prstGeom>
              <a:blipFill>
                <a:blip r:embed="rId3" cstate="print"/>
                <a:stretch>
                  <a:fillRect l="-2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6" name="CustomShape 1"/>
              <p:cNvSpPr/>
              <p:nvPr/>
            </p:nvSpPr>
            <p:spPr>
              <a:xfrm>
                <a:off x="1175229" y="1909911"/>
                <a:ext cx="10442148" cy="23772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Therefore: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SA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SA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  <m:e>
                          <m:r>
                            <a:rPr lang="ar-SA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ar-SA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SA" sz="2800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ar-SA" sz="2800" i="1" spc="-1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A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005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sz="2800" b="0" i="1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de-CH" sz="2800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16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29" y="1909911"/>
                <a:ext cx="10442148" cy="2377275"/>
              </a:xfrm>
              <a:prstGeom prst="rect">
                <a:avLst/>
              </a:prstGeom>
              <a:blipFill>
                <a:blip r:embed="rId3" cstate="print"/>
                <a:stretch>
                  <a:fillRect l="-1215" t="-2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/>
              <a:t>Concerns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10363200" cy="4495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Future</a:t>
            </a:r>
            <a:r>
              <a:rPr lang="en-US" dirty="0"/>
              <a:t>: what is the likelihood that a student will get a CS job given his grades?</a:t>
            </a:r>
          </a:p>
          <a:p>
            <a:r>
              <a:rPr lang="en-US" dirty="0"/>
              <a:t>Current: what is the likelihood that a person has cancer given his symptoms?</a:t>
            </a:r>
          </a:p>
          <a:p>
            <a:r>
              <a:rPr lang="en-US" dirty="0"/>
              <a:t>Past: what is the likelihood that Marilyn Monroe committed suicide?</a:t>
            </a:r>
          </a:p>
          <a:p>
            <a:r>
              <a:rPr lang="en-US" dirty="0"/>
              <a:t>Combining evidence.</a:t>
            </a:r>
          </a:p>
          <a:p>
            <a:r>
              <a:rPr lang="en-US" dirty="0"/>
              <a:t>Always: Representation &amp; Inference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914400"/>
          </a:xfrm>
        </p:spPr>
        <p:txBody>
          <a:bodyPr/>
          <a:lstStyle/>
          <a:p>
            <a:r>
              <a:rPr lang="en-US"/>
              <a:t>Basic Idea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76400"/>
            <a:ext cx="10363200" cy="441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Attach </a:t>
            </a:r>
            <a:r>
              <a:rPr lang="en-US" dirty="0"/>
              <a:t>degrees of belief to proposition.</a:t>
            </a:r>
          </a:p>
          <a:p>
            <a:pPr>
              <a:lnSpc>
                <a:spcPct val="90000"/>
              </a:lnSpc>
            </a:pPr>
            <a:r>
              <a:rPr lang="en-US" dirty="0"/>
              <a:t>Theorem: Probability theory is the best way to do this.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someone does it differently you can play a game with him and win his money.</a:t>
            </a:r>
          </a:p>
          <a:p>
            <a:pPr>
              <a:lnSpc>
                <a:spcPct val="90000"/>
              </a:lnSpc>
            </a:pPr>
            <a:r>
              <a:rPr lang="en-US" dirty="0"/>
              <a:t>Unlike logic, probability theory is non-monotonic. </a:t>
            </a:r>
          </a:p>
          <a:p>
            <a:pPr>
              <a:lnSpc>
                <a:spcPct val="90000"/>
              </a:lnSpc>
            </a:pPr>
            <a:r>
              <a:rPr lang="en-US" dirty="0"/>
              <a:t>Additional evidence can lower or raise belief in a proposition.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B37B65E-2308-4939-BD31-94D9F4239DA7}"/>
              </a:ext>
            </a:extLst>
          </p:cNvPr>
          <p:cNvSpPr txBox="1"/>
          <p:nvPr/>
        </p:nvSpPr>
        <p:spPr>
          <a:xfrm>
            <a:off x="7199980" y="4462044"/>
            <a:ext cx="6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P(X)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AA0E5-04A8-471D-9B24-CDED615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Probability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41DCDD-49C7-4568-8AF7-D871C05EC6F9}"/>
              </a:ext>
            </a:extLst>
          </p:cNvPr>
          <p:cNvSpPr txBox="1"/>
          <p:nvPr/>
        </p:nvSpPr>
        <p:spPr>
          <a:xfrm>
            <a:off x="2517228" y="1875362"/>
            <a:ext cx="10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F8788A-17BA-4D51-94B7-FF7B251ADA0E}"/>
              </a:ext>
            </a:extLst>
          </p:cNvPr>
          <p:cNvSpPr txBox="1"/>
          <p:nvPr/>
        </p:nvSpPr>
        <p:spPr>
          <a:xfrm>
            <a:off x="8634249" y="1875362"/>
            <a:ext cx="135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Continuous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F13F35F-8436-436F-A132-FD7AF89C0CC4}"/>
              </a:ext>
            </a:extLst>
          </p:cNvPr>
          <p:cNvCxnSpPr/>
          <p:nvPr/>
        </p:nvCxnSpPr>
        <p:spPr>
          <a:xfrm>
            <a:off x="6096000" y="2060028"/>
            <a:ext cx="0" cy="3636579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943CA6E-D920-4AA3-9751-F4D2748B3AB6}"/>
              </a:ext>
            </a:extLst>
          </p:cNvPr>
          <p:cNvSpPr/>
          <p:nvPr/>
        </p:nvSpPr>
        <p:spPr>
          <a:xfrm>
            <a:off x="472966" y="2385848"/>
            <a:ext cx="2354296" cy="1450440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280E32F-ED44-450E-A0AE-E9C71321292E}"/>
              </a:ext>
            </a:extLst>
          </p:cNvPr>
          <p:cNvGrpSpPr/>
          <p:nvPr/>
        </p:nvGrpSpPr>
        <p:grpSpPr>
          <a:xfrm>
            <a:off x="837163" y="2636493"/>
            <a:ext cx="520233" cy="469353"/>
            <a:chOff x="2307021" y="4155199"/>
            <a:chExt cx="520233" cy="4693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DE23770-B734-42E6-A954-7C94DFC71D64}"/>
                </a:ext>
              </a:extLst>
            </p:cNvPr>
            <p:cNvSpPr/>
            <p:nvPr/>
          </p:nvSpPr>
          <p:spPr>
            <a:xfrm>
              <a:off x="2307021" y="4155199"/>
              <a:ext cx="520233" cy="4693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9338FD4-6CD9-42AA-9BE1-30E6AA090DAC}"/>
                </a:ext>
              </a:extLst>
            </p:cNvPr>
            <p:cNvSpPr txBox="1"/>
            <p:nvPr/>
          </p:nvSpPr>
          <p:spPr>
            <a:xfrm>
              <a:off x="2393720" y="4205209"/>
              <a:ext cx="34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150E23-4EA5-4F4E-BDAB-523A45264F2F}"/>
              </a:ext>
            </a:extLst>
          </p:cNvPr>
          <p:cNvGrpSpPr/>
          <p:nvPr/>
        </p:nvGrpSpPr>
        <p:grpSpPr>
          <a:xfrm>
            <a:off x="1595898" y="2451826"/>
            <a:ext cx="520233" cy="469353"/>
            <a:chOff x="2307021" y="4155199"/>
            <a:chExt cx="520233" cy="4693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6A740FF-F565-411E-BA13-89FC9CD44DC6}"/>
                </a:ext>
              </a:extLst>
            </p:cNvPr>
            <p:cNvSpPr/>
            <p:nvPr/>
          </p:nvSpPr>
          <p:spPr>
            <a:xfrm>
              <a:off x="2307021" y="4155199"/>
              <a:ext cx="520233" cy="4693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BAF8D49-70C7-4007-8934-A4F34113C24E}"/>
                </a:ext>
              </a:extLst>
            </p:cNvPr>
            <p:cNvSpPr txBox="1"/>
            <p:nvPr/>
          </p:nvSpPr>
          <p:spPr>
            <a:xfrm>
              <a:off x="2393720" y="4205209"/>
              <a:ext cx="34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7CA439D-707B-4C4D-A846-548E83FD21E5}"/>
              </a:ext>
            </a:extLst>
          </p:cNvPr>
          <p:cNvGrpSpPr/>
          <p:nvPr/>
        </p:nvGrpSpPr>
        <p:grpSpPr>
          <a:xfrm>
            <a:off x="1312742" y="3055835"/>
            <a:ext cx="739710" cy="1336409"/>
            <a:chOff x="2378948" y="4095899"/>
            <a:chExt cx="361606" cy="10771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52BAC89-D607-42B7-A48B-0BFFBECD6F95}"/>
                </a:ext>
              </a:extLst>
            </p:cNvPr>
            <p:cNvSpPr/>
            <p:nvPr/>
          </p:nvSpPr>
          <p:spPr>
            <a:xfrm>
              <a:off x="2378948" y="4095899"/>
              <a:ext cx="346833" cy="55619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CA106D3-C831-4EE8-A776-80C3B93AF5EF}"/>
                </a:ext>
              </a:extLst>
            </p:cNvPr>
            <p:cNvSpPr txBox="1"/>
            <p:nvPr/>
          </p:nvSpPr>
          <p:spPr>
            <a:xfrm>
              <a:off x="2393721" y="4249726"/>
              <a:ext cx="346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AF2C34-F938-491A-B0AF-5BD3B1554584}"/>
              </a:ext>
            </a:extLst>
          </p:cNvPr>
          <p:cNvSpPr txBox="1"/>
          <p:nvPr/>
        </p:nvSpPr>
        <p:spPr>
          <a:xfrm>
            <a:off x="2122044" y="2662709"/>
            <a:ext cx="143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18BBBD4-9F3E-48AC-9FB6-920CC5C9DA95}"/>
              </a:ext>
            </a:extLst>
          </p:cNvPr>
          <p:cNvCxnSpPr>
            <a:cxnSpLocks/>
          </p:cNvCxnSpPr>
          <p:nvPr/>
        </p:nvCxnSpPr>
        <p:spPr>
          <a:xfrm>
            <a:off x="4782206" y="2086749"/>
            <a:ext cx="0" cy="17495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5F6AD31-DEDC-4C9A-AA2C-95F32AED8A21}"/>
              </a:ext>
            </a:extLst>
          </p:cNvPr>
          <p:cNvSpPr txBox="1"/>
          <p:nvPr/>
        </p:nvSpPr>
        <p:spPr>
          <a:xfrm>
            <a:off x="4284552" y="2097633"/>
            <a:ext cx="5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C891D22-1873-4D08-A5B3-3E336F4AB974}"/>
              </a:ext>
            </a:extLst>
          </p:cNvPr>
          <p:cNvSpPr txBox="1"/>
          <p:nvPr/>
        </p:nvSpPr>
        <p:spPr>
          <a:xfrm>
            <a:off x="4876279" y="2101911"/>
            <a:ext cx="6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P(X)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8B201D1-2A31-4293-8F28-BCEEF988A340}"/>
              </a:ext>
            </a:extLst>
          </p:cNvPr>
          <p:cNvCxnSpPr>
            <a:cxnSpLocks/>
          </p:cNvCxnSpPr>
          <p:nvPr/>
        </p:nvCxnSpPr>
        <p:spPr>
          <a:xfrm>
            <a:off x="4374930" y="2501836"/>
            <a:ext cx="81455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8FE3DB4-2994-48C7-BEEC-9FA5F32AB785}"/>
              </a:ext>
            </a:extLst>
          </p:cNvPr>
          <p:cNvSpPr txBox="1"/>
          <p:nvPr/>
        </p:nvSpPr>
        <p:spPr>
          <a:xfrm>
            <a:off x="4427462" y="2580206"/>
            <a:ext cx="35369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CD1C95D-8CA6-453E-8E27-B3A4B5C5815B}"/>
              </a:ext>
            </a:extLst>
          </p:cNvPr>
          <p:cNvSpPr txBox="1"/>
          <p:nvPr/>
        </p:nvSpPr>
        <p:spPr>
          <a:xfrm>
            <a:off x="4432577" y="2921182"/>
            <a:ext cx="35369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27FAEC8-C485-443F-A89C-C4D3FD7F06A9}"/>
              </a:ext>
            </a:extLst>
          </p:cNvPr>
          <p:cNvSpPr txBox="1"/>
          <p:nvPr/>
        </p:nvSpPr>
        <p:spPr>
          <a:xfrm>
            <a:off x="4375959" y="3128583"/>
            <a:ext cx="35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FE5A10-62F0-474E-804D-51FB810FF186}"/>
              </a:ext>
            </a:extLst>
          </p:cNvPr>
          <p:cNvSpPr txBox="1"/>
          <p:nvPr/>
        </p:nvSpPr>
        <p:spPr>
          <a:xfrm>
            <a:off x="4239611" y="3484944"/>
            <a:ext cx="81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629A6F-1C53-47C3-809D-B521170EAF9E}"/>
              </a:ext>
            </a:extLst>
          </p:cNvPr>
          <p:cNvSpPr txBox="1"/>
          <p:nvPr/>
        </p:nvSpPr>
        <p:spPr>
          <a:xfrm>
            <a:off x="4781161" y="2567770"/>
            <a:ext cx="81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610910-4729-42A4-BC2E-4F62A1F19724}"/>
              </a:ext>
            </a:extLst>
          </p:cNvPr>
          <p:cNvSpPr txBox="1"/>
          <p:nvPr/>
        </p:nvSpPr>
        <p:spPr>
          <a:xfrm>
            <a:off x="4774648" y="2920885"/>
            <a:ext cx="81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C6D4FF-0855-4A84-BFFF-EAAE7D2F70DF}"/>
              </a:ext>
            </a:extLst>
          </p:cNvPr>
          <p:cNvSpPr txBox="1"/>
          <p:nvPr/>
        </p:nvSpPr>
        <p:spPr>
          <a:xfrm>
            <a:off x="4928136" y="3128583"/>
            <a:ext cx="3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B4F3F48-86D4-4A9D-A9B9-7547C0716AC6}"/>
              </a:ext>
            </a:extLst>
          </p:cNvPr>
          <p:cNvSpPr txBox="1"/>
          <p:nvPr/>
        </p:nvSpPr>
        <p:spPr>
          <a:xfrm>
            <a:off x="4781157" y="3481698"/>
            <a:ext cx="81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</a:t>
            </a: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xmlns="" id="{9E5F0767-A82A-438E-B7BB-240AA024838C}"/>
              </a:ext>
            </a:extLst>
          </p:cNvPr>
          <p:cNvSpPr/>
          <p:nvPr/>
        </p:nvSpPr>
        <p:spPr>
          <a:xfrm>
            <a:off x="2469615" y="3179905"/>
            <a:ext cx="1379464" cy="276861"/>
          </a:xfrm>
          <a:prstGeom prst="curvedUpArrow">
            <a:avLst>
              <a:gd name="adj1" fmla="val 25000"/>
              <a:gd name="adj2" fmla="val 882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CEE910D2-1BE1-40DB-A933-3C8481CEC183}"/>
              </a:ext>
            </a:extLst>
          </p:cNvPr>
          <p:cNvCxnSpPr>
            <a:cxnSpLocks/>
          </p:cNvCxnSpPr>
          <p:nvPr/>
        </p:nvCxnSpPr>
        <p:spPr>
          <a:xfrm flipV="1">
            <a:off x="714702" y="4025463"/>
            <a:ext cx="0" cy="1912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664969E-F9F7-4A97-B616-D4E9F07B74D7}"/>
              </a:ext>
            </a:extLst>
          </p:cNvPr>
          <p:cNvCxnSpPr>
            <a:cxnSpLocks/>
          </p:cNvCxnSpPr>
          <p:nvPr/>
        </p:nvCxnSpPr>
        <p:spPr>
          <a:xfrm>
            <a:off x="346840" y="5722883"/>
            <a:ext cx="336856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110451-5C48-413E-892E-F0862B9F9C13}"/>
              </a:ext>
            </a:extLst>
          </p:cNvPr>
          <p:cNvSpPr txBox="1"/>
          <p:nvPr/>
        </p:nvSpPr>
        <p:spPr>
          <a:xfrm>
            <a:off x="1650114" y="3994752"/>
            <a:ext cx="12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PMF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1B5182C-90A9-4757-8EBC-A42798C8D484}"/>
              </a:ext>
            </a:extLst>
          </p:cNvPr>
          <p:cNvSpPr txBox="1"/>
          <p:nvPr/>
        </p:nvSpPr>
        <p:spPr>
          <a:xfrm>
            <a:off x="992955" y="5722883"/>
            <a:ext cx="35369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E8B9C77-408D-4B8D-BA0B-8776F78950AD}"/>
              </a:ext>
            </a:extLst>
          </p:cNvPr>
          <p:cNvSpPr txBox="1"/>
          <p:nvPr/>
        </p:nvSpPr>
        <p:spPr>
          <a:xfrm>
            <a:off x="2449893" y="5722882"/>
            <a:ext cx="105424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041C0A7-111D-4E38-8F66-C54937B2EB69}"/>
              </a:ext>
            </a:extLst>
          </p:cNvPr>
          <p:cNvSpPr txBox="1"/>
          <p:nvPr/>
        </p:nvSpPr>
        <p:spPr>
          <a:xfrm>
            <a:off x="1875651" y="5696607"/>
            <a:ext cx="35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10E2580-2784-4EF9-8989-244CE5908284}"/>
              </a:ext>
            </a:extLst>
          </p:cNvPr>
          <p:cNvSpPr txBox="1"/>
          <p:nvPr/>
        </p:nvSpPr>
        <p:spPr>
          <a:xfrm>
            <a:off x="22614" y="5195162"/>
            <a:ext cx="8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10D470-8D51-4F80-9F31-DA39E2B1CEEF}"/>
              </a:ext>
            </a:extLst>
          </p:cNvPr>
          <p:cNvSpPr txBox="1"/>
          <p:nvPr/>
        </p:nvSpPr>
        <p:spPr>
          <a:xfrm>
            <a:off x="3664790" y="5564494"/>
            <a:ext cx="5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431FDC-C1F5-42FD-AFAB-3FBB9C95D911}"/>
              </a:ext>
            </a:extLst>
          </p:cNvPr>
          <p:cNvSpPr txBox="1"/>
          <p:nvPr/>
        </p:nvSpPr>
        <p:spPr>
          <a:xfrm>
            <a:off x="64030" y="3882533"/>
            <a:ext cx="6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P(X)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D77164B9-95F4-48D6-A270-112DAFAE7E07}"/>
              </a:ext>
            </a:extLst>
          </p:cNvPr>
          <p:cNvCxnSpPr>
            <a:cxnSpLocks/>
          </p:cNvCxnSpPr>
          <p:nvPr/>
        </p:nvCxnSpPr>
        <p:spPr>
          <a:xfrm>
            <a:off x="1152000" y="5328744"/>
            <a:ext cx="0" cy="38888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B85CAFF-F4B5-497C-AA1E-1D95C539B965}"/>
              </a:ext>
            </a:extLst>
          </p:cNvPr>
          <p:cNvCxnSpPr>
            <a:cxnSpLocks/>
          </p:cNvCxnSpPr>
          <p:nvPr/>
        </p:nvCxnSpPr>
        <p:spPr>
          <a:xfrm>
            <a:off x="1501928" y="5333999"/>
            <a:ext cx="0" cy="38888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789724A-F2F3-41AE-9777-7C16D7D4E6F6}"/>
              </a:ext>
            </a:extLst>
          </p:cNvPr>
          <p:cNvCxnSpPr>
            <a:cxnSpLocks/>
          </p:cNvCxnSpPr>
          <p:nvPr/>
        </p:nvCxnSpPr>
        <p:spPr>
          <a:xfrm>
            <a:off x="2736894" y="5328744"/>
            <a:ext cx="0" cy="38888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BA8D1EAA-583D-4A9D-AD98-785FEB6AAEB4}"/>
              </a:ext>
            </a:extLst>
          </p:cNvPr>
          <p:cNvCxnSpPr>
            <a:cxnSpLocks/>
          </p:cNvCxnSpPr>
          <p:nvPr/>
        </p:nvCxnSpPr>
        <p:spPr>
          <a:xfrm>
            <a:off x="1068841" y="5328744"/>
            <a:ext cx="180834" cy="0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E9F816BB-1960-4096-8409-7BF8087E7B2E}"/>
              </a:ext>
            </a:extLst>
          </p:cNvPr>
          <p:cNvCxnSpPr>
            <a:cxnSpLocks/>
          </p:cNvCxnSpPr>
          <p:nvPr/>
        </p:nvCxnSpPr>
        <p:spPr>
          <a:xfrm>
            <a:off x="1419886" y="5333998"/>
            <a:ext cx="180834" cy="0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F588B4A-3148-4080-A254-94CF34E1E92E}"/>
              </a:ext>
            </a:extLst>
          </p:cNvPr>
          <p:cNvCxnSpPr>
            <a:cxnSpLocks/>
          </p:cNvCxnSpPr>
          <p:nvPr/>
        </p:nvCxnSpPr>
        <p:spPr>
          <a:xfrm>
            <a:off x="2638035" y="5328742"/>
            <a:ext cx="180834" cy="0"/>
          </a:xfrm>
          <a:prstGeom prst="line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036CD9B-2977-44E2-8CD8-DE3E7FABC28A}"/>
              </a:ext>
            </a:extLst>
          </p:cNvPr>
          <p:cNvSpPr txBox="1"/>
          <p:nvPr/>
        </p:nvSpPr>
        <p:spPr>
          <a:xfrm>
            <a:off x="1323103" y="5728137"/>
            <a:ext cx="35369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AF219EA-5F7E-4C12-8AF0-423E9B8485A9}"/>
                  </a:ext>
                </a:extLst>
              </p:cNvPr>
              <p:cNvSpPr txBox="1"/>
              <p:nvPr/>
            </p:nvSpPr>
            <p:spPr>
              <a:xfrm>
                <a:off x="2469615" y="4510811"/>
                <a:ext cx="1755096" cy="51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𝑃𝑀𝐹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EAF219EA-5F7E-4C12-8AF0-423E9B84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5" y="4510811"/>
                <a:ext cx="1755096" cy="51058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xmlns="" id="{A66B9688-3F6D-4639-8E5F-E921444E4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2266" y="2336442"/>
            <a:ext cx="3989734" cy="29923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100CCAF-7A26-48AE-8C81-36A9B40CD488}"/>
              </a:ext>
            </a:extLst>
          </p:cNvPr>
          <p:cNvSpPr txBox="1"/>
          <p:nvPr/>
        </p:nvSpPr>
        <p:spPr>
          <a:xfrm>
            <a:off x="10010054" y="2120982"/>
            <a:ext cx="6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7426461F-3C9E-46FF-8C86-0AD205034A69}"/>
              </a:ext>
            </a:extLst>
          </p:cNvPr>
          <p:cNvGrpSpPr/>
          <p:nvPr/>
        </p:nvGrpSpPr>
        <p:grpSpPr>
          <a:xfrm>
            <a:off x="6440567" y="2837336"/>
            <a:ext cx="1741444" cy="1321157"/>
            <a:chOff x="6304277" y="2740284"/>
            <a:chExt cx="1741444" cy="132115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32B8E839-2CC6-4561-9EBB-EA7C78D19D35}"/>
                </a:ext>
              </a:extLst>
            </p:cNvPr>
            <p:cNvSpPr/>
            <p:nvPr/>
          </p:nvSpPr>
          <p:spPr>
            <a:xfrm>
              <a:off x="6318298" y="2740284"/>
              <a:ext cx="1715501" cy="132115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D099973A-4D1E-4D05-9A39-373A37BDAFC6}"/>
                </a:ext>
              </a:extLst>
            </p:cNvPr>
            <p:cNvSpPr txBox="1"/>
            <p:nvPr/>
          </p:nvSpPr>
          <p:spPr>
            <a:xfrm>
              <a:off x="6304277" y="2949534"/>
              <a:ext cx="17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UK POPULATION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C4C078D-8A23-4854-8D62-FEAD7C9097B6}"/>
              </a:ext>
            </a:extLst>
          </p:cNvPr>
          <p:cNvSpPr txBox="1"/>
          <p:nvPr/>
        </p:nvSpPr>
        <p:spPr>
          <a:xfrm>
            <a:off x="6937345" y="2352495"/>
            <a:ext cx="886016" cy="38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xmlns="" id="{81C0A641-99CD-4861-95E9-2ADD8A0BE4AA}"/>
              </a:ext>
            </a:extLst>
          </p:cNvPr>
          <p:cNvSpPr/>
          <p:nvPr/>
        </p:nvSpPr>
        <p:spPr>
          <a:xfrm>
            <a:off x="7701965" y="3763736"/>
            <a:ext cx="1379464" cy="276861"/>
          </a:xfrm>
          <a:prstGeom prst="curvedUpArrow">
            <a:avLst>
              <a:gd name="adj1" fmla="val 25000"/>
              <a:gd name="adj2" fmla="val 882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F868A53C-894C-4754-AF75-60AC53FFE89E}"/>
              </a:ext>
            </a:extLst>
          </p:cNvPr>
          <p:cNvCxnSpPr>
            <a:cxnSpLocks/>
          </p:cNvCxnSpPr>
          <p:nvPr/>
        </p:nvCxnSpPr>
        <p:spPr>
          <a:xfrm>
            <a:off x="7231117" y="4510811"/>
            <a:ext cx="0" cy="9230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E0D2D80-5B9D-4DAD-982B-F52B4F442D18}"/>
              </a:ext>
            </a:extLst>
          </p:cNvPr>
          <p:cNvCxnSpPr>
            <a:cxnSpLocks/>
          </p:cNvCxnSpPr>
          <p:nvPr/>
        </p:nvCxnSpPr>
        <p:spPr>
          <a:xfrm flipH="1">
            <a:off x="6822801" y="4831376"/>
            <a:ext cx="84988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B90D1D3-1378-40D9-9011-041BBE5C72D0}"/>
              </a:ext>
            </a:extLst>
          </p:cNvPr>
          <p:cNvSpPr txBox="1"/>
          <p:nvPr/>
        </p:nvSpPr>
        <p:spPr>
          <a:xfrm>
            <a:off x="6822801" y="4462044"/>
            <a:ext cx="5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1BA0871-835D-4045-B810-593874EAA790}"/>
              </a:ext>
            </a:extLst>
          </p:cNvPr>
          <p:cNvSpPr txBox="1"/>
          <p:nvPr/>
        </p:nvSpPr>
        <p:spPr>
          <a:xfrm>
            <a:off x="6485598" y="4972329"/>
            <a:ext cx="8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1.8 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F2A9519-BA5B-4922-9ED0-4F1004D3BFDA}"/>
              </a:ext>
            </a:extLst>
          </p:cNvPr>
          <p:cNvSpPr txBox="1"/>
          <p:nvPr/>
        </p:nvSpPr>
        <p:spPr>
          <a:xfrm>
            <a:off x="7302140" y="4967275"/>
            <a:ext cx="8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85418E0-6FDD-4A2D-A35F-34C76BCBC026}"/>
                  </a:ext>
                </a:extLst>
              </p:cNvPr>
              <p:cNvSpPr/>
              <p:nvPr/>
            </p:nvSpPr>
            <p:spPr>
              <a:xfrm>
                <a:off x="7455767" y="5543471"/>
                <a:ext cx="1871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D85418E0-6FDD-4A2D-A35F-34C76BCB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67" y="5543471"/>
                <a:ext cx="1871859" cy="36933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0F99716-64A4-4039-BB83-AD36BFBBB8CD}"/>
              </a:ext>
            </a:extLst>
          </p:cNvPr>
          <p:cNvSpPr txBox="1"/>
          <p:nvPr/>
        </p:nvSpPr>
        <p:spPr>
          <a:xfrm>
            <a:off x="9369666" y="5327275"/>
            <a:ext cx="225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given by the area</a:t>
            </a:r>
          </a:p>
        </p:txBody>
      </p:sp>
    </p:spTree>
    <p:extLst>
      <p:ext uri="{BB962C8B-B14F-4D97-AF65-F5344CB8AC3E}">
        <p14:creationId xmlns:p14="http://schemas.microsoft.com/office/powerpoint/2010/main" xmlns="" val="27747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Probability</a:t>
            </a:r>
            <a:endParaRPr dirty="0"/>
          </a:p>
        </p:txBody>
      </p:sp>
      <p:sp>
        <p:nvSpPr>
          <p:cNvPr id="17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343260" indent="-342900">
              <a:lnSpc>
                <a:spcPct val="90000"/>
              </a:lnSpc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of A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occurring: P(A)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3260" indent="-342900">
              <a:lnSpc>
                <a:spcPct val="90000"/>
              </a:lnSpc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of B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occurring: P(B)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3260" indent="-342900">
              <a:lnSpc>
                <a:spcPct val="90000"/>
              </a:lnSpc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 probability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AND B both occurring): P(A,B)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C1A2B4E-37AD-BC40-B57E-6F0ABD304BF4}"/>
              </a:ext>
            </a:extLst>
          </p:cNvPr>
          <p:cNvSpPr>
            <a:spLocks noChangeAspect="1"/>
          </p:cNvSpPr>
          <p:nvPr/>
        </p:nvSpPr>
        <p:spPr>
          <a:xfrm>
            <a:off x="4926497" y="1845720"/>
            <a:ext cx="900000" cy="9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64F83DE-C460-164B-99E1-9D4043F6F80A}"/>
              </a:ext>
            </a:extLst>
          </p:cNvPr>
          <p:cNvSpPr>
            <a:spLocks noChangeAspect="1"/>
          </p:cNvSpPr>
          <p:nvPr/>
        </p:nvSpPr>
        <p:spPr>
          <a:xfrm>
            <a:off x="4926497" y="3075504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3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5A254FE-E706-8E4C-89BC-F7B5F0C1943A}"/>
              </a:ext>
            </a:extLst>
          </p:cNvPr>
          <p:cNvSpPr>
            <a:spLocks noChangeAspect="1"/>
          </p:cNvSpPr>
          <p:nvPr/>
        </p:nvSpPr>
        <p:spPr>
          <a:xfrm>
            <a:off x="7597244" y="4187274"/>
            <a:ext cx="900000" cy="900000"/>
          </a:xfrm>
          <a:prstGeom prst="ellipse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3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F9298A9-EB6F-694D-9748-39CF7C1B4AB0}"/>
              </a:ext>
            </a:extLst>
          </p:cNvPr>
          <p:cNvSpPr>
            <a:spLocks noChangeAspect="1"/>
          </p:cNvSpPr>
          <p:nvPr/>
        </p:nvSpPr>
        <p:spPr>
          <a:xfrm>
            <a:off x="8147498" y="4187274"/>
            <a:ext cx="900000" cy="900000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740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47240" y="338760"/>
            <a:ext cx="10515240" cy="4350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181" name="Picture 3"/>
          <p:cNvPicPr/>
          <p:nvPr/>
        </p:nvPicPr>
        <p:blipFill>
          <a:blip r:embed="rId3" cstate="print"/>
          <a:stretch/>
        </p:blipFill>
        <p:spPr>
          <a:xfrm>
            <a:off x="4464000" y="836280"/>
            <a:ext cx="3598920" cy="2125800"/>
          </a:xfrm>
          <a:prstGeom prst="rect">
            <a:avLst/>
          </a:prstGeom>
          <a:ln>
            <a:noFill/>
          </a:ln>
        </p:spPr>
      </p:pic>
      <p:pic>
        <p:nvPicPr>
          <p:cNvPr id="182" name="Picture 4"/>
          <p:cNvPicPr/>
          <p:nvPr/>
        </p:nvPicPr>
        <p:blipFill>
          <a:blip r:embed="rId4" cstate="print"/>
          <a:stretch/>
        </p:blipFill>
        <p:spPr>
          <a:xfrm>
            <a:off x="4464000" y="4271400"/>
            <a:ext cx="2665080" cy="19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DD701-16BE-421F-86F2-3CC23497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Marginal probability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AD5285-1FDC-418B-B229-93F385640E9F}"/>
              </a:ext>
            </a:extLst>
          </p:cNvPr>
          <p:cNvSpPr txBox="1"/>
          <p:nvPr/>
        </p:nvSpPr>
        <p:spPr>
          <a:xfrm>
            <a:off x="2395559" y="2663835"/>
            <a:ext cx="328612" cy="56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A7E623-3F47-415D-97AB-154394387E69}"/>
              </a:ext>
            </a:extLst>
          </p:cNvPr>
          <p:cNvSpPr txBox="1"/>
          <p:nvPr/>
        </p:nvSpPr>
        <p:spPr>
          <a:xfrm>
            <a:off x="927281" y="3773556"/>
            <a:ext cx="37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B9DB10-C96D-4DBE-BCDA-37FCA9595C83}"/>
              </a:ext>
            </a:extLst>
          </p:cNvPr>
          <p:cNvSpPr txBox="1"/>
          <p:nvPr/>
        </p:nvSpPr>
        <p:spPr>
          <a:xfrm>
            <a:off x="2063730" y="2486431"/>
            <a:ext cx="9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BBA5DB-44B0-49C4-980D-55DA879A17F8}"/>
              </a:ext>
            </a:extLst>
          </p:cNvPr>
          <p:cNvSpPr txBox="1"/>
          <p:nvPr/>
        </p:nvSpPr>
        <p:spPr>
          <a:xfrm rot="16200000">
            <a:off x="75265" y="3846984"/>
            <a:ext cx="128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symptoms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1B0C077-8A83-4DE4-AA52-CD50E4E2E1E7}"/>
              </a:ext>
            </a:extLst>
          </p:cNvPr>
          <p:cNvGrpSpPr/>
          <p:nvPr/>
        </p:nvGrpSpPr>
        <p:grpSpPr>
          <a:xfrm>
            <a:off x="534975" y="2486431"/>
            <a:ext cx="2874002" cy="2189594"/>
            <a:chOff x="534975" y="2486431"/>
            <a:chExt cx="2874002" cy="2189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E0F4B6E-22C0-4B89-A377-470A8ECA18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3569465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EA33459-FC14-4E8B-97E0-AE43C465FA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4021457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94EEED05-1DAB-4282-8DCA-D000A3A5C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4448289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905487D-ADFB-4D0A-BB50-CDF8DE287582}"/>
                </a:ext>
              </a:extLst>
            </p:cNvPr>
            <p:cNvSpPr txBox="1"/>
            <p:nvPr/>
          </p:nvSpPr>
          <p:spPr>
            <a:xfrm>
              <a:off x="2010034" y="3196618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1400943-1BF7-4C74-8FE8-904A2810B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59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FBDF7F3-2C43-4344-B1FB-270A252E6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720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53E61E5-0B43-41F5-AAD6-79BCC22BACDF}"/>
                </a:ext>
              </a:extLst>
            </p:cNvPr>
            <p:cNvSpPr txBox="1"/>
            <p:nvPr/>
          </p:nvSpPr>
          <p:spPr>
            <a:xfrm>
              <a:off x="1407579" y="3604279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1D96A87-B961-4D44-94EB-54E9FB8CD3FD}"/>
                </a:ext>
              </a:extLst>
            </p:cNvPr>
            <p:cNvSpPr txBox="1"/>
            <p:nvPr/>
          </p:nvSpPr>
          <p:spPr>
            <a:xfrm>
              <a:off x="1407579" y="4031651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DB150A-99D2-4822-AA52-A549561E6896}"/>
                </a:ext>
              </a:extLst>
            </p:cNvPr>
            <p:cNvSpPr txBox="1"/>
            <p:nvPr/>
          </p:nvSpPr>
          <p:spPr>
            <a:xfrm>
              <a:off x="2776794" y="3194516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C6333C2-1675-4B52-8966-6717B73F5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7413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7B525D4-16CE-48D8-AA8D-6F72EC8FEAAE}"/>
                </a:ext>
              </a:extLst>
            </p:cNvPr>
            <p:cNvSpPr txBox="1"/>
            <p:nvPr/>
          </p:nvSpPr>
          <p:spPr>
            <a:xfrm>
              <a:off x="2395559" y="2663835"/>
              <a:ext cx="328612" cy="56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D87E3FB-3717-44BD-BA38-B1CB577369C5}"/>
                </a:ext>
              </a:extLst>
            </p:cNvPr>
            <p:cNvSpPr txBox="1"/>
            <p:nvPr/>
          </p:nvSpPr>
          <p:spPr>
            <a:xfrm>
              <a:off x="927281" y="3773556"/>
              <a:ext cx="37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D8ABDC4-E1DE-41C6-92B6-3D05DF886102}"/>
                </a:ext>
              </a:extLst>
            </p:cNvPr>
            <p:cNvSpPr txBox="1"/>
            <p:nvPr/>
          </p:nvSpPr>
          <p:spPr>
            <a:xfrm>
              <a:off x="1968641" y="3595145"/>
              <a:ext cx="597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6D8E28E-4795-4733-8BA6-07BCCBBD6EC4}"/>
                </a:ext>
              </a:extLst>
            </p:cNvPr>
            <p:cNvSpPr txBox="1"/>
            <p:nvPr/>
          </p:nvSpPr>
          <p:spPr>
            <a:xfrm>
              <a:off x="1968641" y="4035114"/>
              <a:ext cx="58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E237E97-1A60-4C5D-9724-B605B8DF63F2}"/>
                </a:ext>
              </a:extLst>
            </p:cNvPr>
            <p:cNvSpPr txBox="1"/>
            <p:nvPr/>
          </p:nvSpPr>
          <p:spPr>
            <a:xfrm>
              <a:off x="2622410" y="3604279"/>
              <a:ext cx="63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9752587-9553-431C-BF73-4348E00A6A60}"/>
                </a:ext>
              </a:extLst>
            </p:cNvPr>
            <p:cNvSpPr txBox="1"/>
            <p:nvPr/>
          </p:nvSpPr>
          <p:spPr>
            <a:xfrm>
              <a:off x="2622410" y="4046617"/>
              <a:ext cx="57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C7F6737-C293-4053-9ECE-27A5F58D136B}"/>
                </a:ext>
              </a:extLst>
            </p:cNvPr>
            <p:cNvSpPr txBox="1"/>
            <p:nvPr/>
          </p:nvSpPr>
          <p:spPr>
            <a:xfrm>
              <a:off x="2063730" y="2486431"/>
              <a:ext cx="98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disease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1B0B8AA-BD36-41C0-B4DA-84AE48B1EC8E}"/>
                </a:ext>
              </a:extLst>
            </p:cNvPr>
            <p:cNvSpPr txBox="1"/>
            <p:nvPr/>
          </p:nvSpPr>
          <p:spPr>
            <a:xfrm rot="16200000">
              <a:off x="75265" y="3846984"/>
              <a:ext cx="128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symptoms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D28D76-84E8-4E6A-BA2A-226EC7C06CA9}"/>
                  </a:ext>
                </a:extLst>
              </p:cNvPr>
              <p:cNvSpPr txBox="1"/>
              <p:nvPr/>
            </p:nvSpPr>
            <p:spPr>
              <a:xfrm>
                <a:off x="5847473" y="2836085"/>
                <a:ext cx="2932726" cy="603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CD28D76-84E8-4E6A-BA2A-226EC7C0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2836085"/>
                <a:ext cx="2932726" cy="60330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5753D0-10DF-4EAE-89B2-82A45C5222F0}"/>
                  </a:ext>
                </a:extLst>
              </p:cNvPr>
              <p:cNvSpPr txBox="1"/>
              <p:nvPr/>
            </p:nvSpPr>
            <p:spPr>
              <a:xfrm>
                <a:off x="5786655" y="3800979"/>
                <a:ext cx="307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95753D0-10DF-4EAE-89B2-82A45C5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655" y="3800979"/>
                <a:ext cx="3076804" cy="307777"/>
              </a:xfrm>
              <a:prstGeom prst="rect">
                <a:avLst/>
              </a:prstGeom>
              <a:blipFill>
                <a:blip r:embed="rId3" cstate="print"/>
                <a:stretch>
                  <a:fillRect l="-1188" r="-1386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8EC4D6B-D99F-4F47-85ED-FD8A6CB0CAE0}"/>
              </a:ext>
            </a:extLst>
          </p:cNvPr>
          <p:cNvSpPr/>
          <p:nvPr/>
        </p:nvSpPr>
        <p:spPr>
          <a:xfrm>
            <a:off x="1797268" y="4020935"/>
            <a:ext cx="1460145" cy="42494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0DED5D-27FF-4355-AD31-A0725F8C42B5}"/>
                  </a:ext>
                </a:extLst>
              </p:cNvPr>
              <p:cNvSpPr txBox="1"/>
              <p:nvPr/>
            </p:nvSpPr>
            <p:spPr>
              <a:xfrm>
                <a:off x="5786655" y="4349928"/>
                <a:ext cx="30880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F60DED5D-27FF-4355-AD31-A0725F8C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655" y="4349928"/>
                <a:ext cx="3088025" cy="307777"/>
              </a:xfrm>
              <a:prstGeom prst="rect">
                <a:avLst/>
              </a:prstGeom>
              <a:blipFill>
                <a:blip r:embed="rId4" cstate="print"/>
                <a:stretch>
                  <a:fillRect l="-1183" r="-1381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BEFE4A1-622C-4F70-AEB4-7D6499E0D307}"/>
              </a:ext>
            </a:extLst>
          </p:cNvPr>
          <p:cNvSpPr/>
          <p:nvPr/>
        </p:nvSpPr>
        <p:spPr>
          <a:xfrm rot="16200000">
            <a:off x="1739291" y="3627446"/>
            <a:ext cx="876410" cy="760451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388CFC-2282-4C37-875F-CAA98606729D}"/>
                  </a:ext>
                </a:extLst>
              </p:cNvPr>
              <p:cNvSpPr/>
              <p:nvPr/>
            </p:nvSpPr>
            <p:spPr>
              <a:xfrm>
                <a:off x="5210431" y="5023922"/>
                <a:ext cx="3903569" cy="695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29388CFC-2282-4C37-875F-CAA986067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431" y="5023922"/>
                <a:ext cx="3903569" cy="69564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D30A359-7342-4B5F-8BED-3F93FB2F1AB4}"/>
              </a:ext>
            </a:extLst>
          </p:cNvPr>
          <p:cNvGrpSpPr/>
          <p:nvPr/>
        </p:nvGrpSpPr>
        <p:grpSpPr>
          <a:xfrm>
            <a:off x="5103187" y="2033105"/>
            <a:ext cx="4077009" cy="369332"/>
            <a:chOff x="3844887" y="2137272"/>
            <a:chExt cx="407700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E3A95E6-9937-41CB-8AC1-B306BAF6109A}"/>
                </a:ext>
              </a:extLst>
            </p:cNvPr>
            <p:cNvSpPr txBox="1"/>
            <p:nvPr/>
          </p:nvSpPr>
          <p:spPr>
            <a:xfrm>
              <a:off x="3844887" y="2137272"/>
              <a:ext cx="196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joint probability :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4256BC8-9DF5-4B82-93C6-02AA0559556C}"/>
                    </a:ext>
                  </a:extLst>
                </p:cNvPr>
                <p:cNvSpPr txBox="1"/>
                <p:nvPr/>
              </p:nvSpPr>
              <p:spPr>
                <a:xfrm>
                  <a:off x="5666342" y="2183438"/>
                  <a:ext cx="2255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9448EF4-CDF8-4CD5-A96E-F6584FFC5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342" y="2183438"/>
                  <a:ext cx="2255554" cy="276999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1892" r="-162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787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20640" y="8892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Conditional probability</a:t>
            </a:r>
            <a:endParaRPr dirty="0"/>
          </a:p>
        </p:txBody>
      </p:sp>
      <p:sp>
        <p:nvSpPr>
          <p:cNvPr id="190" name="TextShape 2"/>
          <p:cNvSpPr txBox="1"/>
          <p:nvPr/>
        </p:nvSpPr>
        <p:spPr>
          <a:xfrm>
            <a:off x="1066980" y="2050340"/>
            <a:ext cx="10058040" cy="4022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 algn="ctr">
              <a:lnSpc>
                <a:spcPct val="90000"/>
              </a:lnSpc>
              <a:buClr>
                <a:srgbClr val="99CB38"/>
              </a:buClr>
              <a:buFont typeface="Calibri"/>
              <a:buChar char=" "/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probability of A occurring, given that B has occurred? 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Probability of A given B?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91" name="Picture 3"/>
          <p:cNvPicPr/>
          <p:nvPr/>
        </p:nvPicPr>
        <p:blipFill>
          <a:blip r:embed="rId3" cstate="print"/>
          <a:stretch/>
        </p:blipFill>
        <p:spPr>
          <a:xfrm>
            <a:off x="3773460" y="3429000"/>
            <a:ext cx="4645080" cy="189576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995448" y="5344510"/>
            <a:ext cx="6580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1654: Fermat &amp; Pascal, conditional probability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4ABFE6B8-ECED-4725-944D-AC87FD552764}"/>
              </a:ext>
            </a:extLst>
          </p:cNvPr>
          <p:cNvGrpSpPr/>
          <p:nvPr/>
        </p:nvGrpSpPr>
        <p:grpSpPr>
          <a:xfrm>
            <a:off x="534975" y="2486431"/>
            <a:ext cx="2874002" cy="2189594"/>
            <a:chOff x="534975" y="2486431"/>
            <a:chExt cx="2874002" cy="218959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219A61B6-6C9A-433A-A77D-8A51A5F914D2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3569465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104420B-CF58-4829-A9AA-D87872E6F0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4021457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458D9A4B-13C5-4FFA-BEB3-4E718116249A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68" y="4448289"/>
              <a:ext cx="1996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F44C6FC-CFF0-4420-95AF-5BB980017FB0}"/>
                </a:ext>
              </a:extLst>
            </p:cNvPr>
            <p:cNvSpPr txBox="1"/>
            <p:nvPr/>
          </p:nvSpPr>
          <p:spPr>
            <a:xfrm>
              <a:off x="2010034" y="3196618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A0872177-E3C3-458F-85EB-06112288D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59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521CC6D-1516-4FE1-AFA0-4AD3728AA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720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2031C15-13C0-4761-A1F7-9B940C2262A6}"/>
                </a:ext>
              </a:extLst>
            </p:cNvPr>
            <p:cNvSpPr txBox="1"/>
            <p:nvPr/>
          </p:nvSpPr>
          <p:spPr>
            <a:xfrm>
              <a:off x="1407579" y="3604279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570380B-0C19-486E-A41C-39AD8C466C2D}"/>
                </a:ext>
              </a:extLst>
            </p:cNvPr>
            <p:cNvSpPr txBox="1"/>
            <p:nvPr/>
          </p:nvSpPr>
          <p:spPr>
            <a:xfrm>
              <a:off x="1407579" y="4031651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BA9A010-42B3-4DB9-A08D-D953994C9832}"/>
                </a:ext>
              </a:extLst>
            </p:cNvPr>
            <p:cNvSpPr txBox="1"/>
            <p:nvPr/>
          </p:nvSpPr>
          <p:spPr>
            <a:xfrm>
              <a:off x="2776794" y="3194516"/>
              <a:ext cx="328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D4078DB-29F1-4019-96FE-4179FA1F8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7413" y="3239045"/>
              <a:ext cx="0" cy="13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6603497-D373-43DB-B86F-9724F52CF823}"/>
                </a:ext>
              </a:extLst>
            </p:cNvPr>
            <p:cNvSpPr txBox="1"/>
            <p:nvPr/>
          </p:nvSpPr>
          <p:spPr>
            <a:xfrm>
              <a:off x="2395559" y="2663835"/>
              <a:ext cx="328612" cy="56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F1C62A6-E88F-443D-BBE4-7E1AF2DDF4D9}"/>
                </a:ext>
              </a:extLst>
            </p:cNvPr>
            <p:cNvSpPr txBox="1"/>
            <p:nvPr/>
          </p:nvSpPr>
          <p:spPr>
            <a:xfrm>
              <a:off x="927281" y="3773556"/>
              <a:ext cx="37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C7E6419-AEEB-4DF9-B525-96E9DD0DB929}"/>
                </a:ext>
              </a:extLst>
            </p:cNvPr>
            <p:cNvSpPr txBox="1"/>
            <p:nvPr/>
          </p:nvSpPr>
          <p:spPr>
            <a:xfrm>
              <a:off x="1968641" y="3595145"/>
              <a:ext cx="597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3EB4FF1-7617-4CAE-844D-82B8519FB663}"/>
                </a:ext>
              </a:extLst>
            </p:cNvPr>
            <p:cNvSpPr txBox="1"/>
            <p:nvPr/>
          </p:nvSpPr>
          <p:spPr>
            <a:xfrm>
              <a:off x="1968641" y="4035114"/>
              <a:ext cx="58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49FF078-3413-47D8-B962-4FFC3E80DE66}"/>
                </a:ext>
              </a:extLst>
            </p:cNvPr>
            <p:cNvSpPr txBox="1"/>
            <p:nvPr/>
          </p:nvSpPr>
          <p:spPr>
            <a:xfrm>
              <a:off x="2622410" y="3604279"/>
              <a:ext cx="63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198AC0A-822D-45BF-BE9A-7AADA04110E2}"/>
                </a:ext>
              </a:extLst>
            </p:cNvPr>
            <p:cNvSpPr txBox="1"/>
            <p:nvPr/>
          </p:nvSpPr>
          <p:spPr>
            <a:xfrm>
              <a:off x="2622410" y="4046617"/>
              <a:ext cx="57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0.3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3462F1C-9C7E-4996-9842-58A81848BA98}"/>
                </a:ext>
              </a:extLst>
            </p:cNvPr>
            <p:cNvSpPr txBox="1"/>
            <p:nvPr/>
          </p:nvSpPr>
          <p:spPr>
            <a:xfrm>
              <a:off x="2063730" y="2486431"/>
              <a:ext cx="98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disease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133DAEF-E4D8-48C5-9FAB-12CC0630C456}"/>
                </a:ext>
              </a:extLst>
            </p:cNvPr>
            <p:cNvSpPr txBox="1"/>
            <p:nvPr/>
          </p:nvSpPr>
          <p:spPr>
            <a:xfrm rot="16200000">
              <a:off x="75265" y="3846984"/>
              <a:ext cx="128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symptoms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8A366B9-DE37-48B8-93D5-B23CECAABCF1}"/>
              </a:ext>
            </a:extLst>
          </p:cNvPr>
          <p:cNvGrpSpPr/>
          <p:nvPr/>
        </p:nvGrpSpPr>
        <p:grpSpPr>
          <a:xfrm>
            <a:off x="5103187" y="2033105"/>
            <a:ext cx="4077009" cy="369332"/>
            <a:chOff x="3844887" y="2137272"/>
            <a:chExt cx="4077009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D60EF49-36F2-493E-9149-66BABBFA6050}"/>
                </a:ext>
              </a:extLst>
            </p:cNvPr>
            <p:cNvSpPr txBox="1"/>
            <p:nvPr/>
          </p:nvSpPr>
          <p:spPr>
            <a:xfrm>
              <a:off x="3844887" y="2137272"/>
              <a:ext cx="196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joint probability :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448EF4-CDF8-4CD5-A96E-F6584FFC50E8}"/>
                    </a:ext>
                  </a:extLst>
                </p:cNvPr>
                <p:cNvSpPr txBox="1"/>
                <p:nvPr/>
              </p:nvSpPr>
              <p:spPr>
                <a:xfrm>
                  <a:off x="5666342" y="2183438"/>
                  <a:ext cx="2255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9448EF4-CDF8-4CD5-A96E-F6584FFC5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342" y="2183438"/>
                  <a:ext cx="2255554" cy="276999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1892" r="-162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0676021-C738-4D64-AC55-E053D46668EC}"/>
              </a:ext>
            </a:extLst>
          </p:cNvPr>
          <p:cNvSpPr txBox="1"/>
          <p:nvPr/>
        </p:nvSpPr>
        <p:spPr>
          <a:xfrm>
            <a:off x="5341345" y="2695420"/>
            <a:ext cx="25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Conditional probability: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E572DA-DD52-4BC6-830F-47D924803968}"/>
                  </a:ext>
                </a:extLst>
              </p:cNvPr>
              <p:cNvSpPr txBox="1"/>
              <p:nvPr/>
            </p:nvSpPr>
            <p:spPr>
              <a:xfrm>
                <a:off x="4823415" y="3450711"/>
                <a:ext cx="1636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6E572DA-DD52-4BC6-830F-47D924803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15" y="3450711"/>
                <a:ext cx="1636089" cy="276999"/>
              </a:xfrm>
              <a:prstGeom prst="rect">
                <a:avLst/>
              </a:prstGeom>
              <a:blipFill>
                <a:blip r:embed="rId3" cstate="print"/>
                <a:stretch>
                  <a:fillRect l="-2602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51B563-74E2-4B9D-AA3A-DDCAF6BD8693}"/>
                  </a:ext>
                </a:extLst>
              </p:cNvPr>
              <p:cNvSpPr txBox="1"/>
              <p:nvPr/>
            </p:nvSpPr>
            <p:spPr>
              <a:xfrm>
                <a:off x="4835097" y="4169728"/>
                <a:ext cx="1636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51B563-74E2-4B9D-AA3A-DDCAF6BD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97" y="4169728"/>
                <a:ext cx="1636089" cy="276999"/>
              </a:xfrm>
              <a:prstGeom prst="rect">
                <a:avLst/>
              </a:prstGeom>
              <a:blipFill>
                <a:blip r:embed="rId4" cstate="print"/>
                <a:stretch>
                  <a:fillRect l="-260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EB04A07-1D57-4102-AD72-15FFDFBE931A}"/>
              </a:ext>
            </a:extLst>
          </p:cNvPr>
          <p:cNvSpPr/>
          <p:nvPr/>
        </p:nvSpPr>
        <p:spPr>
          <a:xfrm>
            <a:off x="1790957" y="4008397"/>
            <a:ext cx="1488815" cy="45192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E22E374-1617-4410-9976-5F6FD967B40B}"/>
              </a:ext>
            </a:extLst>
          </p:cNvPr>
          <p:cNvSpPr/>
          <p:nvPr/>
        </p:nvSpPr>
        <p:spPr>
          <a:xfrm>
            <a:off x="1790958" y="4021457"/>
            <a:ext cx="758146" cy="43989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EAF56D-0B60-4BEA-B1E2-0C2BC26E8CFE}"/>
                  </a:ext>
                </a:extLst>
              </p:cNvPr>
              <p:cNvSpPr txBox="1"/>
              <p:nvPr/>
            </p:nvSpPr>
            <p:spPr>
              <a:xfrm>
                <a:off x="4822165" y="3459915"/>
                <a:ext cx="2242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AEAF56D-0B60-4BEA-B1E2-0C2BC26E8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5" y="3459915"/>
                <a:ext cx="2242024" cy="276999"/>
              </a:xfrm>
              <a:prstGeom prst="rect">
                <a:avLst/>
              </a:prstGeom>
              <a:blipFill>
                <a:blip r:embed="rId5" cstate="print"/>
                <a:stretch>
                  <a:fillRect l="-1630" r="-190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D0F2A3-0DA9-4BB9-AF5A-7CCA313C1D41}"/>
                  </a:ext>
                </a:extLst>
              </p:cNvPr>
              <p:cNvSpPr txBox="1"/>
              <p:nvPr/>
            </p:nvSpPr>
            <p:spPr>
              <a:xfrm>
                <a:off x="4835097" y="4160524"/>
                <a:ext cx="2242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D0F2A3-0DA9-4BB9-AF5A-7CCA313C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97" y="4160524"/>
                <a:ext cx="2242024" cy="276999"/>
              </a:xfrm>
              <a:prstGeom prst="rect">
                <a:avLst/>
              </a:prstGeom>
              <a:blipFill>
                <a:blip r:embed="rId6" cstate="print"/>
                <a:stretch>
                  <a:fillRect l="-1630" r="-190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A616D9-16FC-438C-9BE2-BD018223BAA3}"/>
                  </a:ext>
                </a:extLst>
              </p:cNvPr>
              <p:cNvSpPr txBox="1"/>
              <p:nvPr/>
            </p:nvSpPr>
            <p:spPr>
              <a:xfrm>
                <a:off x="4822165" y="3299272"/>
                <a:ext cx="282231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0.1+0.3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A616D9-16FC-438C-9BE2-BD018223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5" y="3299272"/>
                <a:ext cx="2822311" cy="525016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21787D-6E46-45E2-9AAD-8B0732C0B924}"/>
                  </a:ext>
                </a:extLst>
              </p:cNvPr>
              <p:cNvSpPr txBox="1"/>
              <p:nvPr/>
            </p:nvSpPr>
            <p:spPr>
              <a:xfrm>
                <a:off x="4791868" y="3306957"/>
                <a:ext cx="33352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0.1+0.3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21787D-6E46-45E2-9AAD-8B0732C0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68" y="3306957"/>
                <a:ext cx="3335272" cy="52501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49E095-A5A8-4089-89C3-C577F7607893}"/>
                  </a:ext>
                </a:extLst>
              </p:cNvPr>
              <p:cNvSpPr txBox="1"/>
              <p:nvPr/>
            </p:nvSpPr>
            <p:spPr>
              <a:xfrm>
                <a:off x="4835097" y="4021457"/>
                <a:ext cx="282231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0.1+0.3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49E095-A5A8-4089-89C3-C577F760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97" y="4021457"/>
                <a:ext cx="2822311" cy="52501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34F330-A9DA-4F6A-89E5-77F2E08A2386}"/>
                  </a:ext>
                </a:extLst>
              </p:cNvPr>
              <p:cNvSpPr txBox="1"/>
              <p:nvPr/>
            </p:nvSpPr>
            <p:spPr>
              <a:xfrm>
                <a:off x="4791868" y="4031650"/>
                <a:ext cx="33352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0.1+0.3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34F330-A9DA-4F6A-89E5-77F2E08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68" y="4031650"/>
                <a:ext cx="3335272" cy="525016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9CF80BC-BAE6-4F57-A0BC-B0616C931EC2}"/>
              </a:ext>
            </a:extLst>
          </p:cNvPr>
          <p:cNvGrpSpPr/>
          <p:nvPr/>
        </p:nvGrpSpPr>
        <p:grpSpPr>
          <a:xfrm>
            <a:off x="5103187" y="2033106"/>
            <a:ext cx="3471074" cy="369332"/>
            <a:chOff x="3844887" y="2137272"/>
            <a:chExt cx="3471074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AFAE648-7D30-408F-941E-6588DCD64574}"/>
                </a:ext>
              </a:extLst>
            </p:cNvPr>
            <p:cNvSpPr txBox="1"/>
            <p:nvPr/>
          </p:nvSpPr>
          <p:spPr>
            <a:xfrm>
              <a:off x="3844887" y="2137272"/>
              <a:ext cx="196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joint probability :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072907C-4E6D-4729-A18C-02C8F49C43AF}"/>
                    </a:ext>
                  </a:extLst>
                </p:cNvPr>
                <p:cNvSpPr txBox="1"/>
                <p:nvPr/>
              </p:nvSpPr>
              <p:spPr>
                <a:xfrm>
                  <a:off x="5666342" y="2183438"/>
                  <a:ext cx="16496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072907C-4E6D-4729-A18C-02C8F49C4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342" y="2183438"/>
                  <a:ext cx="1649619" cy="276999"/>
                </a:xfrm>
                <a:prstGeom prst="rect">
                  <a:avLst/>
                </a:prstGeom>
                <a:blipFill>
                  <a:blip r:embed="rId11" cstate="print"/>
                  <a:stretch>
                    <a:fillRect l="-25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57FBC030-E805-4D05-B2B5-7B576BCE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7577"/>
            <a:ext cx="10058040" cy="1450440"/>
          </a:xfrm>
        </p:spPr>
        <p:txBody>
          <a:bodyPr/>
          <a:lstStyle/>
          <a:p>
            <a:pPr algn="ctr"/>
            <a:r>
              <a:rPr lang="en-GB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5AF151-D20F-446D-9FBC-57C0334379EC}"/>
                  </a:ext>
                </a:extLst>
              </p:cNvPr>
              <p:cNvSpPr txBox="1"/>
              <p:nvPr/>
            </p:nvSpPr>
            <p:spPr>
              <a:xfrm>
                <a:off x="5136397" y="5036431"/>
                <a:ext cx="2879699" cy="686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GB" sz="2800" dirty="0">
                    <a:solidFill>
                      <a:srgbClr val="C00000"/>
                    </a:solidFill>
                  </a:rPr>
                  <a:t>P(X|Y)=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28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655AF151-D20F-446D-9FBC-57C03343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97" y="5036431"/>
                <a:ext cx="2879699" cy="686342"/>
              </a:xfrm>
              <a:prstGeom prst="rect">
                <a:avLst/>
              </a:prstGeom>
              <a:blipFill>
                <a:blip r:embed="rId12" cstate="print"/>
                <a:stretch>
                  <a:fillRect l="-7627" t="-1770" b="-7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022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471</Words>
  <Application>Microsoft Office PowerPoint</Application>
  <PresentationFormat>Custom</PresentationFormat>
  <Paragraphs>183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Office Theme</vt:lpstr>
      <vt:lpstr>Office Theme</vt:lpstr>
      <vt:lpstr>Slide 1</vt:lpstr>
      <vt:lpstr>Concerns</vt:lpstr>
      <vt:lpstr>Basic Idea</vt:lpstr>
      <vt:lpstr>Probability distribution</vt:lpstr>
      <vt:lpstr>Slide 5</vt:lpstr>
      <vt:lpstr>Slide 6</vt:lpstr>
      <vt:lpstr>Marginal probability</vt:lpstr>
      <vt:lpstr>Slide 8</vt:lpstr>
      <vt:lpstr>Conditional Probability</vt:lpstr>
      <vt:lpstr>Conditional probability: Example </vt:lpstr>
      <vt:lpstr>Conditional probability: Example </vt:lpstr>
      <vt:lpstr>Derivation of Bayes’ theorem</vt:lpstr>
      <vt:lpstr>Bayes’ theorem, alternative form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Chech</dc:creator>
  <cp:lastModifiedBy>Windows User</cp:lastModifiedBy>
  <cp:revision>32</cp:revision>
  <dcterms:created xsi:type="dcterms:W3CDTF">2019-02-13T00:47:03Z</dcterms:created>
  <dcterms:modified xsi:type="dcterms:W3CDTF">2022-08-25T08:26:19Z</dcterms:modified>
</cp:coreProperties>
</file>