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5" r:id="rId1"/>
  </p:sldMasterIdLst>
  <p:notesMasterIdLst>
    <p:notesMasterId r:id="rId31"/>
  </p:notesMasterIdLst>
  <p:sldIdLst>
    <p:sldId id="256" r:id="rId2"/>
    <p:sldId id="273" r:id="rId3"/>
    <p:sldId id="327" r:id="rId4"/>
    <p:sldId id="329" r:id="rId5"/>
    <p:sldId id="330" r:id="rId6"/>
    <p:sldId id="331" r:id="rId7"/>
    <p:sldId id="360" r:id="rId8"/>
    <p:sldId id="332" r:id="rId9"/>
    <p:sldId id="328" r:id="rId10"/>
    <p:sldId id="354" r:id="rId11"/>
    <p:sldId id="355" r:id="rId12"/>
    <p:sldId id="335" r:id="rId13"/>
    <p:sldId id="336" r:id="rId14"/>
    <p:sldId id="337" r:id="rId15"/>
    <p:sldId id="339" r:id="rId16"/>
    <p:sldId id="341" r:id="rId17"/>
    <p:sldId id="356" r:id="rId18"/>
    <p:sldId id="343" r:id="rId19"/>
    <p:sldId id="344" r:id="rId20"/>
    <p:sldId id="345" r:id="rId21"/>
    <p:sldId id="346" r:id="rId22"/>
    <p:sldId id="347" r:id="rId23"/>
    <p:sldId id="434" r:id="rId24"/>
    <p:sldId id="435" r:id="rId25"/>
    <p:sldId id="348" r:id="rId26"/>
    <p:sldId id="358" r:id="rId27"/>
    <p:sldId id="349" r:id="rId28"/>
    <p:sldId id="350" r:id="rId29"/>
    <p:sldId id="351" r:id="rId30"/>
  </p:sldIdLst>
  <p:sldSz cx="10160000" cy="76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8" autoAdjust="0"/>
    <p:restoredTop sz="90929"/>
  </p:normalViewPr>
  <p:slideViewPr>
    <p:cSldViewPr>
      <p:cViewPr varScale="1">
        <p:scale>
          <a:sx n="59" d="100"/>
          <a:sy n="59" d="100"/>
        </p:scale>
        <p:origin x="-13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i Wang" userId="efced5f0-5fb3-403a-87a2-185169d47240" providerId="ADAL" clId="{DDCDA117-F381-48B6-918D-EEAFD79EA974}"/>
    <pc:docChg chg="delSld modSld">
      <pc:chgData name="Pei Wang" userId="efced5f0-5fb3-403a-87a2-185169d47240" providerId="ADAL" clId="{DDCDA117-F381-48B6-918D-EEAFD79EA974}" dt="2021-10-19T20:43:18.556" v="2" actId="47"/>
      <pc:docMkLst>
        <pc:docMk/>
      </pc:docMkLst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1293835741" sldId="273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1293835741" sldId="273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1293835741" sldId="273"/>
            <ac:spMk id="3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1293835741" sldId="273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1887624472" sldId="327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1887624472" sldId="327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1887624472" sldId="327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2797757442" sldId="328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797757442" sldId="328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797757442" sldId="328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2786933604" sldId="329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786933604" sldId="329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786933604" sldId="329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3243258426" sldId="330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3243258426" sldId="330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3243258426" sldId="330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2471150832" sldId="331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471150832" sldId="331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471150832" sldId="331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552587400" sldId="332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552587400" sldId="332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552587400" sldId="332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1489824032" sldId="335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1489824032" sldId="335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1489824032" sldId="335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3744116655" sldId="336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3744116655" sldId="336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3744116655" sldId="336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2569775019" sldId="337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569775019" sldId="337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569775019" sldId="337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1073637782" sldId="339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1073637782" sldId="339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823354894" sldId="341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823354894" sldId="341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823354894" sldId="341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2867321653" sldId="343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867321653" sldId="343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867321653" sldId="343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1768198637" sldId="344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1768198637" sldId="344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1768198637" sldId="344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571053704" sldId="345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571053704" sldId="345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571053704" sldId="345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3457058499" sldId="346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3457058499" sldId="346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3457058499" sldId="346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3143907637" sldId="347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3143907637" sldId="347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3143907637" sldId="347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857216524" sldId="348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857216524" sldId="348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857216524" sldId="348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235189816" sldId="349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35189816" sldId="349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35189816" sldId="349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416688663" sldId="350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416688663" sldId="350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416688663" sldId="350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3945016908" sldId="351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3945016908" sldId="351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3945016908" sldId="351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188331424" sldId="352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188331424" sldId="352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188331424" sldId="352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2235343359" sldId="353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235343359" sldId="353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235343359" sldId="353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2542472190" sldId="354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542472190" sldId="354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542472190" sldId="354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2276669125" sldId="355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276669125" sldId="355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276669125" sldId="355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1656006236" sldId="356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1656006236" sldId="356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1656006236" sldId="356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3065130993" sldId="358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3065130993" sldId="358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3065130993" sldId="358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634700033" sldId="359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634700033" sldId="359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634700033" sldId="359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1391591445" sldId="360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1391591445" sldId="360"/>
            <ac:spMk id="2" creationId="{00000000-0000-0000-0000-000000000000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1391591445" sldId="360"/>
            <ac:spMk id="4" creationId="{00000000-0000-0000-0000-000000000000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3346768780" sldId="432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3346768780" sldId="432"/>
            <ac:spMk id="2" creationId="{DF8CA256-00C3-41FB-8857-9D6E2ACF0D4B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3346768780" sldId="432"/>
            <ac:spMk id="4" creationId="{8C1D2870-20D5-495A-82EE-8E1EAE92A5A2}"/>
          </ac:spMkLst>
        </pc:spChg>
      </pc:sldChg>
      <pc:sldChg chg="modSp">
        <pc:chgData name="Pei Wang" userId="efced5f0-5fb3-403a-87a2-185169d47240" providerId="ADAL" clId="{DDCDA117-F381-48B6-918D-EEAFD79EA974}" dt="2021-10-12T20:14:47.604" v="1"/>
        <pc:sldMkLst>
          <pc:docMk/>
          <pc:sldMk cId="296510422" sldId="433"/>
        </pc:sldMkLst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96510422" sldId="433"/>
            <ac:spMk id="2" creationId="{DF8CA256-00C3-41FB-8857-9D6E2ACF0D4B}"/>
          </ac:spMkLst>
        </pc:spChg>
        <pc:spChg chg="mod">
          <ac:chgData name="Pei Wang" userId="efced5f0-5fb3-403a-87a2-185169d47240" providerId="ADAL" clId="{DDCDA117-F381-48B6-918D-EEAFD79EA974}" dt="2021-10-12T20:14:47.604" v="1"/>
          <ac:spMkLst>
            <pc:docMk/>
            <pc:sldMk cId="296510422" sldId="433"/>
            <ac:spMk id="4" creationId="{8C1D2870-20D5-495A-82EE-8E1EAE92A5A2}"/>
          </ac:spMkLst>
        </pc:spChg>
      </pc:sldChg>
    </pc:docChg>
  </pc:docChgLst>
  <pc:docChgLst>
    <pc:chgData name="Pei Wang" userId="efced5f0-5fb3-403a-87a2-185169d47240" providerId="ADAL" clId="{3267DBB0-82EB-4911-BC25-0202E97CF2C0}"/>
    <pc:docChg chg="custSel modSld">
      <pc:chgData name="Pei Wang" userId="efced5f0-5fb3-403a-87a2-185169d47240" providerId="ADAL" clId="{3267DBB0-82EB-4911-BC25-0202E97CF2C0}" dt="2021-10-21T14:20:32.310" v="47" actId="14100"/>
      <pc:docMkLst>
        <pc:docMk/>
      </pc:docMkLst>
      <pc:sldChg chg="modSp">
        <pc:chgData name="Pei Wang" userId="efced5f0-5fb3-403a-87a2-185169d47240" providerId="ADAL" clId="{3267DBB0-82EB-4911-BC25-0202E97CF2C0}" dt="2021-10-21T14:20:32.310" v="47" actId="14100"/>
        <pc:sldMkLst>
          <pc:docMk/>
          <pc:sldMk cId="3346768780" sldId="432"/>
        </pc:sldMkLst>
        <pc:spChg chg="mod">
          <ac:chgData name="Pei Wang" userId="efced5f0-5fb3-403a-87a2-185169d47240" providerId="ADAL" clId="{3267DBB0-82EB-4911-BC25-0202E97CF2C0}" dt="2021-10-21T14:20:32.310" v="47" actId="14100"/>
          <ac:spMkLst>
            <pc:docMk/>
            <pc:sldMk cId="3346768780" sldId="432"/>
            <ac:spMk id="3" creationId="{938B83AF-9EA0-4C8E-9887-7CEF6198AB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F3827-BC05-4F29-BA53-1047CF336D97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08A18-B701-4B31-91F4-475F0878D0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85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1037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848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22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158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3019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9503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4045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9387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8199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070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62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998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3932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4808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9491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8007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3903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9130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8534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107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7968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1888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014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1060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970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26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08A18-B701-4B31-91F4-475F0878D0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95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21" y="856075"/>
            <a:ext cx="8985250" cy="372533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89" spc="-133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" y="4664899"/>
            <a:ext cx="7690168" cy="1828800"/>
          </a:xfrm>
        </p:spPr>
        <p:txBody>
          <a:bodyPr>
            <a:normAutofit/>
          </a:bodyPr>
          <a:lstStyle>
            <a:lvl1pPr marL="0" indent="0" algn="l">
              <a:buNone/>
              <a:defRPr sz="3111">
                <a:solidFill>
                  <a:schemeClr val="bg1"/>
                </a:solidFill>
                <a:latin typeface="+mj-lt"/>
              </a:defRPr>
            </a:lvl1pPr>
            <a:lvl2pPr marL="507995" indent="0" algn="ctr">
              <a:buNone/>
              <a:defRPr sz="3111"/>
            </a:lvl2pPr>
            <a:lvl3pPr marL="1015990" indent="0" algn="ctr">
              <a:buNone/>
              <a:defRPr sz="2667"/>
            </a:lvl3pPr>
            <a:lvl4pPr marL="1523985" indent="0" algn="ctr">
              <a:buNone/>
              <a:defRPr sz="2222"/>
            </a:lvl4pPr>
            <a:lvl5pPr marL="2031980" indent="0" algn="ctr">
              <a:buNone/>
              <a:defRPr sz="2222"/>
            </a:lvl5pPr>
            <a:lvl6pPr marL="2539975" indent="0" algn="ctr">
              <a:buNone/>
              <a:defRPr sz="2222"/>
            </a:lvl6pPr>
            <a:lvl7pPr marL="3047970" indent="0" algn="ctr">
              <a:buNone/>
              <a:defRPr sz="2222"/>
            </a:lvl7pPr>
            <a:lvl8pPr marL="3555964" indent="0" algn="ctr">
              <a:buNone/>
              <a:defRPr sz="2222"/>
            </a:lvl8pPr>
            <a:lvl9pPr marL="4063959" indent="0" algn="ctr">
              <a:buNone/>
              <a:defRPr sz="22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85D2A1B-5C3B-41A5-9B61-186A87329E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997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60DB-032D-4DAF-AEF1-ABFFC23C69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557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26" y="772583"/>
            <a:ext cx="219075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938" y="793752"/>
            <a:ext cx="6445250" cy="6000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4852-EEF3-4FF0-9C1E-880E87DA96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173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8280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852688"/>
            <a:ext cx="8983980" cy="372872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89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260" y="4652528"/>
            <a:ext cx="7688580" cy="1828800"/>
          </a:xfrm>
        </p:spPr>
        <p:txBody>
          <a:bodyPr anchor="t">
            <a:normAutofit/>
          </a:bodyPr>
          <a:lstStyle>
            <a:lvl1pPr marL="0" indent="0">
              <a:buNone/>
              <a:defRPr sz="3111">
                <a:solidFill>
                  <a:schemeClr val="tx1"/>
                </a:solidFill>
                <a:latin typeface="+mj-lt"/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1A89-3198-4BD1-8869-2326672B81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1286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880" y="2214880"/>
            <a:ext cx="4229100" cy="4185920"/>
          </a:xfrm>
        </p:spPr>
        <p:txBody>
          <a:bodyPr/>
          <a:lstStyle>
            <a:lvl1pPr>
              <a:defRPr sz="2444"/>
            </a:lvl1pPr>
            <a:lvl2pPr>
              <a:defRPr sz="2111"/>
            </a:lvl2pPr>
            <a:lvl3pPr>
              <a:defRPr sz="1889"/>
            </a:lvl3pPr>
            <a:lvl4pPr>
              <a:defRPr sz="1667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6376" y="2214880"/>
            <a:ext cx="4229100" cy="4185920"/>
          </a:xfrm>
        </p:spPr>
        <p:txBody>
          <a:bodyPr/>
          <a:lstStyle>
            <a:lvl1pPr>
              <a:defRPr sz="2444"/>
            </a:lvl1pPr>
            <a:lvl2pPr>
              <a:defRPr sz="2111"/>
            </a:lvl2pPr>
            <a:lvl3pPr>
              <a:defRPr sz="1889"/>
            </a:lvl3pPr>
            <a:lvl4pPr>
              <a:defRPr sz="1667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787-5056-44BF-A419-DAF2E97326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9896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880" y="2257778"/>
            <a:ext cx="4229100" cy="80377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22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" y="3040167"/>
            <a:ext cx="4229100" cy="3556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778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5900" y="2255520"/>
            <a:ext cx="4229100" cy="80264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22" b="0" cap="all" baseline="0">
                <a:latin typeface="+mj-lt"/>
              </a:defRPr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95900" y="3037840"/>
            <a:ext cx="4229100" cy="3556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778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30F-C528-476B-9DFE-D4EBA94BE9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241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A950-43F6-4CAE-951D-2CCDD99CEF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0261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CDD7-8E12-420A-81C9-4375E155C9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7772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0" y="0"/>
            <a:ext cx="3810000" cy="76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84503" y="602536"/>
            <a:ext cx="2819400" cy="213360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846667"/>
            <a:ext cx="5080000" cy="5080000"/>
          </a:xfrm>
        </p:spPr>
        <p:txBody>
          <a:bodyPr/>
          <a:lstStyle>
            <a:lvl1pPr>
              <a:defRPr sz="2444"/>
            </a:lvl1pPr>
            <a:lvl2pPr>
              <a:defRPr sz="2111"/>
            </a:lvl2pPr>
            <a:lvl3pPr>
              <a:defRPr sz="1889"/>
            </a:lvl3pPr>
            <a:lvl4pPr>
              <a:defRPr sz="1667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96652" y="2790904"/>
            <a:ext cx="2832100" cy="3474430"/>
          </a:xfrm>
        </p:spPr>
        <p:txBody>
          <a:bodyPr>
            <a:normAutofit/>
          </a:bodyPr>
          <a:lstStyle>
            <a:lvl1pPr marL="0" marR="0" indent="0" algn="l" defTabSz="101599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67">
                <a:solidFill>
                  <a:srgbClr val="404040"/>
                </a:solidFill>
              </a:defRPr>
            </a:lvl1pPr>
            <a:lvl2pPr marL="507995" indent="0">
              <a:buNone/>
              <a:defRPr sz="1333"/>
            </a:lvl2pPr>
            <a:lvl3pPr marL="1015990" indent="0">
              <a:buNone/>
              <a:defRPr sz="1111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marL="0" marR="0" lvl="0" indent="0" algn="l" defTabSz="1015990" rtl="0" eaLnBrk="1" fontAlgn="auto" latinLnBrk="0" hangingPunct="1">
              <a:lnSpc>
                <a:spcPct val="100000"/>
              </a:lnSpc>
              <a:spcBef>
                <a:spcPts val="15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D14DDC0-FCB0-4F5A-9077-CD091F51FF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7405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6020743"/>
            <a:ext cx="8983980" cy="68142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111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0160000" cy="5923280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89"/>
              </a:spcBef>
              <a:buNone/>
              <a:defRPr sz="3556">
                <a:solidFill>
                  <a:srgbClr val="4D4D4D"/>
                </a:solidFill>
              </a:defRPr>
            </a:lvl1pPr>
            <a:lvl2pPr marL="507995" indent="0">
              <a:buNone/>
              <a:defRPr sz="3111"/>
            </a:lvl2pPr>
            <a:lvl3pPr marL="1015990" indent="0">
              <a:buNone/>
              <a:defRPr sz="2667"/>
            </a:lvl3pPr>
            <a:lvl4pPr marL="1523985" indent="0">
              <a:buNone/>
              <a:defRPr sz="2222"/>
            </a:lvl4pPr>
            <a:lvl5pPr marL="2031980" indent="0">
              <a:buNone/>
              <a:defRPr sz="2222"/>
            </a:lvl5pPr>
            <a:lvl6pPr marL="2539975" indent="0">
              <a:buNone/>
              <a:defRPr sz="2222"/>
            </a:lvl6pPr>
            <a:lvl7pPr marL="3047970" indent="0">
              <a:buNone/>
              <a:defRPr sz="2222"/>
            </a:lvl7pPr>
            <a:lvl8pPr marL="3555964" indent="0">
              <a:buNone/>
              <a:defRPr sz="2222"/>
            </a:lvl8pPr>
            <a:lvl9pPr marL="4063959" indent="0">
              <a:buNone/>
              <a:defRPr sz="22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880" y="6566372"/>
            <a:ext cx="7691120" cy="59266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333"/>
              </a:spcBef>
              <a:buNone/>
              <a:defRPr sz="1556">
                <a:solidFill>
                  <a:srgbClr val="262626"/>
                </a:solidFill>
              </a:defRPr>
            </a:lvl1pPr>
            <a:lvl2pPr marL="507995" indent="0">
              <a:buNone/>
              <a:defRPr sz="1333"/>
            </a:lvl2pPr>
            <a:lvl3pPr marL="1015990" indent="0">
              <a:buNone/>
              <a:defRPr sz="1111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5600CE6-ECB9-4120-B250-D52670AD93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35866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688" y="555037"/>
            <a:ext cx="8977312" cy="1842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2214882"/>
            <a:ext cx="8961438" cy="418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7124941"/>
            <a:ext cx="34290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6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7282997"/>
            <a:ext cx="41910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6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7992" y="6477498"/>
            <a:ext cx="2438400" cy="1552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F1C57F8B-32CE-4F83-B7B8-217B322E88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7909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ftr="0" dt="0"/>
  <p:txStyles>
    <p:titleStyle>
      <a:lvl1pPr algn="l" defTabSz="1015990" rtl="0" eaLnBrk="1" latinLnBrk="0" hangingPunct="1">
        <a:lnSpc>
          <a:spcPct val="90000"/>
        </a:lnSpc>
        <a:spcBef>
          <a:spcPct val="0"/>
        </a:spcBef>
        <a:buNone/>
        <a:defRPr sz="5333" kern="1200" spc="-133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01599" indent="-101599" algn="l" defTabSz="1015990" rtl="0" eaLnBrk="1" latinLnBrk="0" hangingPunct="1">
        <a:lnSpc>
          <a:spcPct val="85000"/>
        </a:lnSpc>
        <a:spcBef>
          <a:spcPts val="1444"/>
        </a:spcBef>
        <a:buFont typeface="Arial" pitchFamily="34" charset="0"/>
        <a:buChar char=" "/>
        <a:defRPr sz="266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04797" indent="-380996" algn="l" defTabSz="1015990" rtl="0" eaLnBrk="1" latinLnBrk="0" hangingPunct="1">
        <a:lnSpc>
          <a:spcPct val="85000"/>
        </a:lnSpc>
        <a:spcBef>
          <a:spcPts val="667"/>
        </a:spcBef>
        <a:buFont typeface="Arial" pitchFamily="34" charset="0"/>
        <a:buChar char=" "/>
        <a:defRPr sz="266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09594" indent="-609594" algn="l" defTabSz="1015990" rtl="0" eaLnBrk="1" latinLnBrk="0" hangingPunct="1">
        <a:lnSpc>
          <a:spcPct val="85000"/>
        </a:lnSpc>
        <a:spcBef>
          <a:spcPts val="667"/>
        </a:spcBef>
        <a:buFont typeface="Arial" pitchFamily="34" charset="0"/>
        <a:buChar char=" "/>
        <a:defRPr sz="2222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391" indent="-914391" algn="l" defTabSz="1015990" rtl="0" eaLnBrk="1" latinLnBrk="0" hangingPunct="1">
        <a:lnSpc>
          <a:spcPct val="85000"/>
        </a:lnSpc>
        <a:spcBef>
          <a:spcPts val="667"/>
        </a:spcBef>
        <a:buFont typeface="Arial" pitchFamily="34" charset="0"/>
        <a:buChar char=" 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19188" indent="-1219188" algn="l" defTabSz="1015990" rtl="0" eaLnBrk="1" latinLnBrk="0" hangingPunct="1">
        <a:lnSpc>
          <a:spcPct val="85000"/>
        </a:lnSpc>
        <a:spcBef>
          <a:spcPts val="667"/>
        </a:spcBef>
        <a:buFont typeface="Arial" pitchFamily="34" charset="0"/>
        <a:buChar char=" 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33320" indent="-253997" algn="l" defTabSz="1015990" rtl="0" eaLnBrk="1" latinLnBrk="0" hangingPunct="1">
        <a:lnSpc>
          <a:spcPct val="85000"/>
        </a:lnSpc>
        <a:spcBef>
          <a:spcPts val="667"/>
        </a:spcBef>
        <a:buFont typeface="Arial" pitchFamily="34" charset="0"/>
        <a:buChar char=" 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555540" indent="-253997" algn="l" defTabSz="1015990" rtl="0" eaLnBrk="1" latinLnBrk="0" hangingPunct="1">
        <a:lnSpc>
          <a:spcPct val="85000"/>
        </a:lnSpc>
        <a:spcBef>
          <a:spcPts val="667"/>
        </a:spcBef>
        <a:buFont typeface="Arial" pitchFamily="34" charset="0"/>
        <a:buChar char=" 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777760" indent="-253997" algn="l" defTabSz="1015990" rtl="0" eaLnBrk="1" latinLnBrk="0" hangingPunct="1">
        <a:lnSpc>
          <a:spcPct val="85000"/>
        </a:lnSpc>
        <a:spcBef>
          <a:spcPts val="667"/>
        </a:spcBef>
        <a:buFont typeface="Arial" pitchFamily="34" charset="0"/>
        <a:buChar char=" 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999980" indent="-253997" algn="l" defTabSz="1015990" rtl="0" eaLnBrk="1" latinLnBrk="0" hangingPunct="1">
        <a:lnSpc>
          <a:spcPct val="85000"/>
        </a:lnSpc>
        <a:spcBef>
          <a:spcPts val="667"/>
        </a:spcBef>
        <a:buFont typeface="Arial" pitchFamily="34" charset="0"/>
        <a:buChar char=" 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rivative#Rules_for_basic_func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Antiderivative" TargetMode="External"/><Relationship Id="rId4" Type="http://schemas.openxmlformats.org/officeDocument/2006/relationships/hyperlink" Target="http://en.wikipedia.org/wiki/Derivative#Rules_for_combined_func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755650" y="1447800"/>
            <a:ext cx="8443913" cy="5334000"/>
          </a:xfrm>
          <a:noFill/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altLang="en-US" sz="6000" dirty="0" smtClean="0">
                <a:solidFill>
                  <a:srgbClr val="783F04"/>
                </a:solidFill>
                <a:latin typeface="Arial" panose="020B0604020202020204" pitchFamily="34" charset="0"/>
              </a:rPr>
              <a:t/>
            </a:r>
            <a:br>
              <a:rPr lang="en-US" altLang="en-US" sz="6000" dirty="0" smtClean="0">
                <a:solidFill>
                  <a:srgbClr val="783F04"/>
                </a:solidFill>
                <a:latin typeface="Arial" panose="020B0604020202020204" pitchFamily="34" charset="0"/>
              </a:rPr>
            </a:br>
            <a:r>
              <a:rPr lang="en-US" altLang="en-US" sz="6000" dirty="0" smtClean="0">
                <a:solidFill>
                  <a:srgbClr val="783F04"/>
                </a:solidFill>
                <a:latin typeface="Arial" panose="020B0604020202020204" pitchFamily="34" charset="0"/>
              </a:rPr>
              <a:t/>
            </a:r>
            <a:br>
              <a:rPr lang="en-US" altLang="en-US" sz="6000" dirty="0" smtClean="0">
                <a:solidFill>
                  <a:srgbClr val="783F04"/>
                </a:solidFill>
                <a:latin typeface="Arial" panose="020B0604020202020204" pitchFamily="34" charset="0"/>
              </a:rPr>
            </a:br>
            <a:r>
              <a:rPr lang="en-US" altLang="en-US" sz="6000" dirty="0" smtClean="0">
                <a:solidFill>
                  <a:srgbClr val="783F04"/>
                </a:solidFill>
                <a:latin typeface="Arial" panose="020B0604020202020204" pitchFamily="34" charset="0"/>
              </a:rPr>
              <a:t/>
            </a:r>
            <a:br>
              <a:rPr lang="en-US" altLang="en-US" sz="6000" dirty="0" smtClean="0">
                <a:solidFill>
                  <a:srgbClr val="783F04"/>
                </a:solidFill>
                <a:latin typeface="Arial" panose="020B0604020202020204" pitchFamily="34" charset="0"/>
              </a:rPr>
            </a:br>
            <a:r>
              <a:rPr lang="en-US" altLang="en-US" sz="6000" dirty="0" smtClean="0">
                <a:solidFill>
                  <a:srgbClr val="783F04"/>
                </a:solidFill>
                <a:latin typeface="Arial" panose="020B0604020202020204" pitchFamily="34" charset="0"/>
              </a:rPr>
              <a:t>Continuous </a:t>
            </a:r>
            <a:r>
              <a:rPr lang="en-US" altLang="en-US" sz="6000" dirty="0">
                <a:solidFill>
                  <a:srgbClr val="783F04"/>
                </a:solidFill>
                <a:latin typeface="Arial" panose="020B0604020202020204" pitchFamily="34" charset="0"/>
              </a:rPr>
              <a:t>Distributions</a:t>
            </a:r>
            <a:br>
              <a:rPr lang="en-US" altLang="en-US" sz="6000" dirty="0">
                <a:solidFill>
                  <a:srgbClr val="783F04"/>
                </a:solidFill>
                <a:latin typeface="Arial" panose="020B0604020202020204" pitchFamily="34" charset="0"/>
              </a:rPr>
            </a:br>
            <a:r>
              <a:rPr lang="en-US" altLang="en-US" sz="4800" dirty="0">
                <a:solidFill>
                  <a:srgbClr val="783F04"/>
                </a:solidFill>
                <a:latin typeface="Arial" panose="020B0604020202020204" pitchFamily="34" charset="0"/>
              </a:rPr>
              <a:t/>
            </a:r>
            <a:br>
              <a:rPr lang="en-US" altLang="en-US" sz="4800" dirty="0">
                <a:solidFill>
                  <a:srgbClr val="783F04"/>
                </a:solidFill>
                <a:latin typeface="Arial" panose="020B0604020202020204" pitchFamily="34" charset="0"/>
              </a:rPr>
            </a:br>
            <a:r>
              <a:rPr lang="en-US" altLang="en-US" sz="4800" dirty="0">
                <a:solidFill>
                  <a:srgbClr val="783F04"/>
                </a:solidFill>
                <a:latin typeface="Arial" panose="020B0604020202020204" pitchFamily="34" charset="0"/>
              </a:rPr>
              <a:t/>
            </a:r>
            <a:br>
              <a:rPr lang="en-US" altLang="en-US" sz="4800" dirty="0">
                <a:solidFill>
                  <a:srgbClr val="783F04"/>
                </a:solidFill>
                <a:latin typeface="Arial" panose="020B0604020202020204" pitchFamily="34" charset="0"/>
              </a:rPr>
            </a:br>
            <a:endParaRPr lang="en-US" altLang="en-US" sz="3600" i="1" dirty="0">
              <a:solidFill>
                <a:srgbClr val="783F0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4.1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688" y="2209800"/>
            <a:ext cx="892030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24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4.1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688" y="2514600"/>
            <a:ext cx="903938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66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distributions: continuous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688" y="2057401"/>
            <a:ext cx="8778875" cy="316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7000" y="5302718"/>
            <a:ext cx="4876800" cy="221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898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distributions: continuous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" y="2209800"/>
            <a:ext cx="901935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029" y="3993832"/>
            <a:ext cx="8919602" cy="248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441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Pmf</a:t>
            </a:r>
            <a:r>
              <a:rPr lang="en-US" dirty="0"/>
              <a:t> p(x) versus pdf f(x): joint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1331" y="2724648"/>
            <a:ext cx="92868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97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8" y="555037"/>
            <a:ext cx="9158704" cy="1842442"/>
          </a:xfrm>
        </p:spPr>
        <p:txBody>
          <a:bodyPr/>
          <a:lstStyle/>
          <a:p>
            <a:r>
              <a:rPr lang="en-US" dirty="0"/>
              <a:t>Expectation of continuous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600" y="3048000"/>
            <a:ext cx="8550923" cy="3543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6337" y="2066736"/>
            <a:ext cx="4101655" cy="8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36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p(x) vs. f(x): E[X] and </a:t>
            </a:r>
            <a:r>
              <a:rPr lang="en-US" dirty="0" err="1"/>
              <a:t>Var</a:t>
            </a:r>
            <a:r>
              <a:rPr lang="en-US" dirty="0"/>
              <a:t>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600" y="2304544"/>
            <a:ext cx="9448799" cy="43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33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607" y="2514600"/>
            <a:ext cx="8232701" cy="216781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9463" y="4743450"/>
            <a:ext cx="8601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560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6749" y="4789465"/>
            <a:ext cx="8977312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3200" dirty="0">
                <a:solidFill>
                  <a:srgbClr val="141314"/>
                </a:solidFill>
                <a:latin typeface="+mn-lt"/>
              </a:rPr>
              <a:t>The distribution function F of a random variable that has a U(α, β) distribution is given by 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3200" dirty="0">
                <a:solidFill>
                  <a:srgbClr val="141314"/>
                </a:solidFill>
                <a:latin typeface="+mn-lt"/>
              </a:rPr>
              <a:t>    F(x) = 0 						if x &lt; α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3200" dirty="0">
                <a:solidFill>
                  <a:srgbClr val="141314"/>
                </a:solidFill>
                <a:latin typeface="+mn-lt"/>
              </a:rPr>
              <a:t>    F(x) = (x − α) / (β − α) 	if α ≤ x ≤ β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3200" dirty="0">
                <a:solidFill>
                  <a:srgbClr val="141314"/>
                </a:solidFill>
                <a:latin typeface="+mn-lt"/>
              </a:rPr>
              <a:t>    F(x) = 1 						if x &gt; β  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688" y="1905000"/>
            <a:ext cx="9135435" cy="289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673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688" y="2133601"/>
            <a:ext cx="8670925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681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" indent="0">
              <a:buNone/>
            </a:pPr>
            <a:r>
              <a:rPr lang="en-US" sz="3600" dirty="0"/>
              <a:t>A continuous random variable can take any value </a:t>
            </a:r>
            <a:r>
              <a:rPr lang="en-US" altLang="zh-CN" sz="3600" dirty="0"/>
              <a:t>in</a:t>
            </a:r>
            <a:r>
              <a:rPr lang="en-US" sz="3600" dirty="0"/>
              <a:t> an interval, open or closed, so it has innumerable values</a:t>
            </a:r>
          </a:p>
          <a:p>
            <a:pPr marL="38100" indent="0">
              <a:buNone/>
            </a:pPr>
            <a:r>
              <a:rPr lang="en-US" sz="3600" dirty="0"/>
              <a:t>Examples: the height or weight of a chair</a:t>
            </a:r>
          </a:p>
          <a:p>
            <a:pPr marL="38100" indent="0">
              <a:buNone/>
            </a:pPr>
            <a:r>
              <a:rPr lang="en-US" altLang="zh-CN" sz="3600" dirty="0"/>
              <a:t>F</a:t>
            </a:r>
            <a:r>
              <a:rPr lang="en-US" sz="3600" dirty="0"/>
              <a:t>or such a variable X, the probability assigned to an exact value P(X = a) is always 0, though the probability for it to fall into interval [a, b], that is, P(a ≤ X ≤ b), can be a </a:t>
            </a:r>
            <a:r>
              <a:rPr lang="en-US" altLang="zh-CN" sz="3600" dirty="0"/>
              <a:t>positive number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938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7688" y="2057400"/>
            <a:ext cx="8953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U(0, 1) is called Standard Uniform distribution</a:t>
            </a:r>
          </a:p>
          <a:p>
            <a:r>
              <a:rPr lang="en-US" sz="3600" dirty="0">
                <a:latin typeface="+mn-lt"/>
              </a:rPr>
              <a:t>Its density is f(x) = 1 for 0 &lt; x &lt; 1</a:t>
            </a:r>
          </a:p>
          <a:p>
            <a:r>
              <a:rPr lang="en-US" sz="3600" dirty="0">
                <a:latin typeface="+mn-lt"/>
              </a:rPr>
              <a:t>If X is U(a, b), then Y = (X </a:t>
            </a:r>
            <a:r>
              <a:rPr lang="en-US" sz="3600" dirty="0"/>
              <a:t>–</a:t>
            </a:r>
            <a:r>
              <a:rPr lang="en-US" sz="3600" dirty="0">
                <a:latin typeface="+mn-lt"/>
              </a:rPr>
              <a:t> a) / (b – a) is U(0, 1)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800" y="3880784"/>
            <a:ext cx="7239000" cy="33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105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090" y="3116934"/>
            <a:ext cx="96266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044" y="5696568"/>
            <a:ext cx="5382647" cy="70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0957" y="6378314"/>
            <a:ext cx="532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E[X] = 1 / </a:t>
            </a:r>
            <a:r>
              <a:rPr lang="el-GR" sz="3600" dirty="0"/>
              <a:t>λ</a:t>
            </a:r>
            <a:r>
              <a:rPr lang="en-US" sz="3600" dirty="0"/>
              <a:t>,   </a:t>
            </a:r>
            <a:r>
              <a:rPr lang="en-US" sz="3600" dirty="0" err="1">
                <a:latin typeface="+mn-lt"/>
              </a:rPr>
              <a:t>Var</a:t>
            </a:r>
            <a:r>
              <a:rPr lang="en-US" sz="3600" dirty="0">
                <a:latin typeface="+mn-lt"/>
              </a:rPr>
              <a:t>(X) =  </a:t>
            </a:r>
            <a:r>
              <a:rPr lang="en-US" sz="3600" dirty="0"/>
              <a:t>1 / </a:t>
            </a:r>
            <a:r>
              <a:rPr lang="el-GR" sz="3600" dirty="0"/>
              <a:t>λ</a:t>
            </a:r>
            <a:r>
              <a:rPr lang="en-US" sz="3600" baseline="30000" dirty="0">
                <a:latin typeface="+mn-lt"/>
              </a:rPr>
              <a:t>2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30957" y="1938339"/>
            <a:ext cx="9565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When the number of events is Poisson, the time between events is exponential</a:t>
            </a:r>
            <a:endParaRPr lang="en-US" sz="3600" baseline="30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705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600" y="2397479"/>
            <a:ext cx="8610600" cy="438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439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7675" y="289609"/>
            <a:ext cx="9144000" cy="12700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Gamma </a:t>
            </a:r>
            <a:r>
              <a:rPr lang="en-US" sz="44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endParaRPr lang="en-IN" sz="4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883920" y="2401976"/>
                <a:ext cx="7734300" cy="1081449"/>
              </a:xfrm>
              <a:prstGeom prst="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  <a:tileRect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16" y="2668863"/>
                <a:ext cx="8394017" cy="120161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42029"/>
                </a:stretch>
              </a:blip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lIns="100237" tIns="50118" rIns="100237" bIns="50118"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959316" y="2570827"/>
            <a:ext cx="8394017" cy="533400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237" tIns="50118" rIns="100237" bIns="50118" rtlCol="0" anchor="ctr"/>
          <a:lstStyle/>
          <a:p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Definition 4.11: </a:t>
            </a:r>
            <a:r>
              <a:rPr lang="en-US" sz="2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Gamma Function</a:t>
            </a:r>
            <a:endParaRPr lang="en-IN" sz="22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9316" y="1778000"/>
            <a:ext cx="8394017" cy="655213"/>
          </a:xfrm>
          <a:prstGeom prst="rect">
            <a:avLst/>
          </a:prstGeom>
          <a:noFill/>
        </p:spPr>
        <p:txBody>
          <a:bodyPr wrap="square" lIns="100237" tIns="50118" rIns="100237" bIns="50118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gamma distribution derives its name from the well known gamma function in mathematics.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883920" y="3626087"/>
                <a:ext cx="7543800" cy="1799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Integrating by parts, we </a:t>
                </a:r>
                <a:r>
                  <a:rPr lang="en-US" sz="1600" dirty="0"/>
                  <a:t>can write,</a:t>
                </a:r>
                <a:r>
                  <a:rPr lang="el-GR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 is defined as a recursive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16" y="4028986"/>
                <a:ext cx="8187268" cy="199919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404" t="-1356" b="-3390"/>
                </a:stretch>
              </a:blipFill>
            </p:spPr>
            <p:txBody>
              <a:bodyPr lIns="100237" tIns="50118" rIns="100237" bIns="50118"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598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7675" y="289609"/>
            <a:ext cx="9144000" cy="12700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Gamma Distribution</a:t>
            </a:r>
            <a:endParaRPr lang="en-IN" sz="4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483870" y="1707480"/>
                <a:ext cx="7543800" cy="3482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</a:t>
                </a:r>
                <a:r>
                  <a:rPr lang="en-US" sz="1600" dirty="0" smtClean="0"/>
                  <a:t>can </a:t>
                </a:r>
                <a:r>
                  <a:rPr lang="en-US" sz="1600" dirty="0"/>
                  <a:t>write,</a:t>
                </a:r>
                <a:r>
                  <a:rPr lang="el-GR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……….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……….3.2.1</m:t>
                      </m:r>
                    </m:oMath>
                  </m:oMathPara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Further,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16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8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Note:</a:t>
                </a:r>
              </a:p>
              <a:p>
                <a:r>
                  <a:rPr lang="en-US" sz="16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[</a:t>
                </a:r>
                <a:r>
                  <a:rPr lang="en-US" sz="1600" dirty="0" smtClean="0">
                    <a:solidFill>
                      <a:srgbClr val="0B5ED7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 important property</a:t>
                </a:r>
                <a:r>
                  <a:rPr lang="en-US" sz="16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]</a:t>
                </a:r>
                <a:endParaRPr lang="en-US" sz="16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43" y="1897201"/>
                <a:ext cx="8187268" cy="386979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404" t="-701"/>
                </a:stretch>
              </a:blipFill>
            </p:spPr>
            <p:txBody>
              <a:bodyPr lIns="100237" tIns="50118" rIns="100237" bIns="50118"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9912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7688" y="2039679"/>
            <a:ext cx="8799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When a process consists of α independent steps, and each step takes Exp(</a:t>
            </a:r>
            <a:r>
              <a:rPr lang="el-GR" sz="3600" dirty="0"/>
              <a:t>λ</a:t>
            </a:r>
            <a:r>
              <a:rPr lang="en-US" sz="3600" dirty="0">
                <a:latin typeface="+mn-lt"/>
              </a:rPr>
              <a:t>) amount of time, then the total time has a distribution Gamma(α, </a:t>
            </a:r>
            <a:r>
              <a:rPr lang="el-GR" sz="3600" dirty="0"/>
              <a:t>λ</a:t>
            </a:r>
            <a:r>
              <a:rPr lang="en-US" sz="3600" dirty="0">
                <a:latin typeface="+mj-lt"/>
              </a:rPr>
              <a:t>), though</a:t>
            </a:r>
            <a:r>
              <a:rPr lang="en-US" sz="3600" dirty="0"/>
              <a:t> </a:t>
            </a:r>
            <a:r>
              <a:rPr lang="en-US" sz="3600" dirty="0">
                <a:latin typeface="+mn-lt"/>
              </a:rPr>
              <a:t>α may not be an integer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800" y="4365724"/>
            <a:ext cx="7543800" cy="29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721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>
                <a:solidFill>
                  <a:srgbClr val="4F81BD">
                    <a:alpha val="20000"/>
                  </a:srgbClr>
                </a:solidFill>
              </a:rPr>
              <a:pPr/>
              <a:t>26</a:t>
            </a:fld>
            <a:endParaRPr lang="en-US" altLang="en-US">
              <a:solidFill>
                <a:srgbClr val="4F81BD">
                  <a:alpha val="2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2800" y="2057400"/>
            <a:ext cx="754379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51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7689" y="2057400"/>
            <a:ext cx="933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Normal (Gaussian) distribution N(</a:t>
            </a:r>
            <a:r>
              <a:rPr lang="el-GR" sz="3600" dirty="0">
                <a:latin typeface="+mn-lt"/>
                <a:cs typeface="Times New Roman"/>
              </a:rPr>
              <a:t>μ</a:t>
            </a:r>
            <a:r>
              <a:rPr lang="en-US" sz="3600" dirty="0">
                <a:latin typeface="+mn-lt"/>
                <a:cs typeface="Times New Roman"/>
              </a:rPr>
              <a:t>,</a:t>
            </a:r>
            <a:r>
              <a:rPr lang="el-GR" sz="3600" dirty="0">
                <a:latin typeface="+mn-lt"/>
                <a:cs typeface="Times New Roman"/>
                <a:sym typeface="Symbol"/>
              </a:rPr>
              <a:t></a:t>
            </a:r>
            <a:r>
              <a:rPr lang="en-US" sz="3600" baseline="30000" dirty="0">
                <a:latin typeface="+mn-lt"/>
                <a:cs typeface="Times New Roman"/>
                <a:sym typeface="Symbol"/>
              </a:rPr>
              <a:t>2</a:t>
            </a:r>
            <a:r>
              <a:rPr lang="en-US" sz="3600" dirty="0">
                <a:latin typeface="+mn-lt"/>
              </a:rPr>
              <a:t>) is often used as a model for physical variables like weight, height, temperature, or examination grade.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849" y="3844383"/>
            <a:ext cx="9032543" cy="295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1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687" y="2133599"/>
            <a:ext cx="8977313" cy="474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6688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5740" y="4495800"/>
            <a:ext cx="8920243" cy="21631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689" y="2057400"/>
            <a:ext cx="8998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Bin(n, p) ≈ N(np, np(1 – p)) when n </a:t>
            </a:r>
            <a:r>
              <a:rPr lang="en-US" sz="3600" dirty="0">
                <a:latin typeface="+mn-lt"/>
                <a:sym typeface="Symbol"/>
              </a:rPr>
              <a:t>is large,</a:t>
            </a:r>
            <a:r>
              <a:rPr lang="en-US" sz="3600" dirty="0">
                <a:latin typeface="+mn-lt"/>
              </a:rPr>
              <a:t> and p</a:t>
            </a:r>
            <a:r>
              <a:rPr lang="en-US" sz="3600" dirty="0">
                <a:latin typeface="+mn-lt"/>
                <a:sym typeface="Symbol"/>
              </a:rPr>
              <a:t> is moderate. </a:t>
            </a:r>
          </a:p>
          <a:p>
            <a:r>
              <a:rPr lang="en-US" sz="3600" dirty="0">
                <a:latin typeface="+mn-lt"/>
              </a:rPr>
              <a:t>N(0, 1) is called Standard Normal distribution, written as </a:t>
            </a:r>
            <a:r>
              <a:rPr lang="el-GR" sz="3600" dirty="0">
                <a:latin typeface="+mn-lt"/>
              </a:rPr>
              <a:t>φ</a:t>
            </a:r>
            <a:r>
              <a:rPr lang="en-US" sz="3600" dirty="0">
                <a:latin typeface="+mn-lt"/>
              </a:rPr>
              <a:t>(x). </a:t>
            </a:r>
          </a:p>
        </p:txBody>
      </p:sp>
    </p:spTree>
    <p:extLst>
      <p:ext uri="{BB962C8B-B14F-4D97-AF65-F5344CB8AC3E}">
        <p14:creationId xmlns:p14="http://schemas.microsoft.com/office/powerpoint/2010/main" xmlns="" val="394501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2133600"/>
            <a:ext cx="8961438" cy="1137918"/>
          </a:xfrm>
        </p:spPr>
        <p:txBody>
          <a:bodyPr>
            <a:normAutofit/>
          </a:bodyPr>
          <a:lstStyle/>
          <a:p>
            <a:pPr marL="38100" indent="0">
              <a:buNone/>
            </a:pPr>
            <a:r>
              <a:rPr lang="en-US" sz="3600" dirty="0"/>
              <a:t>One way to get P(a ≤ X ≤ b): to integrate the probability density function of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800" y="3200400"/>
            <a:ext cx="9372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8762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2800" y="2152682"/>
            <a:ext cx="8610600" cy="447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17600" y="6781800"/>
            <a:ext cx="7620000" cy="40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2800" dirty="0">
                <a:solidFill>
                  <a:srgbClr val="141314"/>
                </a:solidFill>
                <a:latin typeface="+mn-lt"/>
              </a:rPr>
              <a:t>P(</a:t>
            </a:r>
            <a:r>
              <a:rPr lang="en-US" altLang="en-US" sz="2800" i="1" dirty="0">
                <a:solidFill>
                  <a:srgbClr val="141314"/>
                </a:solidFill>
                <a:latin typeface="+mn-lt"/>
              </a:rPr>
              <a:t>a ≤ X ≤ b</a:t>
            </a:r>
            <a:r>
              <a:rPr lang="en-US" altLang="en-US" sz="2800" dirty="0">
                <a:solidFill>
                  <a:srgbClr val="141314"/>
                </a:solidFill>
                <a:latin typeface="+mn-lt"/>
              </a:rPr>
              <a:t>) = P(</a:t>
            </a:r>
            <a:r>
              <a:rPr lang="en-US" altLang="en-US" sz="2800" i="1" dirty="0">
                <a:solidFill>
                  <a:srgbClr val="141314"/>
                </a:solidFill>
                <a:latin typeface="+mn-lt"/>
              </a:rPr>
              <a:t>a &lt; X ≤ b</a:t>
            </a:r>
            <a:r>
              <a:rPr lang="en-US" altLang="en-US" sz="2800" dirty="0">
                <a:solidFill>
                  <a:srgbClr val="141314"/>
                </a:solidFill>
                <a:latin typeface="+mn-lt"/>
              </a:rPr>
              <a:t>) = P(</a:t>
            </a:r>
            <a:r>
              <a:rPr lang="en-US" altLang="en-US" sz="2800" i="1" dirty="0">
                <a:solidFill>
                  <a:srgbClr val="141314"/>
                </a:solidFill>
                <a:latin typeface="+mn-lt"/>
              </a:rPr>
              <a:t>a &lt; X &lt; b</a:t>
            </a:r>
            <a:r>
              <a:rPr lang="en-US" altLang="en-US" sz="2800" dirty="0">
                <a:solidFill>
                  <a:srgbClr val="141314"/>
                </a:solidFill>
                <a:latin typeface="+mn-lt"/>
              </a:rPr>
              <a:t>) = P(</a:t>
            </a:r>
            <a:r>
              <a:rPr lang="en-US" altLang="en-US" sz="2800" i="1" dirty="0">
                <a:solidFill>
                  <a:srgbClr val="141314"/>
                </a:solidFill>
                <a:latin typeface="+mn-lt"/>
              </a:rPr>
              <a:t>a ≤ X &lt; b</a:t>
            </a:r>
            <a:r>
              <a:rPr lang="en-US" altLang="en-US" sz="2800" dirty="0">
                <a:solidFill>
                  <a:srgbClr val="141314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78693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600" y="2138891"/>
            <a:ext cx="7772400" cy="108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7599" y="3180654"/>
            <a:ext cx="7391401" cy="414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4325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62" y="2214880"/>
            <a:ext cx="8783638" cy="680720"/>
          </a:xfrm>
        </p:spPr>
        <p:txBody>
          <a:bodyPr>
            <a:normAutofit/>
          </a:bodyPr>
          <a:lstStyle/>
          <a:p>
            <a:pPr marL="38100" indent="0">
              <a:buNone/>
            </a:pPr>
            <a:r>
              <a:rPr lang="en-US" sz="3600" dirty="0"/>
              <a:t>F(b) is still defined as P(X ≤ b), or P(-</a:t>
            </a:r>
            <a:r>
              <a:rPr lang="en-US" sz="3600"/>
              <a:t>∞ &lt; </a:t>
            </a:r>
            <a:r>
              <a:rPr lang="en-US" sz="3600" dirty="0"/>
              <a:t>X ≤ 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59E6F8D-8B49-4DDC-AEB1-65D90B7A56F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400" y="2738222"/>
            <a:ext cx="3745812" cy="13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9441C8A-04D9-4026-A051-3A0131D9F39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8600" y="2895600"/>
            <a:ext cx="2971800" cy="1036041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13E19F45-04BE-4E48-8A0E-60DCD81E57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600" y="4191000"/>
            <a:ext cx="4081721" cy="3306605"/>
          </a:xfrm>
          <a:prstGeom prst="rect">
            <a:avLst/>
          </a:prstGeom>
        </p:spPr>
      </p:pic>
      <p:pic>
        <p:nvPicPr>
          <p:cNvPr id="18" name="Picture 17" descr="A close up of a lamp&#10;&#10;Description automatically generated">
            <a:extLst>
              <a:ext uri="{FF2B5EF4-FFF2-40B4-BE49-F238E27FC236}">
                <a16:creationId xmlns:a16="http://schemas.microsoft.com/office/drawing/2014/main" xmlns="" id="{B8B52588-0A69-47AF-8B32-1816D86B9E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3424" y="4191000"/>
            <a:ext cx="432797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115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Cdf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62" y="2214881"/>
            <a:ext cx="8783638" cy="2814320"/>
          </a:xfrm>
        </p:spPr>
        <p:txBody>
          <a:bodyPr>
            <a:normAutofit/>
          </a:bodyPr>
          <a:lstStyle/>
          <a:p>
            <a:pPr marL="38100" indent="0">
              <a:buNone/>
            </a:pPr>
            <a:r>
              <a:rPr lang="en-US" sz="3600" dirty="0"/>
              <a:t>Another way to get P(a ≤ X ≤ b): </a:t>
            </a:r>
          </a:p>
          <a:p>
            <a:pPr marL="38100" indent="0">
              <a:buNone/>
            </a:pPr>
            <a:r>
              <a:rPr lang="en-US" sz="3600" dirty="0"/>
              <a:t>P(a &lt; X ≤ b) = P(X ≤ b) – P(X ≤ a) = F(b) – F(a)</a:t>
            </a:r>
          </a:p>
          <a:p>
            <a:pPr marL="38100" indent="0">
              <a:buNone/>
            </a:pPr>
            <a:r>
              <a:rPr lang="en-US" sz="3600" dirty="0"/>
              <a:t>A discrete random variable has no pdf f(</a:t>
            </a:r>
            <a:r>
              <a:rPr lang="en-US" altLang="zh-CN" sz="3600" dirty="0"/>
              <a:t>x</a:t>
            </a:r>
            <a:r>
              <a:rPr lang="en-US" sz="3600" dirty="0"/>
              <a:t>), a continuous random variable has no useful </a:t>
            </a:r>
            <a:r>
              <a:rPr lang="en-US" sz="3600" dirty="0" err="1"/>
              <a:t>pmf</a:t>
            </a:r>
            <a:r>
              <a:rPr lang="en-US" sz="3600" dirty="0"/>
              <a:t> p(x), but both have </a:t>
            </a:r>
            <a:r>
              <a:rPr lang="en-US" sz="3600" dirty="0" err="1"/>
              <a:t>cdf</a:t>
            </a:r>
            <a:r>
              <a:rPr lang="en-US" sz="3600" dirty="0"/>
              <a:t> F(x)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6825D72B-8E8E-4A67-8E6D-DAA632577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2789228"/>
              </p:ext>
            </p:extLst>
          </p:nvPr>
        </p:nvGraphicFramePr>
        <p:xfrm>
          <a:off x="736600" y="5105401"/>
          <a:ext cx="80772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4427">
                  <a:extLst>
                    <a:ext uri="{9D8B030D-6E8A-4147-A177-3AD203B41FA5}">
                      <a16:colId xmlns:a16="http://schemas.microsoft.com/office/drawing/2014/main" xmlns="" val="4148093102"/>
                    </a:ext>
                  </a:extLst>
                </a:gridCol>
                <a:gridCol w="3359573">
                  <a:extLst>
                    <a:ext uri="{9D8B030D-6E8A-4147-A177-3AD203B41FA5}">
                      <a16:colId xmlns:a16="http://schemas.microsoft.com/office/drawing/2014/main" xmlns="" val="293006055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1975171085"/>
                    </a:ext>
                  </a:extLst>
                </a:gridCol>
              </a:tblGrid>
              <a:tr h="662943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Discrete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35681658"/>
                  </a:ext>
                </a:extLst>
              </a:tr>
              <a:tr h="731514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P(E)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p(a) = P(X = a)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32368295"/>
                  </a:ext>
                </a:extLst>
              </a:tr>
              <a:tr h="6629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Continuous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f(a) ≈ P(a-</a:t>
                      </a:r>
                      <a:r>
                        <a:rPr lang="el-GR" sz="2400" b="1" dirty="0">
                          <a:solidFill>
                            <a:srgbClr val="0070C0"/>
                          </a:solidFill>
                        </a:rPr>
                        <a:t>ε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 &lt; X &lt; a+</a:t>
                      </a:r>
                      <a:r>
                        <a:rPr lang="el-GR" sz="2400" b="1" dirty="0">
                          <a:solidFill>
                            <a:srgbClr val="0070C0"/>
                          </a:solidFill>
                        </a:rPr>
                        <a:t>ε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)/2</a:t>
                      </a:r>
                      <a:r>
                        <a:rPr lang="el-GR" sz="2400" b="1" dirty="0">
                          <a:solidFill>
                            <a:srgbClr val="0070C0"/>
                          </a:solidFill>
                        </a:rPr>
                        <a:t>ε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5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F(a) = P(X ≤ a)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5278169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2F09B97-48EA-4C92-92D9-A4D9E93FF685}"/>
              </a:ext>
            </a:extLst>
          </p:cNvPr>
          <p:cNvSpPr/>
          <p:nvPr/>
        </p:nvSpPr>
        <p:spPr>
          <a:xfrm>
            <a:off x="736600" y="6477498"/>
            <a:ext cx="8077200" cy="68530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AAEDA6-737C-4F68-89FA-851012E72677}"/>
              </a:ext>
            </a:extLst>
          </p:cNvPr>
          <p:cNvSpPr/>
          <p:nvPr/>
        </p:nvSpPr>
        <p:spPr>
          <a:xfrm>
            <a:off x="5994400" y="5181602"/>
            <a:ext cx="2743200" cy="2057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BDAA9ADA-72BB-41AB-B452-481B0C3A1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1111402"/>
              </p:ext>
            </p:extLst>
          </p:nvPr>
        </p:nvGraphicFramePr>
        <p:xfrm>
          <a:off x="1309278" y="5115388"/>
          <a:ext cx="1256122" cy="1056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061">
                  <a:extLst>
                    <a:ext uri="{9D8B030D-6E8A-4147-A177-3AD203B41FA5}">
                      <a16:colId xmlns:a16="http://schemas.microsoft.com/office/drawing/2014/main" xmlns="" val="2372490930"/>
                    </a:ext>
                  </a:extLst>
                </a:gridCol>
                <a:gridCol w="628061">
                  <a:extLst>
                    <a:ext uri="{9D8B030D-6E8A-4147-A177-3AD203B41FA5}">
                      <a16:colId xmlns:a16="http://schemas.microsoft.com/office/drawing/2014/main" xmlns="" val="3073581191"/>
                    </a:ext>
                  </a:extLst>
                </a:gridCol>
              </a:tblGrid>
              <a:tr h="52840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51415862"/>
                  </a:ext>
                </a:extLst>
              </a:tr>
              <a:tr h="52840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93301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91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Pmf</a:t>
            </a:r>
            <a:r>
              <a:rPr lang="en-US" dirty="0"/>
              <a:t> p(x) versus pdf f(x)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159" y="2514600"/>
            <a:ext cx="915583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25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derivative and integral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3562" y="2214881"/>
                <a:ext cx="8961438" cy="485008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95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3600" dirty="0">
                    <a:hlinkClick r:id="rId3"/>
                  </a:rPr>
                  <a:t>Derivatives of elementary functions</a:t>
                </a:r>
                <a:endParaRPr lang="en-US" altLang="en-US" sz="3600" dirty="0"/>
              </a:p>
              <a:p>
                <a:pPr marL="0" indent="0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en-US" sz="3600" dirty="0"/>
                  <a:t>    power, exponential and logarithmic functions</a:t>
                </a:r>
              </a:p>
              <a:p>
                <a:pPr marL="457200" indent="-457200">
                  <a:lnSpc>
                    <a:spcPct val="95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3600" dirty="0">
                    <a:hlinkClick r:id="rId4"/>
                  </a:rPr>
                  <a:t>Rules for finding the derivative</a:t>
                </a:r>
                <a:endParaRPr lang="en-US" altLang="en-US" sz="3600" dirty="0"/>
              </a:p>
              <a:p>
                <a:pPr marL="0" indent="0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en-US" sz="3600" dirty="0"/>
                  <a:t>    combined functions</a:t>
                </a:r>
              </a:p>
              <a:p>
                <a:pPr marL="457200" indent="-457200">
                  <a:lnSpc>
                    <a:spcPct val="95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3600" dirty="0">
                    <a:hlinkClick r:id="rId5"/>
                  </a:rPr>
                  <a:t>Integral as antiderivative </a:t>
                </a:r>
                <a:endParaRPr lang="en-US" altLang="en-US" sz="3600" dirty="0"/>
              </a:p>
              <a:p>
                <a:pPr marL="0" indent="0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en-US" sz="3600" dirty="0"/>
                  <a:t>    Especially, for power function </a:t>
                </a:r>
                <a:r>
                  <a:rPr lang="en-US" altLang="en-US" sz="3600" dirty="0" err="1"/>
                  <a:t>x</a:t>
                </a:r>
                <a:r>
                  <a:rPr lang="en-US" altLang="en-US" sz="3600" baseline="30000" dirty="0" err="1"/>
                  <a:t>t</a:t>
                </a:r>
                <a:r>
                  <a:rPr lang="en-US" altLang="en-US" sz="3600" baseline="30000" dirty="0"/>
                  <a:t> </a:t>
                </a:r>
                <a:endParaRPr lang="en-US" altLang="en-US" sz="3600" dirty="0"/>
              </a:p>
              <a:p>
                <a:pPr marL="0" indent="0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en-US" sz="3600" dirty="0"/>
                  <a:t> 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en-US" sz="2800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altLang="en-US" sz="2800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en-US" sz="2800" dirty="0"/>
                          <m:t>x</m:t>
                        </m:r>
                        <m:r>
                          <m:rPr>
                            <m:nor/>
                          </m:rPr>
                          <a:rPr lang="en-US" altLang="en-US" sz="2800" baseline="30000" dirty="0"/>
                          <m:t>t</m:t>
                        </m:r>
                      </m:e>
                    </m:nary>
                    <m:r>
                      <a:rPr lang="en-US" altLang="en-US" sz="2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800" dirty="0"/>
                  <a:t>dx</a:t>
                </a:r>
                <a:r>
                  <a:rPr lang="en-US" altLang="en-US" sz="2800" baseline="30000" dirty="0"/>
                  <a:t> </a:t>
                </a:r>
                <a:r>
                  <a:rPr lang="en-US" altLang="en-US" sz="2800" dirty="0"/>
                  <a:t>= (b</a:t>
                </a:r>
                <a:r>
                  <a:rPr lang="en-US" altLang="en-US" sz="2800" baseline="30000" dirty="0"/>
                  <a:t>t+1</a:t>
                </a:r>
                <a:r>
                  <a:rPr lang="en-US" altLang="en-US" sz="2800" dirty="0"/>
                  <a:t> – </a:t>
                </a:r>
                <a:r>
                  <a:rPr lang="en-US" altLang="en-US" sz="2800" baseline="30000" dirty="0"/>
                  <a:t> </a:t>
                </a:r>
                <a:r>
                  <a:rPr lang="en-US" altLang="en-US" sz="2800" dirty="0"/>
                  <a:t>a</a:t>
                </a:r>
                <a:r>
                  <a:rPr lang="en-US" altLang="en-US" sz="2800" baseline="30000" dirty="0"/>
                  <a:t>t+1</a:t>
                </a:r>
                <a:r>
                  <a:rPr lang="en-US" altLang="en-US" sz="2800" dirty="0"/>
                  <a:t>) / (t+1)   	     when t ≠ -1</a:t>
                </a:r>
              </a:p>
              <a:p>
                <a:pPr marL="0" indent="0">
                  <a:lnSpc>
                    <a:spcPct val="95000"/>
                  </a:lnSpc>
                  <a:spcBef>
                    <a:spcPct val="0"/>
                  </a:spcBef>
                  <a:buNone/>
                </a:pPr>
                <a:endParaRPr lang="en-US" altLang="en-US" sz="1200" dirty="0"/>
              </a:p>
              <a:p>
                <a:pPr marL="0" indent="0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en-US" sz="2800" dirty="0"/>
                  <a:t>   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en-US" sz="28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altLang="en-US" sz="2800" i="1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en-US" sz="2800" dirty="0"/>
                          <m:t>x</m:t>
                        </m:r>
                        <m:r>
                          <m:rPr>
                            <m:nor/>
                          </m:rPr>
                          <a:rPr lang="en-US" altLang="en-US" sz="2800" b="0" i="0" baseline="30000" dirty="0" smtClean="0"/>
                          <m:t>−1</m:t>
                        </m:r>
                      </m:e>
                    </m:nary>
                    <m:r>
                      <a:rPr lang="en-US" altLang="en-US" sz="280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800" dirty="0"/>
                  <a:t>dx</a:t>
                </a:r>
                <a:r>
                  <a:rPr lang="en-US" altLang="en-US" sz="2800" baseline="30000" dirty="0"/>
                  <a:t> </a:t>
                </a:r>
                <a:r>
                  <a:rPr lang="en-US" altLang="en-US" sz="2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en-US" sz="28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altLang="en-US" sz="2800" i="1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en-US" sz="2800" b="0" i="0" smtClean="0">
                            <a:latin typeface="Cambria Math"/>
                          </a:rPr>
                          <m:t>1/</m:t>
                        </m:r>
                        <m:r>
                          <m:rPr>
                            <m:nor/>
                          </m:rPr>
                          <a:rPr lang="en-US" altLang="en-US" sz="2800" dirty="0"/>
                          <m:t>x</m:t>
                        </m:r>
                      </m:e>
                    </m:nary>
                    <m:r>
                      <a:rPr lang="en-US" altLang="en-US" sz="2800" i="1" baseline="30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800" dirty="0"/>
                  <a:t>dx</a:t>
                </a:r>
                <a:r>
                  <a:rPr lang="en-US" altLang="en-US" sz="2800" baseline="30000" dirty="0"/>
                  <a:t>  </a:t>
                </a:r>
                <a:r>
                  <a:rPr lang="en-US" altLang="en-US" sz="2800" dirty="0"/>
                  <a:t>= ln(b) –</a:t>
                </a:r>
                <a:r>
                  <a:rPr lang="en-US" altLang="en-US" sz="2800" baseline="30000" dirty="0"/>
                  <a:t> </a:t>
                </a:r>
                <a:r>
                  <a:rPr lang="en-US" altLang="en-US" sz="2800" dirty="0"/>
                  <a:t>ln(a) 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562" y="2214881"/>
                <a:ext cx="8961438" cy="4850081"/>
              </a:xfrm>
              <a:blipFill>
                <a:blip r:embed="rId6" cstate="print"/>
                <a:stretch>
                  <a:fillRect l="-1835" t="-2387" r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F318-8AC3-46DA-92A4-B320876F7F3E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775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2976</TotalTime>
  <Words>635</Words>
  <Application>Microsoft Office PowerPoint</Application>
  <PresentationFormat>Custom</PresentationFormat>
  <Paragraphs>122</Paragraphs>
  <Slides>29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Metropolitan</vt:lpstr>
      <vt:lpstr>   Continuous Distributions   </vt:lpstr>
      <vt:lpstr>Continuous random variables</vt:lpstr>
      <vt:lpstr>Probability density function</vt:lpstr>
      <vt:lpstr>Probability density function (2)</vt:lpstr>
      <vt:lpstr>Probability density function (3)</vt:lpstr>
      <vt:lpstr>Cumulative distribution function</vt:lpstr>
      <vt:lpstr>Cdf (2)</vt:lpstr>
      <vt:lpstr>Pmf p(x) versus pdf f(x)</vt:lpstr>
      <vt:lpstr>Review: derivative and integral</vt:lpstr>
      <vt:lpstr>Example 4.1 (1)</vt:lpstr>
      <vt:lpstr>Example 4.1 (2)</vt:lpstr>
      <vt:lpstr>Joint distributions: continuous</vt:lpstr>
      <vt:lpstr>Joint distributions: continuous (2)</vt:lpstr>
      <vt:lpstr>Pmf p(x) versus pdf f(x): joint</vt:lpstr>
      <vt:lpstr>Expectation of continuous variable</vt:lpstr>
      <vt:lpstr>p(x) vs. f(x): E[X] and Var(X)</vt:lpstr>
      <vt:lpstr>Example 4.2</vt:lpstr>
      <vt:lpstr>Uniform distribution</vt:lpstr>
      <vt:lpstr>Uniform distribution (2)</vt:lpstr>
      <vt:lpstr>Uniform distribution (3)</vt:lpstr>
      <vt:lpstr>Exponential distribution</vt:lpstr>
      <vt:lpstr>Exponential distribution (2)</vt:lpstr>
      <vt:lpstr>Gamma Function</vt:lpstr>
      <vt:lpstr>Gamma Distribution</vt:lpstr>
      <vt:lpstr>Gamma distribution</vt:lpstr>
      <vt:lpstr>Gamma distribution (2)</vt:lpstr>
      <vt:lpstr>Normal distribution</vt:lpstr>
      <vt:lpstr>Normal distribution (2)</vt:lpstr>
      <vt:lpstr>Normal distribution (3)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Windows User</cp:lastModifiedBy>
  <cp:revision>260</cp:revision>
  <dcterms:created xsi:type="dcterms:W3CDTF">2004-05-06T09:28:21Z</dcterms:created>
  <dcterms:modified xsi:type="dcterms:W3CDTF">2022-09-08T04:19:54Z</dcterms:modified>
</cp:coreProperties>
</file>