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301" r:id="rId6"/>
    <p:sldId id="299" r:id="rId7"/>
    <p:sldId id="297" r:id="rId8"/>
    <p:sldId id="261" r:id="rId9"/>
    <p:sldId id="276" r:id="rId10"/>
    <p:sldId id="293" r:id="rId11"/>
    <p:sldId id="268" r:id="rId12"/>
    <p:sldId id="295" r:id="rId13"/>
    <p:sldId id="289" r:id="rId14"/>
    <p:sldId id="302"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651" autoAdjust="0"/>
  </p:normalViewPr>
  <p:slideViewPr>
    <p:cSldViewPr snapToGrid="0" showGuides="1">
      <p:cViewPr varScale="1">
        <p:scale>
          <a:sx n="67" d="100"/>
          <a:sy n="67" d="100"/>
        </p:scale>
        <p:origin x="1157" y="8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7/3/2025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7/3/2025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Slide 1: Title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Good morning, everyone. </a:t>
            </a:r>
          </a:p>
          <a:p>
            <a:r>
              <a:rPr lang="en-US" sz="1200" b="0" i="0" u="none" strike="noStrike" kern="1200" baseline="0" dirty="0">
                <a:solidFill>
                  <a:schemeClr val="tx1"/>
                </a:solidFill>
                <a:latin typeface="+mn-lt"/>
                <a:ea typeface="+mn-ea"/>
                <a:cs typeface="+mn-cs"/>
              </a:rPr>
              <a:t>I’m Manas R. Das, and today, </a:t>
            </a:r>
          </a:p>
          <a:p>
            <a:r>
              <a:rPr lang="en-US" sz="1200" b="0" i="0" u="none" strike="noStrike" kern="1200" baseline="0" dirty="0">
                <a:solidFill>
                  <a:schemeClr val="tx1"/>
                </a:solidFill>
                <a:latin typeface="+mn-lt"/>
                <a:ea typeface="+mn-ea"/>
                <a:cs typeface="+mn-cs"/>
              </a:rPr>
              <a:t>For the Next few minutes, I’ll be presenting my machine learning project titled </a:t>
            </a:r>
            <a:r>
              <a:rPr lang="en-US" sz="1200" b="1" i="0" u="none" strike="noStrike" kern="1200" baseline="0" dirty="0">
                <a:solidFill>
                  <a:schemeClr val="tx1"/>
                </a:solidFill>
                <a:latin typeface="+mn-lt"/>
                <a:ea typeface="+mn-ea"/>
                <a:cs typeface="+mn-cs"/>
              </a:rPr>
              <a:t>"Retail Sales Forecasting"</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This project is an advanced, interactive dashboard solution designed for sales analysis and prediction, developed using </a:t>
            </a:r>
            <a:r>
              <a:rPr lang="en-US" sz="1200" b="1" i="0" u="none" strike="noStrike" kern="1200" baseline="0" dirty="0">
                <a:solidFill>
                  <a:schemeClr val="tx1"/>
                </a:solidFill>
                <a:latin typeface="+mn-lt"/>
                <a:ea typeface="+mn-ea"/>
                <a:cs typeface="+mn-cs"/>
              </a:rPr>
              <a:t>Python and </a:t>
            </a:r>
            <a:r>
              <a:rPr lang="en-US" sz="1200" b="1" i="0" u="none" strike="noStrike" kern="1200" baseline="0" dirty="0" err="1">
                <a:solidFill>
                  <a:schemeClr val="tx1"/>
                </a:solidFill>
                <a:latin typeface="+mn-lt"/>
                <a:ea typeface="+mn-ea"/>
                <a:cs typeface="+mn-cs"/>
              </a:rPr>
              <a:t>Streamlit</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Slide 2: Objective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objective of this project is to address key challenges in retail analytics using an interactive ML-powered dashboard. Our goals include: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Visualizing historical sales using dynamic graphs, </a:t>
            </a:r>
          </a:p>
          <a:p>
            <a:r>
              <a:rPr lang="en-US" sz="1200" b="0" i="0" u="none" strike="noStrike" kern="1200" baseline="0" dirty="0">
                <a:solidFill>
                  <a:schemeClr val="tx1"/>
                </a:solidFill>
                <a:latin typeface="+mn-lt"/>
                <a:ea typeface="+mn-ea"/>
                <a:cs typeface="+mn-cs"/>
              </a:rPr>
              <a:t>Tracking KPIs for performance monitoring, </a:t>
            </a:r>
          </a:p>
          <a:p>
            <a:r>
              <a:rPr lang="en-US" sz="1200" b="0" i="0" u="none" strike="noStrike" kern="1200" baseline="0" dirty="0">
                <a:solidFill>
                  <a:schemeClr val="tx1"/>
                </a:solidFill>
                <a:latin typeface="+mn-lt"/>
                <a:ea typeface="+mn-ea"/>
                <a:cs typeface="+mn-cs"/>
              </a:rPr>
              <a:t>Forecasting future weekly sales using </a:t>
            </a:r>
            <a:r>
              <a:rPr lang="en-US" sz="1200" b="0" i="0" u="none" strike="noStrike" kern="1200" baseline="0" dirty="0" err="1">
                <a:solidFill>
                  <a:schemeClr val="tx1"/>
                </a:solidFill>
                <a:latin typeface="+mn-lt"/>
                <a:ea typeface="+mn-ea"/>
                <a:cs typeface="+mn-cs"/>
              </a:rPr>
              <a:t>XGBoost</a:t>
            </a:r>
            <a:r>
              <a:rPr lang="en-US" sz="1200" b="0" i="0" u="none" strike="noStrike" kern="1200" baseline="0" dirty="0">
                <a:solidFill>
                  <a:schemeClr val="tx1"/>
                </a:solidFill>
                <a:latin typeface="+mn-lt"/>
                <a:ea typeface="+mn-ea"/>
                <a:cs typeface="+mn-cs"/>
              </a:rPr>
              <a:t>, </a:t>
            </a:r>
          </a:p>
          <a:p>
            <a:r>
              <a:rPr lang="en-US" sz="1200" b="0" i="0" u="none" strike="noStrike" kern="1200" baseline="0" dirty="0">
                <a:solidFill>
                  <a:schemeClr val="tx1"/>
                </a:solidFill>
                <a:latin typeface="+mn-lt"/>
                <a:ea typeface="+mn-ea"/>
                <a:cs typeface="+mn-cs"/>
              </a:rPr>
              <a:t>Explaining predictions using SHAP for transparency, </a:t>
            </a:r>
          </a:p>
          <a:p>
            <a:r>
              <a:rPr lang="en-US" sz="1200" b="0" i="0" u="none" strike="noStrike" kern="1200" baseline="0" dirty="0">
                <a:solidFill>
                  <a:schemeClr val="tx1"/>
                </a:solidFill>
                <a:latin typeface="+mn-lt"/>
                <a:ea typeface="+mn-ea"/>
                <a:cs typeface="+mn-cs"/>
              </a:rPr>
              <a:t>Allowing custom filters by Store, Department, Season, etc., </a:t>
            </a:r>
          </a:p>
          <a:p>
            <a:r>
              <a:rPr lang="en-US" sz="1200" b="0" i="0" u="none" strike="noStrike" kern="1200" baseline="0" dirty="0">
                <a:solidFill>
                  <a:schemeClr val="tx1"/>
                </a:solidFill>
                <a:latin typeface="+mn-lt"/>
                <a:ea typeface="+mn-ea"/>
                <a:cs typeface="+mn-cs"/>
              </a:rPr>
              <a:t>Enabling easy retraining with new data, </a:t>
            </a:r>
          </a:p>
          <a:p>
            <a:r>
              <a:rPr lang="en-US" sz="1200" b="0" i="0" u="none" strike="noStrike" kern="1200" baseline="0" dirty="0">
                <a:solidFill>
                  <a:schemeClr val="tx1"/>
                </a:solidFill>
                <a:latin typeface="+mn-lt"/>
                <a:ea typeface="+mn-ea"/>
                <a:cs typeface="+mn-cs"/>
              </a:rPr>
              <a:t>And finally, presenting everything through a user-friendly </a:t>
            </a:r>
            <a:r>
              <a:rPr lang="en-US" sz="1200" b="0" i="0" u="none" strike="noStrike" kern="1200" baseline="0" dirty="0" err="1">
                <a:solidFill>
                  <a:schemeClr val="tx1"/>
                </a:solidFill>
                <a:latin typeface="+mn-lt"/>
                <a:ea typeface="+mn-ea"/>
                <a:cs typeface="+mn-cs"/>
              </a:rPr>
              <a:t>Streamlit</a:t>
            </a:r>
            <a:r>
              <a:rPr lang="en-US" sz="1200" b="0" i="0" u="none" strike="noStrike" kern="1200" baseline="0" dirty="0">
                <a:solidFill>
                  <a:schemeClr val="tx1"/>
                </a:solidFill>
                <a:latin typeface="+mn-lt"/>
                <a:ea typeface="+mn-ea"/>
                <a:cs typeface="+mn-cs"/>
              </a:rPr>
              <a:t> interface. </a:t>
            </a:r>
          </a:p>
          <a:p>
            <a:endParaRPr lang="en-IN" dirty="0"/>
          </a:p>
        </p:txBody>
      </p:sp>
      <p:sp>
        <p:nvSpPr>
          <p:cNvPr id="4" name="Slide Number Placeholder 3"/>
          <p:cNvSpPr>
            <a:spLocks noGrp="1"/>
          </p:cNvSpPr>
          <p:nvPr>
            <p:ph type="sldNum" sz="quarter" idx="5"/>
          </p:nvPr>
        </p:nvSpPr>
        <p:spPr/>
        <p:txBody>
          <a:bodyPr/>
          <a:lstStyle/>
          <a:p>
            <a:fld id="{D060679C-80C7-4E7D-9614-ABA41C5B2858}" type="slidenum">
              <a:rPr lang="en-US" smtClean="0"/>
              <a:t>3</a:t>
            </a:fld>
            <a:endParaRPr lang="en-US" dirty="0"/>
          </a:p>
        </p:txBody>
      </p:sp>
    </p:spTree>
    <p:extLst>
      <p:ext uri="{BB962C8B-B14F-4D97-AF65-F5344CB8AC3E}">
        <p14:creationId xmlns:p14="http://schemas.microsoft.com/office/powerpoint/2010/main" val="284846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Slide 3: Technical Specification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We’ve used a rich ecosystem of tools and libraries: </a:t>
            </a:r>
          </a:p>
          <a:p>
            <a:r>
              <a:rPr lang="en-US" sz="1200" b="1" i="0" u="none" strike="noStrike" kern="1200" baseline="0" dirty="0">
                <a:solidFill>
                  <a:schemeClr val="tx1"/>
                </a:solidFill>
                <a:latin typeface="+mn-lt"/>
                <a:ea typeface="+mn-ea"/>
                <a:cs typeface="+mn-cs"/>
              </a:rPr>
              <a:t>Python </a:t>
            </a:r>
            <a:r>
              <a:rPr lang="en-US" sz="1200" b="0" i="0" u="none" strike="noStrike" kern="1200" baseline="0" dirty="0">
                <a:solidFill>
                  <a:schemeClr val="tx1"/>
                </a:solidFill>
                <a:latin typeface="+mn-lt"/>
                <a:ea typeface="+mn-ea"/>
                <a:cs typeface="+mn-cs"/>
              </a:rPr>
              <a:t>and </a:t>
            </a:r>
            <a:r>
              <a:rPr lang="en-US" sz="1200" b="1" i="0" u="none" strike="noStrike" kern="1200" baseline="0" dirty="0" err="1">
                <a:solidFill>
                  <a:schemeClr val="tx1"/>
                </a:solidFill>
                <a:latin typeface="+mn-lt"/>
                <a:ea typeface="+mn-ea"/>
                <a:cs typeface="+mn-cs"/>
              </a:rPr>
              <a:t>Streamlit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development, </a:t>
            </a:r>
          </a:p>
          <a:p>
            <a:r>
              <a:rPr lang="en-US" sz="1200" b="1" i="0" u="none" strike="noStrike" kern="1200" baseline="0" dirty="0">
                <a:solidFill>
                  <a:schemeClr val="tx1"/>
                </a:solidFill>
                <a:latin typeface="+mn-lt"/>
                <a:ea typeface="+mn-ea"/>
                <a:cs typeface="+mn-cs"/>
              </a:rPr>
              <a:t>Pandas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NumPy</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Matplotlib</a:t>
            </a:r>
            <a:r>
              <a:rPr lang="en-US" sz="1200" b="0" i="0" u="none" strike="noStrike" kern="1200" baseline="0" dirty="0">
                <a:solidFill>
                  <a:schemeClr val="tx1"/>
                </a:solidFill>
                <a:latin typeface="+mn-lt"/>
                <a:ea typeface="+mn-ea"/>
                <a:cs typeface="+mn-cs"/>
              </a:rPr>
              <a:t>, and </a:t>
            </a:r>
            <a:r>
              <a:rPr lang="en-US" sz="1200" b="1" i="0" u="none" strike="noStrike" kern="1200" baseline="0" dirty="0" err="1">
                <a:solidFill>
                  <a:schemeClr val="tx1"/>
                </a:solidFill>
                <a:latin typeface="+mn-lt"/>
                <a:ea typeface="+mn-ea"/>
                <a:cs typeface="+mn-cs"/>
              </a:rPr>
              <a:t>Plotly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data processing and visualization, </a:t>
            </a:r>
          </a:p>
          <a:p>
            <a:r>
              <a:rPr lang="en-US" sz="1200" b="1" i="0" u="none" strike="noStrike" kern="1200" baseline="0" dirty="0">
                <a:solidFill>
                  <a:schemeClr val="tx1"/>
                </a:solidFill>
                <a:latin typeface="+mn-lt"/>
                <a:ea typeface="+mn-ea"/>
                <a:cs typeface="+mn-cs"/>
              </a:rPr>
              <a:t>scikit-learn </a:t>
            </a:r>
            <a:r>
              <a:rPr lang="en-US" sz="1200" b="0" i="0" u="none" strike="noStrike" kern="1200" baseline="0" dirty="0">
                <a:solidFill>
                  <a:schemeClr val="tx1"/>
                </a:solidFill>
                <a:latin typeface="+mn-lt"/>
                <a:ea typeface="+mn-ea"/>
                <a:cs typeface="+mn-cs"/>
              </a:rPr>
              <a:t>and </a:t>
            </a:r>
            <a:r>
              <a:rPr lang="en-US" sz="1200" b="1" i="0" u="none" strike="noStrike" kern="1200" baseline="0" dirty="0" err="1">
                <a:solidFill>
                  <a:schemeClr val="tx1"/>
                </a:solidFill>
                <a:latin typeface="+mn-lt"/>
                <a:ea typeface="+mn-ea"/>
                <a:cs typeface="+mn-cs"/>
              </a:rPr>
              <a:t>XGBoost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model building, </a:t>
            </a:r>
          </a:p>
          <a:p>
            <a:r>
              <a:rPr lang="en-IN" sz="1200" b="1" i="0" u="none" strike="noStrike" kern="1200" baseline="0" dirty="0">
                <a:solidFill>
                  <a:schemeClr val="tx1"/>
                </a:solidFill>
                <a:latin typeface="+mn-lt"/>
                <a:ea typeface="+mn-ea"/>
                <a:cs typeface="+mn-cs"/>
              </a:rPr>
              <a:t>SHAP </a:t>
            </a:r>
            <a:r>
              <a:rPr lang="en-IN" sz="1200" b="0" i="0" u="none" strike="noStrike" kern="1200" baseline="0" dirty="0">
                <a:solidFill>
                  <a:schemeClr val="tx1"/>
                </a:solidFill>
                <a:latin typeface="+mn-lt"/>
                <a:ea typeface="+mn-ea"/>
                <a:cs typeface="+mn-cs"/>
              </a:rPr>
              <a:t>for interpretability, </a:t>
            </a:r>
          </a:p>
          <a:p>
            <a:r>
              <a:rPr lang="en-US" sz="1200" b="0" i="0" u="none" strike="noStrike" kern="1200" baseline="0" dirty="0">
                <a:solidFill>
                  <a:schemeClr val="tx1"/>
                </a:solidFill>
                <a:latin typeface="+mn-lt"/>
                <a:ea typeface="+mn-ea"/>
                <a:cs typeface="+mn-cs"/>
              </a:rPr>
              <a:t>And </a:t>
            </a:r>
            <a:r>
              <a:rPr lang="en-US" sz="1200" b="1" i="0" u="none" strike="noStrike" kern="1200" baseline="0" dirty="0" err="1">
                <a:solidFill>
                  <a:schemeClr val="tx1"/>
                </a:solidFill>
                <a:latin typeface="+mn-lt"/>
                <a:ea typeface="+mn-ea"/>
                <a:cs typeface="+mn-cs"/>
              </a:rPr>
              <a:t>Joblib</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for model persistence. These technologies work in sync to deliver a fast, responsive, and insightful dashboard. </a:t>
            </a:r>
          </a:p>
          <a:p>
            <a:endParaRPr lang="en-IN" dirty="0"/>
          </a:p>
        </p:txBody>
      </p:sp>
      <p:sp>
        <p:nvSpPr>
          <p:cNvPr id="4" name="Slide Number Placeholder 3"/>
          <p:cNvSpPr>
            <a:spLocks noGrp="1"/>
          </p:cNvSpPr>
          <p:nvPr>
            <p:ph type="sldNum" sz="quarter" idx="5"/>
          </p:nvPr>
        </p:nvSpPr>
        <p:spPr/>
        <p:txBody>
          <a:bodyPr/>
          <a:lstStyle/>
          <a:p>
            <a:fld id="{D060679C-80C7-4E7D-9614-ABA41C5B2858}" type="slidenum">
              <a:rPr lang="en-US" smtClean="0"/>
              <a:t>5</a:t>
            </a:fld>
            <a:endParaRPr lang="en-US" dirty="0"/>
          </a:p>
        </p:txBody>
      </p:sp>
    </p:spTree>
    <p:extLst>
      <p:ext uri="{BB962C8B-B14F-4D97-AF65-F5344CB8AC3E}">
        <p14:creationId xmlns:p14="http://schemas.microsoft.com/office/powerpoint/2010/main" val="129356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Slide 5: Output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output of the project includes: </a:t>
            </a:r>
          </a:p>
          <a:p>
            <a:r>
              <a:rPr lang="en-US" sz="1200" b="0" i="0" u="none" strike="noStrike" kern="1200" baseline="0" dirty="0">
                <a:solidFill>
                  <a:schemeClr val="tx1"/>
                </a:solidFill>
                <a:latin typeface="+mn-lt"/>
                <a:ea typeface="+mn-ea"/>
                <a:cs typeface="+mn-cs"/>
              </a:rPr>
              <a:t>Interactive dashboards with line, bar, pie, and box plots, </a:t>
            </a:r>
          </a:p>
          <a:p>
            <a:r>
              <a:rPr lang="en-US" sz="1200" b="0" i="0" u="none" strike="noStrike" kern="1200" baseline="0" dirty="0">
                <a:solidFill>
                  <a:schemeClr val="tx1"/>
                </a:solidFill>
                <a:latin typeface="+mn-lt"/>
                <a:ea typeface="+mn-ea"/>
                <a:cs typeface="+mn-cs"/>
              </a:rPr>
              <a:t>KPIs like Total Sales, Weekly Avg., Unique Stores and Depts., </a:t>
            </a:r>
          </a:p>
          <a:p>
            <a:r>
              <a:rPr lang="en-US" sz="1200" b="0" i="0" u="none" strike="noStrike" kern="1200" baseline="0" dirty="0">
                <a:solidFill>
                  <a:schemeClr val="tx1"/>
                </a:solidFill>
                <a:latin typeface="+mn-lt"/>
                <a:ea typeface="+mn-ea"/>
                <a:cs typeface="+mn-cs"/>
              </a:rPr>
              <a:t>A future forecast plot for user-selected store &amp; department, </a:t>
            </a:r>
          </a:p>
          <a:p>
            <a:r>
              <a:rPr lang="en-IN" sz="1200" b="0" i="0" u="none" strike="noStrike" kern="1200" baseline="0" dirty="0">
                <a:solidFill>
                  <a:schemeClr val="tx1"/>
                </a:solidFill>
                <a:latin typeface="+mn-lt"/>
                <a:ea typeface="+mn-ea"/>
                <a:cs typeface="+mn-cs"/>
              </a:rPr>
              <a:t>Detailed downloadable sales tables, </a:t>
            </a:r>
          </a:p>
          <a:p>
            <a:r>
              <a:rPr lang="en-US" sz="1200" b="0" i="0" u="none" strike="noStrike" kern="1200" baseline="0" dirty="0">
                <a:solidFill>
                  <a:schemeClr val="tx1"/>
                </a:solidFill>
                <a:latin typeface="+mn-lt"/>
                <a:ea typeface="+mn-ea"/>
                <a:cs typeface="+mn-cs"/>
              </a:rPr>
              <a:t>And a retraining status update when new data is uploaded. </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 Slide 6: Outcome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impact of this project includes: </a:t>
            </a:r>
          </a:p>
          <a:p>
            <a:r>
              <a:rPr lang="en-IN" sz="1200" b="0" i="0" u="none" strike="noStrike" kern="1200" baseline="0" dirty="0">
                <a:solidFill>
                  <a:schemeClr val="tx1"/>
                </a:solidFill>
                <a:latin typeface="+mn-lt"/>
                <a:ea typeface="+mn-ea"/>
                <a:cs typeface="+mn-cs"/>
              </a:rPr>
              <a:t>Better business intelligence via visual analytics, </a:t>
            </a:r>
          </a:p>
          <a:p>
            <a:r>
              <a:rPr lang="en-IN" sz="1200" b="0" i="0" u="none" strike="noStrike" kern="1200" baseline="0" dirty="0">
                <a:solidFill>
                  <a:schemeClr val="tx1"/>
                </a:solidFill>
                <a:latin typeface="+mn-lt"/>
                <a:ea typeface="+mn-ea"/>
                <a:cs typeface="+mn-cs"/>
              </a:rPr>
              <a:t>Higher accuracy in forecasting, </a:t>
            </a:r>
          </a:p>
          <a:p>
            <a:r>
              <a:rPr lang="en-IN" sz="1200" b="0" i="0" u="none" strike="noStrike" kern="1200" baseline="0" dirty="0">
                <a:solidFill>
                  <a:schemeClr val="tx1"/>
                </a:solidFill>
                <a:latin typeface="+mn-lt"/>
                <a:ea typeface="+mn-ea"/>
                <a:cs typeface="+mn-cs"/>
              </a:rPr>
              <a:t>Efficient inventory planning, </a:t>
            </a:r>
          </a:p>
          <a:p>
            <a:endParaRPr lang="en-IN" sz="1200" b="0" i="0" u="none" strike="noStrike" kern="1200" baseline="0" dirty="0">
              <a:solidFill>
                <a:schemeClr val="tx1"/>
              </a:solidFill>
              <a:latin typeface="+mn-lt"/>
              <a:ea typeface="+mn-ea"/>
              <a:cs typeface="+mn-cs"/>
            </a:endParaRPr>
          </a:p>
          <a:p>
            <a:endParaRPr lang="en-IN"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Strategic planning support, </a:t>
            </a:r>
          </a:p>
          <a:p>
            <a:r>
              <a:rPr lang="en-US" sz="1200" b="0" i="0" u="none" strike="noStrike" kern="1200" baseline="0" dirty="0">
                <a:solidFill>
                  <a:schemeClr val="tx1"/>
                </a:solidFill>
                <a:latin typeface="+mn-lt"/>
                <a:ea typeface="+mn-ea"/>
                <a:cs typeface="+mn-cs"/>
              </a:rPr>
              <a:t>And continuous learning through on-demand retraining. Ultimately, it empowers decision-making with data. </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u="none" strike="noStrike" kern="1200" baseline="0" dirty="0">
                <a:solidFill>
                  <a:schemeClr val="tx1"/>
                </a:solidFill>
                <a:latin typeface="+mn-lt"/>
                <a:ea typeface="+mn-ea"/>
                <a:cs typeface="+mn-cs"/>
              </a:rPr>
              <a:t>Slide 7: Real-Life Problems </a:t>
            </a:r>
            <a:endParaRPr lang="en-IN" sz="1200" b="0" i="0" u="none" strike="noStrike" kern="1200" baseline="0" dirty="0">
              <a:solidFill>
                <a:schemeClr val="tx1"/>
              </a:solidFill>
              <a:latin typeface="+mn-lt"/>
              <a:ea typeface="+mn-ea"/>
              <a:cs typeface="+mn-cs"/>
            </a:endParaRP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Let’s briefly look at the real-world problems we are solving: </a:t>
            </a:r>
          </a:p>
          <a:p>
            <a:r>
              <a:rPr lang="en-US" sz="1200" b="1" i="0" u="none" strike="noStrike" kern="1200" baseline="0" dirty="0">
                <a:solidFill>
                  <a:schemeClr val="tx1"/>
                </a:solidFill>
                <a:latin typeface="+mn-lt"/>
                <a:ea typeface="+mn-ea"/>
                <a:cs typeface="+mn-cs"/>
              </a:rPr>
              <a:t>Sales Volatility </a:t>
            </a:r>
            <a:r>
              <a:rPr lang="en-US" sz="1200" b="0" i="0" u="none" strike="noStrike" kern="1200" baseline="0" dirty="0">
                <a:solidFill>
                  <a:schemeClr val="tx1"/>
                </a:solidFill>
                <a:latin typeface="+mn-lt"/>
                <a:ea typeface="+mn-ea"/>
                <a:cs typeface="+mn-cs"/>
              </a:rPr>
              <a:t>due to promotions, holidays, or external factors, </a:t>
            </a:r>
          </a:p>
          <a:p>
            <a:r>
              <a:rPr lang="en-US" sz="1200" b="1" i="0" u="none" strike="noStrike" kern="1200" baseline="0" dirty="0">
                <a:solidFill>
                  <a:schemeClr val="tx1"/>
                </a:solidFill>
                <a:latin typeface="+mn-lt"/>
                <a:ea typeface="+mn-ea"/>
                <a:cs typeface="+mn-cs"/>
              </a:rPr>
              <a:t>Inventory mismatch </a:t>
            </a:r>
            <a:r>
              <a:rPr lang="en-US" sz="1200" b="0" i="0" u="none" strike="noStrike" kern="1200" baseline="0" dirty="0">
                <a:solidFill>
                  <a:schemeClr val="tx1"/>
                </a:solidFill>
                <a:latin typeface="+mn-lt"/>
                <a:ea typeface="+mn-ea"/>
                <a:cs typeface="+mn-cs"/>
              </a:rPr>
              <a:t>due to guesswork-based planning, </a:t>
            </a:r>
          </a:p>
          <a:p>
            <a:r>
              <a:rPr lang="en-US" sz="1200" b="1" i="0" u="none" strike="noStrike" kern="1200" baseline="0" dirty="0">
                <a:solidFill>
                  <a:schemeClr val="tx1"/>
                </a:solidFill>
                <a:latin typeface="+mn-lt"/>
                <a:ea typeface="+mn-ea"/>
                <a:cs typeface="+mn-cs"/>
              </a:rPr>
              <a:t>Inefficient resource allocation </a:t>
            </a:r>
            <a:r>
              <a:rPr lang="en-US" sz="1200" b="0" i="0" u="none" strike="noStrike" kern="1200" baseline="0" dirty="0">
                <a:solidFill>
                  <a:schemeClr val="tx1"/>
                </a:solidFill>
                <a:latin typeface="+mn-lt"/>
                <a:ea typeface="+mn-ea"/>
                <a:cs typeface="+mn-cs"/>
              </a:rPr>
              <a:t>due to lack of foresight, </a:t>
            </a:r>
          </a:p>
          <a:p>
            <a:r>
              <a:rPr lang="en-US" sz="1200" b="1" i="0" u="none" strike="noStrike" kern="1200" baseline="0" dirty="0">
                <a:solidFill>
                  <a:schemeClr val="tx1"/>
                </a:solidFill>
                <a:latin typeface="+mn-lt"/>
                <a:ea typeface="+mn-ea"/>
                <a:cs typeface="+mn-cs"/>
              </a:rPr>
              <a:t>Lack of data-driven decisions</a:t>
            </a:r>
            <a:r>
              <a:rPr lang="en-US" sz="1200" b="0" i="0" u="none" strike="noStrike" kern="1200" baseline="0" dirty="0">
                <a:solidFill>
                  <a:schemeClr val="tx1"/>
                </a:solidFill>
                <a:latin typeface="+mn-lt"/>
                <a:ea typeface="+mn-ea"/>
                <a:cs typeface="+mn-cs"/>
              </a:rPr>
              <a:t>, and </a:t>
            </a:r>
          </a:p>
          <a:p>
            <a:r>
              <a:rPr lang="en-US" sz="1200" b="1" i="0" u="none" strike="noStrike" kern="1200" baseline="0" dirty="0">
                <a:solidFill>
                  <a:schemeClr val="tx1"/>
                </a:solidFill>
                <a:latin typeface="+mn-lt"/>
                <a:ea typeface="+mn-ea"/>
                <a:cs typeface="+mn-cs"/>
              </a:rPr>
              <a:t>Model obsolescence </a:t>
            </a:r>
            <a:r>
              <a:rPr lang="en-US" sz="1200" b="0" i="0" u="none" strike="noStrike" kern="1200" baseline="0" dirty="0">
                <a:solidFill>
                  <a:schemeClr val="tx1"/>
                </a:solidFill>
                <a:latin typeface="+mn-lt"/>
                <a:ea typeface="+mn-ea"/>
                <a:cs typeface="+mn-cs"/>
              </a:rPr>
              <a:t>as market trends evolve. </a:t>
            </a:r>
          </a:p>
          <a:p>
            <a:endParaRPr lang="en-IN" dirty="0"/>
          </a:p>
          <a:p>
            <a:r>
              <a:rPr lang="en-IN" sz="1200" b="0" i="0" u="none" strike="noStrike" kern="1200" baseline="0" dirty="0">
                <a:solidFill>
                  <a:schemeClr val="tx1"/>
                </a:solidFill>
                <a:latin typeface="+mn-lt"/>
                <a:ea typeface="+mn-ea"/>
                <a:cs typeface="+mn-cs"/>
              </a:rPr>
              <a:t>Slide 8: Solutions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Here's how our system addresses them: </a:t>
            </a:r>
          </a:p>
          <a:p>
            <a:r>
              <a:rPr lang="en-US" sz="1200" b="0" i="0" u="none" strike="noStrike" kern="1200" baseline="0" dirty="0" err="1">
                <a:solidFill>
                  <a:schemeClr val="tx1"/>
                </a:solidFill>
                <a:latin typeface="+mn-lt"/>
                <a:ea typeface="+mn-ea"/>
                <a:cs typeface="+mn-cs"/>
              </a:rPr>
              <a:t>XGBoost</a:t>
            </a:r>
            <a:r>
              <a:rPr lang="en-US" sz="1200" b="0" i="0" u="none" strike="noStrike" kern="1200" baseline="0" dirty="0">
                <a:solidFill>
                  <a:schemeClr val="tx1"/>
                </a:solidFill>
                <a:latin typeface="+mn-lt"/>
                <a:ea typeface="+mn-ea"/>
                <a:cs typeface="+mn-cs"/>
              </a:rPr>
              <a:t> reduces sales volatility by considering many influencing factors, </a:t>
            </a:r>
          </a:p>
          <a:p>
            <a:r>
              <a:rPr lang="en-US" sz="1200" b="0" i="0" u="none" strike="noStrike" kern="1200" baseline="0" dirty="0">
                <a:solidFill>
                  <a:schemeClr val="tx1"/>
                </a:solidFill>
                <a:latin typeface="+mn-lt"/>
                <a:ea typeface="+mn-ea"/>
                <a:cs typeface="+mn-cs"/>
              </a:rPr>
              <a:t>Accurate forecasts prevent over- and under-stocking, </a:t>
            </a:r>
          </a:p>
          <a:p>
            <a:r>
              <a:rPr lang="en-US" sz="1200" b="0" i="0" u="none" strike="noStrike" kern="1200" baseline="0" dirty="0">
                <a:solidFill>
                  <a:schemeClr val="tx1"/>
                </a:solidFill>
                <a:latin typeface="+mn-lt"/>
                <a:ea typeface="+mn-ea"/>
                <a:cs typeface="+mn-cs"/>
              </a:rPr>
              <a:t>Future demand predictions guide staffing and logistics, </a:t>
            </a:r>
          </a:p>
          <a:p>
            <a:r>
              <a:rPr lang="en-US" sz="1200" b="0" i="0" u="none" strike="noStrike" kern="1200" baseline="0" dirty="0">
                <a:solidFill>
                  <a:schemeClr val="tx1"/>
                </a:solidFill>
                <a:latin typeface="+mn-lt"/>
                <a:ea typeface="+mn-ea"/>
                <a:cs typeface="+mn-cs"/>
              </a:rPr>
              <a:t>KPIs and SHAP enable explainable and data-driven decisions, </a:t>
            </a:r>
          </a:p>
          <a:p>
            <a:r>
              <a:rPr lang="en-US" sz="1200" b="0" i="0" u="none" strike="noStrike" kern="1200" baseline="0" dirty="0">
                <a:solidFill>
                  <a:schemeClr val="tx1"/>
                </a:solidFill>
                <a:latin typeface="+mn-lt"/>
                <a:ea typeface="+mn-ea"/>
                <a:cs typeface="+mn-cs"/>
              </a:rPr>
              <a:t>And the retraining module keeps the model up-to-date. </a:t>
            </a:r>
          </a:p>
          <a:p>
            <a:endParaRPr lang="en-IN" dirty="0"/>
          </a:p>
        </p:txBody>
      </p:sp>
      <p:sp>
        <p:nvSpPr>
          <p:cNvPr id="4" name="Slide Number Placeholder 3"/>
          <p:cNvSpPr>
            <a:spLocks noGrp="1"/>
          </p:cNvSpPr>
          <p:nvPr>
            <p:ph type="sldNum" sz="quarter" idx="5"/>
          </p:nvPr>
        </p:nvSpPr>
        <p:spPr/>
        <p:txBody>
          <a:bodyPr/>
          <a:lstStyle/>
          <a:p>
            <a:fld id="{D060679C-80C7-4E7D-9614-ABA41C5B2858}" type="slidenum">
              <a:rPr lang="en-US" smtClean="0"/>
              <a:t>8</a:t>
            </a:fld>
            <a:endParaRPr lang="en-US" dirty="0"/>
          </a:p>
        </p:txBody>
      </p:sp>
    </p:spTree>
    <p:extLst>
      <p:ext uri="{BB962C8B-B14F-4D97-AF65-F5344CB8AC3E}">
        <p14:creationId xmlns:p14="http://schemas.microsoft.com/office/powerpoint/2010/main" val="89203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IN" sz="1200" b="0" i="0" u="none" strike="noStrike" kern="1200" baseline="0" dirty="0">
                <a:solidFill>
                  <a:schemeClr val="tx1"/>
                </a:solidFill>
                <a:latin typeface="+mn-lt"/>
                <a:ea typeface="+mn-ea"/>
                <a:cs typeface="+mn-cs"/>
              </a:rPr>
              <a:t>Slide 10: Future Scope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project opens up many possibilities: </a:t>
            </a:r>
          </a:p>
          <a:p>
            <a:r>
              <a:rPr lang="en-IN" sz="1200" b="0" i="0" u="none" strike="noStrike" kern="1200" baseline="0" dirty="0">
                <a:solidFill>
                  <a:schemeClr val="tx1"/>
                </a:solidFill>
                <a:latin typeface="+mn-lt"/>
                <a:ea typeface="+mn-ea"/>
                <a:cs typeface="+mn-cs"/>
              </a:rPr>
              <a:t>Integrating </a:t>
            </a:r>
            <a:r>
              <a:rPr lang="en-IN" sz="1200" b="1" i="0" u="none" strike="noStrike" kern="1200" baseline="0" dirty="0">
                <a:solidFill>
                  <a:schemeClr val="tx1"/>
                </a:solidFill>
                <a:latin typeface="+mn-lt"/>
                <a:ea typeface="+mn-ea"/>
                <a:cs typeface="+mn-cs"/>
              </a:rPr>
              <a:t>Prophet, LSTM</a:t>
            </a:r>
            <a:r>
              <a:rPr lang="en-IN" sz="1200" b="0" i="0" u="none" strike="noStrike" kern="1200" baseline="0" dirty="0">
                <a:solidFill>
                  <a:schemeClr val="tx1"/>
                </a:solidFill>
                <a:latin typeface="+mn-lt"/>
                <a:ea typeface="+mn-ea"/>
                <a:cs typeface="+mn-cs"/>
              </a:rPr>
              <a:t>, or ensemble models, </a:t>
            </a:r>
          </a:p>
          <a:p>
            <a:r>
              <a:rPr lang="en-US" sz="1200" b="0" i="0" u="none" strike="noStrike" kern="1200" baseline="0" dirty="0">
                <a:solidFill>
                  <a:schemeClr val="tx1"/>
                </a:solidFill>
                <a:latin typeface="+mn-lt"/>
                <a:ea typeface="+mn-ea"/>
                <a:cs typeface="+mn-cs"/>
              </a:rPr>
              <a:t>API integration for real-time data (e.g., weather, social sentiment), </a:t>
            </a:r>
          </a:p>
          <a:p>
            <a:r>
              <a:rPr lang="en-US" sz="1200" b="0" i="0" u="none" strike="noStrike" kern="1200" baseline="0" dirty="0">
                <a:solidFill>
                  <a:schemeClr val="tx1"/>
                </a:solidFill>
                <a:latin typeface="+mn-lt"/>
                <a:ea typeface="+mn-ea"/>
                <a:cs typeface="+mn-cs"/>
              </a:rPr>
              <a:t>User authentication and access control, </a:t>
            </a:r>
          </a:p>
          <a:p>
            <a:r>
              <a:rPr lang="en-US" sz="1200" b="0" i="0" u="none" strike="noStrike" kern="1200" baseline="0" dirty="0">
                <a:solidFill>
                  <a:schemeClr val="tx1"/>
                </a:solidFill>
                <a:latin typeface="+mn-lt"/>
                <a:ea typeface="+mn-ea"/>
                <a:cs typeface="+mn-cs"/>
              </a:rPr>
              <a:t>Migration from CSV to databases, </a:t>
            </a:r>
          </a:p>
          <a:p>
            <a:r>
              <a:rPr lang="en-IN" sz="1200" b="0" i="0" u="none" strike="noStrike" kern="1200" baseline="0" dirty="0">
                <a:solidFill>
                  <a:schemeClr val="tx1"/>
                </a:solidFill>
                <a:latin typeface="+mn-lt"/>
                <a:ea typeface="+mn-ea"/>
                <a:cs typeface="+mn-cs"/>
              </a:rPr>
              <a:t>What-if analysis tools, </a:t>
            </a:r>
          </a:p>
          <a:p>
            <a:r>
              <a:rPr lang="en-IN" sz="1200" b="0" i="0" u="none" strike="noStrike" kern="1200" baseline="0" dirty="0">
                <a:solidFill>
                  <a:schemeClr val="tx1"/>
                </a:solidFill>
                <a:latin typeface="+mn-lt"/>
                <a:ea typeface="+mn-ea"/>
                <a:cs typeface="+mn-cs"/>
              </a:rPr>
              <a:t>Confidence intervals for forecasts, </a:t>
            </a:r>
          </a:p>
          <a:p>
            <a:r>
              <a:rPr lang="en-IN" sz="1200" b="0" i="0" u="none" strike="noStrike" kern="1200" baseline="0" dirty="0">
                <a:solidFill>
                  <a:schemeClr val="tx1"/>
                </a:solidFill>
                <a:latin typeface="+mn-lt"/>
                <a:ea typeface="+mn-ea"/>
                <a:cs typeface="+mn-cs"/>
              </a:rPr>
              <a:t>Automated retraining via CI/CD, </a:t>
            </a:r>
          </a:p>
          <a:p>
            <a:r>
              <a:rPr lang="en-US" sz="1200" b="0" i="0" u="none" strike="noStrike" kern="1200" baseline="0" dirty="0">
                <a:solidFill>
                  <a:schemeClr val="tx1"/>
                </a:solidFill>
                <a:latin typeface="+mn-lt"/>
                <a:ea typeface="+mn-ea"/>
                <a:cs typeface="+mn-cs"/>
              </a:rPr>
              <a:t>Granular markdown and holiday logic, </a:t>
            </a:r>
          </a:p>
          <a:p>
            <a:r>
              <a:rPr lang="en-US" sz="1200" b="0" i="0" u="none" strike="noStrike" kern="1200" baseline="0" dirty="0">
                <a:solidFill>
                  <a:schemeClr val="tx1"/>
                </a:solidFill>
                <a:latin typeface="+mn-lt"/>
                <a:ea typeface="+mn-ea"/>
                <a:cs typeface="+mn-cs"/>
              </a:rPr>
              <a:t>Outlier detection, customizable dashboards, and </a:t>
            </a:r>
          </a:p>
          <a:p>
            <a:r>
              <a:rPr lang="en-US" sz="1200" b="0" i="0" u="none" strike="noStrike" kern="1200" baseline="0" dirty="0">
                <a:solidFill>
                  <a:schemeClr val="tx1"/>
                </a:solidFill>
                <a:latin typeface="+mn-lt"/>
                <a:ea typeface="+mn-ea"/>
                <a:cs typeface="+mn-cs"/>
              </a:rPr>
              <a:t>Scalability for large-scale retail datasets. </a:t>
            </a:r>
          </a:p>
          <a:p>
            <a:endParaRPr lang="en-US" sz="1200" b="0" i="0" u="none" strike="noStrike" kern="1200" baseline="0" dirty="0">
              <a:solidFill>
                <a:schemeClr val="tx1"/>
              </a:solidFill>
              <a:latin typeface="+mn-lt"/>
              <a:ea typeface="+mn-ea"/>
              <a:cs typeface="+mn-cs"/>
            </a:endParaRPr>
          </a:p>
          <a:p>
            <a:r>
              <a:rPr lang="en-IN" sz="1200" b="0" i="0" u="none" strike="noStrike" kern="1200" baseline="0" dirty="0">
                <a:solidFill>
                  <a:schemeClr val="tx1"/>
                </a:solidFill>
                <a:latin typeface="+mn-lt"/>
                <a:ea typeface="+mn-ea"/>
                <a:cs typeface="+mn-cs"/>
              </a:rPr>
              <a:t>Slide 11: Conclusion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conclusion, this project demonstrates how machine learning and modern data visualization can transform retail operations. It enables proactive planning, enhances forecasting accuracy, and ensures adaptability with retraining. It’s not just a dashboard—it’s a decision-making engine. </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IN" sz="1200" b="0" i="0" u="none" strike="noStrike" kern="1200" baseline="0" dirty="0">
                <a:solidFill>
                  <a:schemeClr val="tx1"/>
                </a:solidFill>
                <a:latin typeface="+mn-lt"/>
                <a:ea typeface="+mn-ea"/>
                <a:cs typeface="+mn-cs"/>
              </a:rPr>
              <a:t>Slide 12: Thank You </a:t>
            </a:r>
          </a:p>
          <a:p>
            <a:r>
              <a:rPr lang="en-IN" sz="1200" b="1" i="0" u="none" strike="noStrike" kern="1200" baseline="0" dirty="0">
                <a:solidFill>
                  <a:schemeClr val="tx1"/>
                </a:solidFill>
                <a:latin typeface="+mn-lt"/>
                <a:ea typeface="+mn-ea"/>
                <a:cs typeface="+mn-cs"/>
              </a:rPr>
              <a:t>Script: </a:t>
            </a:r>
            <a:endParaRPr lang="en-IN"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Thank you for your attention. I’m open to questions and suggestions. You can reach me at </a:t>
            </a:r>
            <a:r>
              <a:rPr lang="en-US" sz="1200" b="1" i="0" u="none" strike="noStrike" kern="1200" baseline="0" dirty="0">
                <a:solidFill>
                  <a:schemeClr val="tx1"/>
                </a:solidFill>
                <a:latin typeface="+mn-lt"/>
                <a:ea typeface="+mn-ea"/>
                <a:cs typeface="+mn-cs"/>
              </a:rPr>
              <a:t>dasmanasranjan2005@gmail.com</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914400" y="731520"/>
            <a:ext cx="4389120" cy="2103120"/>
          </a:xfrm>
        </p:spPr>
        <p:txBody>
          <a:bodyPr anchor="b" anchorCtr="0">
            <a:norm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3123E-E3E0-5E2A-E1FB-EC28A2C68EEB}"/>
              </a:ext>
            </a:extLst>
          </p:cNvPr>
          <p:cNvSpPr>
            <a:spLocks noGrp="1"/>
          </p:cNvSpPr>
          <p:nvPr>
            <p:ph idx="14"/>
          </p:nvPr>
        </p:nvSpPr>
        <p:spPr>
          <a:xfrm>
            <a:off x="914400" y="3108960"/>
            <a:ext cx="4389120" cy="192024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5B0A6B95-C59B-C125-7957-8C41B37891E1}"/>
              </a:ext>
            </a:extLst>
          </p:cNvPr>
          <p:cNvSpPr>
            <a:spLocks noGrp="1"/>
          </p:cNvSpPr>
          <p:nvPr>
            <p:ph idx="1"/>
          </p:nvPr>
        </p:nvSpPr>
        <p:spPr>
          <a:xfrm>
            <a:off x="5852160" y="731520"/>
            <a:ext cx="5367528" cy="52120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Freeform 11">
            <a:extLst>
              <a:ext uri="{FF2B5EF4-FFF2-40B4-BE49-F238E27FC236}">
                <a16:creationId xmlns:a16="http://schemas.microsoft.com/office/drawing/2014/main" id="{18CD2E87-8426-FC12-6665-A6E2F64FEA93}"/>
              </a:ext>
            </a:extLst>
          </p:cNvPr>
          <p:cNvSpPr>
            <a:spLocks noChangeAspect="1"/>
          </p:cNvSpPr>
          <p:nvPr userDrawn="1"/>
        </p:nvSpPr>
        <p:spPr>
          <a:xfrm flipH="1">
            <a:off x="-9525" y="5039331"/>
            <a:ext cx="986377" cy="128016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D35CF771-1335-6C94-6AA8-AF68EADDDF00}"/>
              </a:ext>
            </a:extLst>
          </p:cNvPr>
          <p:cNvSpPr/>
          <p:nvPr userDrawn="1"/>
        </p:nvSpPr>
        <p:spPr>
          <a:xfrm>
            <a:off x="1140014" y="514279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bg2">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2439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72" r:id="rId9"/>
    <p:sldLayoutId id="2147483653" r:id="rId10"/>
    <p:sldLayoutId id="2147483663" r:id="rId11"/>
    <p:sldLayoutId id="2147483665" r:id="rId12"/>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066800" y="-291161"/>
            <a:ext cx="5029200" cy="3291840"/>
          </a:xfrm>
        </p:spPr>
        <p:txBody>
          <a:bodyPr lIns="0" anchor="b" anchorCtr="0"/>
          <a:lstStyle/>
          <a:p>
            <a:r>
              <a:rPr lang="en-US" altLang="zh-CN" dirty="0"/>
              <a:t>Retail Sales Forecasting</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363764" y="3092119"/>
            <a:ext cx="4912598" cy="914400"/>
          </a:xfrm>
        </p:spPr>
        <p:txBody>
          <a:bodyPr>
            <a:normAutofit/>
          </a:bodyPr>
          <a:lstStyle/>
          <a:p>
            <a:r>
              <a:rPr lang="en-US" dirty="0"/>
              <a:t>By Manas R. Das, AI Intern, OCAC</a:t>
            </a:r>
          </a:p>
          <a:p>
            <a:r>
              <a:rPr lang="en-US" dirty="0"/>
              <a:t>Guided By Mr. Sambit </a:t>
            </a:r>
            <a:r>
              <a:rPr lang="en-US" dirty="0" err="1"/>
              <a:t>Subhasish</a:t>
            </a:r>
            <a:r>
              <a:rPr lang="en-US" dirty="0"/>
              <a:t> Sahu</a:t>
            </a:r>
          </a:p>
        </p:txBody>
      </p:sp>
      <p:pic>
        <p:nvPicPr>
          <p:cNvPr id="11" name="Picture Placeholder 10">
            <a:extLst>
              <a:ext uri="{FF2B5EF4-FFF2-40B4-BE49-F238E27FC236}">
                <a16:creationId xmlns:a16="http://schemas.microsoft.com/office/drawing/2014/main" id="{3C7FA669-E8A6-F56A-B7EA-1E463AB9F5CF}"/>
              </a:ext>
            </a:extLst>
          </p:cNvPr>
          <p:cNvPicPr>
            <a:picLocks noGrp="1" noChangeAspect="1"/>
          </p:cNvPicPr>
          <p:nvPr>
            <p:ph type="pic" sz="quarter" idx="47"/>
          </p:nvPr>
        </p:nvPicPr>
        <p:blipFill>
          <a:blip r:embed="rId3"/>
          <a:srcRect l="31153" r="23483"/>
          <a:stretch>
            <a:fillRect/>
          </a:stretch>
        </p:blipFill>
        <p:spPr>
          <a:xfrm>
            <a:off x="6742557" y="821836"/>
            <a:ext cx="4405503" cy="5066346"/>
          </a:xfrm>
        </p:spPr>
      </p:pic>
      <p:pic>
        <p:nvPicPr>
          <p:cNvPr id="3" name="Picture 2">
            <a:extLst>
              <a:ext uri="{FF2B5EF4-FFF2-40B4-BE49-F238E27FC236}">
                <a16:creationId xmlns:a16="http://schemas.microsoft.com/office/drawing/2014/main" id="{62ED416A-DBE9-982C-5F49-311C90680F27}"/>
              </a:ext>
            </a:extLst>
          </p:cNvPr>
          <p:cNvPicPr>
            <a:picLocks noChangeAspect="1"/>
          </p:cNvPicPr>
          <p:nvPr/>
        </p:nvPicPr>
        <p:blipFill>
          <a:blip r:embed="rId4"/>
          <a:stretch>
            <a:fillRect/>
          </a:stretch>
        </p:blipFill>
        <p:spPr>
          <a:xfrm>
            <a:off x="1363764" y="4356698"/>
            <a:ext cx="2373846" cy="567845"/>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lstStyle/>
          <a:p>
            <a:r>
              <a:rPr lang="en-US" dirty="0"/>
              <a:t>Manas R. Das</a:t>
            </a:r>
          </a:p>
          <a:p>
            <a:r>
              <a:rPr lang="en-US" dirty="0"/>
              <a:t>Dept. of ECE, ABIT</a:t>
            </a:r>
          </a:p>
          <a:p>
            <a:pPr lvl="0"/>
            <a:r>
              <a:rPr lang="en-US" dirty="0"/>
              <a:t>Email: dasmanasranjan2005@gmail.com</a:t>
            </a:r>
          </a:p>
          <a:p>
            <a:endParaRPr lang="en-US" dirty="0"/>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423D-88A3-2F1F-7F2D-B2F0F31E056E}"/>
              </a:ext>
            </a:extLst>
          </p:cNvPr>
          <p:cNvSpPr>
            <a:spLocks noGrp="1"/>
          </p:cNvSpPr>
          <p:nvPr>
            <p:ph type="title"/>
          </p:nvPr>
        </p:nvSpPr>
        <p:spPr/>
        <p:txBody>
          <a:bodyPr/>
          <a:lstStyle/>
          <a:p>
            <a:r>
              <a:rPr lang="en-IN" dirty="0"/>
              <a:t>QnA Time!!</a:t>
            </a:r>
          </a:p>
        </p:txBody>
      </p:sp>
      <p:sp>
        <p:nvSpPr>
          <p:cNvPr id="3" name="Text Placeholder 2">
            <a:extLst>
              <a:ext uri="{FF2B5EF4-FFF2-40B4-BE49-F238E27FC236}">
                <a16:creationId xmlns:a16="http://schemas.microsoft.com/office/drawing/2014/main" id="{E58EA37D-E674-EF48-FB72-218C30157BE5}"/>
              </a:ext>
            </a:extLst>
          </p:cNvPr>
          <p:cNvSpPr>
            <a:spLocks noGrp="1"/>
          </p:cNvSpPr>
          <p:nvPr>
            <p:ph type="body" sz="quarter" idx="27"/>
          </p:nvPr>
        </p:nvSpPr>
        <p:spPr/>
        <p:txBody>
          <a:bodyPr/>
          <a:lstStyle/>
          <a:p>
            <a:r>
              <a:rPr lang="en-IN" dirty="0"/>
              <a:t>Please Feel Free To Ask……………..</a:t>
            </a:r>
          </a:p>
        </p:txBody>
      </p:sp>
    </p:spTree>
    <p:extLst>
      <p:ext uri="{BB962C8B-B14F-4D97-AF65-F5344CB8AC3E}">
        <p14:creationId xmlns:p14="http://schemas.microsoft.com/office/powerpoint/2010/main" val="19664923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EA32-CFA0-4C03-7E19-3F5E56F6FB4F}"/>
              </a:ext>
            </a:extLst>
          </p:cNvPr>
          <p:cNvSpPr>
            <a:spLocks noGrp="1"/>
          </p:cNvSpPr>
          <p:nvPr>
            <p:ph type="title"/>
          </p:nvPr>
        </p:nvSpPr>
        <p:spPr>
          <a:xfrm>
            <a:off x="697230" y="2796212"/>
            <a:ext cx="4206240" cy="2377440"/>
          </a:xfrm>
        </p:spPr>
        <p:txBody>
          <a:bodyPr/>
          <a:lstStyle/>
          <a:p>
            <a:r>
              <a:rPr lang="en-IN" dirty="0">
                <a:latin typeface="Times New Roman" panose="02020603050405020304" pitchFamily="18" charset="0"/>
              </a:rPr>
              <a:t>Introduction </a:t>
            </a:r>
            <a:br>
              <a:rPr lang="en-IN" b="0" dirty="0">
                <a:latin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0C131770-3AFB-3C76-13E9-478323C381EC}"/>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
        <p:nvSpPr>
          <p:cNvPr id="6" name="TextBox 5">
            <a:extLst>
              <a:ext uri="{FF2B5EF4-FFF2-40B4-BE49-F238E27FC236}">
                <a16:creationId xmlns:a16="http://schemas.microsoft.com/office/drawing/2014/main" id="{0A83C30F-B03B-31AF-4372-E5E6AEE0F9CC}"/>
              </a:ext>
            </a:extLst>
          </p:cNvPr>
          <p:cNvSpPr txBox="1"/>
          <p:nvPr/>
        </p:nvSpPr>
        <p:spPr>
          <a:xfrm>
            <a:off x="788670" y="3139261"/>
            <a:ext cx="8492490" cy="2339102"/>
          </a:xfrm>
          <a:prstGeom prst="rect">
            <a:avLst/>
          </a:prstGeom>
          <a:noFill/>
        </p:spPr>
        <p:txBody>
          <a:bodyPr wrap="square">
            <a:spAutoFit/>
          </a:bodyPr>
          <a:lstStyle/>
          <a:p>
            <a:pPr algn="just"/>
            <a:endParaRPr lang="en-IN" sz="2000" b="0" i="0" u="none" strike="noStrike" baseline="0" dirty="0">
              <a:solidFill>
                <a:schemeClr val="bg1"/>
              </a:solidFill>
              <a:latin typeface="Times New Roman" panose="02020603050405020304" pitchFamily="18" charset="0"/>
            </a:endParaRPr>
          </a:p>
          <a:p>
            <a:pPr algn="just"/>
            <a:r>
              <a:rPr lang="en-US" sz="1800" b="0" i="0" u="none" strike="noStrike" baseline="0" dirty="0">
                <a:solidFill>
                  <a:schemeClr val="bg1"/>
                </a:solidFill>
                <a:latin typeface="Times New Roman" panose="02020603050405020304" pitchFamily="18" charset="0"/>
              </a:rPr>
              <a:t>In the dynamic landscape of retail, understanding sales patterns and predicting future demand are critical for operational efficiency, inventory management, and strategic planning. Traditional methods often fall short in handling the complexity and volume of modern sales data. This project addresses these challenges by offering a sophisticated, interactive web-based dashboard. Leveraging the power of modern data science tools, it transforms raw sales data into actionable insights, providing a clear view of past performance and a reliable projection of future trends. </a:t>
            </a:r>
            <a:endParaRPr lang="en-IN" dirty="0">
              <a:solidFill>
                <a:schemeClr val="bg1"/>
              </a:solidFill>
            </a:endParaRPr>
          </a:p>
        </p:txBody>
      </p:sp>
    </p:spTree>
    <p:extLst>
      <p:ext uri="{BB962C8B-B14F-4D97-AF65-F5344CB8AC3E}">
        <p14:creationId xmlns:p14="http://schemas.microsoft.com/office/powerpoint/2010/main" val="2535652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a:t>Objectives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3740727" y="3017520"/>
            <a:ext cx="5735782" cy="2967644"/>
          </a:xfrm>
        </p:spPr>
        <p:txBody>
          <a:bodyPr anchor="t" anchorCtr="0">
            <a:normAutofit fontScale="77500" lnSpcReduction="20000"/>
          </a:bodyPr>
          <a:lstStyle/>
          <a:p>
            <a:r>
              <a:rPr lang="en-US" sz="2800" dirty="0"/>
              <a:t>Comprehensive Data Visualization</a:t>
            </a:r>
          </a:p>
          <a:p>
            <a:r>
              <a:rPr lang="en-US" sz="2800" dirty="0"/>
              <a:t>Key Performance Indicator Monitoring</a:t>
            </a:r>
          </a:p>
          <a:p>
            <a:r>
              <a:rPr lang="en-US" sz="2800" dirty="0"/>
              <a:t>Advanced Sales Forecasting</a:t>
            </a:r>
          </a:p>
          <a:p>
            <a:r>
              <a:rPr lang="en-US" sz="2800" dirty="0"/>
              <a:t>Model Interpretability</a:t>
            </a:r>
          </a:p>
          <a:p>
            <a:r>
              <a:rPr lang="en-US" sz="2800" dirty="0"/>
              <a:t>Dynamic Filtering &amp; Customization</a:t>
            </a:r>
          </a:p>
          <a:p>
            <a:r>
              <a:rPr lang="en-US" sz="2800" dirty="0"/>
              <a:t>Model Retraining Capability</a:t>
            </a:r>
          </a:p>
          <a:p>
            <a:r>
              <a:rPr lang="en-US" sz="2800" dirty="0"/>
              <a:t>User-Friendly Interface</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3</a:t>
            </a:fld>
            <a:endParaRPr lang="en-US" altLang="zh-CN" noProof="0" dirty="0"/>
          </a:p>
        </p:txBody>
      </p:sp>
    </p:spTree>
    <p:extLst>
      <p:ext uri="{BB962C8B-B14F-4D97-AF65-F5344CB8AC3E}">
        <p14:creationId xmlns:p14="http://schemas.microsoft.com/office/powerpoint/2010/main" val="1485080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a:t>Technical Specification</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910328" cy="1005840"/>
          </a:xfrm>
        </p:spPr>
        <p:txBody>
          <a:bodyPr/>
          <a:lstStyle/>
          <a:p>
            <a:r>
              <a:rPr lang="en-US" dirty="0"/>
              <a:t>Navigating the future</a:t>
            </a:r>
          </a:p>
        </p:txBody>
      </p:sp>
    </p:spTree>
    <p:extLst>
      <p:ext uri="{BB962C8B-B14F-4D97-AF65-F5344CB8AC3E}">
        <p14:creationId xmlns:p14="http://schemas.microsoft.com/office/powerpoint/2010/main" val="3530111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3383280"/>
          </a:xfrm>
          <a:noFill/>
        </p:spPr>
        <p:txBody>
          <a:bodyPr anchor="t" anchorCtr="0">
            <a:noAutofit/>
          </a:bodyPr>
          <a:lstStyle/>
          <a:p>
            <a:r>
              <a:rPr lang="en-US" dirty="0"/>
              <a:t>Technologies &amp; Libraries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137265" y="2304288"/>
            <a:ext cx="6515495" cy="3566160"/>
          </a:xfrm>
          <a:noFill/>
        </p:spPr>
        <p:txBody>
          <a:bodyPr numCol="2">
            <a:normAutofit/>
          </a:bodyPr>
          <a:lstStyle/>
          <a:p>
            <a:r>
              <a:rPr lang="en-US" sz="2800" dirty="0"/>
              <a:t>Python</a:t>
            </a:r>
          </a:p>
          <a:p>
            <a:r>
              <a:rPr lang="en-US" sz="2800" dirty="0" err="1"/>
              <a:t>Streamlit</a:t>
            </a:r>
            <a:endParaRPr lang="en-US" sz="2800" dirty="0"/>
          </a:p>
          <a:p>
            <a:r>
              <a:rPr lang="en-US" sz="2800" dirty="0"/>
              <a:t>Pandas</a:t>
            </a:r>
          </a:p>
          <a:p>
            <a:r>
              <a:rPr lang="en-US" sz="2800" dirty="0"/>
              <a:t>NumPy</a:t>
            </a:r>
          </a:p>
          <a:p>
            <a:r>
              <a:rPr lang="en-US" sz="2800" dirty="0"/>
              <a:t>Matplotlib &amp; Seaborn</a:t>
            </a:r>
          </a:p>
          <a:p>
            <a:r>
              <a:rPr lang="en-US" sz="2800" dirty="0" err="1"/>
              <a:t>Plotly</a:t>
            </a:r>
            <a:endParaRPr lang="en-US" sz="2800" dirty="0"/>
          </a:p>
          <a:p>
            <a:r>
              <a:rPr lang="en-US" sz="2800" dirty="0"/>
              <a:t>Scikit-learn</a:t>
            </a:r>
          </a:p>
          <a:p>
            <a:r>
              <a:rPr lang="en-US" sz="2800" dirty="0" err="1"/>
              <a:t>XGBoost</a:t>
            </a:r>
            <a:endParaRPr lang="en-US" sz="2800" dirty="0"/>
          </a:p>
          <a:p>
            <a:r>
              <a:rPr lang="en-US" sz="2800" dirty="0"/>
              <a:t>SHAP</a:t>
            </a:r>
          </a:p>
          <a:p>
            <a:r>
              <a:rPr lang="en-US" sz="2800" dirty="0" err="1"/>
              <a:t>Joblib</a:t>
            </a:r>
            <a:endParaRPr lang="en-US" sz="2800" dirty="0"/>
          </a:p>
          <a:p>
            <a:r>
              <a:rPr lang="en-US" sz="2800" dirty="0"/>
              <a:t>datetime</a:t>
            </a:r>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66667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914400" y="731520"/>
            <a:ext cx="3931920" cy="2103120"/>
          </a:xfrm>
        </p:spPr>
        <p:txBody>
          <a:bodyPr anchor="b" anchorCtr="0"/>
          <a:lstStyle/>
          <a:p>
            <a:r>
              <a:rPr lang="en-US" altLang="zh-CN" dirty="0"/>
              <a:t>Output</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idx="1"/>
          </p:nvPr>
        </p:nvSpPr>
        <p:spPr>
          <a:xfrm>
            <a:off x="914400" y="3108960"/>
            <a:ext cx="3931920" cy="2651760"/>
          </a:xfrm>
        </p:spPr>
        <p:txBody>
          <a:bodyPr/>
          <a:lstStyle/>
          <a:p>
            <a:r>
              <a:rPr lang="en-US" dirty="0"/>
              <a:t>Interactive Dashboard</a:t>
            </a:r>
          </a:p>
          <a:p>
            <a:r>
              <a:rPr lang="en-US" dirty="0"/>
              <a:t>Key-Performance Indicator</a:t>
            </a:r>
          </a:p>
          <a:p>
            <a:r>
              <a:rPr lang="en-US" dirty="0"/>
              <a:t>Future-Sales-Forecast Plot</a:t>
            </a:r>
          </a:p>
          <a:p>
            <a:r>
              <a:rPr lang="en-US" dirty="0"/>
              <a:t>Detailed Future Forecast Table</a:t>
            </a: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A26B3DA3-995E-263F-F271-D0DCB60A6118}"/>
              </a:ext>
            </a:extLst>
          </p:cNvPr>
          <p:cNvSpPr>
            <a:spLocks noGrp="1"/>
          </p:cNvSpPr>
          <p:nvPr>
            <p:ph type="sldNum" sz="quarter" idx="53"/>
          </p:nvPr>
        </p:nvSpPr>
        <p:spPr/>
        <p:txBody>
          <a:bodyPr/>
          <a:lstStyle/>
          <a:p>
            <a:fld id="{47FEACEE-25B4-4A2D-B147-27296E36371D}" type="slidenum">
              <a:rPr lang="en-US" altLang="zh-CN" noProof="0" smtClean="0"/>
              <a:pPr/>
              <a:t>6</a:t>
            </a:fld>
            <a:endParaRPr lang="en-US" altLang="zh-CN" noProof="0" dirty="0"/>
          </a:p>
        </p:txBody>
      </p:sp>
      <p:pic>
        <p:nvPicPr>
          <p:cNvPr id="7" name="Picture Placeholder 6">
            <a:extLst>
              <a:ext uri="{FF2B5EF4-FFF2-40B4-BE49-F238E27FC236}">
                <a16:creationId xmlns:a16="http://schemas.microsoft.com/office/drawing/2014/main" id="{2D85A95A-8715-5305-C613-09D7F823AFD8}"/>
              </a:ext>
            </a:extLst>
          </p:cNvPr>
          <p:cNvPicPr>
            <a:picLocks noGrp="1" noChangeAspect="1"/>
          </p:cNvPicPr>
          <p:nvPr>
            <p:ph type="pic" sz="quarter" idx="54"/>
          </p:nvPr>
        </p:nvPicPr>
        <p:blipFill>
          <a:blip r:embed="rId3"/>
          <a:srcRect l="30069" r="30069"/>
          <a:stretch>
            <a:fillRect/>
          </a:stretch>
        </p:blipFill>
        <p:spPr/>
      </p:pic>
    </p:spTree>
    <p:extLst>
      <p:ext uri="{BB962C8B-B14F-4D97-AF65-F5344CB8AC3E}">
        <p14:creationId xmlns:p14="http://schemas.microsoft.com/office/powerpoint/2010/main" val="775548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914400" y="1060704"/>
            <a:ext cx="7132320" cy="1773936"/>
          </a:xfrm>
        </p:spPr>
        <p:txBody>
          <a:bodyPr/>
          <a:lstStyle/>
          <a:p>
            <a:r>
              <a:rPr lang="en-US" dirty="0"/>
              <a:t>Outcome</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idx="1"/>
          </p:nvPr>
        </p:nvSpPr>
        <p:spPr>
          <a:xfrm>
            <a:off x="665019" y="3108960"/>
            <a:ext cx="7764086" cy="2651760"/>
          </a:xfrm>
        </p:spPr>
        <p:txBody>
          <a:bodyPr numCol="2">
            <a:normAutofit fontScale="92500"/>
          </a:bodyPr>
          <a:lstStyle/>
          <a:p>
            <a:pPr marL="342900" indent="-342900">
              <a:buFont typeface="Arial" panose="020B0604020202020204" pitchFamily="34" charset="0"/>
              <a:buChar char="•"/>
            </a:pPr>
            <a:r>
              <a:rPr lang="en-US" sz="2400" dirty="0"/>
              <a:t>Enhanced Business Intelligence</a:t>
            </a:r>
          </a:p>
          <a:p>
            <a:pPr marL="342900" indent="-342900">
              <a:buFont typeface="Arial" panose="020B0604020202020204" pitchFamily="34" charset="0"/>
              <a:buChar char="•"/>
            </a:pPr>
            <a:r>
              <a:rPr lang="en-US" sz="2400" dirty="0"/>
              <a:t>Improved Forecasting Accuracy</a:t>
            </a:r>
          </a:p>
          <a:p>
            <a:pPr marL="342900" indent="-342900">
              <a:buFont typeface="Arial" panose="020B0604020202020204" pitchFamily="34" charset="0"/>
              <a:buChar char="•"/>
            </a:pPr>
            <a:r>
              <a:rPr lang="en-US" sz="2400" dirty="0"/>
              <a:t>Optimized Inventory Management</a:t>
            </a:r>
          </a:p>
          <a:p>
            <a:pPr marL="342900" indent="-342900">
              <a:buFont typeface="Arial" panose="020B0604020202020204" pitchFamily="34" charset="0"/>
              <a:buChar char="•"/>
            </a:pPr>
            <a:r>
              <a:rPr lang="en-US" sz="2400" dirty="0"/>
              <a:t>Proactive Strategic Planning</a:t>
            </a:r>
          </a:p>
          <a:p>
            <a:pPr marL="342900" indent="-342900">
              <a:buFont typeface="Arial" panose="020B0604020202020204" pitchFamily="34" charset="0"/>
              <a:buChar char="•"/>
            </a:pPr>
            <a:r>
              <a:rPr lang="en-US" sz="2400" dirty="0"/>
              <a:t>Identification of Key Performance Drivers</a:t>
            </a:r>
          </a:p>
          <a:p>
            <a:pPr marL="342900" indent="-342900">
              <a:buFont typeface="Arial" panose="020B0604020202020204" pitchFamily="34" charset="0"/>
              <a:buChar char="•"/>
            </a:pPr>
            <a:r>
              <a:rPr lang="en-US" sz="2400" dirty="0"/>
              <a:t>Continuous Improvements</a:t>
            </a:r>
          </a:p>
          <a:p>
            <a:pPr marL="342900" indent="-342900">
              <a:buFont typeface="Arial" panose="020B0604020202020204" pitchFamily="34" charset="0"/>
              <a:buChar char="•"/>
            </a:pPr>
            <a:r>
              <a:rPr lang="en-US" sz="2400" dirty="0"/>
              <a:t>Democratization of Data Insights</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7</a:t>
            </a:fld>
            <a:endParaRPr lang="en-US" altLang="zh-CN" noProof="0" dirty="0"/>
          </a:p>
        </p:txBody>
      </p:sp>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fade">
                                      <p:cBhvr>
                                        <p:cTn id="12" dur="500"/>
                                        <p:tgtEl>
                                          <p:spTgt spid="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500"/>
                                        <p:tgtEl>
                                          <p:spTgt spid="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xEl>
                                              <p:pRg st="3" end="3"/>
                                            </p:txEl>
                                          </p:spTgt>
                                        </p:tgtEl>
                                        <p:attrNameLst>
                                          <p:attrName>style.visibility</p:attrName>
                                        </p:attrNameLst>
                                      </p:cBhvr>
                                      <p:to>
                                        <p:strVal val="visible"/>
                                      </p:to>
                                    </p:set>
                                    <p:animEffect transition="in" filter="fade">
                                      <p:cBhvr>
                                        <p:cTn id="22" dur="500"/>
                                        <p:tgtEl>
                                          <p:spTgt spid="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3">
                                            <p:txEl>
                                              <p:pRg st="4" end="4"/>
                                            </p:txEl>
                                          </p:spTgt>
                                        </p:tgtEl>
                                        <p:attrNameLst>
                                          <p:attrName>style.visibility</p:attrName>
                                        </p:attrNameLst>
                                      </p:cBhvr>
                                      <p:to>
                                        <p:strVal val="visible"/>
                                      </p:to>
                                    </p:set>
                                    <p:animEffect transition="in" filter="fade">
                                      <p:cBhvr>
                                        <p:cTn id="27" dur="500"/>
                                        <p:tgtEl>
                                          <p:spTgt spid="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3">
                                            <p:txEl>
                                              <p:pRg st="5" end="5"/>
                                            </p:txEl>
                                          </p:spTgt>
                                        </p:tgtEl>
                                        <p:attrNameLst>
                                          <p:attrName>style.visibility</p:attrName>
                                        </p:attrNameLst>
                                      </p:cBhvr>
                                      <p:to>
                                        <p:strVal val="visible"/>
                                      </p:to>
                                    </p:set>
                                    <p:animEffect transition="in" filter="fade">
                                      <p:cBhvr>
                                        <p:cTn id="32" dur="500"/>
                                        <p:tgtEl>
                                          <p:spTgt spid="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3">
                                            <p:txEl>
                                              <p:pRg st="6" end="6"/>
                                            </p:txEl>
                                          </p:spTgt>
                                        </p:tgtEl>
                                        <p:attrNameLst>
                                          <p:attrName>style.visibility</p:attrName>
                                        </p:attrNameLst>
                                      </p:cBhvr>
                                      <p:to>
                                        <p:strVal val="visible"/>
                                      </p:to>
                                    </p:set>
                                    <p:animEffect transition="in" filter="fade">
                                      <p:cBhvr>
                                        <p:cTn id="37" dur="500"/>
                                        <p:tgtEl>
                                          <p:spTgt spid="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914400" y="0"/>
            <a:ext cx="4389120" cy="2103120"/>
          </a:xfrm>
          <a:noFill/>
        </p:spPr>
        <p:txBody>
          <a:bodyPr anchor="b" anchorCtr="0">
            <a:noAutofit/>
          </a:bodyPr>
          <a:lstStyle/>
          <a:p>
            <a:r>
              <a:rPr lang="en-US" dirty="0"/>
              <a:t>Real-life Problem</a:t>
            </a:r>
          </a:p>
        </p:txBody>
      </p:sp>
      <p:sp>
        <p:nvSpPr>
          <p:cNvPr id="10" name="Content Placeholder 9">
            <a:extLst>
              <a:ext uri="{FF2B5EF4-FFF2-40B4-BE49-F238E27FC236}">
                <a16:creationId xmlns:a16="http://schemas.microsoft.com/office/drawing/2014/main" id="{19DA784D-F56F-1224-707E-9F882C4EB8A1}"/>
              </a:ext>
            </a:extLst>
          </p:cNvPr>
          <p:cNvSpPr>
            <a:spLocks noGrp="1"/>
          </p:cNvSpPr>
          <p:nvPr>
            <p:ph idx="14"/>
          </p:nvPr>
        </p:nvSpPr>
        <p:spPr>
          <a:xfrm>
            <a:off x="914400" y="2103120"/>
            <a:ext cx="4389120" cy="2926080"/>
          </a:xfrm>
        </p:spPr>
        <p:txBody>
          <a:bodyPr>
            <a:normAutofit lnSpcReduction="10000"/>
          </a:bodyPr>
          <a:lstStyle/>
          <a:p>
            <a:r>
              <a:rPr lang="en-US" sz="2400" dirty="0"/>
              <a:t>Sales Volatility</a:t>
            </a:r>
          </a:p>
          <a:p>
            <a:r>
              <a:rPr lang="en-US" sz="2400" dirty="0"/>
              <a:t>Suboptimal Inventory</a:t>
            </a:r>
          </a:p>
          <a:p>
            <a:r>
              <a:rPr lang="en-US" sz="2400" dirty="0"/>
              <a:t>Inefficient Resource Allocation</a:t>
            </a:r>
          </a:p>
          <a:p>
            <a:r>
              <a:rPr lang="en-US" sz="2400" dirty="0"/>
              <a:t>Lack of Data-Driven Decision Making</a:t>
            </a:r>
          </a:p>
          <a:p>
            <a:r>
              <a:rPr lang="en-US" sz="2400" dirty="0"/>
              <a:t>Model Obsolescence</a:t>
            </a:r>
          </a:p>
        </p:txBody>
      </p:sp>
      <p:sp>
        <p:nvSpPr>
          <p:cNvPr id="3" name="Slide Number Placeholder 2">
            <a:extLst>
              <a:ext uri="{FF2B5EF4-FFF2-40B4-BE49-F238E27FC236}">
                <a16:creationId xmlns:a16="http://schemas.microsoft.com/office/drawing/2014/main" id="{ADDFE8A8-4537-F7A1-3BF9-834AEFE3EA1A}"/>
              </a:ext>
            </a:extLst>
          </p:cNvPr>
          <p:cNvSpPr>
            <a:spLocks noGrp="1"/>
          </p:cNvSpPr>
          <p:nvPr>
            <p:ph type="sldNum" sz="quarter" idx="12"/>
          </p:nvPr>
        </p:nvSpPr>
        <p:spPr/>
        <p:txBody>
          <a:bodyPr/>
          <a:lstStyle/>
          <a:p>
            <a:fld id="{CBD12358-51D2-46B3-9BDE-DF29528B9454}" type="slidenum">
              <a:rPr lang="en-US" smtClean="0"/>
              <a:t>8</a:t>
            </a:fld>
            <a:endParaRPr lang="en-US" dirty="0"/>
          </a:p>
        </p:txBody>
      </p:sp>
      <p:sp>
        <p:nvSpPr>
          <p:cNvPr id="6" name="Title 1">
            <a:extLst>
              <a:ext uri="{FF2B5EF4-FFF2-40B4-BE49-F238E27FC236}">
                <a16:creationId xmlns:a16="http://schemas.microsoft.com/office/drawing/2014/main" id="{FE9476D8-8753-27B0-E353-D4B8DEA68315}"/>
              </a:ext>
            </a:extLst>
          </p:cNvPr>
          <p:cNvSpPr txBox="1">
            <a:spLocks/>
          </p:cNvSpPr>
          <p:nvPr/>
        </p:nvSpPr>
        <p:spPr>
          <a:xfrm>
            <a:off x="6503324" y="0"/>
            <a:ext cx="4389120" cy="2103120"/>
          </a:xfrm>
          <a:prstGeom prst="rect">
            <a:avLst/>
          </a:prstGeom>
          <a:noFill/>
        </p:spPr>
        <p:txBody>
          <a:bodyPr vert="horz" lIns="91440" tIns="45720" rIns="91440" bIns="45720" rtlCol="0" anchor="b" anchorCtr="0">
            <a:noAutofit/>
          </a:bodyPr>
          <a:lst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a:lstStyle>
          <a:p>
            <a:r>
              <a:rPr lang="en-US" dirty="0"/>
              <a:t>Solutions</a:t>
            </a:r>
          </a:p>
        </p:txBody>
      </p:sp>
      <p:sp>
        <p:nvSpPr>
          <p:cNvPr id="7" name="Content Placeholder 9">
            <a:extLst>
              <a:ext uri="{FF2B5EF4-FFF2-40B4-BE49-F238E27FC236}">
                <a16:creationId xmlns:a16="http://schemas.microsoft.com/office/drawing/2014/main" id="{CB9CB822-9DDA-A443-0282-854A97E26343}"/>
              </a:ext>
            </a:extLst>
          </p:cNvPr>
          <p:cNvSpPr txBox="1">
            <a:spLocks/>
          </p:cNvSpPr>
          <p:nvPr/>
        </p:nvSpPr>
        <p:spPr>
          <a:xfrm>
            <a:off x="6096000" y="2103119"/>
            <a:ext cx="4796444" cy="3217025"/>
          </a:xfrm>
          <a:prstGeom prst="rect">
            <a:avLst/>
          </a:prstGeom>
        </p:spPr>
        <p:txBody>
          <a:bodyPr vert="horz" lIns="91440" tIns="45720" rIns="91440" bIns="45720" rtlCol="0">
            <a:normAutofit/>
          </a:bodyPr>
          <a:lstStyle>
            <a:lvl1pPr marL="347472"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Mitigating Sales Volatility</a:t>
            </a:r>
          </a:p>
          <a:p>
            <a:r>
              <a:rPr lang="en-US" sz="2400" dirty="0"/>
              <a:t>Optimizing Inventory</a:t>
            </a:r>
          </a:p>
          <a:p>
            <a:r>
              <a:rPr lang="en-US" sz="2400" dirty="0"/>
              <a:t>Enabling Efficient Resource Allocation</a:t>
            </a:r>
          </a:p>
          <a:p>
            <a:r>
              <a:rPr lang="en-US" sz="2400" dirty="0"/>
              <a:t>Facilitating Data-Driven Decisions</a:t>
            </a:r>
          </a:p>
          <a:p>
            <a:r>
              <a:rPr lang="en-US" sz="2400" dirty="0"/>
              <a:t>Ensuring Model Relevance</a:t>
            </a:r>
          </a:p>
        </p:txBody>
      </p:sp>
    </p:spTree>
    <p:extLst>
      <p:ext uri="{BB962C8B-B14F-4D97-AF65-F5344CB8AC3E}">
        <p14:creationId xmlns:p14="http://schemas.microsoft.com/office/powerpoint/2010/main" val="425997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465576" y="1499616"/>
            <a:ext cx="7955280" cy="1335024"/>
          </a:xfrm>
        </p:spPr>
        <p:txBody>
          <a:bodyPr anchor="b" anchorCtr="0"/>
          <a:lstStyle/>
          <a:p>
            <a:r>
              <a:rPr lang="en-US" dirty="0"/>
              <a:t>Future Scopes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idx="14"/>
          </p:nvPr>
        </p:nvSpPr>
        <p:spPr>
          <a:xfrm>
            <a:off x="3465575" y="3108960"/>
            <a:ext cx="7955279" cy="3108960"/>
          </a:xfrm>
        </p:spPr>
        <p:txBody>
          <a:bodyPr numCol="2">
            <a:normAutofit/>
          </a:bodyPr>
          <a:lstStyle/>
          <a:p>
            <a:r>
              <a:rPr lang="en-US" dirty="0"/>
              <a:t>More Advanced ML Model</a:t>
            </a:r>
          </a:p>
          <a:p>
            <a:r>
              <a:rPr lang="en-US" dirty="0"/>
              <a:t>External API Integration</a:t>
            </a:r>
          </a:p>
          <a:p>
            <a:r>
              <a:rPr lang="en-US" dirty="0"/>
              <a:t>User </a:t>
            </a:r>
            <a:r>
              <a:rPr lang="en-IN" dirty="0"/>
              <a:t>Authentication &amp; Access Control</a:t>
            </a:r>
          </a:p>
          <a:p>
            <a:r>
              <a:rPr lang="en-IN" dirty="0"/>
              <a:t>Database Integration</a:t>
            </a:r>
          </a:p>
          <a:p>
            <a:r>
              <a:rPr lang="en-IN" dirty="0"/>
              <a:t>Conditional Analysis</a:t>
            </a:r>
          </a:p>
          <a:p>
            <a:r>
              <a:rPr lang="en-IN" dirty="0"/>
              <a:t>Uncertainty Qualification</a:t>
            </a:r>
          </a:p>
          <a:p>
            <a:r>
              <a:rPr lang="en-IN" dirty="0"/>
              <a:t>Automated Retraining &amp; Deployment</a:t>
            </a:r>
          </a:p>
          <a:p>
            <a:r>
              <a:rPr lang="en-IN" dirty="0"/>
              <a:t>Improved Holiday &amp; Markdown Handing</a:t>
            </a:r>
          </a:p>
          <a:p>
            <a:r>
              <a:rPr lang="en-IN" dirty="0"/>
              <a:t>Anomaly Detection</a:t>
            </a:r>
          </a:p>
          <a:p>
            <a:r>
              <a:rPr lang="en-IN" dirty="0"/>
              <a:t>Customizable Dashboards</a:t>
            </a:r>
          </a:p>
          <a:p>
            <a:r>
              <a:rPr lang="en-IN" dirty="0"/>
              <a:t>Scalability for large dataset</a:t>
            </a:r>
            <a:endParaRPr lang="en-US" dirty="0"/>
          </a:p>
        </p:txBody>
      </p:sp>
      <p:sp>
        <p:nvSpPr>
          <p:cNvPr id="2" name="Slide Number Placeholder 1">
            <a:extLst>
              <a:ext uri="{FF2B5EF4-FFF2-40B4-BE49-F238E27FC236}">
                <a16:creationId xmlns:a16="http://schemas.microsoft.com/office/drawing/2014/main" id="{B2E4D147-B48C-ADE3-3FEF-627D467699A2}"/>
              </a:ext>
            </a:extLst>
          </p:cNvPr>
          <p:cNvSpPr>
            <a:spLocks noGrp="1"/>
          </p:cNvSpPr>
          <p:nvPr>
            <p:ph type="sldNum" sz="quarter" idx="40"/>
          </p:nvPr>
        </p:nvSpPr>
        <p:spPr>
          <a:xfrm>
            <a:off x="11194169" y="6217920"/>
            <a:ext cx="458592" cy="365125"/>
          </a:xfrm>
        </p:spPr>
        <p:txBody>
          <a:bodyPr/>
          <a:lstStyle/>
          <a:p>
            <a:fld id="{47FEACEE-25B4-4A2D-B147-27296E36371D}" type="slidenum">
              <a:rPr lang="en-US" altLang="zh-CN" noProof="0" smtClean="0"/>
              <a:pPr/>
              <a:t>9</a:t>
            </a:fld>
            <a:endParaRPr lang="en-US" altLang="zh-CN" noProof="0"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fade">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fade">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fade">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fade">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fade">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fade">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fade">
                                      <p:cBhvr>
                                        <p:cTn id="57"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3.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367</TotalTime>
  <Words>921</Words>
  <Application>Microsoft Office PowerPoint</Application>
  <PresentationFormat>Widescreen</PresentationFormat>
  <Paragraphs>174</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vt:lpstr>
      <vt:lpstr>Abadi</vt:lpstr>
      <vt:lpstr>Arial</vt:lpstr>
      <vt:lpstr>Calibri</vt:lpstr>
      <vt:lpstr>Posterama</vt:lpstr>
      <vt:lpstr>Posterama Text SemiBold</vt:lpstr>
      <vt:lpstr>Times New Roman</vt:lpstr>
      <vt:lpstr>Custom</vt:lpstr>
      <vt:lpstr>Retail Sales Forecasting</vt:lpstr>
      <vt:lpstr>Introduction  </vt:lpstr>
      <vt:lpstr>Objectives </vt:lpstr>
      <vt:lpstr>Technical Specification</vt:lpstr>
      <vt:lpstr>Technologies &amp; Libraries</vt:lpstr>
      <vt:lpstr>Output</vt:lpstr>
      <vt:lpstr>Outcome</vt:lpstr>
      <vt:lpstr>Real-life Problem</vt:lpstr>
      <vt:lpstr>Future Scopes</vt:lpstr>
      <vt:lpstr>Thank you</vt:lpstr>
      <vt:lpstr>QnA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Minus Speed</dc:creator>
  <cp:lastModifiedBy>Minus Speed</cp:lastModifiedBy>
  <cp:revision>14</cp:revision>
  <dcterms:created xsi:type="dcterms:W3CDTF">2025-06-30T04:13:21Z</dcterms:created>
  <dcterms:modified xsi:type="dcterms:W3CDTF">2025-07-03T06:32:58Z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