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2" r:id="rId6"/>
    <p:sldId id="266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25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618EF-EBEB-4FF7-A108-E8DA301CBA48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7E488-92B9-4917-94E3-B6E53ECA54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64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E488-92B9-4917-94E3-B6E53ECA541F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446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E488-92B9-4917-94E3-B6E53ECA541F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875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E488-92B9-4917-94E3-B6E53ECA541F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927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7E488-92B9-4917-94E3-B6E53ECA541F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507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464F-4DC8-4D5B-ADCA-E8BB274EA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0503F-ECD3-4537-8169-2FEDF671D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080F-FF86-47F6-BB88-23B2FC44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9ADC-63C1-4861-842A-BEB20270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311C-135B-4ED5-A168-622B6FCD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95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87DC-0DB2-442A-BE84-4B775A29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C8586-11B2-4C78-B815-1E9584259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D1A6-E30D-44A6-ABBE-A92B3BB4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EA3DC-CE92-40EE-BD35-4BBEC20D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B8C1-0084-4D18-B82A-453760BC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990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06BF4-EDDC-49AD-92AA-12C2FF600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455BB-7557-45ED-BE41-6D37EE422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20CAD-88DA-4ABB-8953-A34246A7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3C43-4086-4D6C-AD38-942A1097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962A-7A89-425B-802D-92190E60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599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622C-DC3C-4C9F-887D-50579071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2DF0-4A40-471D-9CEF-18E711A2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02BB-FEC1-4099-9E9D-603A084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3F82-3FCC-4FB5-81CF-012CBEB2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F378-9611-41FE-B226-5ED5EEA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435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6726-9EBA-4225-8C60-6DB722D5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A15A-C250-4E65-BE5D-F92F84DC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E318-7A31-417E-B661-82CFE30C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A281-10D1-4295-AF30-EB9FFF11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09D4-15D1-420B-918E-291A867A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560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487A-A70D-4525-835D-7BF8069D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88FE-B551-42F9-994A-A54C55FAB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8547E-A852-4EBA-87A3-8AE802A5A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BF386-4F6F-453E-A136-EF2E6855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EB0C-ED81-4776-A2CE-24B46088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F86B7-4405-427A-9970-D49C5F98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941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FC98-791D-45AD-8F18-4651F81C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D320-CBC2-4126-AE45-9ECE9F3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385DE-B924-4303-B08C-BC84B18E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695C8-4B4F-4736-86C7-C84757D10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B896E-06AD-4B9D-9386-5D45F97F6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4EF97-AF39-41F4-AD24-89A14D00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7E11-7F39-464B-B78A-7CED69A3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E8ACB-2737-4065-BBB2-4426E62B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804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DA20-8257-4665-B718-D3A6DA36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0ED8E-8C46-425D-B0EA-B9A0A5C3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1ADC9-30E3-4A6A-A231-9432D8D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375FA-136D-4585-A771-A34E13D0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538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EB49C-B8D5-4CEC-BAE5-FD7E619F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53717-8761-4581-9045-53E47CC7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D5D7E-78C4-40EF-A1A6-E8BE16E4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582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D0E9-E282-455D-A0F2-901C9335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71E8-A67D-4240-B8A6-4689D097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288FB-E440-4B55-8AAE-2F819EB2B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0C7CE-A342-4804-9B9F-0189D8C9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0C546-B079-4C19-9F07-1C110002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7F545-8CAA-4A02-92D4-0A4F1BF0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1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3FFE-B4D9-4EEB-BEF8-CE572CED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E48AC-3B00-4684-B219-3ED445025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B58E2-2CCE-4576-865A-421DF3044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3A51-444D-4514-8F39-F8FED758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AD860-4DEE-4B43-ABB4-C177F7CA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2195F-939D-41C8-B67F-D96C7AAA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027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7324A-0A31-41F1-8783-EC188C59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AD1FA-CFE5-49E8-A528-958DEEF8E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9E60-3ECE-4DE9-A7C8-92DD6AD2D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22DD-F11E-43D4-BD32-54D64073C722}" type="datetimeFigureOut">
              <a:rPr lang="th-TH" smtClean="0"/>
              <a:t>12/04/65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B80A-13E3-4A4C-8061-D4D1C9A5A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A3E57-B903-4550-9D58-7FB04E53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D6F8-7DE0-4F58-992B-4E26F746A3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512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8E738A-AC8B-4997-919B-74C2966461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56" name="Rectangle 4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62FF99-E955-4284-A253-A91F5D9D5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3400" b="1">
                <a:solidFill>
                  <a:schemeClr val="bg1"/>
                </a:solidFill>
                <a:latin typeface="Agency FB" panose="020B0503020202020204" pitchFamily="34" charset="0"/>
              </a:rPr>
              <a:t>Mini Iron Dome</a:t>
            </a:r>
            <a:br>
              <a:rPr lang="en-US" sz="3400" b="1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en-US" sz="3400" b="1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3400" b="1">
                <a:solidFill>
                  <a:srgbClr val="00B0F0"/>
                </a:solidFill>
                <a:latin typeface="Agency FB" panose="020B0503020202020204" pitchFamily="34" charset="0"/>
              </a:rPr>
              <a:t>By Group 12:</a:t>
            </a:r>
            <a:br>
              <a:rPr lang="en-US" sz="3400" b="1">
                <a:solidFill>
                  <a:srgbClr val="00B0F0"/>
                </a:solidFill>
                <a:latin typeface="Agency FB" panose="020B0503020202020204" pitchFamily="34" charset="0"/>
              </a:rPr>
            </a:br>
            <a:r>
              <a:rPr lang="en-US" sz="3400" b="1">
                <a:solidFill>
                  <a:srgbClr val="00B0F0"/>
                </a:solidFill>
                <a:latin typeface="Agency FB" panose="020B0503020202020204" pitchFamily="34" charset="0"/>
              </a:rPr>
              <a:t>Operation Overlord </a:t>
            </a:r>
            <a:br>
              <a:rPr lang="en-US" sz="3400" b="1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en-US" sz="3400" b="1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3400" b="1">
                <a:solidFill>
                  <a:srgbClr val="C00000"/>
                </a:solidFill>
                <a:latin typeface="Agency FB" panose="020B0503020202020204" pitchFamily="34" charset="0"/>
              </a:rPr>
              <a:t>Practicum Final Project </a:t>
            </a:r>
            <a:br>
              <a:rPr lang="en-US" sz="3400" b="1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en-US" sz="3400" b="1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3400" b="1">
                <a:solidFill>
                  <a:srgbClr val="00B050"/>
                </a:solidFill>
                <a:latin typeface="Agency FB" panose="020B0503020202020204" pitchFamily="34" charset="0"/>
              </a:rPr>
              <a:t>Department of Computer Engineering</a:t>
            </a:r>
            <a:br>
              <a:rPr lang="en-US" sz="3400" b="1">
                <a:solidFill>
                  <a:srgbClr val="00B050"/>
                </a:solidFill>
                <a:latin typeface="Agency FB" panose="020B0503020202020204" pitchFamily="34" charset="0"/>
              </a:rPr>
            </a:br>
            <a:r>
              <a:rPr lang="en-US" sz="3400" b="1">
                <a:solidFill>
                  <a:srgbClr val="00B050"/>
                </a:solidFill>
                <a:latin typeface="Agency FB" panose="020B0503020202020204" pitchFamily="34" charset="0"/>
              </a:rPr>
              <a:t>Kasetsart University</a:t>
            </a:r>
            <a:endParaRPr lang="th-TH" sz="34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EC9183-5D47-41AD-A6C4-B24E547B2EFA}"/>
              </a:ext>
            </a:extLst>
          </p:cNvPr>
          <p:cNvSpPr txBox="1"/>
          <p:nvPr/>
        </p:nvSpPr>
        <p:spPr>
          <a:xfrm>
            <a:off x="255998" y="2705725"/>
            <a:ext cx="11680004" cy="14465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B050"/>
                </a:solidFill>
              </a:rPr>
              <a:t>THANK YOU !!!!</a:t>
            </a:r>
            <a:endParaRPr lang="th-TH" sz="8800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2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3CC08-8C0C-4029-942A-968305719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2" y="147808"/>
            <a:ext cx="7603268" cy="637950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76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A7797-FC6D-404A-9934-12C96528D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9DFED90C-E537-4D5A-BCD8-A559835D5EFD}"/>
              </a:ext>
            </a:extLst>
          </p:cNvPr>
          <p:cNvSpPr/>
          <p:nvPr/>
        </p:nvSpPr>
        <p:spPr>
          <a:xfrm>
            <a:off x="152400" y="152399"/>
            <a:ext cx="11887200" cy="65689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FEDAFD-490F-4A36-A7D8-8358E7FAB5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60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09E01C-C435-407C-8248-62340C2F2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2"/>
          <a:stretch/>
        </p:blipFill>
        <p:spPr>
          <a:xfrm>
            <a:off x="4481487" y="1201003"/>
            <a:ext cx="3489468" cy="41079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A947C8-6D7C-475D-84E1-00D17247676B}"/>
              </a:ext>
            </a:extLst>
          </p:cNvPr>
          <p:cNvCxnSpPr>
            <a:cxnSpLocks/>
            <a:stCxn id="2" idx="1"/>
            <a:endCxn id="5" idx="0"/>
          </p:cNvCxnSpPr>
          <p:nvPr/>
        </p:nvCxnSpPr>
        <p:spPr>
          <a:xfrm flipH="1">
            <a:off x="2149312" y="3254991"/>
            <a:ext cx="2332175" cy="214656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54D5130-CFF4-4F64-B150-7CC0C360F089}"/>
              </a:ext>
            </a:extLst>
          </p:cNvPr>
          <p:cNvSpPr/>
          <p:nvPr/>
        </p:nvSpPr>
        <p:spPr>
          <a:xfrm>
            <a:off x="480767" y="5401559"/>
            <a:ext cx="3337089" cy="1046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Speed Detection Unit</a:t>
            </a:r>
            <a:endParaRPr lang="th-TH" sz="32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03A02C-520F-4C70-B2F9-0C395C684BDD}"/>
              </a:ext>
            </a:extLst>
          </p:cNvPr>
          <p:cNvSpPr/>
          <p:nvPr/>
        </p:nvSpPr>
        <p:spPr>
          <a:xfrm>
            <a:off x="8286162" y="5401559"/>
            <a:ext cx="3632464" cy="1046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Agency FB" panose="020B0503020202020204" pitchFamily="34" charset="0"/>
              </a:rPr>
              <a:t>Distance Detection Unit</a:t>
            </a:r>
            <a:endParaRPr lang="th-TH" sz="3200" b="1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C5F039-B5C9-4622-9F99-3C3EAF698499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>
            <a:off x="7970955" y="3254991"/>
            <a:ext cx="2131439" cy="214656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6CD84BB-0A12-4524-AA7E-15AE430310AD}"/>
              </a:ext>
            </a:extLst>
          </p:cNvPr>
          <p:cNvSpPr/>
          <p:nvPr/>
        </p:nvSpPr>
        <p:spPr>
          <a:xfrm>
            <a:off x="480767" y="4385152"/>
            <a:ext cx="921300" cy="9238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1</a:t>
            </a:r>
            <a:endParaRPr lang="th-TH" b="1" dirty="0">
              <a:solidFill>
                <a:srgbClr val="00B05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09D1A4-5779-4E33-AC54-8A2A414014EE}"/>
              </a:ext>
            </a:extLst>
          </p:cNvPr>
          <p:cNvSpPr/>
          <p:nvPr/>
        </p:nvSpPr>
        <p:spPr>
          <a:xfrm>
            <a:off x="10999773" y="4385151"/>
            <a:ext cx="921300" cy="9238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2</a:t>
            </a:r>
            <a:endParaRPr lang="th-TH" b="1" dirty="0">
              <a:solidFill>
                <a:srgbClr val="00B0F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003AA-7F52-4276-94F2-BB6C4E19C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7EF5E0-1A06-461B-A9E7-9635165984F5}"/>
              </a:ext>
            </a:extLst>
          </p:cNvPr>
          <p:cNvSpPr/>
          <p:nvPr/>
        </p:nvSpPr>
        <p:spPr>
          <a:xfrm>
            <a:off x="152400" y="152399"/>
            <a:ext cx="11887200" cy="65689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503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BBEF1-9727-4401-ACC4-8B71667B1ADE}"/>
              </a:ext>
            </a:extLst>
          </p:cNvPr>
          <p:cNvSpPr/>
          <p:nvPr/>
        </p:nvSpPr>
        <p:spPr>
          <a:xfrm>
            <a:off x="4427455" y="122548"/>
            <a:ext cx="3337089" cy="1046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gency FB" panose="020B0503020202020204" pitchFamily="34" charset="0"/>
              </a:rPr>
              <a:t>Conceptual Model</a:t>
            </a:r>
            <a:endParaRPr lang="th-TH" sz="40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F8F232-ED70-44E7-A845-03848E0059D4}"/>
              </a:ext>
            </a:extLst>
          </p:cNvPr>
          <p:cNvCxnSpPr/>
          <p:nvPr/>
        </p:nvCxnSpPr>
        <p:spPr>
          <a:xfrm>
            <a:off x="0" y="383670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337BB6-7072-4759-BB24-46FB57402ECD}"/>
              </a:ext>
            </a:extLst>
          </p:cNvPr>
          <p:cNvCxnSpPr>
            <a:cxnSpLocks/>
          </p:cNvCxnSpPr>
          <p:nvPr/>
        </p:nvCxnSpPr>
        <p:spPr>
          <a:xfrm>
            <a:off x="6096000" y="1385739"/>
            <a:ext cx="0" cy="529786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08908F-67CD-49CB-A83F-26301069DCE5}"/>
              </a:ext>
            </a:extLst>
          </p:cNvPr>
          <p:cNvSpPr/>
          <p:nvPr/>
        </p:nvSpPr>
        <p:spPr>
          <a:xfrm>
            <a:off x="845929" y="938896"/>
            <a:ext cx="2713908" cy="69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gency FB" panose="020B0503020202020204" pitchFamily="34" charset="0"/>
              </a:rPr>
              <a:t>Speed Detection Unit</a:t>
            </a:r>
            <a:endParaRPr lang="th-TH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DA6132-2061-40E7-8BB9-DE1EDC37B4D9}"/>
              </a:ext>
            </a:extLst>
          </p:cNvPr>
          <p:cNvSpPr/>
          <p:nvPr/>
        </p:nvSpPr>
        <p:spPr>
          <a:xfrm>
            <a:off x="1923428" y="361309"/>
            <a:ext cx="510247" cy="4982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1</a:t>
            </a:r>
            <a:endParaRPr lang="th-TH" b="1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F6A205-C63D-4604-9BD3-850B65C6F605}"/>
              </a:ext>
            </a:extLst>
          </p:cNvPr>
          <p:cNvSpPr/>
          <p:nvPr/>
        </p:nvSpPr>
        <p:spPr>
          <a:xfrm>
            <a:off x="8384134" y="937389"/>
            <a:ext cx="3337089" cy="69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Agency FB" panose="020B0503020202020204" pitchFamily="34" charset="0"/>
              </a:rPr>
              <a:t>Distance Detection Unit</a:t>
            </a:r>
            <a:endParaRPr lang="th-TH" b="1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34946-0838-4B11-921E-44A82B541C01}"/>
              </a:ext>
            </a:extLst>
          </p:cNvPr>
          <p:cNvSpPr/>
          <p:nvPr/>
        </p:nvSpPr>
        <p:spPr>
          <a:xfrm>
            <a:off x="678730" y="2922308"/>
            <a:ext cx="443056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52D039-8BC3-41B4-B8E7-A27963AE9803}"/>
              </a:ext>
            </a:extLst>
          </p:cNvPr>
          <p:cNvSpPr/>
          <p:nvPr/>
        </p:nvSpPr>
        <p:spPr>
          <a:xfrm>
            <a:off x="3315088" y="2922308"/>
            <a:ext cx="443056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817AB2-7015-48E3-8FB0-918F2B6C846B}"/>
              </a:ext>
            </a:extLst>
          </p:cNvPr>
          <p:cNvCxnSpPr>
            <a:cxnSpLocks/>
          </p:cNvCxnSpPr>
          <p:nvPr/>
        </p:nvCxnSpPr>
        <p:spPr>
          <a:xfrm>
            <a:off x="900258" y="3976716"/>
            <a:ext cx="0" cy="4664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A4CCEC-7BD9-485C-8CBF-C2911F0BDEF3}"/>
              </a:ext>
            </a:extLst>
          </p:cNvPr>
          <p:cNvCxnSpPr>
            <a:cxnSpLocks/>
          </p:cNvCxnSpPr>
          <p:nvPr/>
        </p:nvCxnSpPr>
        <p:spPr>
          <a:xfrm>
            <a:off x="3536616" y="3976716"/>
            <a:ext cx="0" cy="4664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491373-3E44-4622-AE1E-2893B01E10B6}"/>
              </a:ext>
            </a:extLst>
          </p:cNvPr>
          <p:cNvCxnSpPr/>
          <p:nvPr/>
        </p:nvCxnSpPr>
        <p:spPr>
          <a:xfrm>
            <a:off x="900258" y="4190214"/>
            <a:ext cx="26363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E8FAB0-A398-423B-A419-13BD21A04F83}"/>
              </a:ext>
            </a:extLst>
          </p:cNvPr>
          <p:cNvSpPr txBox="1"/>
          <p:nvPr/>
        </p:nvSpPr>
        <p:spPr>
          <a:xfrm>
            <a:off x="2033841" y="4282109"/>
            <a:ext cx="369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ABC4E0-AFD3-47D6-9DC9-16CDB30163B8}"/>
              </a:ext>
            </a:extLst>
          </p:cNvPr>
          <p:cNvCxnSpPr>
            <a:cxnSpLocks/>
          </p:cNvCxnSpPr>
          <p:nvPr/>
        </p:nvCxnSpPr>
        <p:spPr>
          <a:xfrm>
            <a:off x="900258" y="2646336"/>
            <a:ext cx="0" cy="275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68D04B-1912-4052-9C20-2C15BE8F23F1}"/>
              </a:ext>
            </a:extLst>
          </p:cNvPr>
          <p:cNvCxnSpPr>
            <a:cxnSpLocks/>
          </p:cNvCxnSpPr>
          <p:nvPr/>
        </p:nvCxnSpPr>
        <p:spPr>
          <a:xfrm>
            <a:off x="3536616" y="2646336"/>
            <a:ext cx="0" cy="275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889250-198B-40A9-B0EB-68B6E81AA0EE}"/>
                  </a:ext>
                </a:extLst>
              </p:cNvPr>
              <p:cNvSpPr txBox="1"/>
              <p:nvPr/>
            </p:nvSpPr>
            <p:spPr>
              <a:xfrm>
                <a:off x="678730" y="2184612"/>
                <a:ext cx="443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889250-198B-40A9-B0EB-68B6E81AA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0" y="2184612"/>
                <a:ext cx="443051" cy="523220"/>
              </a:xfrm>
              <a:prstGeom prst="rect">
                <a:avLst/>
              </a:prstGeom>
              <a:blipFill>
                <a:blip r:embed="rId3"/>
                <a:stretch>
                  <a:fillRect l="-4110" r="-137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9F5FA-AD09-4DCC-839F-2214C669C08E}"/>
                  </a:ext>
                </a:extLst>
              </p:cNvPr>
              <p:cNvSpPr txBox="1"/>
              <p:nvPr/>
            </p:nvSpPr>
            <p:spPr>
              <a:xfrm>
                <a:off x="3315093" y="2182911"/>
                <a:ext cx="443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9F5FA-AD09-4DCC-839F-2214C669C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93" y="2182911"/>
                <a:ext cx="443051" cy="523220"/>
              </a:xfrm>
              <a:prstGeom prst="rect">
                <a:avLst/>
              </a:prstGeom>
              <a:blipFill>
                <a:blip r:embed="rId4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1AF790-EC15-43DB-B3E5-62C875672B9F}"/>
                  </a:ext>
                </a:extLst>
              </p:cNvPr>
              <p:cNvSpPr txBox="1"/>
              <p:nvPr/>
            </p:nvSpPr>
            <p:spPr>
              <a:xfrm>
                <a:off x="155051" y="4897223"/>
                <a:ext cx="57858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th-TH" sz="2400" dirty="0"/>
                  <a:t>จะสามารถหาความเร็ว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th-TH" sz="2400" dirty="0"/>
                  <a:t>ได้จาก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</a:t>
                </a:r>
                <a:r>
                  <a:rPr lang="en-US" sz="2400" dirty="0"/>
                  <a:t>/(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FontTx/>
                  <a:buChar char="-"/>
                </a:pPr>
                <a:r>
                  <a:rPr lang="th-TH" sz="2400" dirty="0"/>
                  <a:t>ถ้าความเร็วเกินกว่ากำหนดก็จะมีการแจ้งเตือนด้วยเสียงผ่าน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Buzzer </a:t>
                </a:r>
                <a:r>
                  <a:rPr lang="th-TH" sz="2400" dirty="0"/>
                  <a:t>และแสดงผลความเร็วที่หน้าจอคอมพิวเตอร์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1AF790-EC15-43DB-B3E5-62C87567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1" y="4897223"/>
                <a:ext cx="5785899" cy="1200329"/>
              </a:xfrm>
              <a:prstGeom prst="rect">
                <a:avLst/>
              </a:prstGeom>
              <a:blipFill>
                <a:blip r:embed="rId5"/>
                <a:stretch>
                  <a:fillRect l="-1684" t="-7107" b="-116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080C3D3E-36B0-4CCC-B6F5-DDB41E93B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5" y="1803080"/>
            <a:ext cx="851548" cy="3643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86473E2-17A3-4602-A02F-D3913BF01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2" y="1757136"/>
            <a:ext cx="851548" cy="36438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E66E49-452F-4099-BB80-2A3CC6C05985}"/>
              </a:ext>
            </a:extLst>
          </p:cNvPr>
          <p:cNvCxnSpPr/>
          <p:nvPr/>
        </p:nvCxnSpPr>
        <p:spPr>
          <a:xfrm>
            <a:off x="1453415" y="1985271"/>
            <a:ext cx="144378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03699E-C1CE-463C-A02C-43B5E0FA6703}"/>
              </a:ext>
            </a:extLst>
          </p:cNvPr>
          <p:cNvSpPr/>
          <p:nvPr/>
        </p:nvSpPr>
        <p:spPr>
          <a:xfrm>
            <a:off x="9797554" y="361309"/>
            <a:ext cx="510247" cy="4982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48E56C-15EE-4B6A-9620-A0B299FF7F10}"/>
              </a:ext>
            </a:extLst>
          </p:cNvPr>
          <p:cNvSpPr/>
          <p:nvPr/>
        </p:nvSpPr>
        <p:spPr>
          <a:xfrm>
            <a:off x="8225789" y="2937367"/>
            <a:ext cx="443056" cy="9144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4C1B71A-E4E8-4442-9956-4B8701E06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67" y="1763199"/>
            <a:ext cx="851548" cy="36438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277D3D-E718-46BB-B023-096643CBD04D}"/>
              </a:ext>
            </a:extLst>
          </p:cNvPr>
          <p:cNvCxnSpPr>
            <a:cxnSpLocks/>
          </p:cNvCxnSpPr>
          <p:nvPr/>
        </p:nvCxnSpPr>
        <p:spPr>
          <a:xfrm>
            <a:off x="8475032" y="2136578"/>
            <a:ext cx="0" cy="7340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940FD4-7C8C-4A4E-86A4-127A08DD27E2}"/>
              </a:ext>
            </a:extLst>
          </p:cNvPr>
          <p:cNvCxnSpPr/>
          <p:nvPr/>
        </p:nvCxnSpPr>
        <p:spPr>
          <a:xfrm>
            <a:off x="8282851" y="2876521"/>
            <a:ext cx="3725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7EB8D8-DE7C-4030-8B52-C86997635288}"/>
              </a:ext>
            </a:extLst>
          </p:cNvPr>
          <p:cNvCxnSpPr/>
          <p:nvPr/>
        </p:nvCxnSpPr>
        <p:spPr>
          <a:xfrm>
            <a:off x="8282851" y="2136578"/>
            <a:ext cx="3725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27C90F6-C29E-4132-8F0F-2CC001F404A9}"/>
                  </a:ext>
                </a:extLst>
              </p:cNvPr>
              <p:cNvSpPr txBox="1"/>
              <p:nvPr/>
            </p:nvSpPr>
            <p:spPr>
              <a:xfrm>
                <a:off x="8433858" y="2287234"/>
                <a:ext cx="443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h-TH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27C90F6-C29E-4132-8F0F-2CC001F40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58" y="2287234"/>
                <a:ext cx="443051" cy="523220"/>
              </a:xfrm>
              <a:prstGeom prst="rect">
                <a:avLst/>
              </a:prstGeom>
              <a:blipFill>
                <a:blip r:embed="rId7"/>
                <a:stretch>
                  <a:fillRect l="-1389" r="-13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B1852BB-D6DA-4175-8A02-258A2CD41C0B}"/>
              </a:ext>
            </a:extLst>
          </p:cNvPr>
          <p:cNvSpPr txBox="1"/>
          <p:nvPr/>
        </p:nvSpPr>
        <p:spPr>
          <a:xfrm>
            <a:off x="6505492" y="4897223"/>
            <a:ext cx="578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400" dirty="0"/>
              <a:t>จะสามารถหาระยะห่าง </a:t>
            </a:r>
            <a:r>
              <a:rPr lang="en-US" sz="2400" dirty="0">
                <a:solidFill>
                  <a:srgbClr val="0070C0"/>
                </a:solidFill>
              </a:rPr>
              <a:t>h</a:t>
            </a:r>
            <a:r>
              <a:rPr lang="en-US" sz="2400" dirty="0"/>
              <a:t> </a:t>
            </a:r>
            <a:r>
              <a:rPr lang="th-TH" sz="2400" dirty="0"/>
              <a:t>ซึ่งก็คือระยะห่างของตัววัตถุกับตัว </a:t>
            </a:r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Ultrasonic Sensor</a:t>
            </a:r>
            <a:endParaRPr lang="th-TH" sz="24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AD2BA7-0D97-4381-A9C7-420774B06D3B}"/>
              </a:ext>
            </a:extLst>
          </p:cNvPr>
          <p:cNvSpPr txBox="1"/>
          <p:nvPr/>
        </p:nvSpPr>
        <p:spPr>
          <a:xfrm>
            <a:off x="1070245" y="2885938"/>
            <a:ext cx="158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IR Sensor #1</a:t>
            </a:r>
            <a:endParaRPr lang="th-TH" sz="24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330663-3BF9-4589-A978-B76D8B599CB2}"/>
              </a:ext>
            </a:extLst>
          </p:cNvPr>
          <p:cNvSpPr txBox="1"/>
          <p:nvPr/>
        </p:nvSpPr>
        <p:spPr>
          <a:xfrm>
            <a:off x="3704253" y="2859376"/>
            <a:ext cx="158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IR Sensor #2</a:t>
            </a:r>
            <a:endParaRPr lang="th-TH" sz="24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F4F814-13C6-4018-BD35-F8329A48A281}"/>
              </a:ext>
            </a:extLst>
          </p:cNvPr>
          <p:cNvSpPr txBox="1"/>
          <p:nvPr/>
        </p:nvSpPr>
        <p:spPr>
          <a:xfrm>
            <a:off x="8625267" y="3175844"/>
            <a:ext cx="215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Ultrasonic Sensor</a:t>
            </a:r>
            <a:endParaRPr lang="th-TH" sz="24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CC4E31-32AF-4F7D-8138-4F0163230DE4}"/>
              </a:ext>
            </a:extLst>
          </p:cNvPr>
          <p:cNvCxnSpPr>
            <a:cxnSpLocks/>
          </p:cNvCxnSpPr>
          <p:nvPr/>
        </p:nvCxnSpPr>
        <p:spPr>
          <a:xfrm>
            <a:off x="4229746" y="1968139"/>
            <a:ext cx="345320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F996371-E05A-46D1-869B-1ADC6A079E59}"/>
              </a:ext>
            </a:extLst>
          </p:cNvPr>
          <p:cNvSpPr/>
          <p:nvPr/>
        </p:nvSpPr>
        <p:spPr>
          <a:xfrm>
            <a:off x="5337718" y="3446131"/>
            <a:ext cx="613728" cy="390577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112E84-1C14-4270-B229-458F4C9E0290}"/>
              </a:ext>
            </a:extLst>
          </p:cNvPr>
          <p:cNvSpPr txBox="1"/>
          <p:nvPr/>
        </p:nvSpPr>
        <p:spPr>
          <a:xfrm>
            <a:off x="5244285" y="3890711"/>
            <a:ext cx="943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Buzzer</a:t>
            </a:r>
            <a:endParaRPr lang="th-TH" sz="24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3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BBEF1-9727-4401-ACC4-8B71667B1ADE}"/>
              </a:ext>
            </a:extLst>
          </p:cNvPr>
          <p:cNvSpPr/>
          <p:nvPr/>
        </p:nvSpPr>
        <p:spPr>
          <a:xfrm>
            <a:off x="4427455" y="122548"/>
            <a:ext cx="3337089" cy="1046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gency FB" panose="020B0503020202020204" pitchFamily="34" charset="0"/>
              </a:rPr>
              <a:t>Conceptual Model</a:t>
            </a:r>
            <a:endParaRPr lang="th-TH" sz="40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F8F232-ED70-44E7-A845-03848E0059D4}"/>
              </a:ext>
            </a:extLst>
          </p:cNvPr>
          <p:cNvCxnSpPr/>
          <p:nvPr/>
        </p:nvCxnSpPr>
        <p:spPr>
          <a:xfrm>
            <a:off x="0" y="383670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337BB6-7072-4759-BB24-46FB57402ECD}"/>
              </a:ext>
            </a:extLst>
          </p:cNvPr>
          <p:cNvCxnSpPr>
            <a:cxnSpLocks/>
          </p:cNvCxnSpPr>
          <p:nvPr/>
        </p:nvCxnSpPr>
        <p:spPr>
          <a:xfrm>
            <a:off x="6096000" y="1385739"/>
            <a:ext cx="0" cy="529786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08908F-67CD-49CB-A83F-26301069DCE5}"/>
              </a:ext>
            </a:extLst>
          </p:cNvPr>
          <p:cNvSpPr/>
          <p:nvPr/>
        </p:nvSpPr>
        <p:spPr>
          <a:xfrm>
            <a:off x="845929" y="938896"/>
            <a:ext cx="2713908" cy="69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gency FB" panose="020B0503020202020204" pitchFamily="34" charset="0"/>
              </a:rPr>
              <a:t>Speed Detection Unit</a:t>
            </a:r>
            <a:endParaRPr lang="th-TH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DA6132-2061-40E7-8BB9-DE1EDC37B4D9}"/>
              </a:ext>
            </a:extLst>
          </p:cNvPr>
          <p:cNvSpPr/>
          <p:nvPr/>
        </p:nvSpPr>
        <p:spPr>
          <a:xfrm>
            <a:off x="1923428" y="361309"/>
            <a:ext cx="510247" cy="4982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1</a:t>
            </a:r>
            <a:endParaRPr lang="th-TH" b="1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F6A205-C63D-4604-9BD3-850B65C6F605}"/>
              </a:ext>
            </a:extLst>
          </p:cNvPr>
          <p:cNvSpPr/>
          <p:nvPr/>
        </p:nvSpPr>
        <p:spPr>
          <a:xfrm>
            <a:off x="8384134" y="937389"/>
            <a:ext cx="3337089" cy="69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Agency FB" panose="020B0503020202020204" pitchFamily="34" charset="0"/>
              </a:rPr>
              <a:t>Distance Detection Unit</a:t>
            </a:r>
            <a:endParaRPr lang="th-TH" b="1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34946-0838-4B11-921E-44A82B541C01}"/>
              </a:ext>
            </a:extLst>
          </p:cNvPr>
          <p:cNvSpPr/>
          <p:nvPr/>
        </p:nvSpPr>
        <p:spPr>
          <a:xfrm>
            <a:off x="678730" y="2922308"/>
            <a:ext cx="443056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52D039-8BC3-41B4-B8E7-A27963AE9803}"/>
              </a:ext>
            </a:extLst>
          </p:cNvPr>
          <p:cNvSpPr/>
          <p:nvPr/>
        </p:nvSpPr>
        <p:spPr>
          <a:xfrm>
            <a:off x="3315088" y="2922308"/>
            <a:ext cx="443056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817AB2-7015-48E3-8FB0-918F2B6C846B}"/>
              </a:ext>
            </a:extLst>
          </p:cNvPr>
          <p:cNvCxnSpPr>
            <a:cxnSpLocks/>
          </p:cNvCxnSpPr>
          <p:nvPr/>
        </p:nvCxnSpPr>
        <p:spPr>
          <a:xfrm>
            <a:off x="900258" y="3976716"/>
            <a:ext cx="0" cy="4664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A4CCEC-7BD9-485C-8CBF-C2911F0BDEF3}"/>
              </a:ext>
            </a:extLst>
          </p:cNvPr>
          <p:cNvCxnSpPr>
            <a:cxnSpLocks/>
          </p:cNvCxnSpPr>
          <p:nvPr/>
        </p:nvCxnSpPr>
        <p:spPr>
          <a:xfrm>
            <a:off x="3536616" y="3976716"/>
            <a:ext cx="0" cy="4664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491373-3E44-4622-AE1E-2893B01E10B6}"/>
              </a:ext>
            </a:extLst>
          </p:cNvPr>
          <p:cNvCxnSpPr/>
          <p:nvPr/>
        </p:nvCxnSpPr>
        <p:spPr>
          <a:xfrm>
            <a:off x="900258" y="4190214"/>
            <a:ext cx="26363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E8FAB0-A398-423B-A419-13BD21A04F83}"/>
              </a:ext>
            </a:extLst>
          </p:cNvPr>
          <p:cNvSpPr txBox="1"/>
          <p:nvPr/>
        </p:nvSpPr>
        <p:spPr>
          <a:xfrm>
            <a:off x="2033841" y="4282109"/>
            <a:ext cx="369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ABC4E0-AFD3-47D6-9DC9-16CDB30163B8}"/>
              </a:ext>
            </a:extLst>
          </p:cNvPr>
          <p:cNvCxnSpPr>
            <a:cxnSpLocks/>
          </p:cNvCxnSpPr>
          <p:nvPr/>
        </p:nvCxnSpPr>
        <p:spPr>
          <a:xfrm>
            <a:off x="900258" y="2646336"/>
            <a:ext cx="0" cy="275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68D04B-1912-4052-9C20-2C15BE8F23F1}"/>
              </a:ext>
            </a:extLst>
          </p:cNvPr>
          <p:cNvCxnSpPr>
            <a:cxnSpLocks/>
          </p:cNvCxnSpPr>
          <p:nvPr/>
        </p:nvCxnSpPr>
        <p:spPr>
          <a:xfrm>
            <a:off x="3536616" y="2646336"/>
            <a:ext cx="0" cy="275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889250-198B-40A9-B0EB-68B6E81AA0EE}"/>
                  </a:ext>
                </a:extLst>
              </p:cNvPr>
              <p:cNvSpPr txBox="1"/>
              <p:nvPr/>
            </p:nvSpPr>
            <p:spPr>
              <a:xfrm>
                <a:off x="678730" y="2184612"/>
                <a:ext cx="443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889250-198B-40A9-B0EB-68B6E81AA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0" y="2184612"/>
                <a:ext cx="443051" cy="523220"/>
              </a:xfrm>
              <a:prstGeom prst="rect">
                <a:avLst/>
              </a:prstGeom>
              <a:blipFill>
                <a:blip r:embed="rId3"/>
                <a:stretch>
                  <a:fillRect l="-4110" r="-137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9F5FA-AD09-4DCC-839F-2214C669C08E}"/>
                  </a:ext>
                </a:extLst>
              </p:cNvPr>
              <p:cNvSpPr txBox="1"/>
              <p:nvPr/>
            </p:nvSpPr>
            <p:spPr>
              <a:xfrm>
                <a:off x="3315093" y="2182911"/>
                <a:ext cx="443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9F5FA-AD09-4DCC-839F-2214C669C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93" y="2182911"/>
                <a:ext cx="443051" cy="523220"/>
              </a:xfrm>
              <a:prstGeom prst="rect">
                <a:avLst/>
              </a:prstGeom>
              <a:blipFill>
                <a:blip r:embed="rId4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1AF790-EC15-43DB-B3E5-62C875672B9F}"/>
                  </a:ext>
                </a:extLst>
              </p:cNvPr>
              <p:cNvSpPr txBox="1"/>
              <p:nvPr/>
            </p:nvSpPr>
            <p:spPr>
              <a:xfrm>
                <a:off x="155051" y="4897223"/>
                <a:ext cx="57858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th-TH" sz="2400" dirty="0"/>
                  <a:t>จะสามารถหาความเร็ว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th-TH" sz="2400" dirty="0"/>
                  <a:t>ได้จาก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</a:t>
                </a:r>
                <a:r>
                  <a:rPr lang="en-US" sz="2400" dirty="0"/>
                  <a:t>/(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FontTx/>
                  <a:buChar char="-"/>
                </a:pPr>
                <a:r>
                  <a:rPr lang="th-TH" sz="2400" dirty="0"/>
                  <a:t>ถ้าความเร็วเกินกว่ากำหนดก็จะมีการแจ้งเตือนด้วยเสียงผ่าน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Buzzer </a:t>
                </a:r>
                <a:r>
                  <a:rPr lang="th-TH" sz="2400" dirty="0"/>
                  <a:t>และแสดงผลความเร็วที่หน้าจอคอมพิวเตอร์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1AF790-EC15-43DB-B3E5-62C87567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1" y="4897223"/>
                <a:ext cx="5785899" cy="1200329"/>
              </a:xfrm>
              <a:prstGeom prst="rect">
                <a:avLst/>
              </a:prstGeom>
              <a:blipFill>
                <a:blip r:embed="rId5"/>
                <a:stretch>
                  <a:fillRect l="-1684" t="-7107" b="-116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080C3D3E-36B0-4CCC-B6F5-DDB41E93B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5" y="1803080"/>
            <a:ext cx="851548" cy="3643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86473E2-17A3-4602-A02F-D3913BF01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2" y="1757136"/>
            <a:ext cx="851548" cy="36438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E66E49-452F-4099-BB80-2A3CC6C05985}"/>
              </a:ext>
            </a:extLst>
          </p:cNvPr>
          <p:cNvCxnSpPr/>
          <p:nvPr/>
        </p:nvCxnSpPr>
        <p:spPr>
          <a:xfrm>
            <a:off x="1453415" y="1985271"/>
            <a:ext cx="144378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03699E-C1CE-463C-A02C-43B5E0FA6703}"/>
              </a:ext>
            </a:extLst>
          </p:cNvPr>
          <p:cNvSpPr/>
          <p:nvPr/>
        </p:nvSpPr>
        <p:spPr>
          <a:xfrm>
            <a:off x="9797554" y="361309"/>
            <a:ext cx="510247" cy="4982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48E56C-15EE-4B6A-9620-A0B299FF7F10}"/>
              </a:ext>
            </a:extLst>
          </p:cNvPr>
          <p:cNvSpPr/>
          <p:nvPr/>
        </p:nvSpPr>
        <p:spPr>
          <a:xfrm>
            <a:off x="8225789" y="2937367"/>
            <a:ext cx="443056" cy="9144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4C1B71A-E4E8-4442-9956-4B8701E06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67" y="1763199"/>
            <a:ext cx="851548" cy="36438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277D3D-E718-46BB-B023-096643CBD04D}"/>
              </a:ext>
            </a:extLst>
          </p:cNvPr>
          <p:cNvCxnSpPr>
            <a:cxnSpLocks/>
          </p:cNvCxnSpPr>
          <p:nvPr/>
        </p:nvCxnSpPr>
        <p:spPr>
          <a:xfrm>
            <a:off x="8475032" y="2136578"/>
            <a:ext cx="0" cy="7340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940FD4-7C8C-4A4E-86A4-127A08DD27E2}"/>
              </a:ext>
            </a:extLst>
          </p:cNvPr>
          <p:cNvCxnSpPr/>
          <p:nvPr/>
        </p:nvCxnSpPr>
        <p:spPr>
          <a:xfrm>
            <a:off x="8282851" y="2876521"/>
            <a:ext cx="3725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7EB8D8-DE7C-4030-8B52-C86997635288}"/>
              </a:ext>
            </a:extLst>
          </p:cNvPr>
          <p:cNvCxnSpPr/>
          <p:nvPr/>
        </p:nvCxnSpPr>
        <p:spPr>
          <a:xfrm>
            <a:off x="8282851" y="2136578"/>
            <a:ext cx="3725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27C90F6-C29E-4132-8F0F-2CC001F404A9}"/>
                  </a:ext>
                </a:extLst>
              </p:cNvPr>
              <p:cNvSpPr txBox="1"/>
              <p:nvPr/>
            </p:nvSpPr>
            <p:spPr>
              <a:xfrm>
                <a:off x="8433858" y="2287234"/>
                <a:ext cx="443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h-TH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27C90F6-C29E-4132-8F0F-2CC001F40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58" y="2287234"/>
                <a:ext cx="443051" cy="523220"/>
              </a:xfrm>
              <a:prstGeom prst="rect">
                <a:avLst/>
              </a:prstGeom>
              <a:blipFill>
                <a:blip r:embed="rId7"/>
                <a:stretch>
                  <a:fillRect l="-1389" r="-13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B1852BB-D6DA-4175-8A02-258A2CD41C0B}"/>
                  </a:ext>
                </a:extLst>
              </p:cNvPr>
              <p:cNvSpPr txBox="1"/>
              <p:nvPr/>
            </p:nvSpPr>
            <p:spPr>
              <a:xfrm>
                <a:off x="6509328" y="4804365"/>
                <a:ext cx="5785899" cy="2337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th-TH" sz="2400" dirty="0"/>
                  <a:t>จะสามารถหาระยะห่าง </a:t>
                </a:r>
                <a:r>
                  <a:rPr lang="en-US" sz="2400" dirty="0">
                    <a:solidFill>
                      <a:srgbClr val="0070C0"/>
                    </a:solidFill>
                  </a:rPr>
                  <a:t>h</a:t>
                </a:r>
                <a:r>
                  <a:rPr lang="en-US" sz="2400" dirty="0"/>
                  <a:t> </a:t>
                </a:r>
                <a:r>
                  <a:rPr lang="th-TH" sz="2400" dirty="0"/>
                  <a:t>ซึ่งก็คือระยะห่างของตัววัตถุกับตัว </a:t>
                </a:r>
                <a:r>
                  <a:rPr lang="en-US" sz="2400" dirty="0">
                    <a:solidFill>
                      <a:srgbClr val="0070C0"/>
                    </a:solidFill>
                    <a:latin typeface="Agency FB" panose="020B0503020202020204" pitchFamily="34" charset="0"/>
                  </a:rPr>
                  <a:t>Ultrasonic Sensor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2400" dirty="0">
                    <a:solidFill>
                      <a:srgbClr val="7030A0"/>
                    </a:solidFill>
                    <a:latin typeface="Agency FB" panose="020B0503020202020204" pitchFamily="34" charset="0"/>
                  </a:rPr>
                  <a:t>Assume (Condition) </a:t>
                </a:r>
                <a:r>
                  <a:rPr lang="th-TH" sz="2400" dirty="0">
                    <a:solidFill>
                      <a:srgbClr val="7030A0"/>
                    </a:solidFill>
                    <a:latin typeface="Agency FB" panose="020B0503020202020204" pitchFamily="34" charset="0"/>
                  </a:rPr>
                  <a:t>ว่าเมื่อวัตถุผ่านตัว </a:t>
                </a:r>
                <a:r>
                  <a:rPr lang="en-US" sz="2400" dirty="0">
                    <a:solidFill>
                      <a:srgbClr val="7030A0"/>
                    </a:solidFill>
                    <a:latin typeface="Agency FB" panose="020B0503020202020204" pitchFamily="34" charset="0"/>
                  </a:rPr>
                  <a:t>Ultrasonic Sensor </a:t>
                </a:r>
                <a:r>
                  <a:rPr lang="th-TH" sz="2400" dirty="0">
                    <a:solidFill>
                      <a:srgbClr val="7030A0"/>
                    </a:solidFill>
                    <a:latin typeface="Agency FB" panose="020B0503020202020204" pitchFamily="34" charset="0"/>
                  </a:rPr>
                  <a:t>ความเร็วตามแนวแกน </a:t>
                </a:r>
                <a:r>
                  <a:rPr lang="en-US" sz="2400" dirty="0">
                    <a:solidFill>
                      <a:srgbClr val="7030A0"/>
                    </a:solidFill>
                    <a:latin typeface="Agency FB" panose="020B0503020202020204" pitchFamily="34" charset="0"/>
                  </a:rPr>
                  <a:t>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gency FB" panose="020B0503020202020204" pitchFamily="34" charset="0"/>
                  </a:rPr>
                  <a:t>)</a:t>
                </a:r>
                <a:r>
                  <a:rPr lang="th-TH" sz="2400" dirty="0">
                    <a:solidFill>
                      <a:srgbClr val="7030A0"/>
                    </a:solidFill>
                    <a:latin typeface="Agency FB" panose="020B0503020202020204" pitchFamily="34" charset="0"/>
                  </a:rPr>
                  <a:t> ของวัตถุจะมีค่าเข้าใกล้</a:t>
                </a:r>
                <a:r>
                  <a:rPr lang="en-US" sz="2400" dirty="0">
                    <a:solidFill>
                      <a:srgbClr val="7030A0"/>
                    </a:solidFill>
                    <a:latin typeface="Agency FB" panose="020B0503020202020204" pitchFamily="34" charset="0"/>
                  </a:rPr>
                  <a:t> 0 </a:t>
                </a:r>
                <a:r>
                  <a:rPr lang="th-TH" sz="2400" dirty="0">
                    <a:solidFill>
                      <a:srgbClr val="7030A0"/>
                    </a:solidFill>
                    <a:latin typeface="Agency FB" panose="020B0503020202020204" pitchFamily="34" charset="0"/>
                  </a:rPr>
                  <a:t>ทำให้วัตถุเริ่มตกลงแบบ </a:t>
                </a:r>
                <a:r>
                  <a:rPr lang="en-US" sz="2400" dirty="0">
                    <a:solidFill>
                      <a:srgbClr val="7030A0"/>
                    </a:solidFill>
                    <a:latin typeface="Agency FB" panose="020B0503020202020204" pitchFamily="34" charset="0"/>
                  </a:rPr>
                  <a:t>Projectile</a:t>
                </a:r>
                <a:endParaRPr lang="th-TH" sz="2400" dirty="0">
                  <a:solidFill>
                    <a:srgbClr val="7030A0"/>
                  </a:solidFill>
                  <a:latin typeface="Agency FB" panose="020B0503020202020204" pitchFamily="34" charset="0"/>
                </a:endParaRPr>
              </a:p>
              <a:p>
                <a:pPr marL="457200" indent="-457200">
                  <a:buFontTx/>
                  <a:buChar char="-"/>
                </a:pPr>
                <a:endParaRPr lang="th-TH" sz="2400" dirty="0">
                  <a:solidFill>
                    <a:srgbClr val="0070C0"/>
                  </a:solidFill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B1852BB-D6DA-4175-8A02-258A2CD41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328" y="4804365"/>
                <a:ext cx="5785899" cy="2337499"/>
              </a:xfrm>
              <a:prstGeom prst="rect">
                <a:avLst/>
              </a:prstGeom>
              <a:blipFill>
                <a:blip r:embed="rId8"/>
                <a:stretch>
                  <a:fillRect l="-1686" t="-390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4CAD2BA7-0D97-4381-A9C7-420774B06D3B}"/>
              </a:ext>
            </a:extLst>
          </p:cNvPr>
          <p:cNvSpPr txBox="1"/>
          <p:nvPr/>
        </p:nvSpPr>
        <p:spPr>
          <a:xfrm>
            <a:off x="1070245" y="2885938"/>
            <a:ext cx="158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IR Sensor #1</a:t>
            </a:r>
            <a:endParaRPr lang="th-TH" sz="24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330663-3BF9-4589-A978-B76D8B599CB2}"/>
              </a:ext>
            </a:extLst>
          </p:cNvPr>
          <p:cNvSpPr txBox="1"/>
          <p:nvPr/>
        </p:nvSpPr>
        <p:spPr>
          <a:xfrm>
            <a:off x="3704253" y="2859376"/>
            <a:ext cx="158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IR Sensor #2</a:t>
            </a:r>
            <a:endParaRPr lang="th-TH" sz="24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F4F814-13C6-4018-BD35-F8329A48A281}"/>
              </a:ext>
            </a:extLst>
          </p:cNvPr>
          <p:cNvSpPr txBox="1"/>
          <p:nvPr/>
        </p:nvSpPr>
        <p:spPr>
          <a:xfrm>
            <a:off x="8625267" y="3175844"/>
            <a:ext cx="215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Ultrasonic Sensor</a:t>
            </a:r>
            <a:endParaRPr lang="th-TH" sz="24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CC4E31-32AF-4F7D-8138-4F0163230DE4}"/>
              </a:ext>
            </a:extLst>
          </p:cNvPr>
          <p:cNvCxnSpPr>
            <a:cxnSpLocks/>
          </p:cNvCxnSpPr>
          <p:nvPr/>
        </p:nvCxnSpPr>
        <p:spPr>
          <a:xfrm>
            <a:off x="4229746" y="1968139"/>
            <a:ext cx="345320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F996371-E05A-46D1-869B-1ADC6A079E59}"/>
              </a:ext>
            </a:extLst>
          </p:cNvPr>
          <p:cNvSpPr/>
          <p:nvPr/>
        </p:nvSpPr>
        <p:spPr>
          <a:xfrm>
            <a:off x="5337718" y="3446131"/>
            <a:ext cx="613728" cy="390577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112E84-1C14-4270-B229-458F4C9E0290}"/>
              </a:ext>
            </a:extLst>
          </p:cNvPr>
          <p:cNvSpPr txBox="1"/>
          <p:nvPr/>
        </p:nvSpPr>
        <p:spPr>
          <a:xfrm>
            <a:off x="5244285" y="3890711"/>
            <a:ext cx="943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Buzzer</a:t>
            </a:r>
            <a:endParaRPr lang="th-TH" sz="24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9FFC2B6-53F9-46EA-AC8B-597D5E2ECEB6}"/>
              </a:ext>
            </a:extLst>
          </p:cNvPr>
          <p:cNvSpPr/>
          <p:nvPr/>
        </p:nvSpPr>
        <p:spPr>
          <a:xfrm>
            <a:off x="8937937" y="1784882"/>
            <a:ext cx="2893591" cy="2021102"/>
          </a:xfrm>
          <a:custGeom>
            <a:avLst/>
            <a:gdLst>
              <a:gd name="connsiteX0" fmla="*/ 0 w 2816180"/>
              <a:gd name="connsiteY0" fmla="*/ 129777 h 1580797"/>
              <a:gd name="connsiteX1" fmla="*/ 1519707 w 2816180"/>
              <a:gd name="connsiteY1" fmla="*/ 142656 h 1580797"/>
              <a:gd name="connsiteX2" fmla="*/ 2816180 w 2816180"/>
              <a:gd name="connsiteY2" fmla="*/ 1580797 h 158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6180" h="1580797">
                <a:moveTo>
                  <a:pt x="0" y="129777"/>
                </a:moveTo>
                <a:cubicBezTo>
                  <a:pt x="525172" y="15298"/>
                  <a:pt x="1050344" y="-99181"/>
                  <a:pt x="1519707" y="142656"/>
                </a:cubicBezTo>
                <a:cubicBezTo>
                  <a:pt x="1989070" y="384493"/>
                  <a:pt x="2561465" y="1289591"/>
                  <a:pt x="2816180" y="158079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40675D-6FFD-4BFB-AB05-38823F22B4D4}"/>
              </a:ext>
            </a:extLst>
          </p:cNvPr>
          <p:cNvCxnSpPr>
            <a:cxnSpLocks/>
          </p:cNvCxnSpPr>
          <p:nvPr/>
        </p:nvCxnSpPr>
        <p:spPr>
          <a:xfrm flipV="1">
            <a:off x="8695883" y="1650681"/>
            <a:ext cx="0" cy="41630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58D0C2C-EE87-4CB8-8AA6-65D4F6AA3E4E}"/>
                  </a:ext>
                </a:extLst>
              </p:cNvPr>
              <p:cNvSpPr txBox="1"/>
              <p:nvPr/>
            </p:nvSpPr>
            <p:spPr>
              <a:xfrm>
                <a:off x="8145853" y="1659330"/>
                <a:ext cx="550030" cy="27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1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100" b="1" dirty="0">
                    <a:solidFill>
                      <a:srgbClr val="7030A0"/>
                    </a:solidFill>
                  </a:rPr>
                  <a:t> = 0</a:t>
                </a:r>
                <a:endParaRPr lang="th-TH" sz="11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58D0C2C-EE87-4CB8-8AA6-65D4F6AA3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853" y="1659330"/>
                <a:ext cx="550030" cy="277127"/>
              </a:xfrm>
              <a:prstGeom prst="rect">
                <a:avLst/>
              </a:prstGeom>
              <a:blipFill>
                <a:blip r:embed="rId9"/>
                <a:stretch>
                  <a:fillRect t="-2174" b="-65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6E14D0-2778-4557-AA3E-B0966C10A1EA}"/>
                  </a:ext>
                </a:extLst>
              </p:cNvPr>
              <p:cNvSpPr txBox="1"/>
              <p:nvPr/>
            </p:nvSpPr>
            <p:spPr>
              <a:xfrm>
                <a:off x="8920488" y="2059650"/>
                <a:ext cx="704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100" b="1" dirty="0">
                    <a:solidFill>
                      <a:srgbClr val="00B05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100" b="1" dirty="0">
                    <a:solidFill>
                      <a:srgbClr val="00B050"/>
                    </a:solidFill>
                  </a:rPr>
                  <a:t> </a:t>
                </a:r>
                <a:endParaRPr lang="th-TH" sz="11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6E14D0-2778-4557-AA3E-B0966C10A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488" y="2059650"/>
                <a:ext cx="704774" cy="261610"/>
              </a:xfrm>
              <a:prstGeom prst="rect">
                <a:avLst/>
              </a:prstGeom>
              <a:blipFill>
                <a:blip r:embed="rId10"/>
                <a:stretch>
                  <a:fillRect t="-6977"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DA569D-F3BC-40CF-810D-36851CC2F99D}"/>
              </a:ext>
            </a:extLst>
          </p:cNvPr>
          <p:cNvCxnSpPr/>
          <p:nvPr/>
        </p:nvCxnSpPr>
        <p:spPr>
          <a:xfrm>
            <a:off x="8668845" y="2039937"/>
            <a:ext cx="10182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2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EC4103-3E21-47B3-8AD1-79338A6B6CCC}"/>
              </a:ext>
            </a:extLst>
          </p:cNvPr>
          <p:cNvSpPr/>
          <p:nvPr/>
        </p:nvSpPr>
        <p:spPr>
          <a:xfrm>
            <a:off x="4872989" y="2276967"/>
            <a:ext cx="443056" cy="9144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8EA3E-86CC-41D2-A397-63F4C36A3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67" y="1102799"/>
            <a:ext cx="851548" cy="36438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17E60-2BAF-41A7-9E14-059F68B6039D}"/>
              </a:ext>
            </a:extLst>
          </p:cNvPr>
          <p:cNvCxnSpPr>
            <a:cxnSpLocks/>
          </p:cNvCxnSpPr>
          <p:nvPr/>
        </p:nvCxnSpPr>
        <p:spPr>
          <a:xfrm>
            <a:off x="5122232" y="1476178"/>
            <a:ext cx="0" cy="7340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17E852-C87A-438A-B9AB-5F20A2D643D8}"/>
              </a:ext>
            </a:extLst>
          </p:cNvPr>
          <p:cNvCxnSpPr/>
          <p:nvPr/>
        </p:nvCxnSpPr>
        <p:spPr>
          <a:xfrm>
            <a:off x="4930051" y="2216121"/>
            <a:ext cx="3725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E70EBE-2301-4076-928C-EE4C406484D2}"/>
              </a:ext>
            </a:extLst>
          </p:cNvPr>
          <p:cNvCxnSpPr/>
          <p:nvPr/>
        </p:nvCxnSpPr>
        <p:spPr>
          <a:xfrm>
            <a:off x="4930051" y="1476178"/>
            <a:ext cx="3725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4B8273-8595-4789-9B3E-058E77B5E6A0}"/>
                  </a:ext>
                </a:extLst>
              </p:cNvPr>
              <p:cNvSpPr txBox="1"/>
              <p:nvPr/>
            </p:nvSpPr>
            <p:spPr>
              <a:xfrm>
                <a:off x="5081058" y="1626834"/>
                <a:ext cx="443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th-TH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4B8273-8595-4789-9B3E-058E77B5E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58" y="1626834"/>
                <a:ext cx="443051" cy="523220"/>
              </a:xfrm>
              <a:prstGeom prst="rect">
                <a:avLst/>
              </a:prstGeom>
              <a:blipFill>
                <a:blip r:embed="rId3"/>
                <a:stretch>
                  <a:fillRect l="-1389" r="-13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E7DC046-2A0D-4153-BC39-82859B745C35}"/>
              </a:ext>
            </a:extLst>
          </p:cNvPr>
          <p:cNvSpPr txBox="1"/>
          <p:nvPr/>
        </p:nvSpPr>
        <p:spPr>
          <a:xfrm>
            <a:off x="5272467" y="2515444"/>
            <a:ext cx="197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Ultrasonic Sensor</a:t>
            </a:r>
            <a:endParaRPr lang="th-TH" sz="24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E92B6E7-609B-4390-B028-E91D03FDF24D}"/>
              </a:ext>
            </a:extLst>
          </p:cNvPr>
          <p:cNvSpPr/>
          <p:nvPr/>
        </p:nvSpPr>
        <p:spPr>
          <a:xfrm>
            <a:off x="5585137" y="1124482"/>
            <a:ext cx="2893591" cy="2021102"/>
          </a:xfrm>
          <a:custGeom>
            <a:avLst/>
            <a:gdLst>
              <a:gd name="connsiteX0" fmla="*/ 0 w 2816180"/>
              <a:gd name="connsiteY0" fmla="*/ 129777 h 1580797"/>
              <a:gd name="connsiteX1" fmla="*/ 1519707 w 2816180"/>
              <a:gd name="connsiteY1" fmla="*/ 142656 h 1580797"/>
              <a:gd name="connsiteX2" fmla="*/ 2816180 w 2816180"/>
              <a:gd name="connsiteY2" fmla="*/ 1580797 h 158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6180" h="1580797">
                <a:moveTo>
                  <a:pt x="0" y="129777"/>
                </a:moveTo>
                <a:cubicBezTo>
                  <a:pt x="525172" y="15298"/>
                  <a:pt x="1050344" y="-99181"/>
                  <a:pt x="1519707" y="142656"/>
                </a:cubicBezTo>
                <a:cubicBezTo>
                  <a:pt x="1989070" y="384493"/>
                  <a:pt x="2561465" y="1289591"/>
                  <a:pt x="2816180" y="158079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C43C2C-43C7-45E3-AB2C-34EA842DB16D}"/>
              </a:ext>
            </a:extLst>
          </p:cNvPr>
          <p:cNvCxnSpPr/>
          <p:nvPr/>
        </p:nvCxnSpPr>
        <p:spPr>
          <a:xfrm>
            <a:off x="5316045" y="1379537"/>
            <a:ext cx="10182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1F05A-74AE-4572-80CD-C66D3D6AFAAF}"/>
              </a:ext>
            </a:extLst>
          </p:cNvPr>
          <p:cNvCxnSpPr>
            <a:cxnSpLocks/>
          </p:cNvCxnSpPr>
          <p:nvPr/>
        </p:nvCxnSpPr>
        <p:spPr>
          <a:xfrm flipV="1">
            <a:off x="5343083" y="990281"/>
            <a:ext cx="0" cy="41630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4532FE-8896-467C-84B5-1DC6C39AE975}"/>
                  </a:ext>
                </a:extLst>
              </p:cNvPr>
              <p:cNvSpPr txBox="1"/>
              <p:nvPr/>
            </p:nvSpPr>
            <p:spPr>
              <a:xfrm>
                <a:off x="4793053" y="998930"/>
                <a:ext cx="550030" cy="27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1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100" b="1" dirty="0">
                    <a:solidFill>
                      <a:srgbClr val="7030A0"/>
                    </a:solidFill>
                  </a:rPr>
                  <a:t> = 0</a:t>
                </a:r>
                <a:endParaRPr lang="th-TH" sz="11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4532FE-8896-467C-84B5-1DC6C39A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053" y="998930"/>
                <a:ext cx="550030" cy="277127"/>
              </a:xfrm>
              <a:prstGeom prst="rect">
                <a:avLst/>
              </a:prstGeom>
              <a:blipFill>
                <a:blip r:embed="rId4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A9E618-489B-4676-A639-7D69372305C1}"/>
                  </a:ext>
                </a:extLst>
              </p:cNvPr>
              <p:cNvSpPr txBox="1"/>
              <p:nvPr/>
            </p:nvSpPr>
            <p:spPr>
              <a:xfrm>
                <a:off x="5567688" y="1399250"/>
                <a:ext cx="704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100" b="1" dirty="0">
                    <a:solidFill>
                      <a:srgbClr val="00B05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1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100" b="1" dirty="0">
                    <a:solidFill>
                      <a:srgbClr val="00B050"/>
                    </a:solidFill>
                  </a:rPr>
                  <a:t> </a:t>
                </a:r>
                <a:endParaRPr lang="th-TH" sz="11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A9E618-489B-4676-A639-7D6937230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688" y="1399250"/>
                <a:ext cx="704774" cy="261610"/>
              </a:xfrm>
              <a:prstGeom prst="rect">
                <a:avLst/>
              </a:prstGeom>
              <a:blipFill>
                <a:blip r:embed="rId5"/>
                <a:stretch>
                  <a:fillRect t="-7143" b="-119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23E3502-5FCC-45C2-8EC1-BA9E0DCAD285}"/>
              </a:ext>
            </a:extLst>
          </p:cNvPr>
          <p:cNvSpPr/>
          <p:nvPr/>
        </p:nvSpPr>
        <p:spPr>
          <a:xfrm>
            <a:off x="794541" y="774310"/>
            <a:ext cx="3337089" cy="69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Agency FB" panose="020B0503020202020204" pitchFamily="34" charset="0"/>
              </a:rPr>
              <a:t>Distance Detection Unit</a:t>
            </a:r>
            <a:endParaRPr lang="th-TH" b="1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E1C18-B837-4164-9C39-552FA6FB1F05}"/>
              </a:ext>
            </a:extLst>
          </p:cNvPr>
          <p:cNvSpPr/>
          <p:nvPr/>
        </p:nvSpPr>
        <p:spPr>
          <a:xfrm>
            <a:off x="2207961" y="198230"/>
            <a:ext cx="510247" cy="4982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  <a:endParaRPr lang="th-TH" b="1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D4C0CB-4CF3-4A5C-A133-0EBBA35CE4E5}"/>
              </a:ext>
            </a:extLst>
          </p:cNvPr>
          <p:cNvCxnSpPr>
            <a:cxnSpLocks/>
          </p:cNvCxnSpPr>
          <p:nvPr/>
        </p:nvCxnSpPr>
        <p:spPr>
          <a:xfrm>
            <a:off x="4512733" y="3191367"/>
            <a:ext cx="44280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8F7886-BD8C-4DB1-9C6A-1209A59A9AFE}"/>
              </a:ext>
            </a:extLst>
          </p:cNvPr>
          <p:cNvSpPr/>
          <p:nvPr/>
        </p:nvSpPr>
        <p:spPr>
          <a:xfrm>
            <a:off x="4394200" y="774310"/>
            <a:ext cx="4656667" cy="351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EA4462-5224-4228-8904-B76332B5B582}"/>
              </a:ext>
            </a:extLst>
          </p:cNvPr>
          <p:cNvCxnSpPr/>
          <p:nvPr/>
        </p:nvCxnSpPr>
        <p:spPr>
          <a:xfrm>
            <a:off x="5081058" y="3239271"/>
            <a:ext cx="0" cy="3257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2B513C-0A5F-4286-86B8-3BCC75935F53}"/>
              </a:ext>
            </a:extLst>
          </p:cNvPr>
          <p:cNvCxnSpPr/>
          <p:nvPr/>
        </p:nvCxnSpPr>
        <p:spPr>
          <a:xfrm>
            <a:off x="8466418" y="3239271"/>
            <a:ext cx="0" cy="3257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85F9B7-AAFE-4D17-A205-B7A428EF58F7}"/>
              </a:ext>
            </a:extLst>
          </p:cNvPr>
          <p:cNvCxnSpPr/>
          <p:nvPr/>
        </p:nvCxnSpPr>
        <p:spPr>
          <a:xfrm>
            <a:off x="5081058" y="3391054"/>
            <a:ext cx="33853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0DADEB-672E-4CA0-943F-3B686B3DA860}"/>
                  </a:ext>
                </a:extLst>
              </p:cNvPr>
              <p:cNvSpPr txBox="1"/>
              <p:nvPr/>
            </p:nvSpPr>
            <p:spPr>
              <a:xfrm>
                <a:off x="6552212" y="3363925"/>
                <a:ext cx="443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th-TH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0DADEB-672E-4CA0-943F-3B686B3DA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12" y="3363925"/>
                <a:ext cx="443051" cy="523220"/>
              </a:xfrm>
              <a:prstGeom prst="rect">
                <a:avLst/>
              </a:prstGeom>
              <a:blipFill>
                <a:blip r:embed="rId6"/>
                <a:stretch>
                  <a:fillRect l="-4110" r="-137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2BC1D8-B157-4A19-A3E7-5020B10CB4DB}"/>
              </a:ext>
            </a:extLst>
          </p:cNvPr>
          <p:cNvCxnSpPr/>
          <p:nvPr/>
        </p:nvCxnSpPr>
        <p:spPr>
          <a:xfrm>
            <a:off x="5093368" y="3700729"/>
            <a:ext cx="0" cy="3257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BCF00-0841-4A78-ACF3-9A51E8F8E15F}"/>
              </a:ext>
            </a:extLst>
          </p:cNvPr>
          <p:cNvCxnSpPr/>
          <p:nvPr/>
        </p:nvCxnSpPr>
        <p:spPr>
          <a:xfrm>
            <a:off x="8478728" y="3700729"/>
            <a:ext cx="0" cy="3257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CE2705-05A5-481B-8C94-E62EBDE7E111}"/>
              </a:ext>
            </a:extLst>
          </p:cNvPr>
          <p:cNvCxnSpPr/>
          <p:nvPr/>
        </p:nvCxnSpPr>
        <p:spPr>
          <a:xfrm>
            <a:off x="5093368" y="3852512"/>
            <a:ext cx="3385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3BD921-E8EE-4B22-B062-37C1E31A677A}"/>
                  </a:ext>
                </a:extLst>
              </p:cNvPr>
              <p:cNvSpPr txBox="1"/>
              <p:nvPr/>
            </p:nvSpPr>
            <p:spPr>
              <a:xfrm>
                <a:off x="6552211" y="3844158"/>
                <a:ext cx="443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3BD921-E8EE-4B22-B062-37C1E31A6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11" y="3844158"/>
                <a:ext cx="44305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503CF1-9C31-43DF-8564-901B56C9FB30}"/>
                  </a:ext>
                </a:extLst>
              </p:cNvPr>
              <p:cNvSpPr txBox="1"/>
              <p:nvPr/>
            </p:nvSpPr>
            <p:spPr>
              <a:xfrm>
                <a:off x="350449" y="3861939"/>
                <a:ext cx="9844038" cy="270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[R = </a:t>
                </a:r>
                <a:r>
                  <a:rPr lang="th-TH" sz="2400" dirty="0">
                    <a:solidFill>
                      <a:schemeClr val="accent2">
                        <a:lumMod val="75000"/>
                      </a:schemeClr>
                    </a:solidFill>
                  </a:rPr>
                  <a:t>ระยะห่างโดยประมาณที่วัตถุจะตกลงสู่พื้นเมื่อเริ่มวัดเทียบกับตัว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Agency FB" panose="020B0503020202020204" pitchFamily="34" charset="0"/>
                  </a:rPr>
                  <a:t>Ultrasonic Sensor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]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t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[t = </a:t>
                </a:r>
                <a:r>
                  <a:rPr lang="th-TH" sz="2400" dirty="0">
                    <a:solidFill>
                      <a:srgbClr val="00B050"/>
                    </a:solidFill>
                  </a:rPr>
                  <a:t>ระยะเวลาทั้งหมดโดยประมาณที่วัตถุจะตกลงสู่พื้นโดยเริ่มวัดเมื่อวัตถุเคลื่อนที่ผ่านตัว </a:t>
                </a:r>
                <a:r>
                  <a:rPr lang="en-US" sz="2400" dirty="0">
                    <a:solidFill>
                      <a:srgbClr val="00B050"/>
                    </a:solidFill>
                    <a:latin typeface="Agency FB" panose="020B0503020202020204" pitchFamily="34" charset="0"/>
                  </a:rPr>
                  <a:t>Ultrasonic Sensor</a:t>
                </a:r>
                <a:r>
                  <a:rPr lang="en-US" sz="2400" dirty="0">
                    <a:solidFill>
                      <a:srgbClr val="00B05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503CF1-9C31-43DF-8564-901B56C9F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9" y="3861939"/>
                <a:ext cx="9844038" cy="2703432"/>
              </a:xfrm>
              <a:prstGeom prst="rect">
                <a:avLst/>
              </a:prstGeom>
              <a:blipFill>
                <a:blip r:embed="rId8"/>
                <a:stretch>
                  <a:fillRect l="-929" b="-496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0376E4-9BAB-4976-9A46-869771FCF6D0}"/>
              </a:ext>
            </a:extLst>
          </p:cNvPr>
          <p:cNvCxnSpPr>
            <a:cxnSpLocks/>
          </p:cNvCxnSpPr>
          <p:nvPr/>
        </p:nvCxnSpPr>
        <p:spPr>
          <a:xfrm>
            <a:off x="9490830" y="774310"/>
            <a:ext cx="38826" cy="35127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5ED48C-0517-4B61-BCE2-A09754B44E53}"/>
              </a:ext>
            </a:extLst>
          </p:cNvPr>
          <p:cNvSpPr txBox="1"/>
          <p:nvPr/>
        </p:nvSpPr>
        <p:spPr>
          <a:xfrm>
            <a:off x="9708776" y="2064124"/>
            <a:ext cx="1975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gency FB" panose="020B0503020202020204" pitchFamily="34" charset="0"/>
              </a:rPr>
              <a:t>Downward chosen as positive direction, so the values will be positive</a:t>
            </a:r>
            <a:endParaRPr lang="th-TH" sz="2000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88C69B-4F32-4847-994E-52355909C103}"/>
              </a:ext>
            </a:extLst>
          </p:cNvPr>
          <p:cNvSpPr txBox="1"/>
          <p:nvPr/>
        </p:nvSpPr>
        <p:spPr>
          <a:xfrm>
            <a:off x="9092041" y="2191416"/>
            <a:ext cx="536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+</a:t>
            </a:r>
            <a:endParaRPr lang="th-TH" sz="4000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5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9E447-5497-46FE-992F-402AA7B673A3}"/>
              </a:ext>
            </a:extLst>
          </p:cNvPr>
          <p:cNvSpPr txBox="1"/>
          <p:nvPr/>
        </p:nvSpPr>
        <p:spPr>
          <a:xfrm>
            <a:off x="511995" y="2028616"/>
            <a:ext cx="11168009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8800" dirty="0">
                <a:solidFill>
                  <a:srgbClr val="0070C0"/>
                </a:solidFill>
              </a:rPr>
              <a:t>คลิปสาธิตการทำงานของวงจรและการเชื่อมอุปกรณ์ต่างๆ</a:t>
            </a:r>
          </a:p>
        </p:txBody>
      </p:sp>
    </p:spTree>
    <p:extLst>
      <p:ext uri="{BB962C8B-B14F-4D97-AF65-F5344CB8AC3E}">
        <p14:creationId xmlns:p14="http://schemas.microsoft.com/office/powerpoint/2010/main" val="249610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4B697-E47B-494E-9908-8411C1AAB858}"/>
              </a:ext>
            </a:extLst>
          </p:cNvPr>
          <p:cNvSpPr txBox="1"/>
          <p:nvPr/>
        </p:nvSpPr>
        <p:spPr>
          <a:xfrm>
            <a:off x="255998" y="1341234"/>
            <a:ext cx="11680004" cy="28007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0000"/>
                </a:solidFill>
              </a:rPr>
              <a:t>(</a:t>
            </a:r>
            <a:r>
              <a:rPr lang="th-TH" sz="8800" dirty="0">
                <a:solidFill>
                  <a:srgbClr val="FF0000"/>
                </a:solidFill>
              </a:rPr>
              <a:t>วงจรแถม</a:t>
            </a:r>
            <a:r>
              <a:rPr lang="en-US" sz="88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8800" dirty="0">
                <a:solidFill>
                  <a:srgbClr val="FF0000"/>
                </a:solidFill>
                <a:latin typeface="Agency FB" panose="020B0503020202020204" pitchFamily="34" charset="0"/>
              </a:rPr>
              <a:t>Radar X-Distance Detection Unit</a:t>
            </a:r>
            <a:endParaRPr lang="th-TH" sz="88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C550C-2536-424C-933D-B291FCB6F345}"/>
              </a:ext>
            </a:extLst>
          </p:cNvPr>
          <p:cNvSpPr txBox="1"/>
          <p:nvPr/>
        </p:nvSpPr>
        <p:spPr>
          <a:xfrm>
            <a:off x="255998" y="4335238"/>
            <a:ext cx="11680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dirty="0">
                <a:solidFill>
                  <a:srgbClr val="C00000"/>
                </a:solidFill>
              </a:rPr>
              <a:t>	ในส่วนวงจรแถมนั้นเราเรียกว่าเป็นวงจร </a:t>
            </a:r>
            <a:r>
              <a:rPr lang="en-US" dirty="0">
                <a:solidFill>
                  <a:srgbClr val="C00000"/>
                </a:solidFill>
              </a:rPr>
              <a:t>Radar X-Distance Detection Unit </a:t>
            </a:r>
            <a:r>
              <a:rPr lang="th-TH" dirty="0">
                <a:solidFill>
                  <a:srgbClr val="C00000"/>
                </a:solidFill>
              </a:rPr>
              <a:t>ซึ่งจะคล้ายๆกับเป็นวงจรลาดตระเวนวัตถุที่ตกลงสู่พื้น โดยตัววงจรจะประกอบไปด้วย </a:t>
            </a:r>
            <a:r>
              <a:rPr lang="en-US" dirty="0">
                <a:solidFill>
                  <a:srgbClr val="C00000"/>
                </a:solidFill>
              </a:rPr>
              <a:t>Servo Motor </a:t>
            </a:r>
            <a:r>
              <a:rPr lang="th-TH" dirty="0">
                <a:solidFill>
                  <a:srgbClr val="C00000"/>
                </a:solidFill>
              </a:rPr>
              <a:t>ที่ติดกับ </a:t>
            </a:r>
            <a:r>
              <a:rPr lang="en-US" dirty="0">
                <a:solidFill>
                  <a:srgbClr val="C00000"/>
                </a:solidFill>
              </a:rPr>
              <a:t>Ultrasonic Sensor </a:t>
            </a:r>
            <a:r>
              <a:rPr lang="th-TH" dirty="0">
                <a:solidFill>
                  <a:srgbClr val="C00000"/>
                </a:solidFill>
              </a:rPr>
              <a:t>โดยมีหลักการทำงานคือเมื่อ </a:t>
            </a:r>
            <a:r>
              <a:rPr lang="en-US" dirty="0">
                <a:solidFill>
                  <a:srgbClr val="C00000"/>
                </a:solidFill>
              </a:rPr>
              <a:t>Ultrasonic Sensor </a:t>
            </a:r>
            <a:r>
              <a:rPr lang="th-TH" dirty="0">
                <a:solidFill>
                  <a:srgbClr val="C00000"/>
                </a:solidFill>
              </a:rPr>
              <a:t>พบวัตถุ มันก็จะแสดงระยะห่างของวัตถุนั้นกับตัววงจรว่าห่างกันเป็นระยะห่างเท่าใดตามแนวแกน </a:t>
            </a:r>
            <a:r>
              <a:rPr lang="en-US" dirty="0">
                <a:solidFill>
                  <a:srgbClr val="C00000"/>
                </a:solidFill>
              </a:rPr>
              <a:t>X</a:t>
            </a:r>
            <a:endParaRPr lang="th-T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2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307</Words>
  <Application>Microsoft Office PowerPoint</Application>
  <PresentationFormat>Widescreen</PresentationFormat>
  <Paragraphs>64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Cambria Math</vt:lpstr>
      <vt:lpstr>Office Theme</vt:lpstr>
      <vt:lpstr>Mini Iron Dome  By Group 12: Operation Overlord   Practicum Final Project   Department of Computer Engineering Kasetsart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Iron Dome  By Group 12: Operation Overlord   Practicum Final Project   Department of Computer Engineering Kasetsart University</dc:title>
  <dc:creator>Kittipak WIBULSTHIEN</dc:creator>
  <cp:lastModifiedBy>Kittipak WIBULSTHIEN</cp:lastModifiedBy>
  <cp:revision>19</cp:revision>
  <dcterms:created xsi:type="dcterms:W3CDTF">2022-04-10T16:32:07Z</dcterms:created>
  <dcterms:modified xsi:type="dcterms:W3CDTF">2022-04-12T04:43:29Z</dcterms:modified>
</cp:coreProperties>
</file>