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Kenov" initials="IK" lastIdx="1" clrIdx="0">
    <p:extLst>
      <p:ext uri="{19B8F6BF-5375-455C-9EA6-DF929625EA0E}">
        <p15:presenceInfo xmlns:p15="http://schemas.microsoft.com/office/powerpoint/2012/main" userId="4173ac053ea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73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255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49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74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538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4448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4796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5228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6425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6357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1154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10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5203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2091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4403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7599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138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4132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240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4222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882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2448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981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47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746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570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246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922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4202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2425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906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701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2929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90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2208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5547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81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21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02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357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25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856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288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Concepts Around The Pattern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r>
              <a:rPr lang="bg-BG" dirty="0"/>
              <a:t> </a:t>
            </a:r>
            <a:r>
              <a:rPr lang="en-US" dirty="0"/>
              <a:t>Architecture</a:t>
            </a:r>
            <a:r>
              <a:rPr lang="bg-BG" dirty="0"/>
              <a:t> </a:t>
            </a:r>
            <a:r>
              <a:rPr lang="en-US" dirty="0"/>
              <a:t>Essentials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 you Netflix?</a:t>
            </a:r>
          </a:p>
          <a:p>
            <a:pPr>
              <a:lnSpc>
                <a:spcPct val="100000"/>
              </a:lnSpc>
            </a:pPr>
            <a:r>
              <a:rPr lang="en-US" dirty="0"/>
              <a:t>Are you Amazon?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a worldwide scale and customers? 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expect a huge increase in your customer base soon?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a struggling with performance monolith?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the recourses to develop microservices?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Microservices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500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any of this is </a:t>
            </a:r>
            <a:r>
              <a:rPr lang="en-US" dirty="0" smtClean="0"/>
              <a:t>"Yes</a:t>
            </a:r>
            <a:r>
              <a:rPr lang="en-US" dirty="0" smtClean="0"/>
              <a:t>"</a:t>
            </a:r>
            <a:r>
              <a:rPr lang="en-US" dirty="0" smtClean="0"/>
              <a:t>, </a:t>
            </a:r>
            <a:r>
              <a:rPr lang="en-US" dirty="0"/>
              <a:t>then do them!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always better to start with 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extract microservices!</a:t>
            </a:r>
          </a:p>
          <a:p>
            <a:pPr>
              <a:lnSpc>
                <a:spcPct val="100000"/>
              </a:lnSpc>
            </a:pPr>
            <a:r>
              <a:rPr lang="en-US" dirty="0"/>
              <a:t>Also – make sure every team member is on the same page!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Microservices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7987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r>
              <a:rPr lang="bg-BG" dirty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Externally, a monolith is an application which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deployed as 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web application, solving all business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a container to simplify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Internally, a monolith application is separated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layers – web layer, domain layer, service layer, etc.</a:t>
            </a:r>
          </a:p>
          <a:p>
            <a:pPr>
              <a:lnSpc>
                <a:spcPct val="100000"/>
              </a:lnSpc>
            </a:pPr>
            <a:r>
              <a:rPr lang="en-US" dirty="0"/>
              <a:t>You scale these by replicating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adding a load balancer in front of them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</a:t>
            </a: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M</a:t>
            </a:r>
            <a:r>
              <a:rPr lang="en-US" dirty="0" smtClean="0"/>
              <a:t>onoliths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7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development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is easy – single VM or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Scaling is also easy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Start With Monoliths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Huge applications have huge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 startup time when the application grows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update redeploys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Continuous deployment is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Bug in any module – brings down the whole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Expensive to update dependencies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Start With Monoliths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Microservice-based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many applications with different domains, working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for the back-end, but it is also used for the front-end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runs its own process and communicate to 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is done through HTTP(S), Web Sockets or Advanced 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a context boundary and it is developed autonomously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its own isolated data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is not important. Internal cohesion and independence are!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smtClean="0"/>
              <a:t>Move </a:t>
            </a:r>
            <a:r>
              <a:rPr lang="en-US" dirty="0"/>
              <a:t>to </a:t>
            </a:r>
            <a:r>
              <a:rPr lang="en-US" dirty="0" smtClean="0"/>
              <a:t>Microservices</a:t>
            </a:r>
            <a:r>
              <a:rPr lang="en-US" dirty="0"/>
              <a:t>!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24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complexity is decomposed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teams work on different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may be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can be scaled independently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because of the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needs eventual consistency and developers must be more careful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Developers need to handle partial failures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Debugging and deployment are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that span multiple services are more difficult to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starts to be a </a:t>
            </a:r>
            <a:r>
              <a:rPr lang="en-US" dirty="0" smtClean="0"/>
              <a:t>"</a:t>
            </a:r>
            <a:r>
              <a:rPr lang="en-US" dirty="0" smtClean="0"/>
              <a:t>thing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to build successful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and health checks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infrastructure – cloud and orchestrators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design at multiple levels – communication, authentication,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Rapid application delivery – usually with different teams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and CI/CD practices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are challenging and should require careful thinking!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them as a golden hammer or because of a hype!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noProof="1"/>
              <a:t>Why Microservices</a:t>
            </a:r>
          </a:p>
          <a:p>
            <a:r>
              <a:rPr lang="en-US" noProof="1"/>
              <a:t>Microservices Architecture</a:t>
            </a:r>
          </a:p>
          <a:p>
            <a:r>
              <a:rPr lang="en-US" noProof="1"/>
              <a:t>Data in Microservices</a:t>
            </a:r>
          </a:p>
          <a:p>
            <a:r>
              <a:rPr lang="en-US" noProof="1"/>
              <a:t>Logical vs Physical Architecture</a:t>
            </a:r>
          </a:p>
          <a:p>
            <a:r>
              <a:rPr lang="en-US" noProof="1"/>
              <a:t>Distributed Data Challenges</a:t>
            </a:r>
          </a:p>
          <a:p>
            <a:r>
              <a:rPr lang="en-US" noProof="1"/>
              <a:t>Microservices With .NET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375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Important rules of 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conceptual model may differ and that’s OK</a:t>
            </a:r>
          </a:p>
          <a:p>
            <a:pPr>
              <a:lnSpc>
                <a:spcPct val="100000"/>
              </a:lnSpc>
            </a:pPr>
            <a:r>
              <a:rPr lang="en-US" dirty="0"/>
              <a:t>Each microservice has its own Bounded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Logically grouped responsibilities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</a:t>
            </a:r>
            <a:r>
              <a:rPr lang="en-US" dirty="0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traditional applications we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or multiple databases (or equal)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looks simpler initially, but the application ends up with huge</a:t>
            </a:r>
            <a:br>
              <a:rPr lang="en-US" dirty="0"/>
            </a:br>
            <a:r>
              <a:rPr lang="en-US" dirty="0"/>
              <a:t>tables which serve different subsystems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ACID transactions are a huge advantage of the monoliths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Atomicity, Consistency, Isolation, Durability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C0CE14-EA3D-425D-A08E-8283A086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1989000"/>
            <a:ext cx="7334250" cy="41677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932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in microservices is very different</a:t>
            </a:r>
          </a:p>
          <a:p>
            <a:pPr>
              <a:lnSpc>
                <a:spcPct val="100000"/>
              </a:lnSpc>
            </a:pPr>
            <a:r>
              <a:rPr lang="en-US" dirty="0"/>
              <a:t>Much more complicated</a:t>
            </a:r>
          </a:p>
          <a:p>
            <a:pPr>
              <a:lnSpc>
                <a:spcPct val="100000"/>
              </a:lnSpc>
            </a:pPr>
            <a:r>
              <a:rPr lang="en-US" dirty="0"/>
              <a:t>Data owned by a microservice should be private to that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The only way other microservices can access it are through its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- REST, gRPC,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Messaging – AMQP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8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Encapsulating data allows you to have loosely coupled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can evolve independently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data schema migrations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With distributed data structures, you cannot do a single ACID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use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business process spans multiple microservices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much harder than a normal SQL JOIN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constraints </a:t>
            </a:r>
          </a:p>
          <a:p>
            <a:pPr>
              <a:lnSpc>
                <a:spcPct val="100000"/>
              </a:lnSpc>
            </a:pPr>
            <a:r>
              <a:rPr lang="en-US" dirty="0"/>
              <a:t>Most relational database features cannot be fully utilized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does not mean you must use NoSQL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means data management is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microservices can use different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3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distinction between the logical and the physical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boundaries of the application do not need to map one-to-one to the physical deployment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identity your Bounded Contexts, it does not mean that it is best to implement each one as a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Bounded Contexts may need multiple physical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your Bounded Context is independently versioned, deployed, and scaled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15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commonly you will have one microservice per Bounded Context but that should not be a strict rule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following catalog </a:t>
            </a:r>
            <a:r>
              <a:rPr lang="en-US" dirty="0" err="1" smtClean="0"/>
              <a:t>microservice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decide to split the internal servers, so that you can scale them </a:t>
            </a:r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94867-7AD8-4037-A240-7616E775B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26" y="2619000"/>
            <a:ext cx="4366348" cy="2697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35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microservices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Distributed Data Challenges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5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should be autonomous, yet part of the whole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First try to identity </a:t>
            </a:r>
            <a:r>
              <a:rPr lang="en-US" dirty="0" smtClean="0"/>
              <a:t>"islands</a:t>
            </a:r>
            <a:r>
              <a:rPr lang="en-US" dirty="0" smtClean="0"/>
              <a:t>"</a:t>
            </a:r>
            <a:r>
              <a:rPr lang="en-US" dirty="0" smtClean="0"/>
              <a:t> </a:t>
            </a:r>
            <a:r>
              <a:rPr lang="en-US" dirty="0"/>
              <a:t>of data and different business contexts  </a:t>
            </a:r>
          </a:p>
          <a:p>
            <a:pPr>
              <a:lnSpc>
                <a:spcPct val="100000"/>
              </a:lnSpc>
            </a:pPr>
            <a:r>
              <a:rPr lang="en-US" dirty="0"/>
              <a:t>Then try to define the entities in each business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Some entities may be the same with different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a user can be user, buyer, and customer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The main goal is to minimize the coupling between the contexts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Boundaries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9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Often, you will need to retrieve data from multiple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avoiding too much </a:t>
            </a:r>
            <a:r>
              <a:rPr lang="en-US" dirty="0" smtClean="0"/>
              <a:t>"chitty-chat</a:t>
            </a:r>
            <a:r>
              <a:rPr lang="en-US" dirty="0" smtClean="0"/>
              <a:t>"</a:t>
            </a:r>
            <a:r>
              <a:rPr lang="en-US" dirty="0" smtClean="0"/>
              <a:t> </a:t>
            </a:r>
            <a:r>
              <a:rPr lang="en-US" dirty="0"/>
              <a:t>between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information from the Identity, Catalog and Shopping Cart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Complex report involving many tables across the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That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25954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do not have a simple solution and it depends on the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CQRS with query/read tables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/>
              <a:t>Cold Data" </a:t>
            </a:r>
            <a:r>
              <a:rPr lang="en-US" dirty="0"/>
              <a:t>in central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That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4557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API Gateway – separate microservice for aggregation purposes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preferred 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be careful with this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may lead to a chokepoint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multiple fine-grained gateways for different </a:t>
            </a:r>
            <a:r>
              <a:rPr lang="en-US" dirty="0" smtClean="0"/>
              <a:t>"</a:t>
            </a:r>
            <a:r>
              <a:rPr lang="en-US" dirty="0" smtClean="0"/>
              <a:t>verticals</a:t>
            </a:r>
            <a:r>
              <a:rPr lang="en-US" dirty="0" smtClean="0"/>
              <a:t>"</a:t>
            </a:r>
            <a:r>
              <a:rPr lang="en-US" dirty="0" smtClean="0"/>
              <a:t> </a:t>
            </a:r>
            <a:r>
              <a:rPr lang="en-US" dirty="0"/>
              <a:t>of the business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That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43874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CQRS with query/read tables – generate in advance the data in a read-only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performance, but needs additional work and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should use event-driven communication to update the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Cold Data” in central databases – extract separate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complex reports with no real-time data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Event-driven communication or database import/export tools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That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4432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Constantly need data from multiple services?</a:t>
            </a:r>
          </a:p>
          <a:p>
            <a:pPr>
              <a:lnSpc>
                <a:spcPct val="100000"/>
              </a:lnSpc>
            </a:pPr>
            <a:r>
              <a:rPr lang="en-US" dirty="0"/>
              <a:t>That may be a bad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merging microservices into a single entity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create </a:t>
            </a:r>
            <a:r>
              <a:rPr lang="en-US" dirty="0" err="1"/>
              <a:t>nanoservices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That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73370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</a:t>
            </a:r>
            <a:br>
              <a:rPr lang="en-US" dirty="0"/>
            </a:br>
            <a:r>
              <a:rPr lang="en-US" dirty="0"/>
              <a:t>while keeping consistency across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An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–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–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– you need to update the cart too (and show a message)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304455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–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32369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Between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77A5-DF80-4E9E-9AEB-0E24BBA1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28" y="1830706"/>
            <a:ext cx="7889767" cy="4408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19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00F6-9931-44D2-B530-329121779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</a:t>
            </a:r>
            <a:br>
              <a:rPr lang="en-US" dirty="0"/>
            </a:br>
            <a:r>
              <a:rPr lang="en-US" dirty="0"/>
              <a:t>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</a:t>
            </a:r>
            <a:br>
              <a:rPr lang="en-US" dirty="0"/>
            </a:br>
            <a:r>
              <a:rPr lang="en-US" dirty="0"/>
              <a:t>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1603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00F6-9931-44D2-B530-329121779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 – popular approach is HTTP, because it is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HTTP is perfectly acceptable, but it depends on how you use it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Acceptable HTTP requests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Unacceptable HTTP requests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Microservice-Microservice</a:t>
            </a:r>
          </a:p>
        </p:txBody>
      </p:sp>
    </p:spTree>
    <p:extLst>
      <p:ext uri="{BB962C8B-B14F-4D97-AF65-F5344CB8AC3E}">
        <p14:creationId xmlns:p14="http://schemas.microsoft.com/office/powerpoint/2010/main" val="109533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00F6-9931-44D2-B530-329121779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scenario: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call the Orders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the Orders microservice calls additional microservices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reasonable at first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6639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00F6-9931-44D2-B530-329121779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But these are the pitfalls: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–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–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–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–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8904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Microservices With 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00F6-9931-44D2-B530-329121779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Choose .NET Core if you: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 and deploying cross-platform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start a new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Want to create a scalable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With .NET</a:t>
            </a:r>
          </a:p>
        </p:txBody>
      </p:sp>
    </p:spTree>
    <p:extLst>
      <p:ext uri="{BB962C8B-B14F-4D97-AF65-F5344CB8AC3E}">
        <p14:creationId xmlns:p14="http://schemas.microsoft.com/office/powerpoint/2010/main" val="23424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00F6-9931-44D2-B530-329121779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Choose .NET Framework if you: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Migrating an existing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third-party NuGet libraries not ported for 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technologies not available on .NET Core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ASP.NET Web Forms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WCF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With .NET</a:t>
            </a:r>
          </a:p>
        </p:txBody>
      </p:sp>
    </p:spTree>
    <p:extLst>
      <p:ext uri="{BB962C8B-B14F-4D97-AF65-F5344CB8AC3E}">
        <p14:creationId xmlns:p14="http://schemas.microsoft.com/office/powerpoint/2010/main" val="36078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Why Microservices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Microservices Architecture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Data in Microservices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Logical vs Physical Architecture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Distributed Data Challenges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Microservices With .NET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7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91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5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a lot of options for server architectures: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Simple CRUD, single-tier, single-layer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Traditional N-Layered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Domain-Driven Design N-layered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Clean Architecture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Command and Query Responsibility Segregation (CQRS)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Event-Driven Architecture (EDA)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Others…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0268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3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And there are the Microservices!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huge hype and everybody wants to do them!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Are they really necessary? Are they overly complex?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From my experience – hell no and hell yeah!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Microservices should be thoughtfully considered and researched!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0775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independent versioning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best characteristics of a microservice-based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However, there are many drawbacks, especially if we are not careful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61125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003094" y="3024000"/>
            <a:ext cx="10185811" cy="16953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GB" sz="2400" b="0" i="1" dirty="0"/>
              <a:t>Microservices offer great benefits but also raise huge new </a:t>
            </a:r>
            <a:br>
              <a:rPr lang="en-GB" sz="2400" b="0" i="1" dirty="0"/>
            </a:br>
            <a:r>
              <a:rPr lang="en-GB" sz="2400" b="0" i="1" dirty="0"/>
              <a:t>challenges. Microservice architecture patterns are </a:t>
            </a:r>
            <a:br>
              <a:rPr lang="en-GB" sz="2400" b="0" i="1" dirty="0"/>
            </a:br>
            <a:r>
              <a:rPr lang="en-GB" sz="2400" b="0" i="1" dirty="0"/>
              <a:t>fundamental pillars when creating a microservice-based </a:t>
            </a:r>
            <a:br>
              <a:rPr lang="en-GB" sz="2400" b="0" i="1" dirty="0"/>
            </a:br>
            <a:r>
              <a:rPr lang="en-GB" sz="2400" b="0" i="1" dirty="0"/>
              <a:t>application.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06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lot of companies realize cost efficiency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Introducing containers (not only to microservices) solves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Production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DevOps</a:t>
            </a:r>
          </a:p>
          <a:p>
            <a:pPr>
              <a:lnSpc>
                <a:spcPct val="100000"/>
              </a:lnSpc>
            </a:pPr>
            <a:r>
              <a:rPr lang="en-US" dirty="0"/>
              <a:t>Whatever the choice of stacks and technologies!</a:t>
            </a:r>
          </a:p>
          <a:p>
            <a:pPr>
              <a:lnSpc>
                <a:spcPct val="100000"/>
              </a:lnSpc>
            </a:pPr>
            <a:r>
              <a:rPr lang="en-US" dirty="0"/>
              <a:t>Docker is becoming the standard for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the future Docker may be part of every data center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like the current state of virtual machines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723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2532</Words>
  <Application>Microsoft Office PowerPoint</Application>
  <PresentationFormat>Widescreen</PresentationFormat>
  <Paragraphs>415</Paragraphs>
  <Slides>50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Microservices Architecture Essentials</vt:lpstr>
      <vt:lpstr>Table of Contents</vt:lpstr>
      <vt:lpstr>Questions</vt:lpstr>
      <vt:lpstr>Why?</vt:lpstr>
      <vt:lpstr>Why?</vt:lpstr>
      <vt:lpstr>Why?</vt:lpstr>
      <vt:lpstr>Why?</vt:lpstr>
      <vt:lpstr>Why?</vt:lpstr>
      <vt:lpstr>Why?</vt:lpstr>
      <vt:lpstr>The Microservices Decision Tree</vt:lpstr>
      <vt:lpstr>The Microservices Decision Tree</vt:lpstr>
      <vt:lpstr>Microservices Architecture</vt:lpstr>
      <vt:lpstr>Let's Start With Monoliths</vt:lpstr>
      <vt:lpstr>Let's Start With Monoliths</vt:lpstr>
      <vt:lpstr>Let's Start With Monoliths</vt:lpstr>
      <vt:lpstr>And Move to Microservices!</vt:lpstr>
      <vt:lpstr>And Move to Microservices!</vt:lpstr>
      <vt:lpstr>And Move to Microservices!</vt:lpstr>
      <vt:lpstr>And Move to Microservices!</vt:lpstr>
      <vt:lpstr>Data In Microservices</vt:lpstr>
      <vt:lpstr>Data in Microservices</vt:lpstr>
      <vt:lpstr>Data in Microservices</vt:lpstr>
      <vt:lpstr>Data in Microservices</vt:lpstr>
      <vt:lpstr>Data in Microservices</vt:lpstr>
      <vt:lpstr>Data in Microservices</vt:lpstr>
      <vt:lpstr>Data in Microservices</vt:lpstr>
      <vt:lpstr>Logical vs Physical Architecture</vt:lpstr>
      <vt:lpstr>Logical vs Physical Architecture</vt:lpstr>
      <vt:lpstr>Logical vs Physical Architecture</vt:lpstr>
      <vt:lpstr>Distributed Data Challenges</vt:lpstr>
      <vt:lpstr>How to Define Boundaries</vt:lpstr>
      <vt:lpstr>Query That Span Multiple Services</vt:lpstr>
      <vt:lpstr>Query That Span Multiple Services</vt:lpstr>
      <vt:lpstr>Query That Span Multiple Services</vt:lpstr>
      <vt:lpstr>Query That Span Multiple Services</vt:lpstr>
      <vt:lpstr>Query That Span Multiple Services</vt:lpstr>
      <vt:lpstr>Consistency Between Services</vt:lpstr>
      <vt:lpstr>Consistency Between Services</vt:lpstr>
      <vt:lpstr>Consistency Between Services</vt:lpstr>
      <vt:lpstr>Communication Between Services</vt:lpstr>
      <vt:lpstr>Communication Between Services</vt:lpstr>
      <vt:lpstr>Communication Between Services</vt:lpstr>
      <vt:lpstr>Communication Between Services</vt:lpstr>
      <vt:lpstr>Microservices With .NET</vt:lpstr>
      <vt:lpstr>Microservices With .NET</vt:lpstr>
      <vt:lpstr>Microservices With .NET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29</cp:revision>
  <dcterms:created xsi:type="dcterms:W3CDTF">2018-05-23T13:08:44Z</dcterms:created>
  <dcterms:modified xsi:type="dcterms:W3CDTF">2020-06-05T07:35:51Z</dcterms:modified>
  <cp:category>programming; education; software engineering; software development </cp:category>
</cp:coreProperties>
</file>