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84" r:id="rId16"/>
    <p:sldId id="290" r:id="rId17"/>
    <p:sldId id="286" r:id="rId18"/>
    <p:sldId id="261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4.9.2019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pandas-docs/stabl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Machine Learning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raw data to predictive models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Supervised learning</a:t>
            </a:r>
          </a:p>
          <a:p>
            <a:pPr lvl="1"/>
            <a:r>
              <a:rPr lang="en-US" dirty="0"/>
              <a:t>We train the program on previously known (labelled) data</a:t>
            </a:r>
          </a:p>
          <a:p>
            <a:pPr lvl="1"/>
            <a:r>
              <a:rPr lang="en-US" dirty="0"/>
              <a:t>After training, we expect it to make predictions on new data</a:t>
            </a:r>
          </a:p>
          <a:p>
            <a:pPr lvl="1"/>
            <a:r>
              <a:rPr lang="en-US" dirty="0"/>
              <a:t>Examples: regression, classification</a:t>
            </a:r>
          </a:p>
          <a:p>
            <a:r>
              <a:rPr lang="en-US" b="1" dirty="0">
                <a:solidFill>
                  <a:srgbClr val="2196F3"/>
                </a:solidFill>
              </a:rPr>
              <a:t>Unsupervised learning</a:t>
            </a:r>
          </a:p>
          <a:p>
            <a:pPr lvl="1"/>
            <a:r>
              <a:rPr lang="en-US" dirty="0"/>
              <a:t>We leave the program to find patterns in data</a:t>
            </a:r>
          </a:p>
          <a:p>
            <a:pPr lvl="1"/>
            <a:r>
              <a:rPr lang="en-US" dirty="0"/>
              <a:t>Examples: clustering analysis, dimensionality reduction</a:t>
            </a:r>
          </a:p>
          <a:p>
            <a:r>
              <a:rPr lang="en-US" b="1" dirty="0">
                <a:solidFill>
                  <a:srgbClr val="2196F3"/>
                </a:solidFill>
              </a:rPr>
              <a:t>Reinforcement learning</a:t>
            </a:r>
          </a:p>
          <a:p>
            <a:pPr lvl="1"/>
            <a:r>
              <a:rPr lang="en-US" dirty="0"/>
              <a:t>A form of unsupervised learning</a:t>
            </a:r>
          </a:p>
          <a:p>
            <a:pPr lvl="1"/>
            <a:r>
              <a:rPr lang="en-US" dirty="0"/>
              <a:t>The program learns continuously</a:t>
            </a:r>
          </a:p>
          <a:p>
            <a:pPr lvl="1"/>
            <a:r>
              <a:rPr lang="en-US" dirty="0"/>
              <a:t>Examples: learning to play a game by observing other players,</a:t>
            </a:r>
            <a:br>
              <a:rPr lang="en-US" dirty="0"/>
            </a:br>
            <a:r>
              <a:rPr lang="en-US" dirty="0"/>
              <a:t>learning to drive a car</a:t>
            </a:r>
          </a:p>
        </p:txBody>
      </p:sp>
    </p:spTree>
    <p:extLst>
      <p:ext uri="{BB962C8B-B14F-4D97-AF65-F5344CB8AC3E}">
        <p14:creationId xmlns:p14="http://schemas.microsoft.com/office/powerpoint/2010/main" val="17366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by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algorithms</a:t>
            </a:r>
          </a:p>
          <a:p>
            <a:r>
              <a:rPr lang="en-US" b="1" dirty="0" smtClean="0"/>
              <a:t>Regression</a:t>
            </a:r>
            <a:r>
              <a:rPr lang="en-US" dirty="0" smtClean="0"/>
              <a:t> – predicting a continuous variable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– predicting class labels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 – finding compact groups of data points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 – simplifying the input data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– suggest items for users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– minimize / maximize a target function</a:t>
            </a:r>
          </a:p>
          <a:p>
            <a:r>
              <a:rPr lang="en-US" b="1" dirty="0" smtClean="0"/>
              <a:t>Testing and improvement algorithms </a:t>
            </a:r>
            <a:r>
              <a:rPr lang="en-US" dirty="0" smtClean="0"/>
              <a:t>– helper algorithms to</a:t>
            </a:r>
            <a:br>
              <a:rPr lang="en-US" dirty="0" smtClean="0"/>
            </a:br>
            <a:r>
              <a:rPr lang="en-US" dirty="0" smtClean="0"/>
              <a:t>select, fine-tune and optimize other ML algorithms</a:t>
            </a:r>
          </a:p>
          <a:p>
            <a:r>
              <a:rPr lang="en-US" dirty="0" smtClean="0"/>
              <a:t>… and more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</a:t>
            </a:r>
            <a:br>
              <a:rPr lang="en-US" dirty="0" smtClean="0"/>
            </a:br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Preparing raw data</a:t>
            </a:r>
            <a:br>
              <a:rPr lang="en-US" dirty="0" smtClean="0"/>
            </a:br>
            <a:r>
              <a:rPr lang="en-US" dirty="0" smtClean="0"/>
              <a:t>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6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use libraries to perform</a:t>
            </a:r>
            <a:br>
              <a:rPr lang="en-US" dirty="0" smtClean="0"/>
            </a:br>
            <a:r>
              <a:rPr lang="en-US" dirty="0" smtClean="0"/>
              <a:t>common operations</a:t>
            </a:r>
          </a:p>
          <a:p>
            <a:r>
              <a:rPr lang="en-US" b="1" dirty="0">
                <a:solidFill>
                  <a:srgbClr val="2196F3"/>
                </a:solidFill>
                <a:latin typeface="Consolas" panose="020B0609020204030204" pitchFamily="49" charset="0"/>
              </a:rPr>
              <a:t>scikit-learn</a:t>
            </a:r>
            <a:r>
              <a:rPr lang="en-US" dirty="0"/>
              <a:t> – machine learning </a:t>
            </a:r>
            <a:r>
              <a:rPr lang="en-US" dirty="0" smtClean="0"/>
              <a:t>models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– working with data</a:t>
            </a:r>
          </a:p>
          <a:p>
            <a:pPr lvl="1"/>
            <a:r>
              <a:rPr lang="en-US" dirty="0" smtClean="0"/>
              <a:t>Reading, tidying, cleaning, preparation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nsolas" panose="020B0609020204030204" pitchFamily="49" charset="0"/>
              </a:rPr>
              <a:t>scipy</a:t>
            </a:r>
            <a:r>
              <a:rPr lang="en-US" dirty="0" smtClean="0"/>
              <a:t> – numerical and scientific libraries</a:t>
            </a:r>
          </a:p>
          <a:p>
            <a:pPr lvl="1"/>
            <a:r>
              <a:rPr lang="en-US" dirty="0" smtClean="0"/>
              <a:t>Contain a ton of useful functions for performing research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– plotting and data visualization</a:t>
            </a:r>
          </a:p>
          <a:p>
            <a:r>
              <a:rPr lang="en-US" dirty="0" smtClean="0"/>
              <a:t>There are many more we'd like to use but these are </a:t>
            </a:r>
            <a:br>
              <a:rPr lang="en-US" dirty="0" smtClean="0"/>
            </a:br>
            <a:r>
              <a:rPr lang="en-US" dirty="0" smtClean="0"/>
              <a:t>the most commonly used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and Preparing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10 Minutes to pandas</a:t>
            </a:r>
            <a:endParaRPr lang="en-US" dirty="0"/>
          </a:p>
          <a:p>
            <a:r>
              <a:rPr lang="en-US" dirty="0">
                <a:hlinkClick r:id="rId3"/>
              </a:rPr>
              <a:t>Pandas Cheat Sheet</a:t>
            </a:r>
            <a:endParaRPr lang="en-US" dirty="0"/>
          </a:p>
          <a:p>
            <a:r>
              <a:rPr lang="en-US" dirty="0">
                <a:hlinkClick r:id="rId4"/>
              </a:rPr>
              <a:t>Full </a:t>
            </a:r>
            <a:r>
              <a:rPr lang="en-US" dirty="0" smtClean="0">
                <a:hlinkClick r:id="rId4"/>
              </a:rPr>
              <a:t>docs</a:t>
            </a:r>
            <a:endParaRPr lang="en-US" dirty="0" smtClean="0"/>
          </a:p>
          <a:p>
            <a:r>
              <a:rPr lang="en-US" dirty="0" smtClean="0"/>
              <a:t>Tidy </a:t>
            </a:r>
            <a:r>
              <a:rPr lang="en-US" dirty="0" smtClean="0"/>
              <a:t>up the data</a:t>
            </a:r>
          </a:p>
          <a:p>
            <a:r>
              <a:rPr lang="en-US" dirty="0" smtClean="0"/>
              <a:t>Preprocess the data w.r.t. the task at hand</a:t>
            </a:r>
          </a:p>
          <a:p>
            <a:r>
              <a:rPr lang="en-US" dirty="0" smtClean="0"/>
              <a:t>Explore the data</a:t>
            </a:r>
          </a:p>
          <a:p>
            <a:pPr lvl="1"/>
            <a:r>
              <a:rPr lang="en-US" dirty="0" smtClean="0"/>
              <a:t>Exploratory data analysis</a:t>
            </a:r>
            <a:endParaRPr lang="en-US" dirty="0"/>
          </a:p>
          <a:p>
            <a:pPr lvl="1"/>
            <a:r>
              <a:rPr lang="en-US" dirty="0" smtClean="0"/>
              <a:t>Don't forget to make graphs</a:t>
            </a:r>
          </a:p>
          <a:p>
            <a:r>
              <a:rPr lang="en-US" dirty="0" smtClean="0"/>
              <a:t>Create meaningful features</a:t>
            </a:r>
          </a:p>
          <a:p>
            <a:pPr lvl="1"/>
            <a:r>
              <a:rPr lang="en-US" dirty="0" smtClean="0"/>
              <a:t>Feature {selection, extraction, engineering}</a:t>
            </a:r>
          </a:p>
          <a:p>
            <a:r>
              <a:rPr lang="en-US" dirty="0" smtClean="0"/>
              <a:t>Example: Titanic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90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Preparing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Most models require two additional steps</a:t>
            </a:r>
          </a:p>
          <a:p>
            <a:pPr lvl="1"/>
            <a:r>
              <a:rPr lang="en-US" b="1" dirty="0" smtClean="0"/>
              <a:t>Convert categorical variables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2196F3"/>
                </a:solidFill>
              </a:rPr>
              <a:t>indicator variables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Normalize values</a:t>
            </a:r>
            <a:r>
              <a:rPr lang="en-US" dirty="0" smtClean="0"/>
              <a:t> if needed (e.g. scale all variables from 0 to 1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min-max </a:t>
            </a:r>
            <a:r>
              <a:rPr lang="en-US" dirty="0" smtClean="0"/>
              <a:t>scaling, or use Z-scores)</a:t>
            </a:r>
          </a:p>
          <a:p>
            <a:r>
              <a:rPr lang="en-US" dirty="0" smtClean="0"/>
              <a:t>Perform other model-specific transformations</a:t>
            </a:r>
          </a:p>
          <a:p>
            <a:pPr lvl="1"/>
            <a:r>
              <a:rPr lang="en-US" dirty="0" smtClean="0"/>
              <a:t>E.g. your model may not work well with highly imbalanced data </a:t>
            </a:r>
            <a:br>
              <a:rPr lang="en-US" dirty="0" smtClean="0"/>
            </a:br>
            <a:r>
              <a:rPr lang="en-US" dirty="0" smtClean="0"/>
              <a:t>(when you look for anomalies)</a:t>
            </a:r>
          </a:p>
          <a:p>
            <a:r>
              <a:rPr lang="en-US" dirty="0" smtClean="0"/>
              <a:t>If possible, prepare several versions of the dataset</a:t>
            </a:r>
          </a:p>
          <a:p>
            <a:pPr lvl="1"/>
            <a:r>
              <a:rPr lang="en-US" dirty="0" smtClean="0"/>
              <a:t>To see how a transformation affects model performance</a:t>
            </a:r>
          </a:p>
          <a:p>
            <a:r>
              <a:rPr lang="en-US" sz="3600" b="1" dirty="0" smtClean="0">
                <a:solidFill>
                  <a:srgbClr val="C00000"/>
                </a:solidFill>
              </a:rPr>
              <a:t>Describe and document the entire process!</a:t>
            </a:r>
          </a:p>
          <a:p>
            <a:pPr lvl="1"/>
            <a:r>
              <a:rPr lang="en-US" dirty="0" smtClean="0"/>
              <a:t>Don't forget the rules for reproducible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097" y="1702866"/>
            <a:ext cx="450830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dataset = </a:t>
            </a:r>
            <a:r>
              <a:rPr lang="en-US" dirty="0" err="1" smtClean="0">
                <a:solidFill>
                  <a:srgbClr val="000000"/>
                </a:solidFill>
              </a:rPr>
              <a:t>pd.get_dummies</a:t>
            </a:r>
            <a:r>
              <a:rPr lang="en-US" dirty="0" smtClean="0">
                <a:solidFill>
                  <a:srgbClr val="000000"/>
                </a:solidFill>
              </a:rPr>
              <a:t>(dataset)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AzureML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In this course, </a:t>
            </a:r>
            <a:r>
              <a:rPr lang="en-US" dirty="0" smtClean="0"/>
              <a:t>we'll </a:t>
            </a:r>
            <a:r>
              <a:rPr lang="en-US" dirty="0" smtClean="0"/>
              <a:t>be using Python code to run</a:t>
            </a:r>
            <a:br>
              <a:rPr lang="en-US" dirty="0" smtClean="0"/>
            </a:br>
            <a:r>
              <a:rPr lang="en-US" dirty="0" smtClean="0"/>
              <a:t>and evaluate models</a:t>
            </a:r>
          </a:p>
          <a:p>
            <a:pPr lvl="1"/>
            <a:r>
              <a:rPr lang="en-US" smtClean="0"/>
              <a:t>We'll </a:t>
            </a:r>
            <a:r>
              <a:rPr lang="en-US" dirty="0"/>
              <a:t>create a nice, structured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But there are other solutions</a:t>
            </a:r>
          </a:p>
          <a:p>
            <a:r>
              <a:rPr lang="en-US" dirty="0"/>
              <a:t>Microsoft AzureML Studio: </a:t>
            </a:r>
            <a:r>
              <a:rPr lang="en-US" dirty="0">
                <a:hlinkClick r:id="rId2"/>
              </a:rPr>
              <a:t>https://studio.azureml.net/</a:t>
            </a:r>
            <a:endParaRPr lang="en-US" dirty="0" smtClean="0"/>
          </a:p>
          <a:p>
            <a:pPr lvl="1"/>
            <a:r>
              <a:rPr lang="en-US" dirty="0"/>
              <a:t>Good for a demo if you’re not experienced in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Pros</a:t>
            </a:r>
          </a:p>
          <a:p>
            <a:pPr lvl="2"/>
            <a:r>
              <a:rPr lang="en-US" dirty="0" smtClean="0"/>
              <a:t>Free to try</a:t>
            </a:r>
          </a:p>
          <a:p>
            <a:pPr lvl="2"/>
            <a:r>
              <a:rPr lang="en-US" dirty="0" smtClean="0"/>
              <a:t>Easy, visual representation of the workflow</a:t>
            </a:r>
          </a:p>
          <a:p>
            <a:pPr lvl="2"/>
            <a:r>
              <a:rPr lang="en-US" dirty="0" smtClean="0"/>
              <a:t>Has many predefined modules; can also execute Python code</a:t>
            </a:r>
          </a:p>
          <a:p>
            <a:pPr lvl="2"/>
            <a:r>
              <a:rPr lang="en-US" dirty="0" smtClean="0"/>
              <a:t>Runs on the cloud – no need to throttle your machine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</a:t>
            </a:r>
          </a:p>
          <a:p>
            <a:pPr lvl="2"/>
            <a:r>
              <a:rPr lang="en-US" dirty="0" smtClean="0"/>
              <a:t>Hides away or obscures some important implementation details</a:t>
            </a:r>
          </a:p>
          <a:p>
            <a:pPr lvl="2"/>
            <a:r>
              <a:rPr lang="en-US" dirty="0" smtClean="0"/>
              <a:t>Running on the cloud is too expensive sometimes</a:t>
            </a:r>
          </a:p>
        </p:txBody>
      </p:sp>
    </p:spTree>
    <p:extLst>
      <p:ext uri="{BB962C8B-B14F-4D97-AF65-F5344CB8AC3E}">
        <p14:creationId xmlns:p14="http://schemas.microsoft.com/office/powerpoint/2010/main" val="66895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– overview</a:t>
            </a:r>
          </a:p>
          <a:p>
            <a:pPr lvl="1"/>
            <a:r>
              <a:rPr lang="en-US" dirty="0"/>
              <a:t>Knowledge discovery from data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Algorithms (models) overview</a:t>
            </a:r>
          </a:p>
          <a:p>
            <a:r>
              <a:rPr lang="en-US" dirty="0"/>
              <a:t>Getting, preparing and exploring data</a:t>
            </a:r>
          </a:p>
          <a:p>
            <a:pPr lvl="1"/>
            <a:r>
              <a:rPr lang="en-US" dirty="0"/>
              <a:t>Review</a:t>
            </a:r>
          </a:p>
          <a:p>
            <a:r>
              <a:rPr lang="en-US" dirty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07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scientific method – overview</a:t>
            </a:r>
          </a:p>
          <a:p>
            <a:pPr lvl="1"/>
            <a:r>
              <a:rPr lang="en-US" dirty="0" smtClean="0"/>
              <a:t>Knowledge discovery from data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concepts</a:t>
            </a:r>
          </a:p>
          <a:p>
            <a:pPr lvl="1"/>
            <a:r>
              <a:rPr lang="en-US" dirty="0" smtClean="0"/>
              <a:t>Algorithms (models) overview</a:t>
            </a:r>
          </a:p>
          <a:p>
            <a:r>
              <a:rPr lang="en-US" dirty="0" smtClean="0"/>
              <a:t>Getting, preparing and exploring data</a:t>
            </a:r>
          </a:p>
          <a:p>
            <a:pPr lvl="1"/>
            <a:r>
              <a:rPr lang="en-US" dirty="0" smtClean="0"/>
              <a:t>Review</a:t>
            </a:r>
          </a:p>
          <a:p>
            <a:r>
              <a:rPr lang="en-US" dirty="0" smtClean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data… 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3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a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29698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6436" y="896391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2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OSEMN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Some guidelines on the process to extract meaningful information from data</a:t>
            </a:r>
            <a:endParaRPr lang="en-US" dirty="0"/>
          </a:p>
          <a:p>
            <a:pPr lvl="1"/>
            <a:r>
              <a:rPr lang="en-US" dirty="0"/>
              <a:t>Very similar to the scientific method</a:t>
            </a:r>
          </a:p>
          <a:p>
            <a:pPr lvl="1"/>
            <a:r>
              <a:rPr lang="en-US" dirty="0"/>
              <a:t>Can be viewed as a sequential process </a:t>
            </a:r>
            <a:endParaRPr lang="en-US" dirty="0" smtClean="0"/>
          </a:p>
          <a:p>
            <a:pPr lvl="2"/>
            <a:r>
              <a:rPr lang="en-US" dirty="0" smtClean="0"/>
              <a:t>Or just as some guidelines on how to do research</a:t>
            </a:r>
          </a:p>
          <a:p>
            <a:pPr lvl="1"/>
            <a:r>
              <a:rPr lang="en-US" dirty="0" smtClean="0"/>
              <a:t>Read as "awesome"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O</a:t>
            </a:r>
            <a:r>
              <a:rPr lang="en-US" dirty="0" smtClean="0"/>
              <a:t>btain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crub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xplore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M</a:t>
            </a:r>
            <a:r>
              <a:rPr lang="en-US" dirty="0" smtClean="0"/>
              <a:t>odel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i</a:t>
            </a:r>
            <a:r>
              <a:rPr lang="en-US" b="1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terpret the results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do our job </a:t>
            </a:r>
            <a:r>
              <a:rPr lang="en-US" dirty="0" smtClean="0"/>
              <a:t>faster and more reliably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Problem definition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the problem is </a:t>
            </a:r>
            <a:r>
              <a:rPr lang="en-US" dirty="0" smtClean="0"/>
              <a:t>well-defined and </a:t>
            </a:r>
            <a:r>
              <a:rPr lang="en-US" dirty="0"/>
              <a:t>that you're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solving </a:t>
            </a:r>
            <a:r>
              <a:rPr lang="en-US" dirty="0"/>
              <a:t>the right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</a:t>
            </a:r>
            <a:r>
              <a:rPr lang="en-US" dirty="0" smtClean="0">
                <a:solidFill>
                  <a:srgbClr val="2196F3"/>
                </a:solidFill>
              </a:rPr>
              <a:t>analysis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familiar with the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preparation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Get </a:t>
            </a:r>
            <a:r>
              <a:rPr lang="en-US" dirty="0"/>
              <a:t>the data ready for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Algorithm evaluation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Test </a:t>
            </a:r>
            <a:r>
              <a:rPr lang="en-US" dirty="0"/>
              <a:t>and compare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improvement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results to create better </a:t>
            </a:r>
            <a:r>
              <a:rPr lang="en-US" dirty="0" smtClean="0"/>
              <a:t>models (e.g. fine-tuning</a:t>
            </a:r>
            <a:r>
              <a:rPr lang="en-US" dirty="0"/>
              <a:t>, ensembles)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presentation </a:t>
            </a:r>
            <a:endParaRPr lang="en-US" dirty="0" smtClean="0"/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problem and </a:t>
            </a:r>
            <a:r>
              <a:rPr lang="en-US" dirty="0" smtClean="0"/>
              <a:t>solution to </a:t>
            </a:r>
            <a:r>
              <a:rPr lang="en-US" dirty="0"/>
              <a:t>non-specialists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73" y="1875558"/>
            <a:ext cx="3351759" cy="33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described a general process </a:t>
                </a:r>
              </a:p>
              <a:p>
                <a:pPr lvl="1"/>
                <a:r>
                  <a:rPr lang="en-US" dirty="0"/>
                  <a:t>We didn't explain ML in detail</a:t>
                </a:r>
              </a:p>
              <a:p>
                <a:r>
                  <a:rPr lang="en-US" i="1" dirty="0"/>
                  <a:t>"A computer program is said to learn from 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br>
                  <a:rPr lang="en-US" i="1" dirty="0"/>
                </a:br>
                <a:r>
                  <a:rPr lang="en-US" i="1" dirty="0"/>
                  <a:t>with respect to some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and some performance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</a:t>
                </a:r>
                <a:br>
                  <a:rPr lang="en-US" i="1" dirty="0"/>
                </a:br>
                <a:r>
                  <a:rPr lang="en-US" i="1" dirty="0"/>
                  <a:t>if its performance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, as measured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 improves with </a:t>
                </a:r>
                <a:br>
                  <a:rPr lang="en-US" i="1" dirty="0"/>
                </a:br>
                <a:r>
                  <a:rPr lang="en-US" i="1" dirty="0"/>
                  <a:t>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."</a:t>
                </a:r>
                <a:r>
                  <a:rPr lang="en-US" dirty="0"/>
                  <a:t> – Tom Mitchell, Carnegie Mellon University</a:t>
                </a:r>
              </a:p>
              <a:p>
                <a:r>
                  <a:rPr lang="en-US" dirty="0"/>
                  <a:t>More simply, </a:t>
                </a:r>
                <a:r>
                  <a:rPr lang="en-US" b="1" dirty="0"/>
                  <a:t>making computers learn from </a:t>
                </a:r>
                <a:r>
                  <a:rPr lang="en-US" b="1" dirty="0" smtClean="0"/>
                  <a:t>data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:r>
                  <a:rPr lang="en-US" dirty="0"/>
                  <a:t>observing them getting better and </a:t>
                </a:r>
                <a:r>
                  <a:rPr lang="en-US" dirty="0" smtClean="0"/>
                  <a:t>better</a:t>
                </a:r>
              </a:p>
              <a:p>
                <a:pPr lvl="1"/>
                <a:r>
                  <a:rPr lang="en-US" dirty="0" smtClean="0"/>
                  <a:t>Results: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computers do things that they weren’t explicitly told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r>
                  <a:rPr lang="en-US" dirty="0"/>
                  <a:t>The field is vast (and expanding)</a:t>
                </a:r>
              </a:p>
              <a:p>
                <a:pPr lvl="1"/>
                <a:r>
                  <a:rPr lang="en-US" dirty="0"/>
                  <a:t>There are many sub-fields, variations and algorithms</a:t>
                </a:r>
              </a:p>
              <a:p>
                <a:pPr lvl="1"/>
                <a:r>
                  <a:rPr lang="en-US" dirty="0"/>
                  <a:t>… but the basis is still the same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109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499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Machine Learning</vt:lpstr>
      <vt:lpstr>sli.do #MachineLearning</vt:lpstr>
      <vt:lpstr>Table of Contents</vt:lpstr>
      <vt:lpstr>The Scientific Method</vt:lpstr>
      <vt:lpstr>The Scientific Method Steps</vt:lpstr>
      <vt:lpstr>OSEMN Model</vt:lpstr>
      <vt:lpstr>Applied Machine Learning Process</vt:lpstr>
      <vt:lpstr>Machine Learning</vt:lpstr>
      <vt:lpstr>Machine Learning</vt:lpstr>
      <vt:lpstr>Types of Machine Learning Algorithms</vt:lpstr>
      <vt:lpstr>Algorithms by Task</vt:lpstr>
      <vt:lpstr>Getting and  Preparing Data</vt:lpstr>
      <vt:lpstr>Common Libraries</vt:lpstr>
      <vt:lpstr>Getting and Preparing Data</vt:lpstr>
      <vt:lpstr>Example: Preparing Data for Modelling</vt:lpstr>
      <vt:lpstr>Example: AzureML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72</cp:revision>
  <dcterms:created xsi:type="dcterms:W3CDTF">2017-09-11T12:40:37Z</dcterms:created>
  <dcterms:modified xsi:type="dcterms:W3CDTF">2019-09-04T09:34:14Z</dcterms:modified>
</cp:coreProperties>
</file>