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60"/>
  </p:notesMasterIdLst>
  <p:sldIdLst>
    <p:sldId id="256" r:id="rId2"/>
    <p:sldId id="265" r:id="rId3"/>
    <p:sldId id="270" r:id="rId4"/>
    <p:sldId id="263" r:id="rId5"/>
    <p:sldId id="259" r:id="rId6"/>
    <p:sldId id="260" r:id="rId7"/>
    <p:sldId id="261" r:id="rId8"/>
    <p:sldId id="262" r:id="rId9"/>
    <p:sldId id="271" r:id="rId10"/>
    <p:sldId id="267" r:id="rId11"/>
    <p:sldId id="272" r:id="rId12"/>
    <p:sldId id="264" r:id="rId13"/>
    <p:sldId id="320" r:id="rId14"/>
    <p:sldId id="317" r:id="rId15"/>
    <p:sldId id="318" r:id="rId16"/>
    <p:sldId id="321" r:id="rId17"/>
    <p:sldId id="319" r:id="rId18"/>
    <p:sldId id="322" r:id="rId19"/>
    <p:sldId id="273" r:id="rId20"/>
    <p:sldId id="275" r:id="rId21"/>
    <p:sldId id="276" r:id="rId22"/>
    <p:sldId id="277" r:id="rId23"/>
    <p:sldId id="25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6" r:id="rId39"/>
    <p:sldId id="297" r:id="rId40"/>
    <p:sldId id="300" r:id="rId41"/>
    <p:sldId id="301" r:id="rId42"/>
    <p:sldId id="302" r:id="rId43"/>
    <p:sldId id="303" r:id="rId44"/>
    <p:sldId id="304" r:id="rId45"/>
    <p:sldId id="299" r:id="rId46"/>
    <p:sldId id="316" r:id="rId47"/>
    <p:sldId id="268" r:id="rId48"/>
    <p:sldId id="298" r:id="rId49"/>
    <p:sldId id="307" r:id="rId50"/>
    <p:sldId id="269" r:id="rId51"/>
    <p:sldId id="312" r:id="rId52"/>
    <p:sldId id="308" r:id="rId53"/>
    <p:sldId id="309" r:id="rId54"/>
    <p:sldId id="310" r:id="rId55"/>
    <p:sldId id="311" r:id="rId56"/>
    <p:sldId id="313" r:id="rId57"/>
    <p:sldId id="314" r:id="rId58"/>
    <p:sldId id="31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89466"/>
  </p:normalViewPr>
  <p:slideViewPr>
    <p:cSldViewPr snapToGrid="0" snapToObjects="1">
      <p:cViewPr varScale="1">
        <p:scale>
          <a:sx n="100" d="100"/>
          <a:sy n="100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8EBB7-CDC7-F740-85E5-04B3FC9468C4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A0CBE33-39F9-BF43-A26A-199DBAD4FBAC}">
      <dgm:prSet/>
      <dgm:spPr/>
      <dgm:t>
        <a:bodyPr/>
        <a:lstStyle/>
        <a:p>
          <a:pPr rtl="0"/>
          <a:r>
            <a:rPr lang="zh-CN" altLang="en-US" smtClean="0"/>
            <a:t>（</a:t>
          </a:r>
          <a:r>
            <a:rPr lang="en-US" altLang="zh-CN" smtClean="0"/>
            <a:t>1</a:t>
          </a:r>
          <a:r>
            <a:rPr lang="zh-CN" altLang="en-US" smtClean="0"/>
            <a:t>）</a:t>
          </a:r>
          <a:r>
            <a:rPr lang="en-US" altLang="zh-CN" smtClean="0"/>
            <a:t>Redis </a:t>
          </a:r>
          <a:r>
            <a:rPr lang="zh-CN" altLang="en-US" smtClean="0"/>
            <a:t>是一个</a:t>
          </a:r>
          <a:r>
            <a:rPr lang="en-US" altLang="zh-CN" smtClean="0"/>
            <a:t>key value </a:t>
          </a:r>
          <a:r>
            <a:rPr lang="zh-CN" altLang="en-US" smtClean="0"/>
            <a:t>存储系统</a:t>
          </a:r>
          <a:endParaRPr lang="zh-CN" altLang="en-US"/>
        </a:p>
      </dgm:t>
    </dgm:pt>
    <dgm:pt modelId="{099317E9-610C-8642-8B8D-97EBE4CB7616}" type="parTrans" cxnId="{89DB82A5-A84E-CB4F-B066-B52164F76A12}">
      <dgm:prSet/>
      <dgm:spPr/>
      <dgm:t>
        <a:bodyPr/>
        <a:lstStyle/>
        <a:p>
          <a:endParaRPr lang="zh-CN" altLang="en-US"/>
        </a:p>
      </dgm:t>
    </dgm:pt>
    <dgm:pt modelId="{E8A6506C-85F3-B34D-8785-D1B471310095}" type="sibTrans" cxnId="{89DB82A5-A84E-CB4F-B066-B52164F76A12}">
      <dgm:prSet/>
      <dgm:spPr/>
      <dgm:t>
        <a:bodyPr/>
        <a:lstStyle/>
        <a:p>
          <a:endParaRPr lang="zh-CN" altLang="en-US"/>
        </a:p>
      </dgm:t>
    </dgm:pt>
    <dgm:pt modelId="{BA999469-1CF6-AC40-B17E-7C656F98B784}">
      <dgm:prSet/>
      <dgm:spPr/>
      <dgm:t>
        <a:bodyPr/>
        <a:lstStyle/>
        <a:p>
          <a:pPr rtl="0"/>
          <a:r>
            <a:rPr lang="zh-CN" altLang="en-US" smtClean="0"/>
            <a:t>（</a:t>
          </a:r>
          <a:r>
            <a:rPr lang="en-US" altLang="zh-CN" smtClean="0"/>
            <a:t>2</a:t>
          </a:r>
          <a:r>
            <a:rPr lang="zh-CN" altLang="en-US" smtClean="0"/>
            <a:t>）数据类型：</a:t>
          </a:r>
          <a:r>
            <a:rPr lang="en-US" altLang="zh-CN" smtClean="0"/>
            <a:t>string </a:t>
          </a:r>
          <a:r>
            <a:rPr lang="zh-CN" altLang="en-US" smtClean="0"/>
            <a:t>，</a:t>
          </a:r>
          <a:r>
            <a:rPr lang="en-US" altLang="zh-CN" smtClean="0"/>
            <a:t>list</a:t>
          </a:r>
          <a:r>
            <a:rPr lang="zh-CN" altLang="en-US" smtClean="0"/>
            <a:t>，</a:t>
          </a:r>
          <a:r>
            <a:rPr lang="en-US" altLang="zh-CN" smtClean="0"/>
            <a:t>hash</a:t>
          </a:r>
          <a:r>
            <a:rPr lang="zh-CN" altLang="en-US" smtClean="0"/>
            <a:t>，</a:t>
          </a:r>
          <a:r>
            <a:rPr lang="en-US" altLang="zh-CN" smtClean="0"/>
            <a:t>set </a:t>
          </a:r>
          <a:r>
            <a:rPr lang="zh-CN" altLang="en-US" smtClean="0"/>
            <a:t>等</a:t>
          </a:r>
          <a:endParaRPr lang="zh-CN" altLang="en-US" dirty="0"/>
        </a:p>
      </dgm:t>
    </dgm:pt>
    <dgm:pt modelId="{008DE834-540C-8A4C-A306-5AA29C020D4B}" type="parTrans" cxnId="{8CA0ABAB-1077-3746-B882-73A33D8CF0EA}">
      <dgm:prSet/>
      <dgm:spPr/>
      <dgm:t>
        <a:bodyPr/>
        <a:lstStyle/>
        <a:p>
          <a:endParaRPr lang="zh-CN" altLang="en-US"/>
        </a:p>
      </dgm:t>
    </dgm:pt>
    <dgm:pt modelId="{8410436A-A2C7-DD4F-AEFA-E3EB940C50BA}" type="sibTrans" cxnId="{8CA0ABAB-1077-3746-B882-73A33D8CF0EA}">
      <dgm:prSet/>
      <dgm:spPr/>
      <dgm:t>
        <a:bodyPr/>
        <a:lstStyle/>
        <a:p>
          <a:endParaRPr lang="zh-CN" altLang="en-US"/>
        </a:p>
      </dgm:t>
    </dgm:pt>
    <dgm:pt modelId="{58B88EAF-31E1-7E48-85F9-E08AC509FF39}">
      <dgm:prSet/>
      <dgm:spPr/>
      <dgm:t>
        <a:bodyPr/>
        <a:lstStyle/>
        <a:p>
          <a:pPr rtl="0"/>
          <a:r>
            <a:rPr lang="zh-CN" altLang="mr-IN" smtClean="0"/>
            <a:t>（</a:t>
          </a:r>
          <a:r>
            <a:rPr lang="mr-IN" smtClean="0"/>
            <a:t>3</a:t>
          </a:r>
          <a:r>
            <a:rPr lang="zh-CN" altLang="mr-IN" smtClean="0"/>
            <a:t>）持久化 ：</a:t>
          </a:r>
          <a:r>
            <a:rPr lang="mr-IN" smtClean="0"/>
            <a:t>rdb+aof</a:t>
          </a:r>
          <a:endParaRPr lang="mr-IN"/>
        </a:p>
      </dgm:t>
    </dgm:pt>
    <dgm:pt modelId="{95A5EF97-7079-0643-9FA8-369D60572DB0}" type="parTrans" cxnId="{4B36F558-A2CE-254D-BAD2-97F55A248462}">
      <dgm:prSet/>
      <dgm:spPr/>
      <dgm:t>
        <a:bodyPr/>
        <a:lstStyle/>
        <a:p>
          <a:endParaRPr lang="zh-CN" altLang="en-US"/>
        </a:p>
      </dgm:t>
    </dgm:pt>
    <dgm:pt modelId="{DC561D86-595D-954B-8CA2-98D87F61F6AB}" type="sibTrans" cxnId="{4B36F558-A2CE-254D-BAD2-97F55A248462}">
      <dgm:prSet/>
      <dgm:spPr/>
      <dgm:t>
        <a:bodyPr/>
        <a:lstStyle/>
        <a:p>
          <a:endParaRPr lang="zh-CN" altLang="en-US"/>
        </a:p>
      </dgm:t>
    </dgm:pt>
    <dgm:pt modelId="{C2A7CF17-8C96-2C46-9116-C77D8DF3B655}">
      <dgm:prSet/>
      <dgm:spPr/>
      <dgm:t>
        <a:bodyPr/>
        <a:lstStyle/>
        <a:p>
          <a:pPr rtl="0"/>
          <a:r>
            <a:rPr lang="zh-CN" altLang="en-US" smtClean="0"/>
            <a:t>（</a:t>
          </a:r>
          <a:r>
            <a:rPr lang="en-US" altLang="zh-CN" smtClean="0"/>
            <a:t>4</a:t>
          </a:r>
          <a:r>
            <a:rPr lang="zh-CN" altLang="en-US" smtClean="0"/>
            <a:t>）复制原理：基于 </a:t>
          </a:r>
          <a:r>
            <a:rPr lang="en-US" altLang="zh-CN" smtClean="0"/>
            <a:t>pos </a:t>
          </a:r>
          <a:r>
            <a:rPr lang="zh-CN" altLang="en-US" smtClean="0"/>
            <a:t>位点</a:t>
          </a:r>
          <a:endParaRPr lang="zh-CN" altLang="en-US"/>
        </a:p>
      </dgm:t>
    </dgm:pt>
    <dgm:pt modelId="{1170C53A-0416-5940-8D72-9A8945D842E4}" type="parTrans" cxnId="{7E984C0E-B0C6-C44D-9EE6-0557C15CCAA6}">
      <dgm:prSet/>
      <dgm:spPr/>
      <dgm:t>
        <a:bodyPr/>
        <a:lstStyle/>
        <a:p>
          <a:endParaRPr lang="zh-CN" altLang="en-US"/>
        </a:p>
      </dgm:t>
    </dgm:pt>
    <dgm:pt modelId="{C6123D64-C73E-A84B-9471-90AD17A0773D}" type="sibTrans" cxnId="{7E984C0E-B0C6-C44D-9EE6-0557C15CCAA6}">
      <dgm:prSet/>
      <dgm:spPr/>
      <dgm:t>
        <a:bodyPr/>
        <a:lstStyle/>
        <a:p>
          <a:endParaRPr lang="zh-CN" altLang="en-US"/>
        </a:p>
      </dgm:t>
    </dgm:pt>
    <dgm:pt modelId="{76E54515-8070-9649-815E-8E1D44298EFE}">
      <dgm:prSet/>
      <dgm:spPr/>
      <dgm:t>
        <a:bodyPr/>
        <a:lstStyle/>
        <a:p>
          <a:pPr rtl="0"/>
          <a:r>
            <a:rPr lang="zh-CN" altLang="en-US" smtClean="0"/>
            <a:t>（</a:t>
          </a:r>
          <a:r>
            <a:rPr lang="en-US" altLang="zh-CN" smtClean="0"/>
            <a:t>5</a:t>
          </a:r>
          <a:r>
            <a:rPr lang="zh-CN" altLang="en-US" smtClean="0"/>
            <a:t>）性能 ：</a:t>
          </a:r>
          <a:r>
            <a:rPr lang="en-US" altLang="zh-CN" smtClean="0"/>
            <a:t>qps 6W~8W</a:t>
          </a:r>
          <a:r>
            <a:rPr lang="zh-CN" altLang="en-US" smtClean="0"/>
            <a:t> （简单</a:t>
          </a:r>
          <a:r>
            <a:rPr lang="en-US" altLang="zh-CN" smtClean="0"/>
            <a:t>kv</a:t>
          </a:r>
          <a:r>
            <a:rPr lang="zh-CN" altLang="en-US" smtClean="0"/>
            <a:t>类型，其他类型根据     复杂度来评估，比如：</a:t>
          </a:r>
          <a:r>
            <a:rPr lang="en-US" altLang="zh-CN" smtClean="0"/>
            <a:t>hgetall</a:t>
          </a:r>
          <a:r>
            <a:rPr lang="zh-CN" altLang="en-US" smtClean="0"/>
            <a:t>）</a:t>
          </a:r>
          <a:endParaRPr lang="zh-CN" altLang="en-US"/>
        </a:p>
      </dgm:t>
    </dgm:pt>
    <dgm:pt modelId="{80125EC5-2EF0-CE44-A449-9EFB98F53D37}" type="parTrans" cxnId="{BBE4CCCC-3F2D-3C4E-BAFF-8BE1305619F5}">
      <dgm:prSet/>
      <dgm:spPr/>
      <dgm:t>
        <a:bodyPr/>
        <a:lstStyle/>
        <a:p>
          <a:endParaRPr lang="zh-CN" altLang="en-US"/>
        </a:p>
      </dgm:t>
    </dgm:pt>
    <dgm:pt modelId="{CF0E0DF7-B17F-4F4E-9A94-4375E84DD97E}" type="sibTrans" cxnId="{BBE4CCCC-3F2D-3C4E-BAFF-8BE1305619F5}">
      <dgm:prSet/>
      <dgm:spPr/>
      <dgm:t>
        <a:bodyPr/>
        <a:lstStyle/>
        <a:p>
          <a:endParaRPr lang="zh-CN" altLang="en-US"/>
        </a:p>
      </dgm:t>
    </dgm:pt>
    <dgm:pt modelId="{A6C67AD0-3472-244C-9BA0-074EB7FEBB90}">
      <dgm:prSet/>
      <dgm:spPr/>
      <dgm:t>
        <a:bodyPr/>
        <a:lstStyle/>
        <a:p>
          <a:pPr rtl="0"/>
          <a:r>
            <a:rPr lang="zh-CN" altLang="en-US" smtClean="0"/>
            <a:t>（</a:t>
          </a:r>
          <a:r>
            <a:rPr lang="en-US" altLang="zh-CN" smtClean="0"/>
            <a:t>6</a:t>
          </a:r>
          <a:r>
            <a:rPr lang="zh-CN" altLang="en-US" smtClean="0"/>
            <a:t>）</a:t>
          </a:r>
          <a:r>
            <a:rPr lang="en-US" altLang="zh-CN" smtClean="0"/>
            <a:t>RT </a:t>
          </a:r>
          <a:r>
            <a:rPr lang="zh-CN" altLang="en-US" smtClean="0"/>
            <a:t>：</a:t>
          </a:r>
          <a:r>
            <a:rPr lang="en-US" altLang="zh-CN" smtClean="0"/>
            <a:t>50ms</a:t>
          </a:r>
          <a:r>
            <a:rPr lang="zh-CN" altLang="en-US" smtClean="0"/>
            <a:t>内能达到</a:t>
          </a:r>
          <a:r>
            <a:rPr lang="en-US" altLang="zh-CN" smtClean="0"/>
            <a:t>5</a:t>
          </a:r>
          <a:r>
            <a:rPr lang="zh-CN" altLang="en-US" smtClean="0"/>
            <a:t>个</a:t>
          </a:r>
          <a:r>
            <a:rPr lang="en-US" altLang="zh-CN" smtClean="0"/>
            <a:t>9</a:t>
          </a:r>
          <a:endParaRPr lang="zh-CN" altLang="en-US"/>
        </a:p>
      </dgm:t>
    </dgm:pt>
    <dgm:pt modelId="{67EDDCE0-0BFD-8947-B6E2-F3F4FF8CA9A6}" type="parTrans" cxnId="{BF74CDBA-EA92-0A4D-8E30-A216ABEEC9C9}">
      <dgm:prSet/>
      <dgm:spPr/>
      <dgm:t>
        <a:bodyPr/>
        <a:lstStyle/>
        <a:p>
          <a:endParaRPr lang="zh-CN" altLang="en-US"/>
        </a:p>
      </dgm:t>
    </dgm:pt>
    <dgm:pt modelId="{A06D03E3-9172-9541-BE45-3D20D405B822}" type="sibTrans" cxnId="{BF74CDBA-EA92-0A4D-8E30-A216ABEEC9C9}">
      <dgm:prSet/>
      <dgm:spPr/>
      <dgm:t>
        <a:bodyPr/>
        <a:lstStyle/>
        <a:p>
          <a:endParaRPr lang="zh-CN" altLang="en-US"/>
        </a:p>
      </dgm:t>
    </dgm:pt>
    <dgm:pt modelId="{1FD401B1-98AA-A341-8854-13D5B5C1E1F8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7</a:t>
          </a:r>
          <a:r>
            <a:rPr lang="zh-CN" altLang="en-US" dirty="0" smtClean="0"/>
            <a:t>）延迟 ：基本无</a:t>
          </a:r>
          <a:endParaRPr lang="zh-CN" altLang="en-US" dirty="0"/>
        </a:p>
      </dgm:t>
    </dgm:pt>
    <dgm:pt modelId="{C84290C5-4586-2F4E-B48E-CE8B02B93425}" type="parTrans" cxnId="{2E85E814-4E01-094F-8D96-5796033E4680}">
      <dgm:prSet/>
      <dgm:spPr/>
      <dgm:t>
        <a:bodyPr/>
        <a:lstStyle/>
        <a:p>
          <a:endParaRPr lang="zh-CN" altLang="en-US"/>
        </a:p>
      </dgm:t>
    </dgm:pt>
    <dgm:pt modelId="{B1ED45ED-9BEE-AF48-8EA8-A7E92DEC46CA}" type="sibTrans" cxnId="{2E85E814-4E01-094F-8D96-5796033E4680}">
      <dgm:prSet/>
      <dgm:spPr/>
      <dgm:t>
        <a:bodyPr/>
        <a:lstStyle/>
        <a:p>
          <a:endParaRPr lang="zh-CN" altLang="en-US"/>
        </a:p>
      </dgm:t>
    </dgm:pt>
    <dgm:pt modelId="{534C8262-AC27-0849-9004-88548BE04D7A}">
      <dgm:prSet/>
      <dgm:spPr/>
      <dgm:t>
        <a:bodyPr/>
        <a:lstStyle/>
        <a:p>
          <a:pPr rtl="0"/>
          <a:r>
            <a:rPr lang="zh-CN" altLang="en-US" smtClean="0"/>
            <a:t>（</a:t>
          </a:r>
          <a:r>
            <a:rPr lang="en-US" altLang="zh-CN" smtClean="0"/>
            <a:t>8</a:t>
          </a:r>
          <a:r>
            <a:rPr lang="zh-CN" altLang="en-US" smtClean="0"/>
            <a:t>）高可用： </a:t>
          </a:r>
          <a:r>
            <a:rPr lang="en-US" altLang="zh-CN" smtClean="0"/>
            <a:t>ha</a:t>
          </a:r>
          <a:endParaRPr lang="zh-CN" altLang="en-US"/>
        </a:p>
      </dgm:t>
    </dgm:pt>
    <dgm:pt modelId="{401687A4-4423-0743-B87E-4C6B9CE8A892}" type="parTrans" cxnId="{78D3D190-8E1E-5142-8AA8-C8EA7F937618}">
      <dgm:prSet/>
      <dgm:spPr/>
      <dgm:t>
        <a:bodyPr/>
        <a:lstStyle/>
        <a:p>
          <a:endParaRPr lang="zh-CN" altLang="en-US"/>
        </a:p>
      </dgm:t>
    </dgm:pt>
    <dgm:pt modelId="{F7A3D401-EA6A-724A-9B40-15CB72E52F51}" type="sibTrans" cxnId="{78D3D190-8E1E-5142-8AA8-C8EA7F937618}">
      <dgm:prSet/>
      <dgm:spPr/>
      <dgm:t>
        <a:bodyPr/>
        <a:lstStyle/>
        <a:p>
          <a:endParaRPr lang="zh-CN" altLang="en-US"/>
        </a:p>
      </dgm:t>
    </dgm:pt>
    <dgm:pt modelId="{05A37316-CDBF-9942-99D3-E5CDBD94B259}" type="pres">
      <dgm:prSet presAssocID="{F048EBB7-CDC7-F740-85E5-04B3FC946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4F0A78-F1C5-354C-8AB1-3F71BE9CE6C9}" type="pres">
      <dgm:prSet presAssocID="{6A0CBE33-39F9-BF43-A26A-199DBAD4FBA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95A786-17AF-7347-981E-F5E335DCC183}" type="pres">
      <dgm:prSet presAssocID="{E8A6506C-85F3-B34D-8785-D1B471310095}" presName="spacer" presStyleCnt="0"/>
      <dgm:spPr/>
      <dgm:t>
        <a:bodyPr/>
        <a:lstStyle/>
        <a:p>
          <a:endParaRPr lang="zh-CN" altLang="en-US"/>
        </a:p>
      </dgm:t>
    </dgm:pt>
    <dgm:pt modelId="{1E8075E5-B03C-1D4F-AB15-C58B24D9DD94}" type="pres">
      <dgm:prSet presAssocID="{BA999469-1CF6-AC40-B17E-7C656F98B784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03B9E1-3BDB-C04F-ABCF-0B78CD328B52}" type="pres">
      <dgm:prSet presAssocID="{8410436A-A2C7-DD4F-AEFA-E3EB940C50BA}" presName="spacer" presStyleCnt="0"/>
      <dgm:spPr/>
      <dgm:t>
        <a:bodyPr/>
        <a:lstStyle/>
        <a:p>
          <a:endParaRPr lang="zh-CN" altLang="en-US"/>
        </a:p>
      </dgm:t>
    </dgm:pt>
    <dgm:pt modelId="{E9411015-80D7-A342-ABE9-66BAE6483C81}" type="pres">
      <dgm:prSet presAssocID="{58B88EAF-31E1-7E48-85F9-E08AC509FF39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C1C834-7948-594D-813B-0B6B31CA7741}" type="pres">
      <dgm:prSet presAssocID="{DC561D86-595D-954B-8CA2-98D87F61F6AB}" presName="spacer" presStyleCnt="0"/>
      <dgm:spPr/>
      <dgm:t>
        <a:bodyPr/>
        <a:lstStyle/>
        <a:p>
          <a:endParaRPr lang="zh-CN" altLang="en-US"/>
        </a:p>
      </dgm:t>
    </dgm:pt>
    <dgm:pt modelId="{2CA56E3E-82AB-474A-9437-BA0AD5F3651C}" type="pres">
      <dgm:prSet presAssocID="{C2A7CF17-8C96-2C46-9116-C77D8DF3B65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9F20B0-E612-694A-8F75-2724AD6CDB01}" type="pres">
      <dgm:prSet presAssocID="{C6123D64-C73E-A84B-9471-90AD17A0773D}" presName="spacer" presStyleCnt="0"/>
      <dgm:spPr/>
      <dgm:t>
        <a:bodyPr/>
        <a:lstStyle/>
        <a:p>
          <a:endParaRPr lang="zh-CN" altLang="en-US"/>
        </a:p>
      </dgm:t>
    </dgm:pt>
    <dgm:pt modelId="{240E7385-A07C-0441-B082-9A9437628345}" type="pres">
      <dgm:prSet presAssocID="{76E54515-8070-9649-815E-8E1D44298EFE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F65576-5DEC-3042-B1FE-4467F00B579C}" type="pres">
      <dgm:prSet presAssocID="{CF0E0DF7-B17F-4F4E-9A94-4375E84DD97E}" presName="spacer" presStyleCnt="0"/>
      <dgm:spPr/>
      <dgm:t>
        <a:bodyPr/>
        <a:lstStyle/>
        <a:p>
          <a:endParaRPr lang="zh-CN" altLang="en-US"/>
        </a:p>
      </dgm:t>
    </dgm:pt>
    <dgm:pt modelId="{7DE60B7E-68FD-1242-AAD9-D8F36113A5C3}" type="pres">
      <dgm:prSet presAssocID="{A6C67AD0-3472-244C-9BA0-074EB7FEBB90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413667-280E-0E48-900C-D4A19ABB7A98}" type="pres">
      <dgm:prSet presAssocID="{A06D03E3-9172-9541-BE45-3D20D405B822}" presName="spacer" presStyleCnt="0"/>
      <dgm:spPr/>
      <dgm:t>
        <a:bodyPr/>
        <a:lstStyle/>
        <a:p>
          <a:endParaRPr lang="zh-CN" altLang="en-US"/>
        </a:p>
      </dgm:t>
    </dgm:pt>
    <dgm:pt modelId="{079EF8B6-CD9F-E64C-BA4F-65D3C42C8648}" type="pres">
      <dgm:prSet presAssocID="{1FD401B1-98AA-A341-8854-13D5B5C1E1F8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0F6F1B-4B8C-2349-AA51-E5806A6A1913}" type="pres">
      <dgm:prSet presAssocID="{B1ED45ED-9BEE-AF48-8EA8-A7E92DEC46CA}" presName="spacer" presStyleCnt="0"/>
      <dgm:spPr/>
      <dgm:t>
        <a:bodyPr/>
        <a:lstStyle/>
        <a:p>
          <a:endParaRPr lang="zh-CN" altLang="en-US"/>
        </a:p>
      </dgm:t>
    </dgm:pt>
    <dgm:pt modelId="{13D4BDF4-8B5F-714C-8765-0ADCB0C8F61C}" type="pres">
      <dgm:prSet presAssocID="{534C8262-AC27-0849-9004-88548BE04D7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16D676-B230-7146-9DFF-997668A54A8B}" type="presOf" srcId="{A6C67AD0-3472-244C-9BA0-074EB7FEBB90}" destId="{7DE60B7E-68FD-1242-AAD9-D8F36113A5C3}" srcOrd="0" destOrd="0" presId="urn:microsoft.com/office/officeart/2005/8/layout/vList2"/>
    <dgm:cxn modelId="{BF74CDBA-EA92-0A4D-8E30-A216ABEEC9C9}" srcId="{F048EBB7-CDC7-F740-85E5-04B3FC9468C4}" destId="{A6C67AD0-3472-244C-9BA0-074EB7FEBB90}" srcOrd="5" destOrd="0" parTransId="{67EDDCE0-0BFD-8947-B6E2-F3F4FF8CA9A6}" sibTransId="{A06D03E3-9172-9541-BE45-3D20D405B822}"/>
    <dgm:cxn modelId="{83836686-F46F-4342-AFBB-965F22CFAADF}" type="presOf" srcId="{1FD401B1-98AA-A341-8854-13D5B5C1E1F8}" destId="{079EF8B6-CD9F-E64C-BA4F-65D3C42C8648}" srcOrd="0" destOrd="0" presId="urn:microsoft.com/office/officeart/2005/8/layout/vList2"/>
    <dgm:cxn modelId="{F9231288-20D6-6244-B9EA-86C319052418}" type="presOf" srcId="{534C8262-AC27-0849-9004-88548BE04D7A}" destId="{13D4BDF4-8B5F-714C-8765-0ADCB0C8F61C}" srcOrd="0" destOrd="0" presId="urn:microsoft.com/office/officeart/2005/8/layout/vList2"/>
    <dgm:cxn modelId="{2DC87570-FDAE-A24C-8609-3BAC7B30E5B0}" type="presOf" srcId="{58B88EAF-31E1-7E48-85F9-E08AC509FF39}" destId="{E9411015-80D7-A342-ABE9-66BAE6483C81}" srcOrd="0" destOrd="0" presId="urn:microsoft.com/office/officeart/2005/8/layout/vList2"/>
    <dgm:cxn modelId="{2E85E814-4E01-094F-8D96-5796033E4680}" srcId="{F048EBB7-CDC7-F740-85E5-04B3FC9468C4}" destId="{1FD401B1-98AA-A341-8854-13D5B5C1E1F8}" srcOrd="6" destOrd="0" parTransId="{C84290C5-4586-2F4E-B48E-CE8B02B93425}" sibTransId="{B1ED45ED-9BEE-AF48-8EA8-A7E92DEC46CA}"/>
    <dgm:cxn modelId="{35ED0B4E-1724-C646-B2A9-709CECFE9A8D}" type="presOf" srcId="{76E54515-8070-9649-815E-8E1D44298EFE}" destId="{240E7385-A07C-0441-B082-9A9437628345}" srcOrd="0" destOrd="0" presId="urn:microsoft.com/office/officeart/2005/8/layout/vList2"/>
    <dgm:cxn modelId="{7E984C0E-B0C6-C44D-9EE6-0557C15CCAA6}" srcId="{F048EBB7-CDC7-F740-85E5-04B3FC9468C4}" destId="{C2A7CF17-8C96-2C46-9116-C77D8DF3B655}" srcOrd="3" destOrd="0" parTransId="{1170C53A-0416-5940-8D72-9A8945D842E4}" sibTransId="{C6123D64-C73E-A84B-9471-90AD17A0773D}"/>
    <dgm:cxn modelId="{CD9D65D1-0CCB-694E-B234-67B47823E2B8}" type="presOf" srcId="{6A0CBE33-39F9-BF43-A26A-199DBAD4FBAC}" destId="{A94F0A78-F1C5-354C-8AB1-3F71BE9CE6C9}" srcOrd="0" destOrd="0" presId="urn:microsoft.com/office/officeart/2005/8/layout/vList2"/>
    <dgm:cxn modelId="{84735719-FBA0-0747-9E9C-57A66FE8D734}" type="presOf" srcId="{F048EBB7-CDC7-F740-85E5-04B3FC9468C4}" destId="{05A37316-CDBF-9942-99D3-E5CDBD94B259}" srcOrd="0" destOrd="0" presId="urn:microsoft.com/office/officeart/2005/8/layout/vList2"/>
    <dgm:cxn modelId="{89DB82A5-A84E-CB4F-B066-B52164F76A12}" srcId="{F048EBB7-CDC7-F740-85E5-04B3FC9468C4}" destId="{6A0CBE33-39F9-BF43-A26A-199DBAD4FBAC}" srcOrd="0" destOrd="0" parTransId="{099317E9-610C-8642-8B8D-97EBE4CB7616}" sibTransId="{E8A6506C-85F3-B34D-8785-D1B471310095}"/>
    <dgm:cxn modelId="{BBE4CCCC-3F2D-3C4E-BAFF-8BE1305619F5}" srcId="{F048EBB7-CDC7-F740-85E5-04B3FC9468C4}" destId="{76E54515-8070-9649-815E-8E1D44298EFE}" srcOrd="4" destOrd="0" parTransId="{80125EC5-2EF0-CE44-A449-9EFB98F53D37}" sibTransId="{CF0E0DF7-B17F-4F4E-9A94-4375E84DD97E}"/>
    <dgm:cxn modelId="{4B36F558-A2CE-254D-BAD2-97F55A248462}" srcId="{F048EBB7-CDC7-F740-85E5-04B3FC9468C4}" destId="{58B88EAF-31E1-7E48-85F9-E08AC509FF39}" srcOrd="2" destOrd="0" parTransId="{95A5EF97-7079-0643-9FA8-369D60572DB0}" sibTransId="{DC561D86-595D-954B-8CA2-98D87F61F6AB}"/>
    <dgm:cxn modelId="{AB3C3CCC-325B-8E4C-8628-4F7B7F3707E3}" type="presOf" srcId="{BA999469-1CF6-AC40-B17E-7C656F98B784}" destId="{1E8075E5-B03C-1D4F-AB15-C58B24D9DD94}" srcOrd="0" destOrd="0" presId="urn:microsoft.com/office/officeart/2005/8/layout/vList2"/>
    <dgm:cxn modelId="{0E446CDD-4658-884C-9028-401B38AE1449}" type="presOf" srcId="{C2A7CF17-8C96-2C46-9116-C77D8DF3B655}" destId="{2CA56E3E-82AB-474A-9437-BA0AD5F3651C}" srcOrd="0" destOrd="0" presId="urn:microsoft.com/office/officeart/2005/8/layout/vList2"/>
    <dgm:cxn modelId="{8CA0ABAB-1077-3746-B882-73A33D8CF0EA}" srcId="{F048EBB7-CDC7-F740-85E5-04B3FC9468C4}" destId="{BA999469-1CF6-AC40-B17E-7C656F98B784}" srcOrd="1" destOrd="0" parTransId="{008DE834-540C-8A4C-A306-5AA29C020D4B}" sibTransId="{8410436A-A2C7-DD4F-AEFA-E3EB940C50BA}"/>
    <dgm:cxn modelId="{78D3D190-8E1E-5142-8AA8-C8EA7F937618}" srcId="{F048EBB7-CDC7-F740-85E5-04B3FC9468C4}" destId="{534C8262-AC27-0849-9004-88548BE04D7A}" srcOrd="7" destOrd="0" parTransId="{401687A4-4423-0743-B87E-4C6B9CE8A892}" sibTransId="{F7A3D401-EA6A-724A-9B40-15CB72E52F51}"/>
    <dgm:cxn modelId="{65EBF986-3C1A-9F40-9EB4-48209A780491}" type="presParOf" srcId="{05A37316-CDBF-9942-99D3-E5CDBD94B259}" destId="{A94F0A78-F1C5-354C-8AB1-3F71BE9CE6C9}" srcOrd="0" destOrd="0" presId="urn:microsoft.com/office/officeart/2005/8/layout/vList2"/>
    <dgm:cxn modelId="{8CAE1A67-B3B3-2C46-B87F-8B12BE7DBAB5}" type="presParOf" srcId="{05A37316-CDBF-9942-99D3-E5CDBD94B259}" destId="{4095A786-17AF-7347-981E-F5E335DCC183}" srcOrd="1" destOrd="0" presId="urn:microsoft.com/office/officeart/2005/8/layout/vList2"/>
    <dgm:cxn modelId="{E7FF1786-841D-C248-8862-72683C0CE836}" type="presParOf" srcId="{05A37316-CDBF-9942-99D3-E5CDBD94B259}" destId="{1E8075E5-B03C-1D4F-AB15-C58B24D9DD94}" srcOrd="2" destOrd="0" presId="urn:microsoft.com/office/officeart/2005/8/layout/vList2"/>
    <dgm:cxn modelId="{7377426C-8920-9544-A20F-7446C5898B2C}" type="presParOf" srcId="{05A37316-CDBF-9942-99D3-E5CDBD94B259}" destId="{7B03B9E1-3BDB-C04F-ABCF-0B78CD328B52}" srcOrd="3" destOrd="0" presId="urn:microsoft.com/office/officeart/2005/8/layout/vList2"/>
    <dgm:cxn modelId="{CBF5E4EC-0353-8149-890C-39248A8038C2}" type="presParOf" srcId="{05A37316-CDBF-9942-99D3-E5CDBD94B259}" destId="{E9411015-80D7-A342-ABE9-66BAE6483C81}" srcOrd="4" destOrd="0" presId="urn:microsoft.com/office/officeart/2005/8/layout/vList2"/>
    <dgm:cxn modelId="{552CB87B-F2F2-804F-877A-F051B24EB6E7}" type="presParOf" srcId="{05A37316-CDBF-9942-99D3-E5CDBD94B259}" destId="{C2C1C834-7948-594D-813B-0B6B31CA7741}" srcOrd="5" destOrd="0" presId="urn:microsoft.com/office/officeart/2005/8/layout/vList2"/>
    <dgm:cxn modelId="{0B6ACAE3-FEE0-3A40-819B-F63ED5376696}" type="presParOf" srcId="{05A37316-CDBF-9942-99D3-E5CDBD94B259}" destId="{2CA56E3E-82AB-474A-9437-BA0AD5F3651C}" srcOrd="6" destOrd="0" presId="urn:microsoft.com/office/officeart/2005/8/layout/vList2"/>
    <dgm:cxn modelId="{1CF38D87-2261-9A42-AF9C-8E3CC5687A0B}" type="presParOf" srcId="{05A37316-CDBF-9942-99D3-E5CDBD94B259}" destId="{F39F20B0-E612-694A-8F75-2724AD6CDB01}" srcOrd="7" destOrd="0" presId="urn:microsoft.com/office/officeart/2005/8/layout/vList2"/>
    <dgm:cxn modelId="{0AADDDE5-329D-6246-B376-E49EA5888E61}" type="presParOf" srcId="{05A37316-CDBF-9942-99D3-E5CDBD94B259}" destId="{240E7385-A07C-0441-B082-9A9437628345}" srcOrd="8" destOrd="0" presId="urn:microsoft.com/office/officeart/2005/8/layout/vList2"/>
    <dgm:cxn modelId="{FA5AD093-D2D8-6B4C-9F58-5FD0E7019580}" type="presParOf" srcId="{05A37316-CDBF-9942-99D3-E5CDBD94B259}" destId="{92F65576-5DEC-3042-B1FE-4467F00B579C}" srcOrd="9" destOrd="0" presId="urn:microsoft.com/office/officeart/2005/8/layout/vList2"/>
    <dgm:cxn modelId="{CB5F167A-F1FE-3547-9E86-7E8B38773C49}" type="presParOf" srcId="{05A37316-CDBF-9942-99D3-E5CDBD94B259}" destId="{7DE60B7E-68FD-1242-AAD9-D8F36113A5C3}" srcOrd="10" destOrd="0" presId="urn:microsoft.com/office/officeart/2005/8/layout/vList2"/>
    <dgm:cxn modelId="{92461AE4-34CE-ED4F-81A7-F0C5C1965668}" type="presParOf" srcId="{05A37316-CDBF-9942-99D3-E5CDBD94B259}" destId="{45413667-280E-0E48-900C-D4A19ABB7A98}" srcOrd="11" destOrd="0" presId="urn:microsoft.com/office/officeart/2005/8/layout/vList2"/>
    <dgm:cxn modelId="{B48C54EB-7A58-DB42-936B-31714198DE4D}" type="presParOf" srcId="{05A37316-CDBF-9942-99D3-E5CDBD94B259}" destId="{079EF8B6-CD9F-E64C-BA4F-65D3C42C8648}" srcOrd="12" destOrd="0" presId="urn:microsoft.com/office/officeart/2005/8/layout/vList2"/>
    <dgm:cxn modelId="{1A19196F-5AEE-A641-87D7-AB6B588B8634}" type="presParOf" srcId="{05A37316-CDBF-9942-99D3-E5CDBD94B259}" destId="{9C0F6F1B-4B8C-2349-AA51-E5806A6A1913}" srcOrd="13" destOrd="0" presId="urn:microsoft.com/office/officeart/2005/8/layout/vList2"/>
    <dgm:cxn modelId="{3885C1C7-BD2A-E74A-9146-5E066119DB2E}" type="presParOf" srcId="{05A37316-CDBF-9942-99D3-E5CDBD94B259}" destId="{13D4BDF4-8B5F-714C-8765-0ADCB0C8F61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699712-1859-2D43-A226-DBC9ED5B4B9C}" type="doc">
      <dgm:prSet loTypeId="urn:microsoft.com/office/officeart/2005/8/layout/vProcess5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A54B6C-0120-2B4D-9ABA-224BF2F6BE9A}">
      <dgm:prSet/>
      <dgm:spPr/>
      <dgm:t>
        <a:bodyPr/>
        <a:lstStyle/>
        <a:p>
          <a:pPr algn="ctr" rtl="0"/>
          <a:r>
            <a:rPr kumimoji="1" lang="zh-CN" altLang="nb-NO" smtClean="0"/>
            <a:t>配置</a:t>
          </a:r>
          <a:r>
            <a:rPr kumimoji="1" lang="nb-NO" smtClean="0"/>
            <a:t>Sentinel</a:t>
          </a:r>
          <a:endParaRPr lang="nb-NO"/>
        </a:p>
      </dgm:t>
    </dgm:pt>
    <dgm:pt modelId="{6D4FADDF-53BF-1C47-88A9-C263795C367E}" type="parTrans" cxnId="{F34EAB35-F4D6-8749-A8D3-400E783E56C7}">
      <dgm:prSet/>
      <dgm:spPr/>
      <dgm:t>
        <a:bodyPr/>
        <a:lstStyle/>
        <a:p>
          <a:endParaRPr lang="zh-CN" altLang="en-US"/>
        </a:p>
      </dgm:t>
    </dgm:pt>
    <dgm:pt modelId="{051C9CF5-4A7C-6742-9364-E82E27CDB3C2}" type="sibTrans" cxnId="{F34EAB35-F4D6-8749-A8D3-400E783E56C7}">
      <dgm:prSet/>
      <dgm:spPr/>
      <dgm:t>
        <a:bodyPr/>
        <a:lstStyle/>
        <a:p>
          <a:endParaRPr lang="zh-CN" altLang="en-US"/>
        </a:p>
      </dgm:t>
    </dgm:pt>
    <dgm:pt modelId="{272D4A96-EDB5-9243-A9C4-847B64F13EC2}">
      <dgm:prSet/>
      <dgm:spPr/>
      <dgm:t>
        <a:bodyPr/>
        <a:lstStyle/>
        <a:p>
          <a:pPr algn="ctr" rtl="0"/>
          <a:r>
            <a:rPr kumimoji="1" lang="zh-CN" altLang="en-US" smtClean="0"/>
            <a:t>启动并初始化</a:t>
          </a:r>
          <a:r>
            <a:rPr kumimoji="1" lang="en-US" altLang="zh-CN" smtClean="0"/>
            <a:t>Sentinel</a:t>
          </a:r>
          <a:endParaRPr lang="zh-CN" altLang="en-US"/>
        </a:p>
      </dgm:t>
    </dgm:pt>
    <dgm:pt modelId="{38AD5831-A8D2-E448-88F6-272AA36568D9}" type="parTrans" cxnId="{D7442665-D482-B74B-8075-6E57E7F9B81E}">
      <dgm:prSet/>
      <dgm:spPr/>
      <dgm:t>
        <a:bodyPr/>
        <a:lstStyle/>
        <a:p>
          <a:endParaRPr lang="zh-CN" altLang="en-US"/>
        </a:p>
      </dgm:t>
    </dgm:pt>
    <dgm:pt modelId="{F90663CC-C43F-5341-B629-13405694E1F7}" type="sibTrans" cxnId="{D7442665-D482-B74B-8075-6E57E7F9B81E}">
      <dgm:prSet/>
      <dgm:spPr/>
      <dgm:t>
        <a:bodyPr/>
        <a:lstStyle/>
        <a:p>
          <a:endParaRPr lang="zh-CN" altLang="en-US"/>
        </a:p>
      </dgm:t>
    </dgm:pt>
    <dgm:pt modelId="{EC70333F-C177-6449-AE68-9B269CDB2037}">
      <dgm:prSet/>
      <dgm:spPr/>
      <dgm:t>
        <a:bodyPr/>
        <a:lstStyle/>
        <a:p>
          <a:pPr algn="ctr" rtl="0"/>
          <a:r>
            <a:rPr kumimoji="1" lang="zh-CN" altLang="en-US" smtClean="0"/>
            <a:t>获取主服务器信息</a:t>
          </a:r>
          <a:endParaRPr lang="zh-CN" altLang="en-US"/>
        </a:p>
      </dgm:t>
    </dgm:pt>
    <dgm:pt modelId="{5734E9B5-B7AF-B84D-9D93-F13AAECEECF7}" type="parTrans" cxnId="{B22A617B-6D46-864C-9C3D-7EBFC51AA502}">
      <dgm:prSet/>
      <dgm:spPr/>
      <dgm:t>
        <a:bodyPr/>
        <a:lstStyle/>
        <a:p>
          <a:endParaRPr lang="zh-CN" altLang="en-US"/>
        </a:p>
      </dgm:t>
    </dgm:pt>
    <dgm:pt modelId="{DFFB114A-074E-EF4A-9322-A179CAD72D52}" type="sibTrans" cxnId="{B22A617B-6D46-864C-9C3D-7EBFC51AA502}">
      <dgm:prSet/>
      <dgm:spPr/>
      <dgm:t>
        <a:bodyPr/>
        <a:lstStyle/>
        <a:p>
          <a:endParaRPr lang="zh-CN" altLang="en-US"/>
        </a:p>
      </dgm:t>
    </dgm:pt>
    <dgm:pt modelId="{E447033E-B731-C342-972E-B8F510BF54E9}">
      <dgm:prSet/>
      <dgm:spPr/>
      <dgm:t>
        <a:bodyPr/>
        <a:lstStyle/>
        <a:p>
          <a:pPr algn="ctr" rtl="0"/>
          <a:r>
            <a:rPr kumimoji="1" lang="zh-CN" altLang="en-US" dirty="0" smtClean="0"/>
            <a:t>获取从服务器信息</a:t>
          </a:r>
          <a:endParaRPr lang="zh-CN" altLang="en-US" dirty="0"/>
        </a:p>
      </dgm:t>
    </dgm:pt>
    <dgm:pt modelId="{AB293716-F9F2-A741-A89E-834F70DCB948}" type="parTrans" cxnId="{DE5EAF22-9030-8B46-87D6-E64602036B3F}">
      <dgm:prSet/>
      <dgm:spPr/>
      <dgm:t>
        <a:bodyPr/>
        <a:lstStyle/>
        <a:p>
          <a:endParaRPr lang="zh-CN" altLang="en-US"/>
        </a:p>
      </dgm:t>
    </dgm:pt>
    <dgm:pt modelId="{236792AD-E410-A645-88A4-34181B8F24D8}" type="sibTrans" cxnId="{DE5EAF22-9030-8B46-87D6-E64602036B3F}">
      <dgm:prSet/>
      <dgm:spPr/>
      <dgm:t>
        <a:bodyPr/>
        <a:lstStyle/>
        <a:p>
          <a:endParaRPr lang="zh-CN" altLang="en-US"/>
        </a:p>
      </dgm:t>
    </dgm:pt>
    <dgm:pt modelId="{548B4AB8-DFA1-A946-A988-A508FC783CE6}">
      <dgm:prSet/>
      <dgm:spPr/>
      <dgm:t>
        <a:bodyPr/>
        <a:lstStyle/>
        <a:p>
          <a:pPr algn="ctr" rtl="0"/>
          <a:r>
            <a:rPr kumimoji="1" lang="zh-CN" altLang="en-US" dirty="0" smtClean="0"/>
            <a:t>向主服务器和从服务器发送信息</a:t>
          </a:r>
          <a:endParaRPr lang="zh-CN" altLang="en-US" dirty="0"/>
        </a:p>
      </dgm:t>
    </dgm:pt>
    <dgm:pt modelId="{8BAB8303-C6F1-AD4D-A55D-056846F901E0}" type="parTrans" cxnId="{AC9DE5BC-8000-8649-9F1C-B877E1A03FAB}">
      <dgm:prSet/>
      <dgm:spPr/>
      <dgm:t>
        <a:bodyPr/>
        <a:lstStyle/>
        <a:p>
          <a:endParaRPr lang="zh-CN" altLang="en-US"/>
        </a:p>
      </dgm:t>
    </dgm:pt>
    <dgm:pt modelId="{78CA4313-8E35-2140-A07C-E5C85FFDB625}" type="sibTrans" cxnId="{AC9DE5BC-8000-8649-9F1C-B877E1A03FAB}">
      <dgm:prSet/>
      <dgm:spPr/>
      <dgm:t>
        <a:bodyPr/>
        <a:lstStyle/>
        <a:p>
          <a:endParaRPr lang="zh-CN" altLang="en-US"/>
        </a:p>
      </dgm:t>
    </dgm:pt>
    <dgm:pt modelId="{7D26367A-608B-1940-BDFD-E138B22902A4}" type="pres">
      <dgm:prSet presAssocID="{A1699712-1859-2D43-A226-DBC9ED5B4B9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407407-1C36-AA44-BDB1-2328D778CDE9}" type="pres">
      <dgm:prSet presAssocID="{A1699712-1859-2D43-A226-DBC9ED5B4B9C}" presName="dummyMaxCanvas" presStyleCnt="0">
        <dgm:presLayoutVars/>
      </dgm:prSet>
      <dgm:spPr/>
      <dgm:t>
        <a:bodyPr/>
        <a:lstStyle/>
        <a:p>
          <a:endParaRPr lang="zh-CN" altLang="en-US"/>
        </a:p>
      </dgm:t>
    </dgm:pt>
    <dgm:pt modelId="{60F6FCCF-4638-BA4F-80B2-A1A56D0B3419}" type="pres">
      <dgm:prSet presAssocID="{A1699712-1859-2D43-A226-DBC9ED5B4B9C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BFF1D-F5A8-DF43-9895-7249F4A78796}" type="pres">
      <dgm:prSet presAssocID="{A1699712-1859-2D43-A226-DBC9ED5B4B9C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B1382E-E755-1241-9A86-0FCAA7BF8327}" type="pres">
      <dgm:prSet presAssocID="{A1699712-1859-2D43-A226-DBC9ED5B4B9C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B3C3B2-F291-EC4C-9AA8-0BA4145A6487}" type="pres">
      <dgm:prSet presAssocID="{A1699712-1859-2D43-A226-DBC9ED5B4B9C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53728C-7053-CC45-8A18-56186B0A9980}" type="pres">
      <dgm:prSet presAssocID="{A1699712-1859-2D43-A226-DBC9ED5B4B9C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98CF31-2E2E-ED4E-BF2E-0F50D43F3354}" type="pres">
      <dgm:prSet presAssocID="{A1699712-1859-2D43-A226-DBC9ED5B4B9C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67D061-322C-F845-8906-057659847B07}" type="pres">
      <dgm:prSet presAssocID="{A1699712-1859-2D43-A226-DBC9ED5B4B9C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7802B8-3FF6-5D43-8F6E-791B1B86586D}" type="pres">
      <dgm:prSet presAssocID="{A1699712-1859-2D43-A226-DBC9ED5B4B9C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90ACA-888C-C744-B7AC-31F4BA9D403F}" type="pres">
      <dgm:prSet presAssocID="{A1699712-1859-2D43-A226-DBC9ED5B4B9C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603ECC-4B49-C64B-948A-1DBFE5A4126B}" type="pres">
      <dgm:prSet presAssocID="{A1699712-1859-2D43-A226-DBC9ED5B4B9C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0A7D27-265D-064F-939B-87A8C175BEA5}" type="pres">
      <dgm:prSet presAssocID="{A1699712-1859-2D43-A226-DBC9ED5B4B9C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F11E3-3FD2-5F4A-A6AF-D34CB604E467}" type="pres">
      <dgm:prSet presAssocID="{A1699712-1859-2D43-A226-DBC9ED5B4B9C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B493A3-234F-7546-ABBA-C942FF9AB0E0}" type="pres">
      <dgm:prSet presAssocID="{A1699712-1859-2D43-A226-DBC9ED5B4B9C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3BBAC8-25EC-2C40-8917-CA469F97E8F5}" type="pres">
      <dgm:prSet presAssocID="{A1699712-1859-2D43-A226-DBC9ED5B4B9C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5EAF22-9030-8B46-87D6-E64602036B3F}" srcId="{A1699712-1859-2D43-A226-DBC9ED5B4B9C}" destId="{E447033E-B731-C342-972E-B8F510BF54E9}" srcOrd="3" destOrd="0" parTransId="{AB293716-F9F2-A741-A89E-834F70DCB948}" sibTransId="{236792AD-E410-A645-88A4-34181B8F24D8}"/>
    <dgm:cxn modelId="{B22A617B-6D46-864C-9C3D-7EBFC51AA502}" srcId="{A1699712-1859-2D43-A226-DBC9ED5B4B9C}" destId="{EC70333F-C177-6449-AE68-9B269CDB2037}" srcOrd="2" destOrd="0" parTransId="{5734E9B5-B7AF-B84D-9D93-F13AAECEECF7}" sibTransId="{DFFB114A-074E-EF4A-9322-A179CAD72D52}"/>
    <dgm:cxn modelId="{533E6E85-C1FE-CC49-BB95-A3D456F47A3C}" type="presOf" srcId="{272D4A96-EDB5-9243-A9C4-847B64F13EC2}" destId="{AD0BFF1D-F5A8-DF43-9895-7249F4A78796}" srcOrd="0" destOrd="0" presId="urn:microsoft.com/office/officeart/2005/8/layout/vProcess5"/>
    <dgm:cxn modelId="{F34EAB35-F4D6-8749-A8D3-400E783E56C7}" srcId="{A1699712-1859-2D43-A226-DBC9ED5B4B9C}" destId="{B8A54B6C-0120-2B4D-9ABA-224BF2F6BE9A}" srcOrd="0" destOrd="0" parTransId="{6D4FADDF-53BF-1C47-88A9-C263795C367E}" sibTransId="{051C9CF5-4A7C-6742-9364-E82E27CDB3C2}"/>
    <dgm:cxn modelId="{AC9DE5BC-8000-8649-9F1C-B877E1A03FAB}" srcId="{A1699712-1859-2D43-A226-DBC9ED5B4B9C}" destId="{548B4AB8-DFA1-A946-A988-A508FC783CE6}" srcOrd="4" destOrd="0" parTransId="{8BAB8303-C6F1-AD4D-A55D-056846F901E0}" sibTransId="{78CA4313-8E35-2140-A07C-E5C85FFDB625}"/>
    <dgm:cxn modelId="{99B18ED6-AC87-B546-AFD2-CA6F1DDF8956}" type="presOf" srcId="{E447033E-B731-C342-972E-B8F510BF54E9}" destId="{BCB493A3-234F-7546-ABBA-C942FF9AB0E0}" srcOrd="1" destOrd="0" presId="urn:microsoft.com/office/officeart/2005/8/layout/vProcess5"/>
    <dgm:cxn modelId="{8264F140-6013-224B-B515-A64FEEB40A0F}" type="presOf" srcId="{EC70333F-C177-6449-AE68-9B269CDB2037}" destId="{681F11E3-3FD2-5F4A-A6AF-D34CB604E467}" srcOrd="1" destOrd="0" presId="urn:microsoft.com/office/officeart/2005/8/layout/vProcess5"/>
    <dgm:cxn modelId="{DE90BDDD-2A52-724D-BC90-131C3DF784AC}" type="presOf" srcId="{A1699712-1859-2D43-A226-DBC9ED5B4B9C}" destId="{7D26367A-608B-1940-BDFD-E138B22902A4}" srcOrd="0" destOrd="0" presId="urn:microsoft.com/office/officeart/2005/8/layout/vProcess5"/>
    <dgm:cxn modelId="{F35CA57A-CC44-1D43-972F-4ABBCA6F492C}" type="presOf" srcId="{236792AD-E410-A645-88A4-34181B8F24D8}" destId="{07390ACA-888C-C744-B7AC-31F4BA9D403F}" srcOrd="0" destOrd="0" presId="urn:microsoft.com/office/officeart/2005/8/layout/vProcess5"/>
    <dgm:cxn modelId="{A7151316-2F44-E143-8D5C-22E552AAAAC3}" type="presOf" srcId="{B8A54B6C-0120-2B4D-9ABA-224BF2F6BE9A}" destId="{60F6FCCF-4638-BA4F-80B2-A1A56D0B3419}" srcOrd="0" destOrd="0" presId="urn:microsoft.com/office/officeart/2005/8/layout/vProcess5"/>
    <dgm:cxn modelId="{AE055C4D-B631-514B-A300-BEC332AD5F26}" type="presOf" srcId="{B8A54B6C-0120-2B4D-9ABA-224BF2F6BE9A}" destId="{CE603ECC-4B49-C64B-948A-1DBFE5A4126B}" srcOrd="1" destOrd="0" presId="urn:microsoft.com/office/officeart/2005/8/layout/vProcess5"/>
    <dgm:cxn modelId="{2378F63C-5ACD-4548-B6DA-35421461FFB2}" type="presOf" srcId="{272D4A96-EDB5-9243-A9C4-847B64F13EC2}" destId="{2A0A7D27-265D-064F-939B-87A8C175BEA5}" srcOrd="1" destOrd="0" presId="urn:microsoft.com/office/officeart/2005/8/layout/vProcess5"/>
    <dgm:cxn modelId="{BA94A80E-A454-8342-816C-8DC15D51470B}" type="presOf" srcId="{548B4AB8-DFA1-A946-A988-A508FC783CE6}" destId="{7A53728C-7053-CC45-8A18-56186B0A9980}" srcOrd="0" destOrd="0" presId="urn:microsoft.com/office/officeart/2005/8/layout/vProcess5"/>
    <dgm:cxn modelId="{5D9EE831-FED0-844D-B3CC-CA342BD7454C}" type="presOf" srcId="{DFFB114A-074E-EF4A-9322-A179CAD72D52}" destId="{2D7802B8-3FF6-5D43-8F6E-791B1B86586D}" srcOrd="0" destOrd="0" presId="urn:microsoft.com/office/officeart/2005/8/layout/vProcess5"/>
    <dgm:cxn modelId="{0D742C15-33C1-614B-8727-F828A6A68D94}" type="presOf" srcId="{F90663CC-C43F-5341-B629-13405694E1F7}" destId="{E167D061-322C-F845-8906-057659847B07}" srcOrd="0" destOrd="0" presId="urn:microsoft.com/office/officeart/2005/8/layout/vProcess5"/>
    <dgm:cxn modelId="{5A6DEA3A-6E5F-5C4A-9A28-D04281CC47A5}" type="presOf" srcId="{EC70333F-C177-6449-AE68-9B269CDB2037}" destId="{34B1382E-E755-1241-9A86-0FCAA7BF8327}" srcOrd="0" destOrd="0" presId="urn:microsoft.com/office/officeart/2005/8/layout/vProcess5"/>
    <dgm:cxn modelId="{DC56495F-253F-3A4C-997D-D7969F039F14}" type="presOf" srcId="{051C9CF5-4A7C-6742-9364-E82E27CDB3C2}" destId="{4F98CF31-2E2E-ED4E-BF2E-0F50D43F3354}" srcOrd="0" destOrd="0" presId="urn:microsoft.com/office/officeart/2005/8/layout/vProcess5"/>
    <dgm:cxn modelId="{D7442665-D482-B74B-8075-6E57E7F9B81E}" srcId="{A1699712-1859-2D43-A226-DBC9ED5B4B9C}" destId="{272D4A96-EDB5-9243-A9C4-847B64F13EC2}" srcOrd="1" destOrd="0" parTransId="{38AD5831-A8D2-E448-88F6-272AA36568D9}" sibTransId="{F90663CC-C43F-5341-B629-13405694E1F7}"/>
    <dgm:cxn modelId="{80675CEA-E2BD-4046-BB1B-4B87E747209A}" type="presOf" srcId="{E447033E-B731-C342-972E-B8F510BF54E9}" destId="{F7B3C3B2-F291-EC4C-9AA8-0BA4145A6487}" srcOrd="0" destOrd="0" presId="urn:microsoft.com/office/officeart/2005/8/layout/vProcess5"/>
    <dgm:cxn modelId="{D99530F6-D762-5A4F-AB27-A7124F37FB9C}" type="presOf" srcId="{548B4AB8-DFA1-A946-A988-A508FC783CE6}" destId="{B93BBAC8-25EC-2C40-8917-CA469F97E8F5}" srcOrd="1" destOrd="0" presId="urn:microsoft.com/office/officeart/2005/8/layout/vProcess5"/>
    <dgm:cxn modelId="{4710A545-912E-734B-845A-EF8C1111419E}" type="presParOf" srcId="{7D26367A-608B-1940-BDFD-E138B22902A4}" destId="{35407407-1C36-AA44-BDB1-2328D778CDE9}" srcOrd="0" destOrd="0" presId="urn:microsoft.com/office/officeart/2005/8/layout/vProcess5"/>
    <dgm:cxn modelId="{04A42BC5-B93E-9C4B-9BA5-0D6B43BC064D}" type="presParOf" srcId="{7D26367A-608B-1940-BDFD-E138B22902A4}" destId="{60F6FCCF-4638-BA4F-80B2-A1A56D0B3419}" srcOrd="1" destOrd="0" presId="urn:microsoft.com/office/officeart/2005/8/layout/vProcess5"/>
    <dgm:cxn modelId="{8935E928-76B5-1D46-A7BD-822A8E0F58E3}" type="presParOf" srcId="{7D26367A-608B-1940-BDFD-E138B22902A4}" destId="{AD0BFF1D-F5A8-DF43-9895-7249F4A78796}" srcOrd="2" destOrd="0" presId="urn:microsoft.com/office/officeart/2005/8/layout/vProcess5"/>
    <dgm:cxn modelId="{3572A9C3-EEA5-2E46-85D0-5C2B4FB7D349}" type="presParOf" srcId="{7D26367A-608B-1940-BDFD-E138B22902A4}" destId="{34B1382E-E755-1241-9A86-0FCAA7BF8327}" srcOrd="3" destOrd="0" presId="urn:microsoft.com/office/officeart/2005/8/layout/vProcess5"/>
    <dgm:cxn modelId="{FCCDAC09-64DC-964A-A03B-EEAE8ED7387B}" type="presParOf" srcId="{7D26367A-608B-1940-BDFD-E138B22902A4}" destId="{F7B3C3B2-F291-EC4C-9AA8-0BA4145A6487}" srcOrd="4" destOrd="0" presId="urn:microsoft.com/office/officeart/2005/8/layout/vProcess5"/>
    <dgm:cxn modelId="{55FA72FE-CFB5-5141-AA87-E249FE3F1D9F}" type="presParOf" srcId="{7D26367A-608B-1940-BDFD-E138B22902A4}" destId="{7A53728C-7053-CC45-8A18-56186B0A9980}" srcOrd="5" destOrd="0" presId="urn:microsoft.com/office/officeart/2005/8/layout/vProcess5"/>
    <dgm:cxn modelId="{120A0FC0-34DE-E941-BE0C-5A2FC70759ED}" type="presParOf" srcId="{7D26367A-608B-1940-BDFD-E138B22902A4}" destId="{4F98CF31-2E2E-ED4E-BF2E-0F50D43F3354}" srcOrd="6" destOrd="0" presId="urn:microsoft.com/office/officeart/2005/8/layout/vProcess5"/>
    <dgm:cxn modelId="{36893CC5-52E2-584D-8D5A-4DA21961E78F}" type="presParOf" srcId="{7D26367A-608B-1940-BDFD-E138B22902A4}" destId="{E167D061-322C-F845-8906-057659847B07}" srcOrd="7" destOrd="0" presId="urn:microsoft.com/office/officeart/2005/8/layout/vProcess5"/>
    <dgm:cxn modelId="{97EEEEF7-20DD-C84A-BD96-C2F5FB2BBF9A}" type="presParOf" srcId="{7D26367A-608B-1940-BDFD-E138B22902A4}" destId="{2D7802B8-3FF6-5D43-8F6E-791B1B86586D}" srcOrd="8" destOrd="0" presId="urn:microsoft.com/office/officeart/2005/8/layout/vProcess5"/>
    <dgm:cxn modelId="{69EFC8D7-8B40-5C4F-92EA-0E523FC075E7}" type="presParOf" srcId="{7D26367A-608B-1940-BDFD-E138B22902A4}" destId="{07390ACA-888C-C744-B7AC-31F4BA9D403F}" srcOrd="9" destOrd="0" presId="urn:microsoft.com/office/officeart/2005/8/layout/vProcess5"/>
    <dgm:cxn modelId="{2A2796F8-FBF9-4944-B019-6F1BC2AAA21F}" type="presParOf" srcId="{7D26367A-608B-1940-BDFD-E138B22902A4}" destId="{CE603ECC-4B49-C64B-948A-1DBFE5A4126B}" srcOrd="10" destOrd="0" presId="urn:microsoft.com/office/officeart/2005/8/layout/vProcess5"/>
    <dgm:cxn modelId="{C2FAEC22-F00E-D548-971A-9AE8DF7ECF6F}" type="presParOf" srcId="{7D26367A-608B-1940-BDFD-E138B22902A4}" destId="{2A0A7D27-265D-064F-939B-87A8C175BEA5}" srcOrd="11" destOrd="0" presId="urn:microsoft.com/office/officeart/2005/8/layout/vProcess5"/>
    <dgm:cxn modelId="{097968D6-1A7A-E640-87E2-5AE234250871}" type="presParOf" srcId="{7D26367A-608B-1940-BDFD-E138B22902A4}" destId="{681F11E3-3FD2-5F4A-A6AF-D34CB604E467}" srcOrd="12" destOrd="0" presId="urn:microsoft.com/office/officeart/2005/8/layout/vProcess5"/>
    <dgm:cxn modelId="{BA827A62-D9E6-B249-9AA5-7D54B68834ED}" type="presParOf" srcId="{7D26367A-608B-1940-BDFD-E138B22902A4}" destId="{BCB493A3-234F-7546-ABBA-C942FF9AB0E0}" srcOrd="13" destOrd="0" presId="urn:microsoft.com/office/officeart/2005/8/layout/vProcess5"/>
    <dgm:cxn modelId="{3FF9561A-BFE0-0C4A-BC6B-11E424C8DF22}" type="presParOf" srcId="{7D26367A-608B-1940-BDFD-E138B22902A4}" destId="{B93BBAC8-25EC-2C40-8917-CA469F97E8F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57CF52-DBC9-2A48-A7CB-1A332FFBE27F}" type="doc">
      <dgm:prSet loTypeId="urn:microsoft.com/office/officeart/2005/8/layout/vProcess5" loCatId="hierarchy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D2FB859-8CD8-B040-97B1-2466DCF9FBB7}">
      <dgm:prSet custT="1"/>
      <dgm:spPr/>
      <dgm:t>
        <a:bodyPr/>
        <a:lstStyle/>
        <a:p>
          <a:pPr algn="ctr" rtl="0"/>
          <a:r>
            <a:rPr kumimoji="1" lang="zh-CN" altLang="en-US" sz="1800" dirty="0" smtClean="0"/>
            <a:t>接收来自主服务器和从服务器的频道信息</a:t>
          </a:r>
          <a:endParaRPr lang="zh-CN" altLang="en-US" sz="1800" dirty="0"/>
        </a:p>
      </dgm:t>
    </dgm:pt>
    <dgm:pt modelId="{A14570D6-F341-1C43-BE74-3026CA77489D}" type="parTrans" cxnId="{B1C883DA-6DE4-F840-9312-86F8C2651079}">
      <dgm:prSet/>
      <dgm:spPr/>
      <dgm:t>
        <a:bodyPr/>
        <a:lstStyle/>
        <a:p>
          <a:endParaRPr lang="zh-CN" altLang="en-US"/>
        </a:p>
      </dgm:t>
    </dgm:pt>
    <dgm:pt modelId="{3B62F147-1207-6246-B6F9-92C9DCFA1EA7}" type="sibTrans" cxnId="{B1C883DA-6DE4-F840-9312-86F8C2651079}">
      <dgm:prSet/>
      <dgm:spPr/>
      <dgm:t>
        <a:bodyPr/>
        <a:lstStyle/>
        <a:p>
          <a:endParaRPr lang="zh-CN" altLang="en-US"/>
        </a:p>
      </dgm:t>
    </dgm:pt>
    <dgm:pt modelId="{E555609E-63E9-A546-898B-2C044230A0A5}">
      <dgm:prSet/>
      <dgm:spPr/>
      <dgm:t>
        <a:bodyPr/>
        <a:lstStyle/>
        <a:p>
          <a:pPr algn="ctr" rtl="0"/>
          <a:r>
            <a:rPr kumimoji="1" lang="zh-CN" altLang="en-US" dirty="0" smtClean="0"/>
            <a:t>检测主观下线状态</a:t>
          </a:r>
          <a:endParaRPr lang="zh-CN" altLang="en-US" dirty="0"/>
        </a:p>
      </dgm:t>
    </dgm:pt>
    <dgm:pt modelId="{35C3D856-B117-4B4F-8D9A-BDE367AB6189}" type="parTrans" cxnId="{8DF933E0-8E60-0846-87CB-DEABD3BE8BC9}">
      <dgm:prSet/>
      <dgm:spPr/>
      <dgm:t>
        <a:bodyPr/>
        <a:lstStyle/>
        <a:p>
          <a:endParaRPr lang="zh-CN" altLang="en-US"/>
        </a:p>
      </dgm:t>
    </dgm:pt>
    <dgm:pt modelId="{B8629F1A-0FA0-7249-AE47-EC110114BF98}" type="sibTrans" cxnId="{8DF933E0-8E60-0846-87CB-DEABD3BE8BC9}">
      <dgm:prSet/>
      <dgm:spPr/>
      <dgm:t>
        <a:bodyPr/>
        <a:lstStyle/>
        <a:p>
          <a:endParaRPr lang="zh-CN" altLang="en-US"/>
        </a:p>
      </dgm:t>
    </dgm:pt>
    <dgm:pt modelId="{F5E70415-1719-B849-8B6F-09F87D31425A}">
      <dgm:prSet/>
      <dgm:spPr/>
      <dgm:t>
        <a:bodyPr/>
        <a:lstStyle/>
        <a:p>
          <a:pPr algn="ctr" rtl="0"/>
          <a:r>
            <a:rPr kumimoji="1" lang="zh-CN" altLang="en-US" dirty="0" smtClean="0"/>
            <a:t>检测客观下线状态</a:t>
          </a:r>
          <a:endParaRPr lang="zh-CN" altLang="en-US" dirty="0"/>
        </a:p>
      </dgm:t>
    </dgm:pt>
    <dgm:pt modelId="{83560691-3EF7-3546-A332-0580FB282256}" type="parTrans" cxnId="{D71972EA-BD21-0C4F-96ED-31CB909DE25C}">
      <dgm:prSet/>
      <dgm:spPr/>
      <dgm:t>
        <a:bodyPr/>
        <a:lstStyle/>
        <a:p>
          <a:endParaRPr lang="zh-CN" altLang="en-US"/>
        </a:p>
      </dgm:t>
    </dgm:pt>
    <dgm:pt modelId="{308F48D8-9FEC-3845-8E50-2B51E9750733}" type="sibTrans" cxnId="{D71972EA-BD21-0C4F-96ED-31CB909DE25C}">
      <dgm:prSet/>
      <dgm:spPr/>
      <dgm:t>
        <a:bodyPr/>
        <a:lstStyle/>
        <a:p>
          <a:endParaRPr lang="zh-CN" altLang="en-US"/>
        </a:p>
      </dgm:t>
    </dgm:pt>
    <dgm:pt modelId="{38951B7D-D918-1B47-B480-C8646355A19B}">
      <dgm:prSet/>
      <dgm:spPr/>
      <dgm:t>
        <a:bodyPr/>
        <a:lstStyle/>
        <a:p>
          <a:pPr algn="ctr" rtl="0"/>
          <a:r>
            <a:rPr kumimoji="1" lang="zh-CN" altLang="en-US" dirty="0" smtClean="0"/>
            <a:t>选举领头</a:t>
          </a:r>
          <a:r>
            <a:rPr kumimoji="1" lang="en-US" altLang="zh-CN" dirty="0" smtClean="0"/>
            <a:t>Sentinel</a:t>
          </a:r>
          <a:endParaRPr lang="zh-CN" altLang="en-US" dirty="0"/>
        </a:p>
      </dgm:t>
    </dgm:pt>
    <dgm:pt modelId="{1048F146-658B-1E42-81C1-17610325BDC7}" type="parTrans" cxnId="{7D4907D1-26E6-A246-A4C0-44C099988C13}">
      <dgm:prSet/>
      <dgm:spPr/>
      <dgm:t>
        <a:bodyPr/>
        <a:lstStyle/>
        <a:p>
          <a:endParaRPr lang="zh-CN" altLang="en-US"/>
        </a:p>
      </dgm:t>
    </dgm:pt>
    <dgm:pt modelId="{21B6420F-F2F8-0A46-9A68-27DC6163E3A9}" type="sibTrans" cxnId="{7D4907D1-26E6-A246-A4C0-44C099988C13}">
      <dgm:prSet/>
      <dgm:spPr/>
      <dgm:t>
        <a:bodyPr/>
        <a:lstStyle/>
        <a:p>
          <a:endParaRPr lang="zh-CN" altLang="en-US"/>
        </a:p>
      </dgm:t>
    </dgm:pt>
    <dgm:pt modelId="{96769BD1-7A63-0C4D-AFFA-5986EDBD6D61}">
      <dgm:prSet/>
      <dgm:spPr/>
      <dgm:t>
        <a:bodyPr/>
        <a:lstStyle/>
        <a:p>
          <a:pPr algn="ctr" rtl="0"/>
          <a:r>
            <a:rPr kumimoji="1" lang="zh-CN" altLang="en-US" dirty="0" smtClean="0"/>
            <a:t>故障转移</a:t>
          </a:r>
          <a:endParaRPr lang="zh-CN" altLang="en-US" dirty="0"/>
        </a:p>
      </dgm:t>
    </dgm:pt>
    <dgm:pt modelId="{8C1ECEDB-1B22-9343-8A84-8128FFDDCCF7}" type="parTrans" cxnId="{25F012CF-4B99-0A4F-A33D-4E8276577196}">
      <dgm:prSet/>
      <dgm:spPr/>
      <dgm:t>
        <a:bodyPr/>
        <a:lstStyle/>
        <a:p>
          <a:endParaRPr lang="zh-CN" altLang="en-US"/>
        </a:p>
      </dgm:t>
    </dgm:pt>
    <dgm:pt modelId="{B3A7FCCD-448F-8B48-9124-08F76A94F4F2}" type="sibTrans" cxnId="{25F012CF-4B99-0A4F-A33D-4E8276577196}">
      <dgm:prSet/>
      <dgm:spPr/>
      <dgm:t>
        <a:bodyPr/>
        <a:lstStyle/>
        <a:p>
          <a:endParaRPr lang="zh-CN" altLang="en-US"/>
        </a:p>
      </dgm:t>
    </dgm:pt>
    <dgm:pt modelId="{0EF279AA-92BE-1649-AD3F-0CA4367E1DB9}" type="pres">
      <dgm:prSet presAssocID="{AB57CF52-DBC9-2A48-A7CB-1A332FFBE27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5E2F75-19AF-504C-B4D3-28A83B41E401}" type="pres">
      <dgm:prSet presAssocID="{AB57CF52-DBC9-2A48-A7CB-1A332FFBE27F}" presName="dummyMaxCanvas" presStyleCnt="0">
        <dgm:presLayoutVars/>
      </dgm:prSet>
      <dgm:spPr/>
      <dgm:t>
        <a:bodyPr/>
        <a:lstStyle/>
        <a:p>
          <a:endParaRPr lang="zh-CN" altLang="en-US"/>
        </a:p>
      </dgm:t>
    </dgm:pt>
    <dgm:pt modelId="{11C3A842-C154-2A47-B26B-2CEFB36A1FD5}" type="pres">
      <dgm:prSet presAssocID="{AB57CF52-DBC9-2A48-A7CB-1A332FFBE27F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CFD2DC-CB35-D94A-944E-D0871458A208}" type="pres">
      <dgm:prSet presAssocID="{AB57CF52-DBC9-2A48-A7CB-1A332FFBE27F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6DC99F-339F-3C4F-943D-E65FE5EDDB48}" type="pres">
      <dgm:prSet presAssocID="{AB57CF52-DBC9-2A48-A7CB-1A332FFBE27F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0A204-E4F7-BD43-A91E-37875CD22220}" type="pres">
      <dgm:prSet presAssocID="{AB57CF52-DBC9-2A48-A7CB-1A332FFBE27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0CFE7-A183-7448-A02C-4736B92967CC}" type="pres">
      <dgm:prSet presAssocID="{AB57CF52-DBC9-2A48-A7CB-1A332FFBE27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E50AF5-150F-9546-8042-155D7EAF139F}" type="pres">
      <dgm:prSet presAssocID="{AB57CF52-DBC9-2A48-A7CB-1A332FFBE27F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750E0-A93F-5E49-A153-9889138C5925}" type="pres">
      <dgm:prSet presAssocID="{AB57CF52-DBC9-2A48-A7CB-1A332FFBE27F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1D0F67-55CB-364F-B70A-4D9B888BF7A2}" type="pres">
      <dgm:prSet presAssocID="{AB57CF52-DBC9-2A48-A7CB-1A332FFBE27F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6A028-7D96-BE43-A5D2-573EE8D35984}" type="pres">
      <dgm:prSet presAssocID="{AB57CF52-DBC9-2A48-A7CB-1A332FFBE27F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1DA1F8-D04A-814A-AFCD-D9DBB57068F4}" type="pres">
      <dgm:prSet presAssocID="{AB57CF52-DBC9-2A48-A7CB-1A332FFBE27F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9EC0B3-6805-A54D-ACF4-CA6AB5E6B9BD}" type="pres">
      <dgm:prSet presAssocID="{AB57CF52-DBC9-2A48-A7CB-1A332FFBE27F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23349D-8A84-D642-B2F6-E62A5B2A1C99}" type="pres">
      <dgm:prSet presAssocID="{AB57CF52-DBC9-2A48-A7CB-1A332FFBE27F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41DEAC-7A28-104C-B374-8E21169E1E3F}" type="pres">
      <dgm:prSet presAssocID="{AB57CF52-DBC9-2A48-A7CB-1A332FFBE27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57F1C-4372-824A-A7A6-D6F63FCDEA24}" type="pres">
      <dgm:prSet presAssocID="{AB57CF52-DBC9-2A48-A7CB-1A332FFBE27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264F0-EF53-A04C-9F2C-C31D8F594E76}" type="presOf" srcId="{3B62F147-1207-6246-B6F9-92C9DCFA1EA7}" destId="{CDE50AF5-150F-9546-8042-155D7EAF139F}" srcOrd="0" destOrd="0" presId="urn:microsoft.com/office/officeart/2005/8/layout/vProcess5"/>
    <dgm:cxn modelId="{7D4907D1-26E6-A246-A4C0-44C099988C13}" srcId="{AB57CF52-DBC9-2A48-A7CB-1A332FFBE27F}" destId="{38951B7D-D918-1B47-B480-C8646355A19B}" srcOrd="3" destOrd="0" parTransId="{1048F146-658B-1E42-81C1-17610325BDC7}" sibTransId="{21B6420F-F2F8-0A46-9A68-27DC6163E3A9}"/>
    <dgm:cxn modelId="{9D8648E1-4F32-294F-805D-9906377A45A0}" type="presOf" srcId="{38951B7D-D918-1B47-B480-C8646355A19B}" destId="{8A41DEAC-7A28-104C-B374-8E21169E1E3F}" srcOrd="1" destOrd="0" presId="urn:microsoft.com/office/officeart/2005/8/layout/vProcess5"/>
    <dgm:cxn modelId="{9B5ED435-54EF-B24F-9128-6F707B1AC60E}" type="presOf" srcId="{F5E70415-1719-B849-8B6F-09F87D31425A}" destId="{206DC99F-339F-3C4F-943D-E65FE5EDDB48}" srcOrd="0" destOrd="0" presId="urn:microsoft.com/office/officeart/2005/8/layout/vProcess5"/>
    <dgm:cxn modelId="{6CE4CCC8-3B05-DE46-85A7-596FDDA6195E}" type="presOf" srcId="{FD2FB859-8CD8-B040-97B1-2466DCF9FBB7}" destId="{751DA1F8-D04A-814A-AFCD-D9DBB57068F4}" srcOrd="1" destOrd="0" presId="urn:microsoft.com/office/officeart/2005/8/layout/vProcess5"/>
    <dgm:cxn modelId="{9A50B351-48B3-544A-9EAD-7873393A417C}" type="presOf" srcId="{38951B7D-D918-1B47-B480-C8646355A19B}" destId="{B570A204-E4F7-BD43-A91E-37875CD22220}" srcOrd="0" destOrd="0" presId="urn:microsoft.com/office/officeart/2005/8/layout/vProcess5"/>
    <dgm:cxn modelId="{3C089095-D071-7F4A-8ED8-522C67738D26}" type="presOf" srcId="{AB57CF52-DBC9-2A48-A7CB-1A332FFBE27F}" destId="{0EF279AA-92BE-1649-AD3F-0CA4367E1DB9}" srcOrd="0" destOrd="0" presId="urn:microsoft.com/office/officeart/2005/8/layout/vProcess5"/>
    <dgm:cxn modelId="{59562FB1-7373-5543-9397-4A1723B862FD}" type="presOf" srcId="{E555609E-63E9-A546-898B-2C044230A0A5}" destId="{E3CFD2DC-CB35-D94A-944E-D0871458A208}" srcOrd="0" destOrd="0" presId="urn:microsoft.com/office/officeart/2005/8/layout/vProcess5"/>
    <dgm:cxn modelId="{25F012CF-4B99-0A4F-A33D-4E8276577196}" srcId="{AB57CF52-DBC9-2A48-A7CB-1A332FFBE27F}" destId="{96769BD1-7A63-0C4D-AFFA-5986EDBD6D61}" srcOrd="4" destOrd="0" parTransId="{8C1ECEDB-1B22-9343-8A84-8128FFDDCCF7}" sibTransId="{B3A7FCCD-448F-8B48-9124-08F76A94F4F2}"/>
    <dgm:cxn modelId="{D71972EA-BD21-0C4F-96ED-31CB909DE25C}" srcId="{AB57CF52-DBC9-2A48-A7CB-1A332FFBE27F}" destId="{F5E70415-1719-B849-8B6F-09F87D31425A}" srcOrd="2" destOrd="0" parTransId="{83560691-3EF7-3546-A332-0580FB282256}" sibTransId="{308F48D8-9FEC-3845-8E50-2B51E9750733}"/>
    <dgm:cxn modelId="{47EB7740-F1CB-0F43-B4F4-220AD492DD7D}" type="presOf" srcId="{21B6420F-F2F8-0A46-9A68-27DC6163E3A9}" destId="{C056A028-7D96-BE43-A5D2-573EE8D35984}" srcOrd="0" destOrd="0" presId="urn:microsoft.com/office/officeart/2005/8/layout/vProcess5"/>
    <dgm:cxn modelId="{5F0C01E0-0592-B04C-B310-825742D11400}" type="presOf" srcId="{B8629F1A-0FA0-7249-AE47-EC110114BF98}" destId="{D9C750E0-A93F-5E49-A153-9889138C5925}" srcOrd="0" destOrd="0" presId="urn:microsoft.com/office/officeart/2005/8/layout/vProcess5"/>
    <dgm:cxn modelId="{B1C883DA-6DE4-F840-9312-86F8C2651079}" srcId="{AB57CF52-DBC9-2A48-A7CB-1A332FFBE27F}" destId="{FD2FB859-8CD8-B040-97B1-2466DCF9FBB7}" srcOrd="0" destOrd="0" parTransId="{A14570D6-F341-1C43-BE74-3026CA77489D}" sibTransId="{3B62F147-1207-6246-B6F9-92C9DCFA1EA7}"/>
    <dgm:cxn modelId="{58CF74E0-E6F6-1241-B55C-00BDB1DD3A8C}" type="presOf" srcId="{96769BD1-7A63-0C4D-AFFA-5986EDBD6D61}" destId="{84A0CFE7-A183-7448-A02C-4736B92967CC}" srcOrd="0" destOrd="0" presId="urn:microsoft.com/office/officeart/2005/8/layout/vProcess5"/>
    <dgm:cxn modelId="{AAF4CD35-72D4-8D47-9E88-1828FE46E046}" type="presOf" srcId="{96769BD1-7A63-0C4D-AFFA-5986EDBD6D61}" destId="{C2157F1C-4372-824A-A7A6-D6F63FCDEA24}" srcOrd="1" destOrd="0" presId="urn:microsoft.com/office/officeart/2005/8/layout/vProcess5"/>
    <dgm:cxn modelId="{8DF933E0-8E60-0846-87CB-DEABD3BE8BC9}" srcId="{AB57CF52-DBC9-2A48-A7CB-1A332FFBE27F}" destId="{E555609E-63E9-A546-898B-2C044230A0A5}" srcOrd="1" destOrd="0" parTransId="{35C3D856-B117-4B4F-8D9A-BDE367AB6189}" sibTransId="{B8629F1A-0FA0-7249-AE47-EC110114BF98}"/>
    <dgm:cxn modelId="{0A22D9C8-D4E3-144F-A6CC-DCD0FC1DA468}" type="presOf" srcId="{F5E70415-1719-B849-8B6F-09F87D31425A}" destId="{1523349D-8A84-D642-B2F6-E62A5B2A1C99}" srcOrd="1" destOrd="0" presId="urn:microsoft.com/office/officeart/2005/8/layout/vProcess5"/>
    <dgm:cxn modelId="{570DCD11-0E8A-B545-A31C-6BA967330582}" type="presOf" srcId="{E555609E-63E9-A546-898B-2C044230A0A5}" destId="{F59EC0B3-6805-A54D-ACF4-CA6AB5E6B9BD}" srcOrd="1" destOrd="0" presId="urn:microsoft.com/office/officeart/2005/8/layout/vProcess5"/>
    <dgm:cxn modelId="{09BD572C-78B8-E24F-B08E-1BF451219098}" type="presOf" srcId="{308F48D8-9FEC-3845-8E50-2B51E9750733}" destId="{441D0F67-55CB-364F-B70A-4D9B888BF7A2}" srcOrd="0" destOrd="0" presId="urn:microsoft.com/office/officeart/2005/8/layout/vProcess5"/>
    <dgm:cxn modelId="{4DF4E93B-AC2F-E046-89E4-D8489E2E9ADF}" type="presOf" srcId="{FD2FB859-8CD8-B040-97B1-2466DCF9FBB7}" destId="{11C3A842-C154-2A47-B26B-2CEFB36A1FD5}" srcOrd="0" destOrd="0" presId="urn:microsoft.com/office/officeart/2005/8/layout/vProcess5"/>
    <dgm:cxn modelId="{7A91C9FD-6AB7-9341-AE2A-FCF702CA4C8E}" type="presParOf" srcId="{0EF279AA-92BE-1649-AD3F-0CA4367E1DB9}" destId="{755E2F75-19AF-504C-B4D3-28A83B41E401}" srcOrd="0" destOrd="0" presId="urn:microsoft.com/office/officeart/2005/8/layout/vProcess5"/>
    <dgm:cxn modelId="{82DD2513-E67C-0D41-982F-30D8F25E1E31}" type="presParOf" srcId="{0EF279AA-92BE-1649-AD3F-0CA4367E1DB9}" destId="{11C3A842-C154-2A47-B26B-2CEFB36A1FD5}" srcOrd="1" destOrd="0" presId="urn:microsoft.com/office/officeart/2005/8/layout/vProcess5"/>
    <dgm:cxn modelId="{38A2ED89-611D-D949-A8DA-13B914845CF6}" type="presParOf" srcId="{0EF279AA-92BE-1649-AD3F-0CA4367E1DB9}" destId="{E3CFD2DC-CB35-D94A-944E-D0871458A208}" srcOrd="2" destOrd="0" presId="urn:microsoft.com/office/officeart/2005/8/layout/vProcess5"/>
    <dgm:cxn modelId="{CD8AE058-0C76-9145-A1FD-FCA4D75CC4E5}" type="presParOf" srcId="{0EF279AA-92BE-1649-AD3F-0CA4367E1DB9}" destId="{206DC99F-339F-3C4F-943D-E65FE5EDDB48}" srcOrd="3" destOrd="0" presId="urn:microsoft.com/office/officeart/2005/8/layout/vProcess5"/>
    <dgm:cxn modelId="{73AB65DB-C039-EB46-9BC3-338EBB9A1485}" type="presParOf" srcId="{0EF279AA-92BE-1649-AD3F-0CA4367E1DB9}" destId="{B570A204-E4F7-BD43-A91E-37875CD22220}" srcOrd="4" destOrd="0" presId="urn:microsoft.com/office/officeart/2005/8/layout/vProcess5"/>
    <dgm:cxn modelId="{1F9D6B60-653B-914C-B224-EFC97DF1151B}" type="presParOf" srcId="{0EF279AA-92BE-1649-AD3F-0CA4367E1DB9}" destId="{84A0CFE7-A183-7448-A02C-4736B92967CC}" srcOrd="5" destOrd="0" presId="urn:microsoft.com/office/officeart/2005/8/layout/vProcess5"/>
    <dgm:cxn modelId="{F2D53E85-ADCC-2241-9F0B-9676809F3F70}" type="presParOf" srcId="{0EF279AA-92BE-1649-AD3F-0CA4367E1DB9}" destId="{CDE50AF5-150F-9546-8042-155D7EAF139F}" srcOrd="6" destOrd="0" presId="urn:microsoft.com/office/officeart/2005/8/layout/vProcess5"/>
    <dgm:cxn modelId="{22AE9604-52D0-AE45-892F-7C4DDFA58BC8}" type="presParOf" srcId="{0EF279AA-92BE-1649-AD3F-0CA4367E1DB9}" destId="{D9C750E0-A93F-5E49-A153-9889138C5925}" srcOrd="7" destOrd="0" presId="urn:microsoft.com/office/officeart/2005/8/layout/vProcess5"/>
    <dgm:cxn modelId="{58D0622F-9D5D-C342-9DC5-B50241CFA25D}" type="presParOf" srcId="{0EF279AA-92BE-1649-AD3F-0CA4367E1DB9}" destId="{441D0F67-55CB-364F-B70A-4D9B888BF7A2}" srcOrd="8" destOrd="0" presId="urn:microsoft.com/office/officeart/2005/8/layout/vProcess5"/>
    <dgm:cxn modelId="{8F77D68B-B60F-414D-AF02-322BE774A0EC}" type="presParOf" srcId="{0EF279AA-92BE-1649-AD3F-0CA4367E1DB9}" destId="{C056A028-7D96-BE43-A5D2-573EE8D35984}" srcOrd="9" destOrd="0" presId="urn:microsoft.com/office/officeart/2005/8/layout/vProcess5"/>
    <dgm:cxn modelId="{79F2A86C-B141-7646-8EBA-59FCBB7FF269}" type="presParOf" srcId="{0EF279AA-92BE-1649-AD3F-0CA4367E1DB9}" destId="{751DA1F8-D04A-814A-AFCD-D9DBB57068F4}" srcOrd="10" destOrd="0" presId="urn:microsoft.com/office/officeart/2005/8/layout/vProcess5"/>
    <dgm:cxn modelId="{EB33CDC5-83BC-C446-BDE8-CF6E1E4B28B8}" type="presParOf" srcId="{0EF279AA-92BE-1649-AD3F-0CA4367E1DB9}" destId="{F59EC0B3-6805-A54D-ACF4-CA6AB5E6B9BD}" srcOrd="11" destOrd="0" presId="urn:microsoft.com/office/officeart/2005/8/layout/vProcess5"/>
    <dgm:cxn modelId="{871B24B1-1320-E547-B304-07EF5522EDD9}" type="presParOf" srcId="{0EF279AA-92BE-1649-AD3F-0CA4367E1DB9}" destId="{1523349D-8A84-D642-B2F6-E62A5B2A1C99}" srcOrd="12" destOrd="0" presId="urn:microsoft.com/office/officeart/2005/8/layout/vProcess5"/>
    <dgm:cxn modelId="{DEA115C0-2DF5-D943-AB46-4DC40F8C9F67}" type="presParOf" srcId="{0EF279AA-92BE-1649-AD3F-0CA4367E1DB9}" destId="{8A41DEAC-7A28-104C-B374-8E21169E1E3F}" srcOrd="13" destOrd="0" presId="urn:microsoft.com/office/officeart/2005/8/layout/vProcess5"/>
    <dgm:cxn modelId="{A118EA06-149D-9444-BC9F-56A7FEC5215E}" type="presParOf" srcId="{0EF279AA-92BE-1649-AD3F-0CA4367E1DB9}" destId="{C2157F1C-4372-824A-A7A6-D6F63FCDEA2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781D1E-DE0A-684E-B93D-FF0B9033000F}" type="doc">
      <dgm:prSet loTypeId="urn:microsoft.com/office/officeart/2005/8/layout/process2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75182965-87B2-EC49-B205-EF3CAA849837}">
      <dgm:prSet custT="1"/>
      <dgm:spPr/>
      <dgm:t>
        <a:bodyPr/>
        <a:lstStyle/>
        <a:p>
          <a:pPr rtl="0"/>
          <a:r>
            <a:rPr kumimoji="1" lang="zh-CN" altLang="en-US" sz="1400" smtClean="0"/>
            <a:t>初始化服务器</a:t>
          </a:r>
          <a:endParaRPr lang="zh-CN" altLang="en-US" sz="1400"/>
        </a:p>
      </dgm:t>
    </dgm:pt>
    <dgm:pt modelId="{C2EF3687-F15D-7049-881A-308D1ABD91D7}" type="parTrans" cxnId="{EA337607-DFA0-F248-8629-7394DCF8EADC}">
      <dgm:prSet/>
      <dgm:spPr/>
      <dgm:t>
        <a:bodyPr/>
        <a:lstStyle/>
        <a:p>
          <a:endParaRPr lang="zh-CN" altLang="en-US"/>
        </a:p>
      </dgm:t>
    </dgm:pt>
    <dgm:pt modelId="{8EBA18E9-2E4A-6F43-9D99-7F6778E11E70}" type="sibTrans" cxnId="{EA337607-DFA0-F248-8629-7394DCF8EADC}">
      <dgm:prSet/>
      <dgm:spPr/>
      <dgm:t>
        <a:bodyPr/>
        <a:lstStyle/>
        <a:p>
          <a:endParaRPr lang="zh-CN" altLang="en-US"/>
        </a:p>
      </dgm:t>
    </dgm:pt>
    <dgm:pt modelId="{5998472C-2066-0344-A8C1-9FFC51F23F44}">
      <dgm:prSet custT="1"/>
      <dgm:spPr/>
      <dgm:t>
        <a:bodyPr/>
        <a:lstStyle/>
        <a:p>
          <a:pPr rtl="0"/>
          <a:r>
            <a:rPr kumimoji="1" lang="zh-CN" altLang="en-US" sz="1400" smtClean="0"/>
            <a:t>将普通</a:t>
          </a:r>
          <a:r>
            <a:rPr kumimoji="1" lang="en-US" altLang="zh-CN" sz="1400" smtClean="0"/>
            <a:t>redis</a:t>
          </a:r>
          <a:r>
            <a:rPr kumimoji="1" lang="zh-CN" altLang="en-US" sz="1400" smtClean="0"/>
            <a:t>服务器代码替换成</a:t>
          </a:r>
          <a:r>
            <a:rPr kumimoji="1" lang="en-US" altLang="zh-CN" sz="1400" smtClean="0"/>
            <a:t>Sentinel</a:t>
          </a:r>
          <a:r>
            <a:rPr kumimoji="1" lang="zh-CN" altLang="en-US" sz="1400" smtClean="0"/>
            <a:t>专用代码</a:t>
          </a:r>
          <a:endParaRPr lang="zh-CN" altLang="en-US" sz="1400"/>
        </a:p>
      </dgm:t>
    </dgm:pt>
    <dgm:pt modelId="{F187A5E0-CEC2-B042-8934-D281E2BE7E21}" type="parTrans" cxnId="{7C77A7FD-1AE1-0F43-8E06-66F5EBDF8960}">
      <dgm:prSet/>
      <dgm:spPr/>
      <dgm:t>
        <a:bodyPr/>
        <a:lstStyle/>
        <a:p>
          <a:endParaRPr lang="zh-CN" altLang="en-US"/>
        </a:p>
      </dgm:t>
    </dgm:pt>
    <dgm:pt modelId="{ED3AC3E0-BE8E-4244-A422-CE6C94E03079}" type="sibTrans" cxnId="{7C77A7FD-1AE1-0F43-8E06-66F5EBDF8960}">
      <dgm:prSet/>
      <dgm:spPr/>
      <dgm:t>
        <a:bodyPr/>
        <a:lstStyle/>
        <a:p>
          <a:endParaRPr lang="zh-CN" altLang="en-US"/>
        </a:p>
      </dgm:t>
    </dgm:pt>
    <dgm:pt modelId="{CCE3A56E-ADAB-C14F-ACBE-E2C6BC2801AA}">
      <dgm:prSet custT="1"/>
      <dgm:spPr/>
      <dgm:t>
        <a:bodyPr/>
        <a:lstStyle/>
        <a:p>
          <a:pPr rtl="0"/>
          <a:r>
            <a:rPr kumimoji="1" lang="zh-CN" altLang="en-US" sz="1400" smtClean="0"/>
            <a:t>初始化</a:t>
          </a:r>
          <a:r>
            <a:rPr kumimoji="1" lang="en-US" altLang="zh-CN" sz="1400" smtClean="0"/>
            <a:t>Sentinel</a:t>
          </a:r>
          <a:r>
            <a:rPr kumimoji="1" lang="zh-CN" altLang="en-US" sz="1400" smtClean="0"/>
            <a:t>状态</a:t>
          </a:r>
          <a:endParaRPr lang="zh-CN" altLang="en-US" sz="1400"/>
        </a:p>
      </dgm:t>
    </dgm:pt>
    <dgm:pt modelId="{85E14F6E-376B-7547-9326-1354FBDF50C5}" type="parTrans" cxnId="{71B9DFF7-035A-9141-BA49-BE2F0125A5F0}">
      <dgm:prSet/>
      <dgm:spPr/>
      <dgm:t>
        <a:bodyPr/>
        <a:lstStyle/>
        <a:p>
          <a:endParaRPr lang="zh-CN" altLang="en-US"/>
        </a:p>
      </dgm:t>
    </dgm:pt>
    <dgm:pt modelId="{89350A75-1F99-3045-997F-C52B8CC02A40}" type="sibTrans" cxnId="{71B9DFF7-035A-9141-BA49-BE2F0125A5F0}">
      <dgm:prSet/>
      <dgm:spPr/>
      <dgm:t>
        <a:bodyPr/>
        <a:lstStyle/>
        <a:p>
          <a:endParaRPr lang="zh-CN" altLang="en-US"/>
        </a:p>
      </dgm:t>
    </dgm:pt>
    <dgm:pt modelId="{A2F229D8-5849-CA46-B502-5255E1DD0639}">
      <dgm:prSet custT="1"/>
      <dgm:spPr/>
      <dgm:t>
        <a:bodyPr/>
        <a:lstStyle/>
        <a:p>
          <a:pPr rtl="0"/>
          <a:r>
            <a:rPr kumimoji="1" lang="zh-CN" altLang="en-US" sz="1400" smtClean="0"/>
            <a:t>根据给定配置，初始化</a:t>
          </a:r>
          <a:r>
            <a:rPr kumimoji="1" lang="en-US" altLang="zh-CN" sz="1400" smtClean="0"/>
            <a:t>Sentinel</a:t>
          </a:r>
          <a:r>
            <a:rPr kumimoji="1" lang="zh-CN" altLang="en-US" sz="1400" smtClean="0"/>
            <a:t>的监视列表</a:t>
          </a:r>
          <a:endParaRPr lang="zh-CN" altLang="en-US" sz="1400"/>
        </a:p>
      </dgm:t>
    </dgm:pt>
    <dgm:pt modelId="{9CE062F0-DDBB-B643-A165-6DA245570F8D}" type="parTrans" cxnId="{E16586AA-AA1B-1F45-BD3A-D51DAF21C6CE}">
      <dgm:prSet/>
      <dgm:spPr/>
      <dgm:t>
        <a:bodyPr/>
        <a:lstStyle/>
        <a:p>
          <a:endParaRPr lang="zh-CN" altLang="en-US"/>
        </a:p>
      </dgm:t>
    </dgm:pt>
    <dgm:pt modelId="{9B02B802-BA1B-B140-8668-2100899F2D7C}" type="sibTrans" cxnId="{E16586AA-AA1B-1F45-BD3A-D51DAF21C6CE}">
      <dgm:prSet/>
      <dgm:spPr/>
      <dgm:t>
        <a:bodyPr/>
        <a:lstStyle/>
        <a:p>
          <a:endParaRPr lang="zh-CN" altLang="en-US"/>
        </a:p>
      </dgm:t>
    </dgm:pt>
    <dgm:pt modelId="{7362F2EC-1546-0E40-8A68-1597418E1ACA}">
      <dgm:prSet custT="1"/>
      <dgm:spPr/>
      <dgm:t>
        <a:bodyPr/>
        <a:lstStyle/>
        <a:p>
          <a:pPr rtl="0"/>
          <a:r>
            <a:rPr kumimoji="1" lang="zh-CN" altLang="en-US" sz="1400" dirty="0" smtClean="0"/>
            <a:t>创建连向主服务器的网络连接</a:t>
          </a:r>
          <a:endParaRPr lang="zh-CN" altLang="en-US" sz="1400" dirty="0"/>
        </a:p>
      </dgm:t>
    </dgm:pt>
    <dgm:pt modelId="{4F8CFAA7-2F76-6E4E-974A-3354827E3E6B}" type="parTrans" cxnId="{B2B57B6B-CED1-1643-96F7-0929B3F97443}">
      <dgm:prSet/>
      <dgm:spPr/>
      <dgm:t>
        <a:bodyPr/>
        <a:lstStyle/>
        <a:p>
          <a:endParaRPr lang="zh-CN" altLang="en-US"/>
        </a:p>
      </dgm:t>
    </dgm:pt>
    <dgm:pt modelId="{5AFB5E15-78A6-B54B-A2EF-67A27611D397}" type="sibTrans" cxnId="{B2B57B6B-CED1-1643-96F7-0929B3F97443}">
      <dgm:prSet/>
      <dgm:spPr/>
      <dgm:t>
        <a:bodyPr/>
        <a:lstStyle/>
        <a:p>
          <a:endParaRPr lang="zh-CN" altLang="en-US"/>
        </a:p>
      </dgm:t>
    </dgm:pt>
    <dgm:pt modelId="{7509DDE5-DB76-CB4B-A6E2-8CABF4B2D9C7}" type="pres">
      <dgm:prSet presAssocID="{85781D1E-DE0A-684E-B93D-FF0B9033000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BC7D5F-0C9A-D745-BE45-F5A997028775}" type="pres">
      <dgm:prSet presAssocID="{75182965-87B2-EC49-B205-EF3CAA849837}" presName="node" presStyleLbl="node1" presStyleIdx="0" presStyleCnt="5" custScaleX="210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0286BD-EB66-A64B-B446-B2724081A014}" type="pres">
      <dgm:prSet presAssocID="{8EBA18E9-2E4A-6F43-9D99-7F6778E11E70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7E1D195-7AD4-B94D-A616-EEA43CD05665}" type="pres">
      <dgm:prSet presAssocID="{8EBA18E9-2E4A-6F43-9D99-7F6778E11E70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17D6972D-DB84-D743-ACF3-E7A5DDD8953A}" type="pres">
      <dgm:prSet presAssocID="{5998472C-2066-0344-A8C1-9FFC51F23F44}" presName="node" presStyleLbl="node1" presStyleIdx="1" presStyleCnt="5" custScaleX="210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055F94-8653-234D-9ACD-8FF1668A3E3E}" type="pres">
      <dgm:prSet presAssocID="{ED3AC3E0-BE8E-4244-A422-CE6C94E0307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C3EFF4C-ADAE-074E-B154-115723D6DCDD}" type="pres">
      <dgm:prSet presAssocID="{ED3AC3E0-BE8E-4244-A422-CE6C94E0307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36FB72D-EB5F-FB42-83C0-B5F238CA930C}" type="pres">
      <dgm:prSet presAssocID="{CCE3A56E-ADAB-C14F-ACBE-E2C6BC2801AA}" presName="node" presStyleLbl="node1" presStyleIdx="2" presStyleCnt="5" custScaleX="210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69993D-0858-284C-A167-1A0003857DC1}" type="pres">
      <dgm:prSet presAssocID="{89350A75-1F99-3045-997F-C52B8CC02A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50C23207-7879-7145-BCC2-AC51B9221691}" type="pres">
      <dgm:prSet presAssocID="{89350A75-1F99-3045-997F-C52B8CC02A40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47FABFD7-4E64-6F45-92E0-4BCE4E4D4D63}" type="pres">
      <dgm:prSet presAssocID="{A2F229D8-5849-CA46-B502-5255E1DD0639}" presName="node" presStyleLbl="node1" presStyleIdx="3" presStyleCnt="5" custScaleX="210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2BE13B-DB8B-3146-85BB-97EA6CF77346}" type="pres">
      <dgm:prSet presAssocID="{9B02B802-BA1B-B140-8668-2100899F2D7C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6E151F2D-A3EC-0D4F-923D-322E1D8FCF2F}" type="pres">
      <dgm:prSet presAssocID="{9B02B802-BA1B-B140-8668-2100899F2D7C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69F1F2A-5A52-AE43-BAB6-515E583E0DEE}" type="pres">
      <dgm:prSet presAssocID="{7362F2EC-1546-0E40-8A68-1597418E1ACA}" presName="node" presStyleLbl="node1" presStyleIdx="4" presStyleCnt="5" custScaleX="210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F034E0-5331-5044-9C29-00B566B7C1BB}" type="presOf" srcId="{5998472C-2066-0344-A8C1-9FFC51F23F44}" destId="{17D6972D-DB84-D743-ACF3-E7A5DDD8953A}" srcOrd="0" destOrd="0" presId="urn:microsoft.com/office/officeart/2005/8/layout/process2"/>
    <dgm:cxn modelId="{7C77A7FD-1AE1-0F43-8E06-66F5EBDF8960}" srcId="{85781D1E-DE0A-684E-B93D-FF0B9033000F}" destId="{5998472C-2066-0344-A8C1-9FFC51F23F44}" srcOrd="1" destOrd="0" parTransId="{F187A5E0-CEC2-B042-8934-D281E2BE7E21}" sibTransId="{ED3AC3E0-BE8E-4244-A422-CE6C94E03079}"/>
    <dgm:cxn modelId="{E16586AA-AA1B-1F45-BD3A-D51DAF21C6CE}" srcId="{85781D1E-DE0A-684E-B93D-FF0B9033000F}" destId="{A2F229D8-5849-CA46-B502-5255E1DD0639}" srcOrd="3" destOrd="0" parTransId="{9CE062F0-DDBB-B643-A165-6DA245570F8D}" sibTransId="{9B02B802-BA1B-B140-8668-2100899F2D7C}"/>
    <dgm:cxn modelId="{03E76557-0748-DF41-8A56-DA6F3B1EE445}" type="presOf" srcId="{7362F2EC-1546-0E40-8A68-1597418E1ACA}" destId="{B69F1F2A-5A52-AE43-BAB6-515E583E0DEE}" srcOrd="0" destOrd="0" presId="urn:microsoft.com/office/officeart/2005/8/layout/process2"/>
    <dgm:cxn modelId="{7EF38EA3-75B5-1548-AE18-BA52810FC4C8}" type="presOf" srcId="{9B02B802-BA1B-B140-8668-2100899F2D7C}" destId="{B52BE13B-DB8B-3146-85BB-97EA6CF77346}" srcOrd="0" destOrd="0" presId="urn:microsoft.com/office/officeart/2005/8/layout/process2"/>
    <dgm:cxn modelId="{B45C4C7C-EF4C-084E-8186-B80BDBAE898C}" type="presOf" srcId="{89350A75-1F99-3045-997F-C52B8CC02A40}" destId="{C969993D-0858-284C-A167-1A0003857DC1}" srcOrd="0" destOrd="0" presId="urn:microsoft.com/office/officeart/2005/8/layout/process2"/>
    <dgm:cxn modelId="{50915EE1-2DC9-4943-B9F4-9F097A3E1993}" type="presOf" srcId="{75182965-87B2-EC49-B205-EF3CAA849837}" destId="{63BC7D5F-0C9A-D745-BE45-F5A997028775}" srcOrd="0" destOrd="0" presId="urn:microsoft.com/office/officeart/2005/8/layout/process2"/>
    <dgm:cxn modelId="{B2B57B6B-CED1-1643-96F7-0929B3F97443}" srcId="{85781D1E-DE0A-684E-B93D-FF0B9033000F}" destId="{7362F2EC-1546-0E40-8A68-1597418E1ACA}" srcOrd="4" destOrd="0" parTransId="{4F8CFAA7-2F76-6E4E-974A-3354827E3E6B}" sibTransId="{5AFB5E15-78A6-B54B-A2EF-67A27611D397}"/>
    <dgm:cxn modelId="{0F6971A3-AA86-584E-BCFB-D6E5CB97D4EA}" type="presOf" srcId="{85781D1E-DE0A-684E-B93D-FF0B9033000F}" destId="{7509DDE5-DB76-CB4B-A6E2-8CABF4B2D9C7}" srcOrd="0" destOrd="0" presId="urn:microsoft.com/office/officeart/2005/8/layout/process2"/>
    <dgm:cxn modelId="{71B9DFF7-035A-9141-BA49-BE2F0125A5F0}" srcId="{85781D1E-DE0A-684E-B93D-FF0B9033000F}" destId="{CCE3A56E-ADAB-C14F-ACBE-E2C6BC2801AA}" srcOrd="2" destOrd="0" parTransId="{85E14F6E-376B-7547-9326-1354FBDF50C5}" sibTransId="{89350A75-1F99-3045-997F-C52B8CC02A40}"/>
    <dgm:cxn modelId="{101DCCBB-82C6-9F41-943F-CA294285499A}" type="presOf" srcId="{A2F229D8-5849-CA46-B502-5255E1DD0639}" destId="{47FABFD7-4E64-6F45-92E0-4BCE4E4D4D63}" srcOrd="0" destOrd="0" presId="urn:microsoft.com/office/officeart/2005/8/layout/process2"/>
    <dgm:cxn modelId="{F579FA43-8DFE-1B46-BB7E-693FDDBBEA5B}" type="presOf" srcId="{ED3AC3E0-BE8E-4244-A422-CE6C94E03079}" destId="{9C3EFF4C-ADAE-074E-B154-115723D6DCDD}" srcOrd="1" destOrd="0" presId="urn:microsoft.com/office/officeart/2005/8/layout/process2"/>
    <dgm:cxn modelId="{2C479484-2E54-3545-A76E-3F6449E32063}" type="presOf" srcId="{9B02B802-BA1B-B140-8668-2100899F2D7C}" destId="{6E151F2D-A3EC-0D4F-923D-322E1D8FCF2F}" srcOrd="1" destOrd="0" presId="urn:microsoft.com/office/officeart/2005/8/layout/process2"/>
    <dgm:cxn modelId="{4990BD71-9578-1C4B-9E6C-521FEAA1D250}" type="presOf" srcId="{8EBA18E9-2E4A-6F43-9D99-7F6778E11E70}" destId="{77E1D195-7AD4-B94D-A616-EEA43CD05665}" srcOrd="1" destOrd="0" presId="urn:microsoft.com/office/officeart/2005/8/layout/process2"/>
    <dgm:cxn modelId="{67A03A49-FA40-3C4A-9CAE-B00675568854}" type="presOf" srcId="{CCE3A56E-ADAB-C14F-ACBE-E2C6BC2801AA}" destId="{B36FB72D-EB5F-FB42-83C0-B5F238CA930C}" srcOrd="0" destOrd="0" presId="urn:microsoft.com/office/officeart/2005/8/layout/process2"/>
    <dgm:cxn modelId="{EA337607-DFA0-F248-8629-7394DCF8EADC}" srcId="{85781D1E-DE0A-684E-B93D-FF0B9033000F}" destId="{75182965-87B2-EC49-B205-EF3CAA849837}" srcOrd="0" destOrd="0" parTransId="{C2EF3687-F15D-7049-881A-308D1ABD91D7}" sibTransId="{8EBA18E9-2E4A-6F43-9D99-7F6778E11E70}"/>
    <dgm:cxn modelId="{8A7DB362-BBC6-224A-9F1C-984E072C57D5}" type="presOf" srcId="{ED3AC3E0-BE8E-4244-A422-CE6C94E03079}" destId="{C2055F94-8653-234D-9ACD-8FF1668A3E3E}" srcOrd="0" destOrd="0" presId="urn:microsoft.com/office/officeart/2005/8/layout/process2"/>
    <dgm:cxn modelId="{A7F6038B-0D6B-8B44-976B-3EA6FBA91E70}" type="presOf" srcId="{89350A75-1F99-3045-997F-C52B8CC02A40}" destId="{50C23207-7879-7145-BCC2-AC51B9221691}" srcOrd="1" destOrd="0" presId="urn:microsoft.com/office/officeart/2005/8/layout/process2"/>
    <dgm:cxn modelId="{09DFC0D0-3AC4-F948-A70F-EC97E6DD9769}" type="presOf" srcId="{8EBA18E9-2E4A-6F43-9D99-7F6778E11E70}" destId="{FB0286BD-EB66-A64B-B446-B2724081A014}" srcOrd="0" destOrd="0" presId="urn:microsoft.com/office/officeart/2005/8/layout/process2"/>
    <dgm:cxn modelId="{A4BC24A2-6F09-2E4F-B9F8-0D31AD14822F}" type="presParOf" srcId="{7509DDE5-DB76-CB4B-A6E2-8CABF4B2D9C7}" destId="{63BC7D5F-0C9A-D745-BE45-F5A997028775}" srcOrd="0" destOrd="0" presId="urn:microsoft.com/office/officeart/2005/8/layout/process2"/>
    <dgm:cxn modelId="{26F6DC44-1066-104C-9AE8-294C03EFEB59}" type="presParOf" srcId="{7509DDE5-DB76-CB4B-A6E2-8CABF4B2D9C7}" destId="{FB0286BD-EB66-A64B-B446-B2724081A014}" srcOrd="1" destOrd="0" presId="urn:microsoft.com/office/officeart/2005/8/layout/process2"/>
    <dgm:cxn modelId="{22D43C3A-E4B3-6741-BBFA-69A6E4C9A7E2}" type="presParOf" srcId="{FB0286BD-EB66-A64B-B446-B2724081A014}" destId="{77E1D195-7AD4-B94D-A616-EEA43CD05665}" srcOrd="0" destOrd="0" presId="urn:microsoft.com/office/officeart/2005/8/layout/process2"/>
    <dgm:cxn modelId="{E07A8C4E-5995-AF4B-A6CA-A80FC83BF549}" type="presParOf" srcId="{7509DDE5-DB76-CB4B-A6E2-8CABF4B2D9C7}" destId="{17D6972D-DB84-D743-ACF3-E7A5DDD8953A}" srcOrd="2" destOrd="0" presId="urn:microsoft.com/office/officeart/2005/8/layout/process2"/>
    <dgm:cxn modelId="{22AC1F4F-DB46-EA45-B716-B606C4BC5F50}" type="presParOf" srcId="{7509DDE5-DB76-CB4B-A6E2-8CABF4B2D9C7}" destId="{C2055F94-8653-234D-9ACD-8FF1668A3E3E}" srcOrd="3" destOrd="0" presId="urn:microsoft.com/office/officeart/2005/8/layout/process2"/>
    <dgm:cxn modelId="{4ABAAAB8-1AA1-C44F-A00D-F4954FEEC5DD}" type="presParOf" srcId="{C2055F94-8653-234D-9ACD-8FF1668A3E3E}" destId="{9C3EFF4C-ADAE-074E-B154-115723D6DCDD}" srcOrd="0" destOrd="0" presId="urn:microsoft.com/office/officeart/2005/8/layout/process2"/>
    <dgm:cxn modelId="{8953B0F6-6233-914A-8D4D-84E093DC2643}" type="presParOf" srcId="{7509DDE5-DB76-CB4B-A6E2-8CABF4B2D9C7}" destId="{B36FB72D-EB5F-FB42-83C0-B5F238CA930C}" srcOrd="4" destOrd="0" presId="urn:microsoft.com/office/officeart/2005/8/layout/process2"/>
    <dgm:cxn modelId="{D68ECE03-C906-D940-A0C3-1D9F571AC04D}" type="presParOf" srcId="{7509DDE5-DB76-CB4B-A6E2-8CABF4B2D9C7}" destId="{C969993D-0858-284C-A167-1A0003857DC1}" srcOrd="5" destOrd="0" presId="urn:microsoft.com/office/officeart/2005/8/layout/process2"/>
    <dgm:cxn modelId="{7D52BBEC-C2D3-CA45-9A98-08FCC49E7D4F}" type="presParOf" srcId="{C969993D-0858-284C-A167-1A0003857DC1}" destId="{50C23207-7879-7145-BCC2-AC51B9221691}" srcOrd="0" destOrd="0" presId="urn:microsoft.com/office/officeart/2005/8/layout/process2"/>
    <dgm:cxn modelId="{31D6B59D-C47B-F942-BAEC-F617BB408BAC}" type="presParOf" srcId="{7509DDE5-DB76-CB4B-A6E2-8CABF4B2D9C7}" destId="{47FABFD7-4E64-6F45-92E0-4BCE4E4D4D63}" srcOrd="6" destOrd="0" presId="urn:microsoft.com/office/officeart/2005/8/layout/process2"/>
    <dgm:cxn modelId="{FA610326-0D04-B842-9562-B1D7FE6212BC}" type="presParOf" srcId="{7509DDE5-DB76-CB4B-A6E2-8CABF4B2D9C7}" destId="{B52BE13B-DB8B-3146-85BB-97EA6CF77346}" srcOrd="7" destOrd="0" presId="urn:microsoft.com/office/officeart/2005/8/layout/process2"/>
    <dgm:cxn modelId="{DB5471B5-C6EF-3F48-9D9C-E94DB82C8BB2}" type="presParOf" srcId="{B52BE13B-DB8B-3146-85BB-97EA6CF77346}" destId="{6E151F2D-A3EC-0D4F-923D-322E1D8FCF2F}" srcOrd="0" destOrd="0" presId="urn:microsoft.com/office/officeart/2005/8/layout/process2"/>
    <dgm:cxn modelId="{F216F4F9-2D12-3A4B-9F0A-3AA57819EBBD}" type="presParOf" srcId="{7509DDE5-DB76-CB4B-A6E2-8CABF4B2D9C7}" destId="{B69F1F2A-5A52-AE43-BAB6-515E583E0DE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F0A78-F1C5-354C-8AB1-3F71BE9CE6C9}">
      <dsp:nvSpPr>
        <dsp:cNvPr id="0" name=""/>
        <dsp:cNvSpPr/>
      </dsp:nvSpPr>
      <dsp:spPr>
        <a:xfrm>
          <a:off x="0" y="77397"/>
          <a:ext cx="10752667" cy="5675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（</a:t>
          </a:r>
          <a:r>
            <a:rPr lang="en-US" altLang="zh-CN" sz="1900" kern="1200" smtClean="0"/>
            <a:t>1</a:t>
          </a:r>
          <a:r>
            <a:rPr lang="zh-CN" altLang="en-US" sz="1900" kern="1200" smtClean="0"/>
            <a:t>）</a:t>
          </a:r>
          <a:r>
            <a:rPr lang="en-US" altLang="zh-CN" sz="1900" kern="1200" smtClean="0"/>
            <a:t>Redis </a:t>
          </a:r>
          <a:r>
            <a:rPr lang="zh-CN" altLang="en-US" sz="1900" kern="1200" smtClean="0"/>
            <a:t>是一个</a:t>
          </a:r>
          <a:r>
            <a:rPr lang="en-US" altLang="zh-CN" sz="1900" kern="1200" smtClean="0"/>
            <a:t>key value </a:t>
          </a:r>
          <a:r>
            <a:rPr lang="zh-CN" altLang="en-US" sz="1900" kern="1200" smtClean="0"/>
            <a:t>存储系统</a:t>
          </a:r>
          <a:endParaRPr lang="zh-CN" altLang="en-US" sz="1900" kern="1200"/>
        </a:p>
      </dsp:txBody>
      <dsp:txXfrm>
        <a:off x="27706" y="105103"/>
        <a:ext cx="10697255" cy="512147"/>
      </dsp:txXfrm>
    </dsp:sp>
    <dsp:sp modelId="{1E8075E5-B03C-1D4F-AB15-C58B24D9DD94}">
      <dsp:nvSpPr>
        <dsp:cNvPr id="0" name=""/>
        <dsp:cNvSpPr/>
      </dsp:nvSpPr>
      <dsp:spPr>
        <a:xfrm>
          <a:off x="0" y="699677"/>
          <a:ext cx="10752667" cy="56755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（</a:t>
          </a:r>
          <a:r>
            <a:rPr lang="en-US" altLang="zh-CN" sz="1900" kern="1200" smtClean="0"/>
            <a:t>2</a:t>
          </a:r>
          <a:r>
            <a:rPr lang="zh-CN" altLang="en-US" sz="1900" kern="1200" smtClean="0"/>
            <a:t>）数据类型：</a:t>
          </a:r>
          <a:r>
            <a:rPr lang="en-US" altLang="zh-CN" sz="1900" kern="1200" smtClean="0"/>
            <a:t>string </a:t>
          </a:r>
          <a:r>
            <a:rPr lang="zh-CN" altLang="en-US" sz="1900" kern="1200" smtClean="0"/>
            <a:t>，</a:t>
          </a:r>
          <a:r>
            <a:rPr lang="en-US" altLang="zh-CN" sz="1900" kern="1200" smtClean="0"/>
            <a:t>list</a:t>
          </a:r>
          <a:r>
            <a:rPr lang="zh-CN" altLang="en-US" sz="1900" kern="1200" smtClean="0"/>
            <a:t>，</a:t>
          </a:r>
          <a:r>
            <a:rPr lang="en-US" altLang="zh-CN" sz="1900" kern="1200" smtClean="0"/>
            <a:t>hash</a:t>
          </a:r>
          <a:r>
            <a:rPr lang="zh-CN" altLang="en-US" sz="1900" kern="1200" smtClean="0"/>
            <a:t>，</a:t>
          </a:r>
          <a:r>
            <a:rPr lang="en-US" altLang="zh-CN" sz="1900" kern="1200" smtClean="0"/>
            <a:t>set </a:t>
          </a:r>
          <a:r>
            <a:rPr lang="zh-CN" altLang="en-US" sz="1900" kern="1200" smtClean="0"/>
            <a:t>等</a:t>
          </a:r>
          <a:endParaRPr lang="zh-CN" altLang="en-US" sz="1900" kern="1200" dirty="0"/>
        </a:p>
      </dsp:txBody>
      <dsp:txXfrm>
        <a:off x="27706" y="727383"/>
        <a:ext cx="10697255" cy="512147"/>
      </dsp:txXfrm>
    </dsp:sp>
    <dsp:sp modelId="{E9411015-80D7-A342-ABE9-66BAE6483C81}">
      <dsp:nvSpPr>
        <dsp:cNvPr id="0" name=""/>
        <dsp:cNvSpPr/>
      </dsp:nvSpPr>
      <dsp:spPr>
        <a:xfrm>
          <a:off x="0" y="1321957"/>
          <a:ext cx="10752667" cy="56755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mr-IN" sz="1900" kern="1200" smtClean="0"/>
            <a:t>（</a:t>
          </a:r>
          <a:r>
            <a:rPr lang="mr-IN" sz="1900" kern="1200" smtClean="0"/>
            <a:t>3</a:t>
          </a:r>
          <a:r>
            <a:rPr lang="zh-CN" altLang="mr-IN" sz="1900" kern="1200" smtClean="0"/>
            <a:t>）持久化 ：</a:t>
          </a:r>
          <a:r>
            <a:rPr lang="mr-IN" sz="1900" kern="1200" smtClean="0"/>
            <a:t>rdb+aof</a:t>
          </a:r>
          <a:endParaRPr lang="mr-IN" sz="1900" kern="1200"/>
        </a:p>
      </dsp:txBody>
      <dsp:txXfrm>
        <a:off x="27706" y="1349663"/>
        <a:ext cx="10697255" cy="512147"/>
      </dsp:txXfrm>
    </dsp:sp>
    <dsp:sp modelId="{2CA56E3E-82AB-474A-9437-BA0AD5F3651C}">
      <dsp:nvSpPr>
        <dsp:cNvPr id="0" name=""/>
        <dsp:cNvSpPr/>
      </dsp:nvSpPr>
      <dsp:spPr>
        <a:xfrm>
          <a:off x="0" y="1944236"/>
          <a:ext cx="10752667" cy="5675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（</a:t>
          </a:r>
          <a:r>
            <a:rPr lang="en-US" altLang="zh-CN" sz="1900" kern="1200" smtClean="0"/>
            <a:t>4</a:t>
          </a:r>
          <a:r>
            <a:rPr lang="zh-CN" altLang="en-US" sz="1900" kern="1200" smtClean="0"/>
            <a:t>）复制原理：基于 </a:t>
          </a:r>
          <a:r>
            <a:rPr lang="en-US" altLang="zh-CN" sz="1900" kern="1200" smtClean="0"/>
            <a:t>pos </a:t>
          </a:r>
          <a:r>
            <a:rPr lang="zh-CN" altLang="en-US" sz="1900" kern="1200" smtClean="0"/>
            <a:t>位点</a:t>
          </a:r>
          <a:endParaRPr lang="zh-CN" altLang="en-US" sz="1900" kern="1200"/>
        </a:p>
      </dsp:txBody>
      <dsp:txXfrm>
        <a:off x="27706" y="1971942"/>
        <a:ext cx="10697255" cy="512147"/>
      </dsp:txXfrm>
    </dsp:sp>
    <dsp:sp modelId="{240E7385-A07C-0441-B082-9A9437628345}">
      <dsp:nvSpPr>
        <dsp:cNvPr id="0" name=""/>
        <dsp:cNvSpPr/>
      </dsp:nvSpPr>
      <dsp:spPr>
        <a:xfrm>
          <a:off x="0" y="2566516"/>
          <a:ext cx="10752667" cy="56755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（</a:t>
          </a:r>
          <a:r>
            <a:rPr lang="en-US" altLang="zh-CN" sz="1900" kern="1200" smtClean="0"/>
            <a:t>5</a:t>
          </a:r>
          <a:r>
            <a:rPr lang="zh-CN" altLang="en-US" sz="1900" kern="1200" smtClean="0"/>
            <a:t>）性能 ：</a:t>
          </a:r>
          <a:r>
            <a:rPr lang="en-US" altLang="zh-CN" sz="1900" kern="1200" smtClean="0"/>
            <a:t>qps 6W~8W</a:t>
          </a:r>
          <a:r>
            <a:rPr lang="zh-CN" altLang="en-US" sz="1900" kern="1200" smtClean="0"/>
            <a:t> （简单</a:t>
          </a:r>
          <a:r>
            <a:rPr lang="en-US" altLang="zh-CN" sz="1900" kern="1200" smtClean="0"/>
            <a:t>kv</a:t>
          </a:r>
          <a:r>
            <a:rPr lang="zh-CN" altLang="en-US" sz="1900" kern="1200" smtClean="0"/>
            <a:t>类型，其他类型根据     复杂度来评估，比如：</a:t>
          </a:r>
          <a:r>
            <a:rPr lang="en-US" altLang="zh-CN" sz="1900" kern="1200" smtClean="0"/>
            <a:t>hgetall</a:t>
          </a:r>
          <a:r>
            <a:rPr lang="zh-CN" altLang="en-US" sz="1900" kern="1200" smtClean="0"/>
            <a:t>）</a:t>
          </a:r>
          <a:endParaRPr lang="zh-CN" altLang="en-US" sz="1900" kern="1200"/>
        </a:p>
      </dsp:txBody>
      <dsp:txXfrm>
        <a:off x="27706" y="2594222"/>
        <a:ext cx="10697255" cy="512147"/>
      </dsp:txXfrm>
    </dsp:sp>
    <dsp:sp modelId="{7DE60B7E-68FD-1242-AAD9-D8F36113A5C3}">
      <dsp:nvSpPr>
        <dsp:cNvPr id="0" name=""/>
        <dsp:cNvSpPr/>
      </dsp:nvSpPr>
      <dsp:spPr>
        <a:xfrm>
          <a:off x="0" y="3188796"/>
          <a:ext cx="10752667" cy="5675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（</a:t>
          </a:r>
          <a:r>
            <a:rPr lang="en-US" altLang="zh-CN" sz="1900" kern="1200" smtClean="0"/>
            <a:t>6</a:t>
          </a:r>
          <a:r>
            <a:rPr lang="zh-CN" altLang="en-US" sz="1900" kern="1200" smtClean="0"/>
            <a:t>）</a:t>
          </a:r>
          <a:r>
            <a:rPr lang="en-US" altLang="zh-CN" sz="1900" kern="1200" smtClean="0"/>
            <a:t>RT </a:t>
          </a:r>
          <a:r>
            <a:rPr lang="zh-CN" altLang="en-US" sz="1900" kern="1200" smtClean="0"/>
            <a:t>：</a:t>
          </a:r>
          <a:r>
            <a:rPr lang="en-US" altLang="zh-CN" sz="1900" kern="1200" smtClean="0"/>
            <a:t>50ms</a:t>
          </a:r>
          <a:r>
            <a:rPr lang="zh-CN" altLang="en-US" sz="1900" kern="1200" smtClean="0"/>
            <a:t>内能达到</a:t>
          </a:r>
          <a:r>
            <a:rPr lang="en-US" altLang="zh-CN" sz="1900" kern="1200" smtClean="0"/>
            <a:t>5</a:t>
          </a:r>
          <a:r>
            <a:rPr lang="zh-CN" altLang="en-US" sz="1900" kern="1200" smtClean="0"/>
            <a:t>个</a:t>
          </a:r>
          <a:r>
            <a:rPr lang="en-US" altLang="zh-CN" sz="1900" kern="1200" smtClean="0"/>
            <a:t>9</a:t>
          </a:r>
          <a:endParaRPr lang="zh-CN" altLang="en-US" sz="1900" kern="1200"/>
        </a:p>
      </dsp:txBody>
      <dsp:txXfrm>
        <a:off x="27706" y="3216502"/>
        <a:ext cx="10697255" cy="512147"/>
      </dsp:txXfrm>
    </dsp:sp>
    <dsp:sp modelId="{079EF8B6-CD9F-E64C-BA4F-65D3C42C8648}">
      <dsp:nvSpPr>
        <dsp:cNvPr id="0" name=""/>
        <dsp:cNvSpPr/>
      </dsp:nvSpPr>
      <dsp:spPr>
        <a:xfrm>
          <a:off x="0" y="3811075"/>
          <a:ext cx="10752667" cy="56755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（</a:t>
          </a:r>
          <a:r>
            <a:rPr lang="en-US" altLang="zh-CN" sz="1900" kern="1200" dirty="0" smtClean="0"/>
            <a:t>7</a:t>
          </a:r>
          <a:r>
            <a:rPr lang="zh-CN" altLang="en-US" sz="1900" kern="1200" dirty="0" smtClean="0"/>
            <a:t>）延迟 ：基本无</a:t>
          </a:r>
          <a:endParaRPr lang="zh-CN" altLang="en-US" sz="1900" kern="1200" dirty="0"/>
        </a:p>
      </dsp:txBody>
      <dsp:txXfrm>
        <a:off x="27706" y="3838781"/>
        <a:ext cx="10697255" cy="512147"/>
      </dsp:txXfrm>
    </dsp:sp>
    <dsp:sp modelId="{13D4BDF4-8B5F-714C-8765-0ADCB0C8F61C}">
      <dsp:nvSpPr>
        <dsp:cNvPr id="0" name=""/>
        <dsp:cNvSpPr/>
      </dsp:nvSpPr>
      <dsp:spPr>
        <a:xfrm>
          <a:off x="0" y="4433355"/>
          <a:ext cx="10752667" cy="56755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（</a:t>
          </a:r>
          <a:r>
            <a:rPr lang="en-US" altLang="zh-CN" sz="1900" kern="1200" smtClean="0"/>
            <a:t>8</a:t>
          </a:r>
          <a:r>
            <a:rPr lang="zh-CN" altLang="en-US" sz="1900" kern="1200" smtClean="0"/>
            <a:t>）高可用： </a:t>
          </a:r>
          <a:r>
            <a:rPr lang="en-US" altLang="zh-CN" sz="1900" kern="1200" smtClean="0"/>
            <a:t>ha</a:t>
          </a:r>
          <a:endParaRPr lang="zh-CN" altLang="en-US" sz="1900" kern="1200"/>
        </a:p>
      </dsp:txBody>
      <dsp:txXfrm>
        <a:off x="27706" y="4461061"/>
        <a:ext cx="10697255" cy="512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6FCCF-4638-BA4F-80B2-A1A56D0B3419}">
      <dsp:nvSpPr>
        <dsp:cNvPr id="0" name=""/>
        <dsp:cNvSpPr/>
      </dsp:nvSpPr>
      <dsp:spPr>
        <a:xfrm>
          <a:off x="0" y="0"/>
          <a:ext cx="4885944" cy="515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nb-NO" sz="2100" kern="1200" smtClean="0"/>
            <a:t>配置</a:t>
          </a:r>
          <a:r>
            <a:rPr kumimoji="1" lang="nb-NO" sz="2100" kern="1200" smtClean="0"/>
            <a:t>Sentinel</a:t>
          </a:r>
          <a:endParaRPr lang="nb-NO" sz="2100" kern="1200"/>
        </a:p>
      </dsp:txBody>
      <dsp:txXfrm>
        <a:off x="15090" y="15090"/>
        <a:ext cx="4269703" cy="485037"/>
      </dsp:txXfrm>
    </dsp:sp>
    <dsp:sp modelId="{AD0BFF1D-F5A8-DF43-9895-7249F4A78796}">
      <dsp:nvSpPr>
        <dsp:cNvPr id="0" name=""/>
        <dsp:cNvSpPr/>
      </dsp:nvSpPr>
      <dsp:spPr>
        <a:xfrm>
          <a:off x="364859" y="586776"/>
          <a:ext cx="4885944" cy="515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 smtClean="0"/>
            <a:t>启动并初始化</a:t>
          </a:r>
          <a:r>
            <a:rPr kumimoji="1" lang="en-US" altLang="zh-CN" sz="2100" kern="1200" smtClean="0"/>
            <a:t>Sentinel</a:t>
          </a:r>
          <a:endParaRPr lang="zh-CN" altLang="en-US" sz="2100" kern="1200"/>
        </a:p>
      </dsp:txBody>
      <dsp:txXfrm>
        <a:off x="379949" y="601866"/>
        <a:ext cx="4156013" cy="485037"/>
      </dsp:txXfrm>
    </dsp:sp>
    <dsp:sp modelId="{34B1382E-E755-1241-9A86-0FCAA7BF8327}">
      <dsp:nvSpPr>
        <dsp:cNvPr id="0" name=""/>
        <dsp:cNvSpPr/>
      </dsp:nvSpPr>
      <dsp:spPr>
        <a:xfrm>
          <a:off x="729718" y="1173552"/>
          <a:ext cx="4885944" cy="515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 smtClean="0"/>
            <a:t>获取主服务器信息</a:t>
          </a:r>
          <a:endParaRPr lang="zh-CN" altLang="en-US" sz="2100" kern="1200"/>
        </a:p>
      </dsp:txBody>
      <dsp:txXfrm>
        <a:off x="744808" y="1188642"/>
        <a:ext cx="4156013" cy="485037"/>
      </dsp:txXfrm>
    </dsp:sp>
    <dsp:sp modelId="{F7B3C3B2-F291-EC4C-9AA8-0BA4145A6487}">
      <dsp:nvSpPr>
        <dsp:cNvPr id="0" name=""/>
        <dsp:cNvSpPr/>
      </dsp:nvSpPr>
      <dsp:spPr>
        <a:xfrm>
          <a:off x="1094578" y="1760328"/>
          <a:ext cx="4885944" cy="515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 dirty="0" smtClean="0"/>
            <a:t>获取从服务器信息</a:t>
          </a:r>
          <a:endParaRPr lang="zh-CN" altLang="en-US" sz="2100" kern="1200" dirty="0"/>
        </a:p>
      </dsp:txBody>
      <dsp:txXfrm>
        <a:off x="1109668" y="1775418"/>
        <a:ext cx="4156013" cy="485037"/>
      </dsp:txXfrm>
    </dsp:sp>
    <dsp:sp modelId="{7A53728C-7053-CC45-8A18-56186B0A9980}">
      <dsp:nvSpPr>
        <dsp:cNvPr id="0" name=""/>
        <dsp:cNvSpPr/>
      </dsp:nvSpPr>
      <dsp:spPr>
        <a:xfrm>
          <a:off x="1459437" y="2347104"/>
          <a:ext cx="4885944" cy="515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 dirty="0" smtClean="0"/>
            <a:t>向主服务器和从服务器发送信息</a:t>
          </a:r>
          <a:endParaRPr lang="zh-CN" altLang="en-US" sz="2100" kern="1200" dirty="0"/>
        </a:p>
      </dsp:txBody>
      <dsp:txXfrm>
        <a:off x="1474527" y="2362194"/>
        <a:ext cx="4156013" cy="485037"/>
      </dsp:txXfrm>
    </dsp:sp>
    <dsp:sp modelId="{4F98CF31-2E2E-ED4E-BF2E-0F50D43F3354}">
      <dsp:nvSpPr>
        <dsp:cNvPr id="0" name=""/>
        <dsp:cNvSpPr/>
      </dsp:nvSpPr>
      <dsp:spPr>
        <a:xfrm>
          <a:off x="4551052" y="376395"/>
          <a:ext cx="334891" cy="3348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626402" y="376395"/>
        <a:ext cx="184191" cy="252005"/>
      </dsp:txXfrm>
    </dsp:sp>
    <dsp:sp modelId="{E167D061-322C-F845-8906-057659847B07}">
      <dsp:nvSpPr>
        <dsp:cNvPr id="0" name=""/>
        <dsp:cNvSpPr/>
      </dsp:nvSpPr>
      <dsp:spPr>
        <a:xfrm>
          <a:off x="4915911" y="963171"/>
          <a:ext cx="334891" cy="3348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991261" y="963171"/>
        <a:ext cx="184191" cy="252005"/>
      </dsp:txXfrm>
    </dsp:sp>
    <dsp:sp modelId="{2D7802B8-3FF6-5D43-8F6E-791B1B86586D}">
      <dsp:nvSpPr>
        <dsp:cNvPr id="0" name=""/>
        <dsp:cNvSpPr/>
      </dsp:nvSpPr>
      <dsp:spPr>
        <a:xfrm>
          <a:off x="5280771" y="1541360"/>
          <a:ext cx="334891" cy="3348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356121" y="1541360"/>
        <a:ext cx="184191" cy="252005"/>
      </dsp:txXfrm>
    </dsp:sp>
    <dsp:sp modelId="{07390ACA-888C-C744-B7AC-31F4BA9D403F}">
      <dsp:nvSpPr>
        <dsp:cNvPr id="0" name=""/>
        <dsp:cNvSpPr/>
      </dsp:nvSpPr>
      <dsp:spPr>
        <a:xfrm>
          <a:off x="5645630" y="2133861"/>
          <a:ext cx="334891" cy="3348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720980" y="2133861"/>
        <a:ext cx="184191" cy="2520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3A842-C154-2A47-B26B-2CEFB36A1FD5}">
      <dsp:nvSpPr>
        <dsp:cNvPr id="0" name=""/>
        <dsp:cNvSpPr/>
      </dsp:nvSpPr>
      <dsp:spPr>
        <a:xfrm>
          <a:off x="0" y="0"/>
          <a:ext cx="4887036" cy="515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800" kern="1200" dirty="0" smtClean="0"/>
            <a:t>接收来自主服务器和从服务器的频道信息</a:t>
          </a:r>
          <a:endParaRPr lang="zh-CN" altLang="en-US" sz="1800" kern="1200" dirty="0"/>
        </a:p>
      </dsp:txBody>
      <dsp:txXfrm>
        <a:off x="15089" y="15089"/>
        <a:ext cx="4270863" cy="484982"/>
      </dsp:txXfrm>
    </dsp:sp>
    <dsp:sp modelId="{E3CFD2DC-CB35-D94A-944E-D0871458A208}">
      <dsp:nvSpPr>
        <dsp:cNvPr id="0" name=""/>
        <dsp:cNvSpPr/>
      </dsp:nvSpPr>
      <dsp:spPr>
        <a:xfrm>
          <a:off x="364941" y="586710"/>
          <a:ext cx="4887036" cy="515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 dirty="0" smtClean="0"/>
            <a:t>检测主观下线状态</a:t>
          </a:r>
          <a:endParaRPr lang="zh-CN" altLang="en-US" sz="2100" kern="1200" dirty="0"/>
        </a:p>
      </dsp:txBody>
      <dsp:txXfrm>
        <a:off x="380030" y="601799"/>
        <a:ext cx="4157063" cy="484982"/>
      </dsp:txXfrm>
    </dsp:sp>
    <dsp:sp modelId="{206DC99F-339F-3C4F-943D-E65FE5EDDB48}">
      <dsp:nvSpPr>
        <dsp:cNvPr id="0" name=""/>
        <dsp:cNvSpPr/>
      </dsp:nvSpPr>
      <dsp:spPr>
        <a:xfrm>
          <a:off x="729882" y="1173420"/>
          <a:ext cx="4887036" cy="515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 dirty="0" smtClean="0"/>
            <a:t>检测客观下线状态</a:t>
          </a:r>
          <a:endParaRPr lang="zh-CN" altLang="en-US" sz="2100" kern="1200" dirty="0"/>
        </a:p>
      </dsp:txBody>
      <dsp:txXfrm>
        <a:off x="744971" y="1188509"/>
        <a:ext cx="4157063" cy="484982"/>
      </dsp:txXfrm>
    </dsp:sp>
    <dsp:sp modelId="{B570A204-E4F7-BD43-A91E-37875CD22220}">
      <dsp:nvSpPr>
        <dsp:cNvPr id="0" name=""/>
        <dsp:cNvSpPr/>
      </dsp:nvSpPr>
      <dsp:spPr>
        <a:xfrm>
          <a:off x="1094823" y="1760130"/>
          <a:ext cx="4887036" cy="515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 dirty="0" smtClean="0"/>
            <a:t>选举领头</a:t>
          </a:r>
          <a:r>
            <a:rPr kumimoji="1" lang="en-US" altLang="zh-CN" sz="2100" kern="1200" dirty="0" smtClean="0"/>
            <a:t>Sentinel</a:t>
          </a:r>
          <a:endParaRPr lang="zh-CN" altLang="en-US" sz="2100" kern="1200" dirty="0"/>
        </a:p>
      </dsp:txBody>
      <dsp:txXfrm>
        <a:off x="1109912" y="1775219"/>
        <a:ext cx="4157063" cy="484982"/>
      </dsp:txXfrm>
    </dsp:sp>
    <dsp:sp modelId="{84A0CFE7-A183-7448-A02C-4736B92967CC}">
      <dsp:nvSpPr>
        <dsp:cNvPr id="0" name=""/>
        <dsp:cNvSpPr/>
      </dsp:nvSpPr>
      <dsp:spPr>
        <a:xfrm>
          <a:off x="1459764" y="2346840"/>
          <a:ext cx="4887036" cy="515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 dirty="0" smtClean="0"/>
            <a:t>故障转移</a:t>
          </a:r>
          <a:endParaRPr lang="zh-CN" altLang="en-US" sz="2100" kern="1200" dirty="0"/>
        </a:p>
      </dsp:txBody>
      <dsp:txXfrm>
        <a:off x="1474853" y="2361929"/>
        <a:ext cx="4157063" cy="484982"/>
      </dsp:txXfrm>
    </dsp:sp>
    <dsp:sp modelId="{CDE50AF5-150F-9546-8042-155D7EAF139F}">
      <dsp:nvSpPr>
        <dsp:cNvPr id="0" name=""/>
        <dsp:cNvSpPr/>
      </dsp:nvSpPr>
      <dsp:spPr>
        <a:xfrm>
          <a:off x="4552182" y="376353"/>
          <a:ext cx="334854" cy="334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627524" y="376353"/>
        <a:ext cx="184170" cy="251978"/>
      </dsp:txXfrm>
    </dsp:sp>
    <dsp:sp modelId="{D9C750E0-A93F-5E49-A153-9889138C5925}">
      <dsp:nvSpPr>
        <dsp:cNvPr id="0" name=""/>
        <dsp:cNvSpPr/>
      </dsp:nvSpPr>
      <dsp:spPr>
        <a:xfrm>
          <a:off x="4917123" y="963063"/>
          <a:ext cx="334854" cy="334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992465" y="963063"/>
        <a:ext cx="184170" cy="251978"/>
      </dsp:txXfrm>
    </dsp:sp>
    <dsp:sp modelId="{441D0F67-55CB-364F-B70A-4D9B888BF7A2}">
      <dsp:nvSpPr>
        <dsp:cNvPr id="0" name=""/>
        <dsp:cNvSpPr/>
      </dsp:nvSpPr>
      <dsp:spPr>
        <a:xfrm>
          <a:off x="5282064" y="1541187"/>
          <a:ext cx="334854" cy="334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357406" y="1541187"/>
        <a:ext cx="184170" cy="251978"/>
      </dsp:txXfrm>
    </dsp:sp>
    <dsp:sp modelId="{C056A028-7D96-BE43-A5D2-573EE8D35984}">
      <dsp:nvSpPr>
        <dsp:cNvPr id="0" name=""/>
        <dsp:cNvSpPr/>
      </dsp:nvSpPr>
      <dsp:spPr>
        <a:xfrm>
          <a:off x="5647005" y="2133621"/>
          <a:ext cx="334854" cy="334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722347" y="2133621"/>
        <a:ext cx="184170" cy="251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C7D5F-0C9A-D745-BE45-F5A997028775}">
      <dsp:nvSpPr>
        <dsp:cNvPr id="0" name=""/>
        <dsp:cNvSpPr/>
      </dsp:nvSpPr>
      <dsp:spPr>
        <a:xfrm>
          <a:off x="3219543" y="1991"/>
          <a:ext cx="3927592" cy="4657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400" kern="1200" smtClean="0"/>
            <a:t>初始化服务器</a:t>
          </a:r>
          <a:endParaRPr lang="zh-CN" altLang="en-US" sz="1400" kern="1200"/>
        </a:p>
      </dsp:txBody>
      <dsp:txXfrm>
        <a:off x="3233184" y="15632"/>
        <a:ext cx="3900310" cy="438443"/>
      </dsp:txXfrm>
    </dsp:sp>
    <dsp:sp modelId="{FB0286BD-EB66-A64B-B446-B2724081A014}">
      <dsp:nvSpPr>
        <dsp:cNvPr id="0" name=""/>
        <dsp:cNvSpPr/>
      </dsp:nvSpPr>
      <dsp:spPr>
        <a:xfrm rot="5400000">
          <a:off x="5096016" y="479360"/>
          <a:ext cx="174646" cy="209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-5400000">
        <a:off x="5120466" y="496825"/>
        <a:ext cx="125746" cy="122252"/>
      </dsp:txXfrm>
    </dsp:sp>
    <dsp:sp modelId="{17D6972D-DB84-D743-ACF3-E7A5DDD8953A}">
      <dsp:nvSpPr>
        <dsp:cNvPr id="0" name=""/>
        <dsp:cNvSpPr/>
      </dsp:nvSpPr>
      <dsp:spPr>
        <a:xfrm>
          <a:off x="3219543" y="700579"/>
          <a:ext cx="3927592" cy="4657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400" kern="1200" smtClean="0"/>
            <a:t>将普通</a:t>
          </a:r>
          <a:r>
            <a:rPr kumimoji="1" lang="en-US" altLang="zh-CN" sz="1400" kern="1200" smtClean="0"/>
            <a:t>redis</a:t>
          </a:r>
          <a:r>
            <a:rPr kumimoji="1" lang="zh-CN" altLang="en-US" sz="1400" kern="1200" smtClean="0"/>
            <a:t>服务器代码替换成</a:t>
          </a:r>
          <a:r>
            <a:rPr kumimoji="1" lang="en-US" altLang="zh-CN" sz="1400" kern="1200" smtClean="0"/>
            <a:t>Sentinel</a:t>
          </a:r>
          <a:r>
            <a:rPr kumimoji="1" lang="zh-CN" altLang="en-US" sz="1400" kern="1200" smtClean="0"/>
            <a:t>专用代码</a:t>
          </a:r>
          <a:endParaRPr lang="zh-CN" altLang="en-US" sz="1400" kern="1200"/>
        </a:p>
      </dsp:txBody>
      <dsp:txXfrm>
        <a:off x="3233184" y="714220"/>
        <a:ext cx="3900310" cy="438443"/>
      </dsp:txXfrm>
    </dsp:sp>
    <dsp:sp modelId="{C2055F94-8653-234D-9ACD-8FF1668A3E3E}">
      <dsp:nvSpPr>
        <dsp:cNvPr id="0" name=""/>
        <dsp:cNvSpPr/>
      </dsp:nvSpPr>
      <dsp:spPr>
        <a:xfrm rot="5400000">
          <a:off x="5096016" y="1177948"/>
          <a:ext cx="174646" cy="209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-5400000">
        <a:off x="5120466" y="1195413"/>
        <a:ext cx="125746" cy="122252"/>
      </dsp:txXfrm>
    </dsp:sp>
    <dsp:sp modelId="{B36FB72D-EB5F-FB42-83C0-B5F238CA930C}">
      <dsp:nvSpPr>
        <dsp:cNvPr id="0" name=""/>
        <dsp:cNvSpPr/>
      </dsp:nvSpPr>
      <dsp:spPr>
        <a:xfrm>
          <a:off x="3219543" y="1399167"/>
          <a:ext cx="3927592" cy="4657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400" kern="1200" smtClean="0"/>
            <a:t>初始化</a:t>
          </a:r>
          <a:r>
            <a:rPr kumimoji="1" lang="en-US" altLang="zh-CN" sz="1400" kern="1200" smtClean="0"/>
            <a:t>Sentinel</a:t>
          </a:r>
          <a:r>
            <a:rPr kumimoji="1" lang="zh-CN" altLang="en-US" sz="1400" kern="1200" smtClean="0"/>
            <a:t>状态</a:t>
          </a:r>
          <a:endParaRPr lang="zh-CN" altLang="en-US" sz="1400" kern="1200"/>
        </a:p>
      </dsp:txBody>
      <dsp:txXfrm>
        <a:off x="3233184" y="1412808"/>
        <a:ext cx="3900310" cy="438443"/>
      </dsp:txXfrm>
    </dsp:sp>
    <dsp:sp modelId="{C969993D-0858-284C-A167-1A0003857DC1}">
      <dsp:nvSpPr>
        <dsp:cNvPr id="0" name=""/>
        <dsp:cNvSpPr/>
      </dsp:nvSpPr>
      <dsp:spPr>
        <a:xfrm rot="5400000">
          <a:off x="5096016" y="1876536"/>
          <a:ext cx="174646" cy="209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-5400000">
        <a:off x="5120466" y="1894001"/>
        <a:ext cx="125746" cy="122252"/>
      </dsp:txXfrm>
    </dsp:sp>
    <dsp:sp modelId="{47FABFD7-4E64-6F45-92E0-4BCE4E4D4D63}">
      <dsp:nvSpPr>
        <dsp:cNvPr id="0" name=""/>
        <dsp:cNvSpPr/>
      </dsp:nvSpPr>
      <dsp:spPr>
        <a:xfrm>
          <a:off x="3219543" y="2097755"/>
          <a:ext cx="3927592" cy="4657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400" kern="1200" smtClean="0"/>
            <a:t>根据给定配置，初始化</a:t>
          </a:r>
          <a:r>
            <a:rPr kumimoji="1" lang="en-US" altLang="zh-CN" sz="1400" kern="1200" smtClean="0"/>
            <a:t>Sentinel</a:t>
          </a:r>
          <a:r>
            <a:rPr kumimoji="1" lang="zh-CN" altLang="en-US" sz="1400" kern="1200" smtClean="0"/>
            <a:t>的监视列表</a:t>
          </a:r>
          <a:endParaRPr lang="zh-CN" altLang="en-US" sz="1400" kern="1200"/>
        </a:p>
      </dsp:txBody>
      <dsp:txXfrm>
        <a:off x="3233184" y="2111396"/>
        <a:ext cx="3900310" cy="438443"/>
      </dsp:txXfrm>
    </dsp:sp>
    <dsp:sp modelId="{B52BE13B-DB8B-3146-85BB-97EA6CF77346}">
      <dsp:nvSpPr>
        <dsp:cNvPr id="0" name=""/>
        <dsp:cNvSpPr/>
      </dsp:nvSpPr>
      <dsp:spPr>
        <a:xfrm rot="5400000">
          <a:off x="5096016" y="2575124"/>
          <a:ext cx="174646" cy="209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-5400000">
        <a:off x="5120466" y="2592589"/>
        <a:ext cx="125746" cy="122252"/>
      </dsp:txXfrm>
    </dsp:sp>
    <dsp:sp modelId="{B69F1F2A-5A52-AE43-BAB6-515E583E0DEE}">
      <dsp:nvSpPr>
        <dsp:cNvPr id="0" name=""/>
        <dsp:cNvSpPr/>
      </dsp:nvSpPr>
      <dsp:spPr>
        <a:xfrm>
          <a:off x="3219543" y="2796343"/>
          <a:ext cx="3927592" cy="4657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400" kern="1200" dirty="0" smtClean="0"/>
            <a:t>创建连向主服务器的网络连接</a:t>
          </a:r>
          <a:endParaRPr lang="zh-CN" altLang="en-US" sz="1400" kern="1200" dirty="0"/>
        </a:p>
      </dsp:txBody>
      <dsp:txXfrm>
        <a:off x="3233184" y="2809984"/>
        <a:ext cx="3900310" cy="438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CDD95-BB7A-0C46-B45F-0874A36D2F00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D6BAA-9FE5-1F49-B1A0-2A838368D3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4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Relationship Id="rId3" Type="http://schemas.openxmlformats.org/officeDocument/2006/relationships/hyperlink" Target="http://doc.redisfans.com/connection/ping.html#ping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459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s_epoch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m_epoch</a:t>
            </a:r>
            <a:r>
              <a:rPr kumimoji="1" lang="zh-CN" altLang="en-US" baseline="0" dirty="0" smtClean="0"/>
              <a:t> 是版本号，</a:t>
            </a:r>
            <a:r>
              <a:rPr kumimoji="1" lang="en-US" altLang="zh-CN" baseline="0" dirty="0" smtClean="0"/>
              <a:t>sentinel</a:t>
            </a:r>
            <a:r>
              <a:rPr kumimoji="1" lang="zh-CN" altLang="en-US" baseline="0" dirty="0" smtClean="0"/>
              <a:t>以最高版本号为准，</a:t>
            </a:r>
            <a:r>
              <a:rPr kumimoji="1" lang="en-US" altLang="zh-CN" baseline="0" dirty="0" smtClean="0"/>
              <a:t>failover</a:t>
            </a:r>
            <a:r>
              <a:rPr kumimoji="1" lang="zh-CN" altLang="en-US" baseline="0" dirty="0" smtClean="0"/>
              <a:t>时会获取一个新的唯一版本号然后执行</a:t>
            </a:r>
            <a:r>
              <a:rPr kumimoji="1" lang="en-US" altLang="zh-CN" baseline="0" dirty="0" smtClean="0"/>
              <a:t>failover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master-down-after-milliseconds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03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都有一个唯一版本号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这个版本号被执行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获取，其他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就不会再用相同的版本号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执行成功之后这个版本号会在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中传播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保证了活跃性：如果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能够互相通信，最终将会有一个被授权去进行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failover.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也保证了安全性：每个试图去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都会得到一个独一无二的版本号。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532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在失效主服务器属下的从服务器当中， 那些被标记为主观下线、已断线、或者最后一次回复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命令的时间大于五秒钟的从服务器都会被淘汰。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在失效主服务器属下的从服务器当中， 那些与失效主服务器连接断开的时长超过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down-after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选项指定的时长十倍的从服务器都会被淘汰。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在经历了以上两轮淘汰之后剩下来的从服务器中， 我们选出复制偏移量（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 offset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）最大的那个从服务器作为新的主服务器； 如果复制偏移量不可用， 或者从服务器的复制偏移量相同， 那么带有最小运行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的那个从服务器成为新的主服务器。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23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以最终的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版本号为准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这意味着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集群保证了第二种活跃性：一个能够互相通信的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集群最终会采用版本号最高且相同的配置。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244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68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781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25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085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43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587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33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37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936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0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825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44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02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7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06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代表判断主节点失败至少需要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节点节点同意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节点都要定期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命令来判断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数据节点和其余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节点是否可达，如果超过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毫秒且没有回复，则判定不可达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parallel-syncs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mymaster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parallel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平行的意思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节点集合对主节点故障判定达成一致时，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领导者节点会做故障转移操作，选出新的主节点，原来的从节点会向新的主节点发起复制操作，限制每次向新的主节点发起复制操作的从节点个数为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09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13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64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需要注意的是，如果你通过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修改了一个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不会把修改的配置告诉其他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。你需要自己手动地对多个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发送修改配置的命令。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6BAA-9FE5-1F49-B1A0-2A838368D34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8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627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686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253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720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528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41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8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3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6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5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160EA64-D806-43AC-9DF2-F8C432F32B4C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09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6.xml"/><Relationship Id="rId2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sentinel</a:t>
            </a:r>
            <a:r>
              <a:rPr kumimoji="1" lang="zh-CN" altLang="en-US" dirty="0" smtClean="0"/>
              <a:t>初体验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3600" y="694267"/>
            <a:ext cx="1075266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期望解决方案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/>
              <a:t>监控</a:t>
            </a:r>
            <a:r>
              <a:rPr kumimoji="1" lang="en-US" altLang="zh-CN" sz="3600" dirty="0" err="1"/>
              <a:t>Redis</a:t>
            </a:r>
            <a:r>
              <a:rPr kumimoji="1" lang="zh-CN" altLang="en-US" sz="3600" smtClean="0"/>
              <a:t>实例健康状态</a:t>
            </a:r>
            <a:endParaRPr kumimoji="1" lang="en-US" altLang="zh-CN" sz="3600" dirty="0"/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/>
              <a:t>挂掉时通知客户端或运维开发</a:t>
            </a:r>
            <a:endParaRPr kumimoji="1" lang="en-US" altLang="zh-CN" sz="3600" dirty="0"/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 smtClean="0"/>
              <a:t>防单点，支持</a:t>
            </a:r>
            <a:r>
              <a:rPr kumimoji="1" lang="zh-CN" altLang="en-US" sz="3600" dirty="0"/>
              <a:t>自动故障切换</a:t>
            </a:r>
            <a:endParaRPr kumimoji="1" lang="en-US" altLang="zh-CN" sz="3600" dirty="0"/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/>
              <a:t>对客户端透明，不用修改代码</a:t>
            </a:r>
            <a:endParaRPr kumimoji="1" lang="en-US" altLang="zh-CN" sz="3600" dirty="0"/>
          </a:p>
          <a:p>
            <a:pPr marL="285750" indent="-285750">
              <a:buFont typeface="Arial" charset="0"/>
              <a:buChar char="•"/>
            </a:pP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3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 err="1" smtClean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67000"/>
                    </a:srgbClr>
                  </a:outerShdw>
                </a:effectLst>
              </a:rPr>
              <a:t>Redis</a:t>
            </a:r>
            <a:r>
              <a:rPr kumimoji="1" lang="zh-CN" altLang="en-US" sz="2800" dirty="0" smtClean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67000"/>
                    </a:srgbClr>
                  </a:outerShdw>
                </a:effectLst>
              </a:rPr>
              <a:t>应用</a:t>
            </a:r>
            <a:endParaRPr kumimoji="1" lang="en-US" altLang="zh-CN" sz="2800" dirty="0" smtClean="0">
              <a:solidFill>
                <a:schemeClr val="tx1"/>
              </a:solidFill>
              <a:effectLst>
                <a:outerShdw blurRad="50800" dist="50800" dir="5400000" sx="1000" sy="1000" algn="ctr" rotWithShape="0">
                  <a:srgbClr val="000000">
                    <a:alpha val="67000"/>
                  </a:srgbClr>
                </a:outerShdw>
              </a:effectLst>
            </a:endParaRPr>
          </a:p>
          <a:p>
            <a:r>
              <a:rPr kumimoji="1" lang="en-US" altLang="zh-CN" sz="2800" dirty="0" smtClean="0">
                <a:solidFill>
                  <a:srgbClr val="00B0F0"/>
                </a:solidFill>
              </a:rPr>
              <a:t>Sentinel</a:t>
            </a:r>
            <a:r>
              <a:rPr kumimoji="1" lang="zh-CN" altLang="en-US" sz="2800" dirty="0" smtClean="0">
                <a:solidFill>
                  <a:srgbClr val="00B0F0"/>
                </a:solidFill>
              </a:rPr>
              <a:t>是什么？</a:t>
            </a:r>
            <a:endParaRPr kumimoji="1" lang="en-US" altLang="zh-CN" sz="2800" dirty="0" smtClean="0">
              <a:solidFill>
                <a:srgbClr val="00B0F0"/>
              </a:solidFill>
            </a:endParaRPr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是如何工作的？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怎么用？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如何实现一个支持</a:t>
            </a:r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Client</a:t>
            </a:r>
            <a:r>
              <a:rPr kumimoji="1" lang="zh-CN" altLang="en-US" sz="2800" dirty="0" smtClean="0"/>
              <a:t>？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Cluster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166764" y="3394364"/>
            <a:ext cx="184731" cy="369332"/>
          </a:xfrm>
          <a:prstGeom prst="rect">
            <a:avLst/>
          </a:prstGeom>
          <a:solidFill>
            <a:schemeClr val="tx1">
              <a:lumMod val="50000"/>
              <a:lumOff val="50000"/>
              <a:alpha val="0"/>
            </a:schemeClr>
          </a:solidFill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10934" y="1676400"/>
            <a:ext cx="2971800" cy="164782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Monitoring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782733" y="1676401"/>
            <a:ext cx="2785534" cy="16478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Notifiication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10934" y="3324224"/>
            <a:ext cx="2971799" cy="164782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</a:t>
            </a:r>
          </a:p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Failover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82733" y="3324224"/>
            <a:ext cx="2785534" cy="1647820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Configuration</a:t>
            </a:r>
          </a:p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provider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95799" y="2799289"/>
            <a:ext cx="2573867" cy="1049867"/>
          </a:xfrm>
          <a:prstGeom prst="round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3600" y="694267"/>
            <a:ext cx="846958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smtClean="0"/>
              <a:t>Sentinel</a:t>
            </a:r>
            <a:r>
              <a:rPr kumimoji="1" lang="zh-CN" altLang="en-US" sz="5000" dirty="0" smtClean="0"/>
              <a:t>是什么？</a:t>
            </a:r>
            <a:endParaRPr kumimoji="1" lang="en-US" altLang="zh-CN" sz="36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25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 err="1" smtClean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67000"/>
                    </a:srgbClr>
                  </a:outerShdw>
                </a:effectLst>
              </a:rPr>
              <a:t>Redis</a:t>
            </a:r>
            <a:r>
              <a:rPr kumimoji="1" lang="zh-CN" altLang="en-US" sz="2800" dirty="0" smtClean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67000"/>
                    </a:srgbClr>
                  </a:outerShdw>
                </a:effectLst>
              </a:rPr>
              <a:t>应用</a:t>
            </a:r>
            <a:endParaRPr kumimoji="1" lang="en-US" altLang="zh-CN" sz="2800" dirty="0" smtClean="0">
              <a:solidFill>
                <a:schemeClr val="tx1"/>
              </a:solidFill>
              <a:effectLst>
                <a:outerShdw blurRad="50800" dist="50800" dir="5400000" sx="1000" sy="1000" algn="ctr" rotWithShape="0">
                  <a:srgbClr val="000000">
                    <a:alpha val="67000"/>
                  </a:srgbClr>
                </a:outerShdw>
              </a:effectLst>
            </a:endParaRPr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是什么</a:t>
            </a:r>
            <a:r>
              <a:rPr kumimoji="1" lang="zh-CN" altLang="en-US" sz="2800" dirty="0" smtClean="0"/>
              <a:t>？</a:t>
            </a:r>
            <a:endParaRPr kumimoji="1" lang="en-US" altLang="zh-CN" sz="2800" dirty="0" smtClean="0"/>
          </a:p>
          <a:p>
            <a:r>
              <a:rPr kumimoji="1" lang="en-US" altLang="zh-CN" dirty="0">
                <a:solidFill>
                  <a:srgbClr val="00B0F0"/>
                </a:solidFill>
              </a:rPr>
              <a:t>Sentinel</a:t>
            </a:r>
            <a:r>
              <a:rPr kumimoji="1" lang="zh-CN" altLang="en-US" dirty="0">
                <a:solidFill>
                  <a:srgbClr val="00B0F0"/>
                </a:solidFill>
              </a:rPr>
              <a:t>怎么用？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是如何工作的</a:t>
            </a:r>
            <a:r>
              <a:rPr kumimoji="1" lang="zh-CN" altLang="en-US" sz="2800" dirty="0" smtClean="0"/>
              <a:t>？</a:t>
            </a:r>
            <a:endParaRPr kumimoji="1" lang="en-US" altLang="zh-CN" sz="2800" dirty="0" smtClean="0">
              <a:solidFill>
                <a:srgbClr val="00B0F0"/>
              </a:solidFill>
            </a:endParaRPr>
          </a:p>
          <a:p>
            <a:r>
              <a:rPr kumimoji="1" lang="zh-CN" altLang="en-US" sz="2800" dirty="0" smtClean="0"/>
              <a:t>如何实现一个支持</a:t>
            </a:r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Client</a:t>
            </a:r>
            <a:r>
              <a:rPr kumimoji="1" lang="zh-CN" altLang="en-US" sz="2800" dirty="0" smtClean="0"/>
              <a:t>？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Cluster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41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实例部署图</a:t>
            </a:r>
            <a:endParaRPr kumimoji="1" lang="zh-CN" altLang="en-US" sz="3600" dirty="0"/>
          </a:p>
        </p:txBody>
      </p:sp>
      <p:sp>
        <p:nvSpPr>
          <p:cNvPr id="2" name="椭圆 1"/>
          <p:cNvSpPr/>
          <p:nvPr/>
        </p:nvSpPr>
        <p:spPr>
          <a:xfrm>
            <a:off x="8920909" y="3195707"/>
            <a:ext cx="1371600" cy="1388533"/>
          </a:xfrm>
          <a:prstGeom prst="ellipse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7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379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063909" y="5275825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7381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71040" y="5275825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7380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5375" y="410105"/>
            <a:ext cx="6570134" cy="2032142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2575" y="1561570"/>
            <a:ext cx="1456267" cy="745066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</a:p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26380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2907" y="528637"/>
            <a:ext cx="1456267" cy="745066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</a:p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26381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36242" y="1561570"/>
            <a:ext cx="1456267" cy="745066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</a:p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26382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5" name="直线箭头连接符 14"/>
          <p:cNvCxnSpPr>
            <a:stCxn id="11" idx="0"/>
            <a:endCxn id="12" idx="1"/>
          </p:cNvCxnSpPr>
          <p:nvPr/>
        </p:nvCxnSpPr>
        <p:spPr>
          <a:xfrm flipV="1">
            <a:off x="6090709" y="901170"/>
            <a:ext cx="1052198" cy="660400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2" idx="3"/>
            <a:endCxn id="13" idx="0"/>
          </p:cNvCxnSpPr>
          <p:nvPr/>
        </p:nvCxnSpPr>
        <p:spPr>
          <a:xfrm>
            <a:off x="8599174" y="901170"/>
            <a:ext cx="965202" cy="660400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1" idx="3"/>
            <a:endCxn id="13" idx="1"/>
          </p:cNvCxnSpPr>
          <p:nvPr/>
        </p:nvCxnSpPr>
        <p:spPr>
          <a:xfrm>
            <a:off x="6818842" y="1934103"/>
            <a:ext cx="2017400" cy="0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081775" y="904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监控</a:t>
            </a:r>
            <a:endParaRPr kumimoji="1"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6013975" y="946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监控</a:t>
            </a:r>
            <a:endParaRPr kumimoji="1"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7565074" y="1597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监控</a:t>
            </a:r>
            <a:endParaRPr kumimoji="1"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9188978" y="2566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监控</a:t>
            </a:r>
            <a:endParaRPr kumimoji="1"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165286" y="473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复制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017805" y="3458101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Master</a:t>
            </a:r>
            <a:endParaRPr kumimoji="1"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017805" y="5677705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Slave</a:t>
            </a:r>
            <a:endParaRPr kumimoji="1" lang="zh-CN" altLang="en-US" sz="3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017805" y="1629908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Sentinel</a:t>
            </a:r>
            <a:endParaRPr kumimoji="1" lang="zh-CN" altLang="en-US" sz="3200" dirty="0"/>
          </a:p>
        </p:txBody>
      </p:sp>
      <p:cxnSp>
        <p:nvCxnSpPr>
          <p:cNvPr id="8" name="曲线连接符 7"/>
          <p:cNvCxnSpPr>
            <a:stCxn id="2" idx="4"/>
            <a:endCxn id="4" idx="6"/>
          </p:cNvCxnSpPr>
          <p:nvPr/>
        </p:nvCxnSpPr>
        <p:spPr>
          <a:xfrm rot="5400000">
            <a:off x="8731749" y="5095132"/>
            <a:ext cx="1385852" cy="364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2" idx="4"/>
            <a:endCxn id="3" idx="2"/>
          </p:cNvCxnSpPr>
          <p:nvPr/>
        </p:nvCxnSpPr>
        <p:spPr>
          <a:xfrm rot="16200000" flipH="1">
            <a:off x="9142383" y="5048566"/>
            <a:ext cx="1385852" cy="457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0" idx="2"/>
            <a:endCxn id="2" idx="0"/>
          </p:cNvCxnSpPr>
          <p:nvPr/>
        </p:nvCxnSpPr>
        <p:spPr>
          <a:xfrm rot="16200000" flipH="1">
            <a:off x="8501845" y="2090843"/>
            <a:ext cx="753460" cy="1456267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4843556" y="3189828"/>
            <a:ext cx="1371600" cy="1388533"/>
          </a:xfrm>
          <a:prstGeom prst="ellipse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6379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986556" y="5269946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6381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793687" y="5269946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rPr>
              <a:t>6380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11625" y="2560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监控</a:t>
            </a:r>
            <a:endParaRPr kumimoji="1" lang="zh-CN" altLang="en-US" dirty="0"/>
          </a:p>
        </p:txBody>
      </p:sp>
      <p:cxnSp>
        <p:nvCxnSpPr>
          <p:cNvPr id="45" name="曲线连接符 44"/>
          <p:cNvCxnSpPr>
            <a:stCxn id="40" idx="4"/>
            <a:endCxn id="42" idx="6"/>
          </p:cNvCxnSpPr>
          <p:nvPr/>
        </p:nvCxnSpPr>
        <p:spPr>
          <a:xfrm rot="5400000">
            <a:off x="4654396" y="5089253"/>
            <a:ext cx="1385852" cy="364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40" idx="4"/>
            <a:endCxn id="41" idx="2"/>
          </p:cNvCxnSpPr>
          <p:nvPr/>
        </p:nvCxnSpPr>
        <p:spPr>
          <a:xfrm rot="16200000" flipH="1">
            <a:off x="5065030" y="5042687"/>
            <a:ext cx="1385852" cy="457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40" idx="0"/>
            <a:endCxn id="10" idx="2"/>
          </p:cNvCxnSpPr>
          <p:nvPr/>
        </p:nvCxnSpPr>
        <p:spPr>
          <a:xfrm rot="5400000" flipH="1" flipV="1">
            <a:off x="6466109" y="1505495"/>
            <a:ext cx="747581" cy="2621086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282110" y="4723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复制</a:t>
            </a:r>
            <a:endParaRPr kumimoji="1" lang="zh-CN" altLang="en-US" dirty="0"/>
          </a:p>
        </p:txBody>
      </p:sp>
      <p:cxnSp>
        <p:nvCxnSpPr>
          <p:cNvPr id="23" name="曲线连接符 22"/>
          <p:cNvCxnSpPr>
            <a:stCxn id="42" idx="0"/>
            <a:endCxn id="10" idx="2"/>
          </p:cNvCxnSpPr>
          <p:nvPr/>
        </p:nvCxnSpPr>
        <p:spPr>
          <a:xfrm rot="5400000" flipH="1" flipV="1">
            <a:off x="4901115" y="2020620"/>
            <a:ext cx="2827699" cy="3670955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41" idx="0"/>
            <a:endCxn id="10" idx="2"/>
          </p:cNvCxnSpPr>
          <p:nvPr/>
        </p:nvCxnSpPr>
        <p:spPr>
          <a:xfrm rot="5400000" flipH="1" flipV="1">
            <a:off x="5997550" y="3117054"/>
            <a:ext cx="2827699" cy="1478086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4" idx="0"/>
            <a:endCxn id="10" idx="2"/>
          </p:cNvCxnSpPr>
          <p:nvPr/>
        </p:nvCxnSpPr>
        <p:spPr>
          <a:xfrm rot="16200000" flipV="1">
            <a:off x="6936852" y="3655837"/>
            <a:ext cx="2833578" cy="406398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" idx="0"/>
            <a:endCxn id="10" idx="2"/>
          </p:cNvCxnSpPr>
          <p:nvPr/>
        </p:nvCxnSpPr>
        <p:spPr>
          <a:xfrm rot="16200000" flipV="1">
            <a:off x="8033287" y="2559402"/>
            <a:ext cx="2833578" cy="2599267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smtClean="0"/>
              <a:t>Sentinel</a:t>
            </a:r>
            <a:r>
              <a:rPr kumimoji="1" lang="zh-CN" altLang="en-US" sz="5000" dirty="0" smtClean="0"/>
              <a:t>实例</a:t>
            </a:r>
            <a:r>
              <a:rPr kumimoji="1" lang="en-US" altLang="zh-CN" sz="5000" dirty="0" smtClean="0"/>
              <a:t>——Sentinel</a:t>
            </a:r>
            <a:endParaRPr kumimoji="1" lang="zh-CN" altLang="en-US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974725" y="2234141"/>
          <a:ext cx="107838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50"/>
                <a:gridCol w="75009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启动命令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127.0.0.1:26380</a:t>
                      </a:r>
                    </a:p>
                    <a:p>
                      <a:endParaRPr lang="en-US" altLang="zh-CN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127.0.0.1:26381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127.0.0.1:26382</a:t>
                      </a:r>
                      <a:endParaRPr lang="zh-CN" altLang="en-US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endParaRPr lang="en-US" altLang="zh-CN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usr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/local/bin/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redis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-sentinel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etc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redis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/26380.conf</a:t>
                      </a:r>
                    </a:p>
                    <a:p>
                      <a:endParaRPr lang="en-US" altLang="zh-CN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usr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/local/bin/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redis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-sentinel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etc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redis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/26381.conf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usr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/local/bin/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redis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-sentinel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etc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redis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/26382.conf</a:t>
                      </a:r>
                      <a:endParaRPr lang="zh-CN" altLang="en-US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9660" y="2664037"/>
            <a:ext cx="9494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port 26380</a:t>
            </a:r>
          </a:p>
          <a:p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dir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/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var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/data/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logfile</a:t>
            </a:r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monitor 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mymaster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127.0.0.1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6380 2</a:t>
            </a:r>
          </a:p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down-after-milliseconds 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mymaster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30000</a:t>
            </a:r>
          </a:p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parallel-syncs 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mymaster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1</a:t>
            </a:r>
          </a:p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failover-timeout 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mymaster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180000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600" y="694267"/>
            <a:ext cx="84695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配置</a:t>
            </a:r>
            <a:r>
              <a:rPr kumimoji="1" lang="en-US" altLang="zh-CN" sz="5000" dirty="0" smtClean="0"/>
              <a:t>Sentinel</a:t>
            </a:r>
            <a:endParaRPr kumimoji="1" lang="en-US" altLang="zh-CN" sz="36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vim</a:t>
            </a:r>
            <a:r>
              <a:rPr kumimoji="1" lang="zh-CN" altLang="en-US" sz="36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en-US" altLang="zh-CN" sz="3600" dirty="0" err="1" smtClean="0">
                <a:latin typeface="Heiti SC Light" charset="-122"/>
                <a:ea typeface="Heiti SC Light" charset="-122"/>
                <a:cs typeface="Heiti SC Light" charset="-122"/>
              </a:rPr>
              <a:t>etc</a:t>
            </a:r>
            <a:r>
              <a:rPr kumimoji="1"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en-US" altLang="zh-CN" sz="3600" dirty="0" err="1" smtClean="0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/sentinel-26380.conf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0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smtClean="0"/>
              <a:t>Sentinel</a:t>
            </a:r>
            <a:r>
              <a:rPr kumimoji="1" lang="zh-CN" altLang="en-US" sz="5000" dirty="0" smtClean="0"/>
              <a:t>实例</a:t>
            </a:r>
            <a:r>
              <a:rPr kumimoji="1" lang="en-US" altLang="zh-CN" sz="5000" dirty="0" smtClean="0"/>
              <a:t>——Mater</a:t>
            </a:r>
            <a:r>
              <a:rPr kumimoji="1" lang="zh-CN" altLang="en-US" sz="5000" dirty="0" smtClean="0"/>
              <a:t>和</a:t>
            </a:r>
            <a:r>
              <a:rPr kumimoji="1" lang="en-US" altLang="zh-CN" sz="5000" dirty="0" smtClean="0"/>
              <a:t>Slave</a:t>
            </a:r>
            <a:endParaRPr kumimoji="1" lang="zh-CN" altLang="en-US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11401"/>
              </p:ext>
            </p:extLst>
          </p:nvPr>
        </p:nvGraphicFramePr>
        <p:xfrm>
          <a:off x="974725" y="2234141"/>
          <a:ext cx="10783888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768"/>
                <a:gridCol w="2516768"/>
                <a:gridCol w="57503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启动命令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127.0.0.1:6380</a:t>
                      </a:r>
                    </a:p>
                    <a:p>
                      <a:endParaRPr lang="en-US" altLang="zh-CN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127.0.0.1:7380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endParaRPr lang="en-US" altLang="zh-CN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usr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/local/bin/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redis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-server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etc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redis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/6380.conf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127.0.0.1:6381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127.0.0.1:6382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127.0.0.1:7381</a:t>
                      </a:r>
                      <a:endParaRPr lang="zh-CN" altLang="en-US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127.0.0.1:7382</a:t>
                      </a:r>
                      <a:endParaRPr lang="zh-CN" altLang="en-US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usr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/local/bin/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redis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-server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etc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redis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/6381.conf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endParaRPr lang="zh-CN" altLang="en-US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9660" y="2664037"/>
            <a:ext cx="9494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port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6381</a:t>
            </a:r>
          </a:p>
          <a:p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daemonize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yes</a:t>
            </a:r>
          </a:p>
          <a:p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logfile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"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6381.log”</a:t>
            </a:r>
          </a:p>
          <a:p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dbfilename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"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dump-6381.rdb”</a:t>
            </a:r>
          </a:p>
          <a:p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dir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"/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var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/data”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bind 127.0.0.1</a:t>
            </a:r>
          </a:p>
          <a:p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slaveof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127.0.0.1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6380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600" y="694267"/>
            <a:ext cx="84695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配置</a:t>
            </a:r>
            <a:r>
              <a:rPr kumimoji="1" lang="en-US" altLang="zh-CN" sz="5000" dirty="0" err="1" smtClean="0"/>
              <a:t>Redis</a:t>
            </a:r>
            <a:endParaRPr kumimoji="1" lang="en-US" altLang="zh-CN" sz="36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vim</a:t>
            </a:r>
            <a:r>
              <a:rPr kumimoji="1" lang="zh-CN" altLang="en-US" sz="36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en-US" altLang="zh-CN" sz="3600" dirty="0" err="1" smtClean="0">
                <a:latin typeface="Heiti SC Light" charset="-122"/>
                <a:ea typeface="Heiti SC Light" charset="-122"/>
                <a:cs typeface="Heiti SC Light" charset="-122"/>
              </a:rPr>
              <a:t>etc</a:t>
            </a:r>
            <a:r>
              <a:rPr kumimoji="1"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en-US" altLang="zh-CN" sz="3600" dirty="0" err="1" smtClean="0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/redis-6381.conf</a:t>
            </a:r>
            <a:endParaRPr kumimoji="1" lang="en-US" altLang="zh-CN" sz="36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55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 err="1" smtClean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67000"/>
                    </a:srgbClr>
                  </a:outerShdw>
                </a:effectLst>
              </a:rPr>
              <a:t>Redis</a:t>
            </a:r>
            <a:r>
              <a:rPr kumimoji="1" lang="zh-CN" altLang="en-US" sz="2800" dirty="0" smtClean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67000"/>
                    </a:srgbClr>
                  </a:outerShdw>
                </a:effectLst>
              </a:rPr>
              <a:t>应用</a:t>
            </a:r>
            <a:endParaRPr kumimoji="1" lang="en-US" altLang="zh-CN" sz="2800" dirty="0" smtClean="0">
              <a:solidFill>
                <a:schemeClr val="tx1"/>
              </a:solidFill>
              <a:effectLst>
                <a:outerShdw blurRad="50800" dist="50800" dir="5400000" sx="1000" sy="1000" algn="ctr" rotWithShape="0">
                  <a:srgbClr val="000000">
                    <a:alpha val="67000"/>
                  </a:srgbClr>
                </a:outerShdw>
              </a:effectLst>
            </a:endParaRPr>
          </a:p>
          <a:p>
            <a:r>
              <a:rPr kumimoji="1" lang="en-US" altLang="zh-CN" sz="2800" dirty="0" smtClean="0">
                <a:solidFill>
                  <a:schemeClr val="tx1"/>
                </a:solidFill>
              </a:rPr>
              <a:t>Sentinel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是什么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？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r>
              <a:rPr kumimoji="1" lang="en-US" altLang="zh-CN" dirty="0"/>
              <a:t>Sentinel</a:t>
            </a:r>
            <a:r>
              <a:rPr kumimoji="1" lang="zh-CN" altLang="en-US" dirty="0"/>
              <a:t>怎么用？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r>
              <a:rPr kumimoji="1" lang="en-US" altLang="zh-CN" sz="2800" dirty="0" smtClean="0">
                <a:solidFill>
                  <a:srgbClr val="00B0F0"/>
                </a:solidFill>
              </a:rPr>
              <a:t>Sentinel</a:t>
            </a:r>
            <a:r>
              <a:rPr kumimoji="1" lang="zh-CN" altLang="en-US" sz="2800" dirty="0" smtClean="0">
                <a:solidFill>
                  <a:srgbClr val="00B0F0"/>
                </a:solidFill>
              </a:rPr>
              <a:t>是如何工作的</a:t>
            </a:r>
            <a:r>
              <a:rPr kumimoji="1" lang="zh-CN" altLang="en-US" sz="2800" dirty="0" smtClean="0">
                <a:solidFill>
                  <a:srgbClr val="00B0F0"/>
                </a:solidFill>
              </a:rPr>
              <a:t>？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如何实现一个支持</a:t>
            </a:r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Client</a:t>
            </a:r>
            <a:r>
              <a:rPr kumimoji="1" lang="zh-CN" altLang="en-US" sz="2800" dirty="0" smtClean="0"/>
              <a:t>？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Cluster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1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 err="1" smtClean="0">
                <a:solidFill>
                  <a:srgbClr val="00B0F0"/>
                </a:solidFill>
                <a:effectLst>
                  <a:outerShdw blurRad="50800" dist="50800" dir="5400000" sx="1000" sy="1000" algn="ctr" rotWithShape="0">
                    <a:srgbClr val="000000">
                      <a:alpha val="67000"/>
                    </a:srgbClr>
                  </a:outerShdw>
                </a:effectLst>
              </a:rPr>
              <a:t>Redis</a:t>
            </a:r>
            <a:r>
              <a:rPr kumimoji="1" lang="zh-CN" altLang="en-US" sz="2800" dirty="0" smtClean="0">
                <a:solidFill>
                  <a:srgbClr val="00B0F0"/>
                </a:solidFill>
                <a:effectLst>
                  <a:outerShdw blurRad="50800" dist="50800" dir="5400000" sx="1000" sy="1000" algn="ctr" rotWithShape="0">
                    <a:srgbClr val="000000">
                      <a:alpha val="67000"/>
                    </a:srgbClr>
                  </a:outerShdw>
                </a:effectLst>
              </a:rPr>
              <a:t>应用</a:t>
            </a:r>
            <a:endParaRPr kumimoji="1" lang="en-US" altLang="zh-CN" sz="2800" dirty="0" smtClean="0">
              <a:solidFill>
                <a:srgbClr val="00B0F0"/>
              </a:solidFill>
              <a:effectLst>
                <a:outerShdw blurRad="50800" dist="50800" dir="5400000" sx="1000" sy="1000" algn="ctr" rotWithShape="0">
                  <a:srgbClr val="000000">
                    <a:alpha val="67000"/>
                  </a:srgbClr>
                </a:outerShdw>
              </a:effectLst>
            </a:endParaRPr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是什么</a:t>
            </a:r>
            <a:r>
              <a:rPr kumimoji="1" lang="zh-CN" altLang="en-US" sz="2800" dirty="0" smtClean="0"/>
              <a:t>？</a:t>
            </a:r>
            <a:endParaRPr kumimoji="1" lang="en-US" altLang="zh-CN" sz="2800" dirty="0" smtClean="0"/>
          </a:p>
          <a:p>
            <a:r>
              <a:rPr kumimoji="1" lang="en-US" altLang="zh-CN" dirty="0"/>
              <a:t>Sentinel</a:t>
            </a:r>
            <a:r>
              <a:rPr kumimoji="1" lang="zh-CN" altLang="en-US" dirty="0"/>
              <a:t>怎么用</a:t>
            </a:r>
            <a:r>
              <a:rPr kumimoji="1" lang="zh-CN" altLang="en-US" dirty="0" smtClean="0"/>
              <a:t>？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是如何工作的？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如何</a:t>
            </a:r>
            <a:r>
              <a:rPr kumimoji="1" lang="zh-CN" altLang="en-US" sz="2800" dirty="0" smtClean="0"/>
              <a:t>实现一个支持</a:t>
            </a:r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Client</a:t>
            </a:r>
            <a:r>
              <a:rPr kumimoji="1" lang="zh-CN" altLang="en-US" sz="2800" dirty="0" smtClean="0"/>
              <a:t>？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Cluster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89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1948340968"/>
              </p:ext>
            </p:extLst>
          </p:nvPr>
        </p:nvGraphicFramePr>
        <p:xfrm>
          <a:off x="1191491" y="706582"/>
          <a:ext cx="6345382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1507174717"/>
              </p:ext>
            </p:extLst>
          </p:nvPr>
        </p:nvGraphicFramePr>
        <p:xfrm>
          <a:off x="3061854" y="3643743"/>
          <a:ext cx="6346800" cy="28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4" name="组 23"/>
          <p:cNvGrpSpPr/>
          <p:nvPr/>
        </p:nvGrpSpPr>
        <p:grpSpPr>
          <a:xfrm>
            <a:off x="7201982" y="3476297"/>
            <a:ext cx="334891" cy="334891"/>
            <a:chOff x="5645630" y="2133861"/>
            <a:chExt cx="334891" cy="33489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下箭头 24"/>
            <p:cNvSpPr/>
            <p:nvPr/>
          </p:nvSpPr>
          <p:spPr>
            <a:xfrm>
              <a:off x="5645630" y="2133861"/>
              <a:ext cx="334891" cy="334891"/>
            </a:xfrm>
            <a:prstGeom prst="downArrow">
              <a:avLst>
                <a:gd name="adj1" fmla="val 55000"/>
                <a:gd name="adj2" fmla="val 45000"/>
              </a:avLst>
            </a:prstGeom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2">
                <a:tint val="40000"/>
                <a:alpha val="90000"/>
                <a:hueOff val="-10945994"/>
                <a:satOff val="31321"/>
                <a:lumOff val="-2084"/>
                <a:alphaOff val="0"/>
              </a:schemeClr>
            </a:lnRef>
            <a:fillRef idx="1">
              <a:schemeClr val="accent2">
                <a:tint val="40000"/>
                <a:alpha val="90000"/>
                <a:hueOff val="-10945994"/>
                <a:satOff val="31321"/>
                <a:lumOff val="-2084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10945994"/>
                <a:satOff val="31321"/>
                <a:lumOff val="-208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下箭头 4"/>
            <p:cNvSpPr/>
            <p:nvPr/>
          </p:nvSpPr>
          <p:spPr>
            <a:xfrm>
              <a:off x="5720980" y="2133861"/>
              <a:ext cx="184191" cy="252005"/>
            </a:xfrm>
            <a:prstGeom prst="rect">
              <a:avLst/>
            </a:prstGeom>
            <a:sp3d z="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057140" y="262411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Sentinel</a:t>
            </a:r>
            <a:r>
              <a:rPr kumimoji="1" lang="zh-CN" altLang="en-US" dirty="0" smtClean="0"/>
              <a:t>是如何工作的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9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3600" y="694267"/>
            <a:ext cx="84695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配置</a:t>
            </a:r>
            <a:r>
              <a:rPr kumimoji="1" lang="en-US" altLang="zh-CN" sz="5000" dirty="0" smtClean="0"/>
              <a:t>Sentinel</a:t>
            </a:r>
            <a:endParaRPr kumimoji="1" lang="en-US" altLang="zh-CN" sz="36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vim</a:t>
            </a:r>
            <a:r>
              <a:rPr kumimoji="1" lang="zh-CN" altLang="en-US" sz="36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en-US" altLang="zh-CN" sz="3600" dirty="0" err="1" smtClean="0">
                <a:latin typeface="Heiti SC Light" charset="-122"/>
                <a:ea typeface="Heiti SC Light" charset="-122"/>
                <a:cs typeface="Heiti SC Light" charset="-122"/>
              </a:rPr>
              <a:t>etc</a:t>
            </a:r>
            <a:r>
              <a:rPr kumimoji="1"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en-US" altLang="zh-CN" sz="3600" dirty="0" err="1" smtClean="0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en-US" altLang="zh-CN" sz="3600" dirty="0" smtClean="0">
                <a:latin typeface="Heiti SC Light" charset="-122"/>
                <a:ea typeface="Heiti SC Light" charset="-122"/>
                <a:cs typeface="Heiti SC Light" charset="-122"/>
              </a:rPr>
              <a:t>/sentinel-26380.conf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039660" y="2664037"/>
            <a:ext cx="9494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port 26380</a:t>
            </a:r>
          </a:p>
          <a:p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dir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/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var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/data/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logfile</a:t>
            </a:r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monitor 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mymaster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127.0.0.1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6380 2</a:t>
            </a:r>
          </a:p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down-after-milliseconds 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mymaster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30000</a:t>
            </a:r>
          </a:p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parallel-syncs 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mymaster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1</a:t>
            </a:r>
          </a:p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failover-timeout 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mymaster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180000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3892" y="5078627"/>
            <a:ext cx="679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统一格式：</a:t>
            </a:r>
            <a:r>
              <a:rPr lang="en-US" altLang="zh-CN" dirty="0"/>
              <a:t>sentinel </a:t>
            </a:r>
            <a:r>
              <a:rPr lang="en-US" altLang="zh-CN" dirty="0"/>
              <a:t>&lt;</a:t>
            </a:r>
            <a:r>
              <a:rPr lang="en-US" altLang="zh-CN" dirty="0" err="1"/>
              <a:t>option_name</a:t>
            </a:r>
            <a:r>
              <a:rPr lang="en-US" altLang="zh-CN" dirty="0"/>
              <a:t>&gt;</a:t>
            </a:r>
            <a:r>
              <a:rPr lang="en-US" altLang="zh-CN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master_name</a:t>
            </a:r>
            <a:r>
              <a:rPr lang="en-US" altLang="zh-CN" dirty="0"/>
              <a:t>&gt;</a:t>
            </a:r>
            <a:r>
              <a:rPr lang="en-US" altLang="zh-CN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option_value</a:t>
            </a:r>
            <a:r>
              <a:rPr lang="en-US" altLang="zh-CN" dirty="0" smtClean="0"/>
              <a:t>&gt;</a:t>
            </a:r>
          </a:p>
          <a:p>
            <a:r>
              <a:rPr kumimoji="1" lang="zh-CN" altLang="en-US" dirty="0" smtClean="0"/>
              <a:t>运行时会动态更改此配置文件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可通过 </a:t>
            </a:r>
            <a:r>
              <a:rPr lang="en-US" altLang="zh-CN" dirty="0"/>
              <a:t>SENTINEL SET &lt;name&gt; &lt;option&gt; &lt;value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1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3600" y="694267"/>
            <a:ext cx="92779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启动并初始化</a:t>
            </a:r>
            <a:r>
              <a:rPr kumimoji="1" lang="en-US" altLang="zh-CN" sz="5000" dirty="0" smtClean="0"/>
              <a:t>Sentinel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600" dirty="0" err="1" smtClean="0"/>
              <a:t>redis</a:t>
            </a:r>
            <a:r>
              <a:rPr kumimoji="1" lang="en-US" altLang="zh-CN" sz="3600" dirty="0" smtClean="0"/>
              <a:t>-server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/path/to/</a:t>
            </a:r>
            <a:r>
              <a:rPr kumimoji="1" lang="en-US" altLang="zh-CN" sz="3600" dirty="0" err="1" smtClean="0"/>
              <a:t>sentinel.conf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--sentinel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600" dirty="0" err="1" smtClean="0"/>
              <a:t>redis</a:t>
            </a:r>
            <a:r>
              <a:rPr kumimoji="1" lang="en-US" altLang="zh-CN" sz="3600" dirty="0" smtClean="0"/>
              <a:t>-sentinel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/path/to/</a:t>
            </a:r>
            <a:r>
              <a:rPr kumimoji="1" lang="en-US" altLang="zh-CN" sz="3600" dirty="0" err="1" smtClean="0"/>
              <a:t>sentinel.conf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43418800"/>
              </p:ext>
            </p:extLst>
          </p:nvPr>
        </p:nvGraphicFramePr>
        <p:xfrm>
          <a:off x="527202" y="3044140"/>
          <a:ext cx="10366680" cy="326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9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2652495" y="3201141"/>
            <a:ext cx="1371600" cy="1388533"/>
          </a:xfrm>
          <a:prstGeom prst="ellipse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456418" y="5394105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Slave2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795961" y="5334231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Slave1</a:t>
            </a:r>
            <a:endParaRPr kumimoji="1" lang="zh-CN" altLang="en-US" dirty="0"/>
          </a:p>
        </p:txBody>
      </p:sp>
      <p:cxnSp>
        <p:nvCxnSpPr>
          <p:cNvPr id="17" name="曲线连接符 16"/>
          <p:cNvCxnSpPr>
            <a:stCxn id="12" idx="4"/>
            <a:endCxn id="14" idx="1"/>
          </p:cNvCxnSpPr>
          <p:nvPr/>
        </p:nvCxnSpPr>
        <p:spPr>
          <a:xfrm rot="16200000" flipH="1">
            <a:off x="3493901" y="4434067"/>
            <a:ext cx="1007777" cy="1318989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4"/>
            <a:endCxn id="15" idx="7"/>
          </p:cNvCxnSpPr>
          <p:nvPr/>
        </p:nvCxnSpPr>
        <p:spPr>
          <a:xfrm rot="5400000">
            <a:off x="2178544" y="4377825"/>
            <a:ext cx="947903" cy="137160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flipH="1">
            <a:off x="863600" y="1724628"/>
            <a:ext cx="3594462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</a:t>
            </a:r>
            <a:r>
              <a:rPr kumimoji="1" lang="zh-CN" altLang="en-US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25579" y="258068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INFO</a:t>
            </a:r>
            <a:endParaRPr kumimoji="1" lang="zh-CN" altLang="en-US" dirty="0"/>
          </a:p>
        </p:txBody>
      </p:sp>
      <p:cxnSp>
        <p:nvCxnSpPr>
          <p:cNvPr id="33" name="曲线连接符 32"/>
          <p:cNvCxnSpPr>
            <a:stCxn id="12" idx="0"/>
            <a:endCxn id="27" idx="2"/>
          </p:cNvCxnSpPr>
          <p:nvPr/>
        </p:nvCxnSpPr>
        <p:spPr>
          <a:xfrm rot="16200000" flipV="1">
            <a:off x="2564972" y="2427818"/>
            <a:ext cx="869183" cy="677464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3600" y="694267"/>
            <a:ext cx="74906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获取主服务器信息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854754" y="1633249"/>
            <a:ext cx="63706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#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Server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redis_version:3.2.8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run_id:c8c3b53d45a1ff19706db1f28edd3e3c8082d023</a:t>
            </a:r>
          </a:p>
          <a:p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config_file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:/Users/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alienhh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/personal/my-test/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-sentinel/redis-7380.conf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</a:p>
          <a:p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#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Replication</a:t>
            </a:r>
          </a:p>
          <a:p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role:master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connected_slaves:1slave0:ip=127.0.0.1,port=6381,state=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online,offset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=65333,lag=0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master_repl_offset:65333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</a:p>
          <a:p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#Other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section</a:t>
            </a:r>
          </a:p>
          <a:p>
            <a:r>
              <a:rPr kumimoji="1" lang="mr-IN" altLang="zh-CN" dirty="0">
                <a:latin typeface="Heiti SC Light" charset="-122"/>
                <a:ea typeface="Heiti SC Light" charset="-122"/>
                <a:cs typeface="Heiti SC Light" charset="-122"/>
              </a:rPr>
              <a:t>…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9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2652495" y="3201141"/>
            <a:ext cx="1371600" cy="1388533"/>
          </a:xfrm>
          <a:prstGeom prst="ellipse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456418" y="5394105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Slave2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795961" y="5334231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Slave1</a:t>
            </a:r>
            <a:endParaRPr kumimoji="1" lang="zh-CN" altLang="en-US" dirty="0"/>
          </a:p>
        </p:txBody>
      </p:sp>
      <p:cxnSp>
        <p:nvCxnSpPr>
          <p:cNvPr id="17" name="曲线连接符 16"/>
          <p:cNvCxnSpPr>
            <a:stCxn id="12" idx="4"/>
            <a:endCxn id="14" idx="1"/>
          </p:cNvCxnSpPr>
          <p:nvPr/>
        </p:nvCxnSpPr>
        <p:spPr>
          <a:xfrm rot="16200000" flipH="1">
            <a:off x="3493901" y="4434067"/>
            <a:ext cx="1007777" cy="1318989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4"/>
            <a:endCxn id="15" idx="7"/>
          </p:cNvCxnSpPr>
          <p:nvPr/>
        </p:nvCxnSpPr>
        <p:spPr>
          <a:xfrm rot="5400000">
            <a:off x="2178544" y="4377825"/>
            <a:ext cx="947903" cy="137160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flipH="1">
            <a:off x="863600" y="1724628"/>
            <a:ext cx="3594462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</a:t>
            </a:r>
            <a:r>
              <a:rPr kumimoji="1" lang="zh-CN" altLang="en-US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25579" y="258068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INFO</a:t>
            </a:r>
            <a:endParaRPr kumimoji="1" lang="zh-CN" altLang="en-US" dirty="0"/>
          </a:p>
        </p:txBody>
      </p:sp>
      <p:cxnSp>
        <p:nvCxnSpPr>
          <p:cNvPr id="33" name="曲线连接符 32"/>
          <p:cNvCxnSpPr>
            <a:stCxn id="12" idx="0"/>
            <a:endCxn id="27" idx="2"/>
          </p:cNvCxnSpPr>
          <p:nvPr/>
        </p:nvCxnSpPr>
        <p:spPr>
          <a:xfrm rot="16200000" flipV="1">
            <a:off x="2564972" y="2427818"/>
            <a:ext cx="869183" cy="677464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3600" y="694267"/>
            <a:ext cx="74906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获取从服务器信息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854754" y="1644451"/>
            <a:ext cx="63706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#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Server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redis_version:3.2.8</a:t>
            </a:r>
          </a:p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run_id:499d86b02f308d1ee5371b8b674b404a14258d85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config_file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: /Users/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alienhh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/personal/my-test/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-sentinel/redis-7381.conf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</a:p>
          <a:p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#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Replication</a:t>
            </a:r>
          </a:p>
          <a:p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role:slave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master_host:127.0.0.1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master_port:6380</a:t>
            </a:r>
          </a:p>
          <a:p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master_link_status:up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slave_priority:100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slave_read_only:1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connected_slaves:0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</a:p>
          <a:p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#Other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section</a:t>
            </a:r>
          </a:p>
          <a:p>
            <a:r>
              <a:rPr kumimoji="1" lang="mr-IN" altLang="zh-CN" dirty="0">
                <a:latin typeface="Heiti SC Light" charset="-122"/>
                <a:ea typeface="Heiti SC Light" charset="-122"/>
                <a:cs typeface="Heiti SC Light" charset="-122"/>
              </a:rPr>
              <a:t>…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3" name="曲线连接符 2"/>
          <p:cNvCxnSpPr>
            <a:stCxn id="27" idx="2"/>
            <a:endCxn id="15" idx="0"/>
          </p:cNvCxnSpPr>
          <p:nvPr/>
        </p:nvCxnSpPr>
        <p:spPr>
          <a:xfrm rot="5400000">
            <a:off x="570160" y="3243559"/>
            <a:ext cx="3002273" cy="1179070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27" idx="2"/>
            <a:endCxn id="14" idx="0"/>
          </p:cNvCxnSpPr>
          <p:nvPr/>
        </p:nvCxnSpPr>
        <p:spPr>
          <a:xfrm rot="16200000" flipH="1">
            <a:off x="2370451" y="2622337"/>
            <a:ext cx="3062147" cy="2481387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2652495" y="3201141"/>
            <a:ext cx="1371600" cy="1388533"/>
          </a:xfrm>
          <a:prstGeom prst="ellipse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456418" y="5394105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Slave2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795961" y="5334231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Slave1</a:t>
            </a:r>
            <a:endParaRPr kumimoji="1" lang="zh-CN" altLang="en-US" dirty="0"/>
          </a:p>
        </p:txBody>
      </p:sp>
      <p:cxnSp>
        <p:nvCxnSpPr>
          <p:cNvPr id="17" name="曲线连接符 16"/>
          <p:cNvCxnSpPr>
            <a:stCxn id="12" idx="4"/>
            <a:endCxn id="14" idx="1"/>
          </p:cNvCxnSpPr>
          <p:nvPr/>
        </p:nvCxnSpPr>
        <p:spPr>
          <a:xfrm rot="16200000" flipH="1">
            <a:off x="3493901" y="4434067"/>
            <a:ext cx="1007777" cy="1318989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4"/>
            <a:endCxn id="15" idx="7"/>
          </p:cNvCxnSpPr>
          <p:nvPr/>
        </p:nvCxnSpPr>
        <p:spPr>
          <a:xfrm rot="5400000">
            <a:off x="2178544" y="4377825"/>
            <a:ext cx="947903" cy="137160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flipH="1">
            <a:off x="863600" y="1724628"/>
            <a:ext cx="3594462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</a:t>
            </a:r>
            <a:r>
              <a:rPr kumimoji="1" lang="zh-CN" altLang="en-US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25579" y="25806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PUBLISH</a:t>
            </a:r>
            <a:endParaRPr kumimoji="1" lang="zh-CN" altLang="en-US" dirty="0"/>
          </a:p>
        </p:txBody>
      </p:sp>
      <p:cxnSp>
        <p:nvCxnSpPr>
          <p:cNvPr id="33" name="曲线连接符 32"/>
          <p:cNvCxnSpPr>
            <a:stCxn id="12" idx="0"/>
            <a:endCxn id="27" idx="2"/>
          </p:cNvCxnSpPr>
          <p:nvPr/>
        </p:nvCxnSpPr>
        <p:spPr>
          <a:xfrm rot="16200000" flipV="1">
            <a:off x="2564972" y="2427818"/>
            <a:ext cx="869183" cy="677464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3600" y="694267"/>
            <a:ext cx="91519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向主服务器和从服务器发送信息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828018" y="2972077"/>
            <a:ext cx="679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PUBLISH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 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__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sentinel__: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hello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“&lt;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s_ip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&gt;,&lt;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s_port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&gt;,&lt;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s_runid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&gt;,&lt;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s_epoch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&gt;,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m_ip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&gt;,&lt;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m_port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&gt;,&lt;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m_runid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&gt;,&lt;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m_epoch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&gt;”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3" name="曲线连接符 2"/>
          <p:cNvCxnSpPr>
            <a:stCxn id="27" idx="2"/>
            <a:endCxn id="15" idx="0"/>
          </p:cNvCxnSpPr>
          <p:nvPr/>
        </p:nvCxnSpPr>
        <p:spPr>
          <a:xfrm rot="5400000">
            <a:off x="570160" y="3243559"/>
            <a:ext cx="3002273" cy="1179070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27" idx="2"/>
            <a:endCxn id="14" idx="0"/>
          </p:cNvCxnSpPr>
          <p:nvPr/>
        </p:nvCxnSpPr>
        <p:spPr>
          <a:xfrm rot="16200000" flipH="1">
            <a:off x="2370451" y="2622337"/>
            <a:ext cx="3062147" cy="2481387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1852845" y="4948469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Redis2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852845" y="3288393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接收来自主服务器和</a:t>
            </a:r>
            <a:r>
              <a:rPr kumimoji="1" lang="zh-CN" altLang="en-US" sz="5000" smtClean="0"/>
              <a:t>从服务器信息</a:t>
            </a:r>
            <a:endParaRPr kumimoji="1" lang="zh-CN" altLang="en-US" sz="3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854754" y="1644451"/>
            <a:ext cx="63706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127.0.0.1:6381&gt; </a:t>
            </a:r>
            <a:r>
              <a:rPr kumimoji="1" lang="en-US" altLang="zh-CN" dirty="0">
                <a:solidFill>
                  <a:schemeClr val="accent5"/>
                </a:solidFill>
                <a:latin typeface="Heiti SC Light" charset="-122"/>
                <a:ea typeface="Heiti SC Light" charset="-122"/>
                <a:cs typeface="Heiti SC Light" charset="-122"/>
              </a:rPr>
              <a:t>subscribe __</a:t>
            </a:r>
            <a:r>
              <a:rPr kumimoji="1" lang="en-US" altLang="zh-CN" dirty="0" err="1">
                <a:solidFill>
                  <a:schemeClr val="accent5"/>
                </a:solidFill>
                <a:latin typeface="Heiti SC Light" charset="-122"/>
                <a:ea typeface="Heiti SC Light" charset="-122"/>
                <a:cs typeface="Heiti SC Light" charset="-122"/>
              </a:rPr>
              <a:t>sentinel__:</a:t>
            </a:r>
            <a:r>
              <a:rPr kumimoji="1" lang="en-US" altLang="zh-CN" dirty="0" err="1" smtClean="0">
                <a:solidFill>
                  <a:schemeClr val="accent5"/>
                </a:solidFill>
                <a:latin typeface="Heiti SC Light" charset="-122"/>
                <a:ea typeface="Heiti SC Light" charset="-122"/>
                <a:cs typeface="Heiti SC Light" charset="-122"/>
              </a:rPr>
              <a:t>hello</a:t>
            </a:r>
            <a:endParaRPr kumimoji="1" lang="en-US" altLang="zh-CN" dirty="0" smtClean="0">
              <a:solidFill>
                <a:schemeClr val="accent5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Reading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messages... (press Ctrl-C to quit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1) "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subscribe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"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) "__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sentinel__: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hello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”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) (integer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) 1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1)"message”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) "__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sentinel__: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hello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”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en-US" altLang="zh-CN" dirty="0" smtClean="0">
                <a:solidFill>
                  <a:schemeClr val="accent5"/>
                </a:solidFill>
                <a:latin typeface="Heiti SC Light" charset="-122"/>
                <a:ea typeface="Heiti SC Light" charset="-122"/>
                <a:cs typeface="Heiti SC Light" charset="-122"/>
              </a:rPr>
              <a:t>)"127.0.0.1,26381,7b688e5ff83547bc5d769e447dd6f0d6c7062efc,1,mymaster,127.0.0.1,6380,1”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1)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"message”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) "__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sentinel__: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hello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”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en-US" altLang="zh-CN" dirty="0" smtClean="0">
                <a:solidFill>
                  <a:schemeClr val="accent5"/>
                </a:solidFill>
                <a:latin typeface="Heiti SC Light" charset="-122"/>
                <a:ea typeface="Heiti SC Light" charset="-122"/>
                <a:cs typeface="Heiti SC Light" charset="-122"/>
              </a:rPr>
              <a:t>)"127.0.0.1,26380,3e285a2f9c76d3ecd6cd57b9c8d3dccdd6d7fdc7,1,mymaster,127.0.0.1,6380,1”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1)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"message”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) "__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sentinel__: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hello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”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3)</a:t>
            </a:r>
            <a:r>
              <a:rPr kumimoji="1" lang="en-US" altLang="zh-CN" dirty="0" smtClean="0">
                <a:solidFill>
                  <a:schemeClr val="accent5"/>
                </a:solidFill>
                <a:latin typeface="Heiti SC Light" charset="-122"/>
                <a:ea typeface="Heiti SC Light" charset="-122"/>
                <a:cs typeface="Heiti SC Light" charset="-122"/>
              </a:rPr>
              <a:t>"127.0.0.1,26382,7b688e5ff83547bc5d769e447dd6f0d6c7062efc,1,mymaster,127.0.0.1,6380,1”</a:t>
            </a:r>
          </a:p>
          <a:p>
            <a:r>
              <a:rPr kumimoji="1" lang="mr-IN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…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" name="圆角矩形 15"/>
          <p:cNvSpPr/>
          <p:nvPr/>
        </p:nvSpPr>
        <p:spPr>
          <a:xfrm flipH="1">
            <a:off x="1038457" y="1925671"/>
            <a:ext cx="3594462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</a:t>
            </a:r>
            <a:r>
              <a:rPr kumimoji="1" lang="zh-CN" altLang="en-US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实例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曲线连接符 8"/>
          <p:cNvCxnSpPr>
            <a:stCxn id="16" idx="3"/>
            <a:endCxn id="15" idx="2"/>
          </p:cNvCxnSpPr>
          <p:nvPr/>
        </p:nvCxnSpPr>
        <p:spPr>
          <a:xfrm rot="10800000" flipH="1" flipV="1">
            <a:off x="1038457" y="2229336"/>
            <a:ext cx="814388" cy="1753324"/>
          </a:xfrm>
          <a:prstGeom prst="curvedConnector3">
            <a:avLst>
              <a:gd name="adj1" fmla="val -28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6" idx="3"/>
            <a:endCxn id="14" idx="2"/>
          </p:cNvCxnSpPr>
          <p:nvPr/>
        </p:nvCxnSpPr>
        <p:spPr>
          <a:xfrm rot="10800000" flipH="1" flipV="1">
            <a:off x="1038457" y="2229336"/>
            <a:ext cx="814388" cy="3413400"/>
          </a:xfrm>
          <a:prstGeom prst="curvedConnector3">
            <a:avLst>
              <a:gd name="adj1" fmla="val -28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4" idx="6"/>
            <a:endCxn id="16" idx="1"/>
          </p:cNvCxnSpPr>
          <p:nvPr/>
        </p:nvCxnSpPr>
        <p:spPr>
          <a:xfrm flipV="1">
            <a:off x="3224445" y="2229336"/>
            <a:ext cx="1408474" cy="3413400"/>
          </a:xfrm>
          <a:prstGeom prst="curvedConnector3">
            <a:avLst>
              <a:gd name="adj1" fmla="val 116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5" idx="6"/>
            <a:endCxn id="16" idx="1"/>
          </p:cNvCxnSpPr>
          <p:nvPr/>
        </p:nvCxnSpPr>
        <p:spPr>
          <a:xfrm flipV="1">
            <a:off x="3224445" y="2229336"/>
            <a:ext cx="1408474" cy="1753324"/>
          </a:xfrm>
          <a:prstGeom prst="curvedConnector3">
            <a:avLst>
              <a:gd name="adj1" fmla="val 116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185863" y="32883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715667" y="3332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订阅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33924" y="4676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832834" y="47638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订阅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3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2652495" y="3201141"/>
            <a:ext cx="1371600" cy="1388533"/>
          </a:xfrm>
          <a:prstGeom prst="ellipse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456418" y="5394105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Slave2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795961" y="5334231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Slave1</a:t>
            </a:r>
            <a:endParaRPr kumimoji="1" lang="zh-CN" altLang="en-US" dirty="0"/>
          </a:p>
        </p:txBody>
      </p:sp>
      <p:cxnSp>
        <p:nvCxnSpPr>
          <p:cNvPr id="17" name="曲线连接符 16"/>
          <p:cNvCxnSpPr>
            <a:stCxn id="12" idx="4"/>
            <a:endCxn id="14" idx="1"/>
          </p:cNvCxnSpPr>
          <p:nvPr/>
        </p:nvCxnSpPr>
        <p:spPr>
          <a:xfrm rot="16200000" flipH="1">
            <a:off x="3493901" y="4434067"/>
            <a:ext cx="1007777" cy="1318989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4"/>
            <a:endCxn id="15" idx="7"/>
          </p:cNvCxnSpPr>
          <p:nvPr/>
        </p:nvCxnSpPr>
        <p:spPr>
          <a:xfrm rot="5400000">
            <a:off x="2178544" y="4377825"/>
            <a:ext cx="947903" cy="137160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flipH="1">
            <a:off x="863600" y="2025900"/>
            <a:ext cx="2108200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Sentinel_1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曲线连接符 32"/>
          <p:cNvCxnSpPr>
            <a:stCxn id="12" idx="0"/>
            <a:endCxn id="27" idx="2"/>
          </p:cNvCxnSpPr>
          <p:nvPr/>
        </p:nvCxnSpPr>
        <p:spPr>
          <a:xfrm rot="16200000" flipV="1">
            <a:off x="2344043" y="2206888"/>
            <a:ext cx="567911" cy="142059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263958" y="2254728"/>
            <a:ext cx="5651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主观下线（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Subjectively Down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， 简称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SDOWN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默认：每秒一次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有效回复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：主服务器、从服务器、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返回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+PONG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-LOADING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 MASTERDOWN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三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种回复中的其中一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种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3" name="曲线连接符 2"/>
          <p:cNvCxnSpPr>
            <a:stCxn id="27" idx="2"/>
            <a:endCxn id="15" idx="0"/>
          </p:cNvCxnSpPr>
          <p:nvPr/>
        </p:nvCxnSpPr>
        <p:spPr>
          <a:xfrm rot="5400000">
            <a:off x="349231" y="3765761"/>
            <a:ext cx="2701001" cy="435939"/>
          </a:xfrm>
          <a:prstGeom prst="curvedConnector3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27" idx="2"/>
            <a:endCxn id="14" idx="0"/>
          </p:cNvCxnSpPr>
          <p:nvPr/>
        </p:nvCxnSpPr>
        <p:spPr>
          <a:xfrm rot="16200000" flipH="1">
            <a:off x="2149522" y="2401408"/>
            <a:ext cx="2760875" cy="3224518"/>
          </a:xfrm>
          <a:prstGeom prst="curvedConnector3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 flipH="1">
            <a:off x="3644412" y="2024224"/>
            <a:ext cx="2108200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Sentinel_2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曲线连接符 7"/>
          <p:cNvCxnSpPr>
            <a:stCxn id="27" idx="0"/>
            <a:endCxn id="18" idx="0"/>
          </p:cNvCxnSpPr>
          <p:nvPr/>
        </p:nvCxnSpPr>
        <p:spPr>
          <a:xfrm rot="5400000" flipH="1" flipV="1">
            <a:off x="3307268" y="634656"/>
            <a:ext cx="1676" cy="2780812"/>
          </a:xfrm>
          <a:prstGeom prst="curvedConnector3">
            <a:avLst>
              <a:gd name="adj1" fmla="val 23969332"/>
            </a:avLst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58006" y="132927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PING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检测主观下线状态</a:t>
            </a:r>
            <a:endParaRPr kumimoji="1" lang="zh-CN" altLang="en-US" sz="3600" dirty="0"/>
          </a:p>
        </p:txBody>
      </p:sp>
      <p:cxnSp>
        <p:nvCxnSpPr>
          <p:cNvPr id="24" name="曲线连接符 23"/>
          <p:cNvCxnSpPr>
            <a:stCxn id="18" idx="2"/>
            <a:endCxn id="12" idx="0"/>
          </p:cNvCxnSpPr>
          <p:nvPr/>
        </p:nvCxnSpPr>
        <p:spPr>
          <a:xfrm rot="5400000">
            <a:off x="3733611" y="2236239"/>
            <a:ext cx="569587" cy="1360217"/>
          </a:xfrm>
          <a:prstGeom prst="curvedConnector3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8" idx="2"/>
            <a:endCxn id="15" idx="7"/>
          </p:cNvCxnSpPr>
          <p:nvPr/>
        </p:nvCxnSpPr>
        <p:spPr>
          <a:xfrm rot="5400000">
            <a:off x="1879593" y="2718657"/>
            <a:ext cx="2906023" cy="2731817"/>
          </a:xfrm>
          <a:prstGeom prst="curvedConnector3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8" idx="2"/>
            <a:endCxn id="14" idx="0"/>
          </p:cNvCxnSpPr>
          <p:nvPr/>
        </p:nvCxnSpPr>
        <p:spPr>
          <a:xfrm rot="16200000" flipH="1">
            <a:off x="3539090" y="3790976"/>
            <a:ext cx="2762551" cy="443706"/>
          </a:xfrm>
          <a:prstGeom prst="curvedConnector3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224389" y="271862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PING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81272" y="271808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4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187756" y="1954691"/>
            <a:ext cx="8527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客观下线（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Objectively Down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， 简称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ODOWN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342900" indent="-342900">
              <a:buFont typeface="Wingdings" charset="2"/>
              <a:buChar char="n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发送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is-master-down-by-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addr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&lt;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ip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&gt; &lt;port&gt; &lt;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current_epoch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&gt; &lt;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runid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</a:p>
          <a:p>
            <a:pPr marL="342900" indent="-342900">
              <a:buFont typeface="Wingdings" charset="2"/>
              <a:buChar char="n"/>
            </a:pPr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342900" indent="-342900">
              <a:buFont typeface="Wingdings" charset="2"/>
              <a:buChar char="n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接收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is-master-down-by-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addr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并回复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down_state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，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1 -- 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主服务器下线；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0 -- 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主服务器未下线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leader_runid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，*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-- 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仅用于检测主服务器的客观下线状态；局部 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sentinel_id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– 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用于选举领头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800100" lvl="1" indent="-342900">
              <a:buFont typeface="Wingdings" charset="2"/>
              <a:buChar char="n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leader_epoch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，目标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的局部领头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的配置纪元， 用于选举领头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，仅当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leader_runid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值不为*时有效，如果 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leader_runid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值为*，则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leader_epoch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总为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0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检测客观下线状态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08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主观</a:t>
            </a:r>
            <a:r>
              <a:rPr kumimoji="1" lang="en-US" altLang="zh-CN" sz="5000" dirty="0" smtClean="0"/>
              <a:t>/</a:t>
            </a:r>
            <a:r>
              <a:rPr kumimoji="1" lang="zh-CN" altLang="en-US" sz="5000" dirty="0" smtClean="0"/>
              <a:t>客观下线状态转换</a:t>
            </a:r>
            <a:endParaRPr kumimoji="1" lang="zh-CN" altLang="en-US" sz="3600" dirty="0"/>
          </a:p>
        </p:txBody>
      </p:sp>
      <p:sp>
        <p:nvSpPr>
          <p:cNvPr id="4" name="椭圆 3"/>
          <p:cNvSpPr/>
          <p:nvPr/>
        </p:nvSpPr>
        <p:spPr>
          <a:xfrm>
            <a:off x="3209708" y="3331684"/>
            <a:ext cx="1371600" cy="1388533"/>
          </a:xfrm>
          <a:prstGeom prst="ellipse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076096" y="5464775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Slave2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353174" y="5464775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Slave1</a:t>
            </a:r>
            <a:endParaRPr kumimoji="1" lang="zh-CN" altLang="en-US" dirty="0"/>
          </a:p>
        </p:txBody>
      </p:sp>
      <p:cxnSp>
        <p:nvCxnSpPr>
          <p:cNvPr id="7" name="曲线连接符 6"/>
          <p:cNvCxnSpPr/>
          <p:nvPr/>
        </p:nvCxnSpPr>
        <p:spPr>
          <a:xfrm rot="16200000" flipH="1">
            <a:off x="4065934" y="4547194"/>
            <a:ext cx="1007777" cy="1318989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5400000">
            <a:off x="2735757" y="4508369"/>
            <a:ext cx="947903" cy="137160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 flipH="1">
            <a:off x="863600" y="2025900"/>
            <a:ext cx="2108200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Sentinel_1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曲线连接符 9"/>
          <p:cNvCxnSpPr>
            <a:endCxn id="9" idx="2"/>
          </p:cNvCxnSpPr>
          <p:nvPr/>
        </p:nvCxnSpPr>
        <p:spPr>
          <a:xfrm rot="10800000">
            <a:off x="1917700" y="2633230"/>
            <a:ext cx="1977810" cy="698456"/>
          </a:xfrm>
          <a:prstGeom prst="curvedConnector2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 flipH="1">
            <a:off x="6936518" y="2025900"/>
            <a:ext cx="2108200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Sentinel_2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02869" y="2790366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</a:t>
            </a:r>
            <a:r>
              <a:rPr kumimoji="1" lang="zh-CN" altLang="en-US" dirty="0" smtClean="0"/>
              <a:t>命令返回值错误或超时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标记为</a:t>
            </a:r>
            <a:r>
              <a:rPr kumimoji="1" lang="en-US" altLang="zh-CN" dirty="0" smtClean="0"/>
              <a:t>SDOWN</a:t>
            </a:r>
            <a:r>
              <a:rPr kumimoji="1" lang="zh-CN" altLang="en-US" dirty="0" smtClean="0"/>
              <a:t>状态</a:t>
            </a:r>
            <a:endParaRPr kumimoji="1" lang="zh-CN" altLang="en-US" dirty="0"/>
          </a:p>
        </p:txBody>
      </p:sp>
      <p:sp>
        <p:nvSpPr>
          <p:cNvPr id="2" name="八角星 1"/>
          <p:cNvSpPr/>
          <p:nvPr/>
        </p:nvSpPr>
        <p:spPr>
          <a:xfrm>
            <a:off x="643957" y="2763773"/>
            <a:ext cx="700087" cy="611973"/>
          </a:xfrm>
          <a:prstGeom prst="star8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66" name="文本框 565"/>
          <p:cNvSpPr txBox="1"/>
          <p:nvPr/>
        </p:nvSpPr>
        <p:spPr>
          <a:xfrm>
            <a:off x="2724774" y="1373219"/>
            <a:ext cx="401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</a:t>
            </a:r>
            <a:r>
              <a:rPr lang="en-US" altLang="zh-CN" dirty="0" smtClean="0"/>
              <a:t>SENTINEL</a:t>
            </a:r>
            <a:r>
              <a:rPr lang="en-US" altLang="zh-CN" dirty="0"/>
              <a:t> </a:t>
            </a:r>
            <a:r>
              <a:rPr lang="en-US" altLang="zh-CN" dirty="0" smtClean="0"/>
              <a:t>is-master-down-by-</a:t>
            </a:r>
            <a:r>
              <a:rPr lang="en-US" altLang="zh-CN" dirty="0" err="1" smtClean="0"/>
              <a:t>addr</a:t>
            </a:r>
            <a:endParaRPr lang="en-US" altLang="zh-CN" dirty="0" smtClean="0"/>
          </a:p>
          <a:p>
            <a:r>
              <a:rPr lang="zh-CN" altLang="en-US" dirty="0" smtClean="0"/>
              <a:t>询问是否认同下线状态</a:t>
            </a:r>
            <a:r>
              <a:rPr lang="en-US" altLang="zh-CN" dirty="0"/>
              <a:t> </a:t>
            </a:r>
            <a:endParaRPr kumimoji="1" lang="zh-CN" altLang="en-US" dirty="0"/>
          </a:p>
        </p:txBody>
      </p:sp>
      <p:cxnSp>
        <p:nvCxnSpPr>
          <p:cNvPr id="572" name="曲线连接符 571"/>
          <p:cNvCxnSpPr>
            <a:stCxn id="9" idx="0"/>
            <a:endCxn id="13" idx="0"/>
          </p:cNvCxnSpPr>
          <p:nvPr/>
        </p:nvCxnSpPr>
        <p:spPr>
          <a:xfrm rot="5400000" flipH="1" flipV="1">
            <a:off x="4954159" y="-1010559"/>
            <a:ext cx="12700" cy="607291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曲线连接符 573"/>
          <p:cNvCxnSpPr>
            <a:stCxn id="13" idx="2"/>
            <a:endCxn id="9" idx="2"/>
          </p:cNvCxnSpPr>
          <p:nvPr/>
        </p:nvCxnSpPr>
        <p:spPr>
          <a:xfrm rot="5400000">
            <a:off x="4954159" y="-403229"/>
            <a:ext cx="12700" cy="607291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文本框 574"/>
          <p:cNvSpPr txBox="1"/>
          <p:nvPr/>
        </p:nvSpPr>
        <p:spPr>
          <a:xfrm>
            <a:off x="4657783" y="2639580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回复，如果足够的认同，则变为</a:t>
            </a:r>
            <a:r>
              <a:rPr kumimoji="1" lang="en-US" altLang="zh-CN" dirty="0" smtClean="0"/>
              <a:t>ODOWN</a:t>
            </a:r>
          </a:p>
        </p:txBody>
      </p:sp>
      <p:cxnSp>
        <p:nvCxnSpPr>
          <p:cNvPr id="578" name="曲线连接符 577"/>
          <p:cNvCxnSpPr>
            <a:stCxn id="4" idx="6"/>
            <a:endCxn id="13" idx="2"/>
          </p:cNvCxnSpPr>
          <p:nvPr/>
        </p:nvCxnSpPr>
        <p:spPr>
          <a:xfrm flipV="1">
            <a:off x="4581308" y="2633230"/>
            <a:ext cx="3409310" cy="1392721"/>
          </a:xfrm>
          <a:prstGeom prst="curvedConnector2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八角星 578"/>
          <p:cNvSpPr/>
          <p:nvPr/>
        </p:nvSpPr>
        <p:spPr>
          <a:xfrm>
            <a:off x="2024687" y="1414625"/>
            <a:ext cx="700087" cy="611973"/>
          </a:xfrm>
          <a:prstGeom prst="star8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80" name="文本框 579"/>
          <p:cNvSpPr txBox="1"/>
          <p:nvPr/>
        </p:nvSpPr>
        <p:spPr>
          <a:xfrm>
            <a:off x="7600950" y="3686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81" name="八角星 580"/>
          <p:cNvSpPr/>
          <p:nvPr/>
        </p:nvSpPr>
        <p:spPr>
          <a:xfrm>
            <a:off x="5706206" y="2169553"/>
            <a:ext cx="700087" cy="611973"/>
          </a:xfrm>
          <a:prstGeom prst="star8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82" name="文本框 581"/>
          <p:cNvSpPr txBox="1"/>
          <p:nvPr/>
        </p:nvSpPr>
        <p:spPr>
          <a:xfrm>
            <a:off x="1175311" y="3413914"/>
            <a:ext cx="1853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没有足够的认同</a:t>
            </a:r>
            <a:endParaRPr kumimoji="1" lang="en-US" altLang="zh-CN" dirty="0" smtClean="0"/>
          </a:p>
          <a:p>
            <a:r>
              <a:rPr kumimoji="1" lang="zh-CN" altLang="en-US" dirty="0" smtClean="0"/>
              <a:t>移除客观下线</a:t>
            </a:r>
            <a:endParaRPr kumimoji="1" lang="en-US" altLang="zh-CN" dirty="0" smtClean="0"/>
          </a:p>
        </p:txBody>
      </p:sp>
      <p:sp>
        <p:nvSpPr>
          <p:cNvPr id="583" name="八角星 582"/>
          <p:cNvSpPr/>
          <p:nvPr/>
        </p:nvSpPr>
        <p:spPr>
          <a:xfrm>
            <a:off x="516399" y="3387321"/>
            <a:ext cx="700087" cy="611973"/>
          </a:xfrm>
          <a:prstGeom prst="star8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84" name="文本框 583"/>
          <p:cNvSpPr txBox="1"/>
          <p:nvPr/>
        </p:nvSpPr>
        <p:spPr>
          <a:xfrm>
            <a:off x="1219819" y="4140280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PING</a:t>
            </a:r>
            <a:r>
              <a:rPr kumimoji="1" lang="zh-CN" altLang="en-US" dirty="0" smtClean="0"/>
              <a:t>回复</a:t>
            </a:r>
            <a:endParaRPr kumimoji="1" lang="en-US" altLang="zh-CN" dirty="0" smtClean="0"/>
          </a:p>
          <a:p>
            <a:r>
              <a:rPr kumimoji="1" lang="zh-CN" altLang="en-US" dirty="0" smtClean="0"/>
              <a:t>移除主观下线</a:t>
            </a:r>
            <a:endParaRPr kumimoji="1" lang="en-US" altLang="zh-CN" dirty="0" smtClean="0"/>
          </a:p>
        </p:txBody>
      </p:sp>
      <p:sp>
        <p:nvSpPr>
          <p:cNvPr id="585" name="八角星 584"/>
          <p:cNvSpPr/>
          <p:nvPr/>
        </p:nvSpPr>
        <p:spPr>
          <a:xfrm>
            <a:off x="560907" y="4113687"/>
            <a:ext cx="700087" cy="611973"/>
          </a:xfrm>
          <a:prstGeom prst="star8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45909379"/>
              </p:ext>
            </p:extLst>
          </p:nvPr>
        </p:nvGraphicFramePr>
        <p:xfrm>
          <a:off x="863600" y="694267"/>
          <a:ext cx="10752667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7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187756" y="1954691"/>
            <a:ext cx="852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只要一个 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发现某个主服务器进入了客观下线状态， 这个 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就可能会被其他 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推选出， 并对失效的主服务器执行自动故障迁移操作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选举领头</a:t>
            </a:r>
            <a:r>
              <a:rPr kumimoji="1" lang="en-US" altLang="zh-CN" sz="5000" dirty="0" smtClean="0"/>
              <a:t>Sentinel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48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187756" y="1954691"/>
            <a:ext cx="8527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选出一个从服务器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p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发送命令：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SLAVEOF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no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one</a:t>
            </a:r>
          </a:p>
          <a:p>
            <a:pPr marL="742950" lvl="1" indent="-285750">
              <a:buFont typeface="Wingdings" charset="2"/>
              <a:buChar char="p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发送命令：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INFO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修改从服务器复制目标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p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发送命令：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SLAVEOF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new_master_ip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new_maser_port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</a:p>
          <a:p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通过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PUBLISH/SUBSCIBE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，将更新后的配置传播给所有其他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， 其他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对它们自己的配置进行更新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将旧的主服务器变为从服务器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p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发送命令：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SLAVEOF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new_maser_ip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new_master_port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</a:p>
          <a:p>
            <a:endParaRPr kumimoji="1"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故障转移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29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5324257" y="3276503"/>
            <a:ext cx="1371600" cy="1388533"/>
          </a:xfrm>
          <a:prstGeom prst="ellipse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128180" y="5469467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Slave2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67723" y="5409593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Slave2</a:t>
            </a:r>
            <a:endParaRPr kumimoji="1" lang="zh-CN" altLang="en-US" dirty="0"/>
          </a:p>
        </p:txBody>
      </p:sp>
      <p:cxnSp>
        <p:nvCxnSpPr>
          <p:cNvPr id="17" name="曲线连接符 16"/>
          <p:cNvCxnSpPr>
            <a:stCxn id="12" idx="4"/>
            <a:endCxn id="14" idx="1"/>
          </p:cNvCxnSpPr>
          <p:nvPr/>
        </p:nvCxnSpPr>
        <p:spPr>
          <a:xfrm rot="16200000" flipH="1">
            <a:off x="6165663" y="4509429"/>
            <a:ext cx="1007777" cy="1318989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4"/>
            <a:endCxn id="15" idx="7"/>
          </p:cNvCxnSpPr>
          <p:nvPr/>
        </p:nvCxnSpPr>
        <p:spPr>
          <a:xfrm rot="5400000">
            <a:off x="4850306" y="4453187"/>
            <a:ext cx="947903" cy="137160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flipH="1">
            <a:off x="3535362" y="1799990"/>
            <a:ext cx="3594462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</a:t>
            </a:r>
            <a:r>
              <a:rPr kumimoji="1" lang="zh-CN" altLang="en-US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897341" y="2656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监视</a:t>
            </a:r>
            <a:endParaRPr kumimoji="1" lang="zh-CN" altLang="en-US" dirty="0"/>
          </a:p>
        </p:txBody>
      </p:sp>
      <p:cxnSp>
        <p:nvCxnSpPr>
          <p:cNvPr id="33" name="曲线连接符 32"/>
          <p:cNvCxnSpPr>
            <a:stCxn id="12" idx="0"/>
            <a:endCxn id="27" idx="2"/>
          </p:cNvCxnSpPr>
          <p:nvPr/>
        </p:nvCxnSpPr>
        <p:spPr>
          <a:xfrm rot="16200000" flipV="1">
            <a:off x="5236734" y="2503180"/>
            <a:ext cx="869183" cy="677464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3600" y="694267"/>
            <a:ext cx="74906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smtClean="0"/>
              <a:t>Sentinel</a:t>
            </a:r>
            <a:r>
              <a:rPr kumimoji="1" lang="zh-CN" altLang="en-US" sz="5000" dirty="0" smtClean="0"/>
              <a:t>与</a:t>
            </a:r>
            <a:r>
              <a:rPr kumimoji="1" lang="en-US" altLang="zh-CN" sz="5000" dirty="0" smtClean="0"/>
              <a:t>Master</a:t>
            </a:r>
            <a:r>
              <a:rPr kumimoji="1" lang="zh-CN" altLang="en-US" sz="5000" dirty="0"/>
              <a:t>、</a:t>
            </a:r>
            <a:r>
              <a:rPr kumimoji="1" lang="en-US" altLang="zh-CN" sz="5000" dirty="0" smtClean="0"/>
              <a:t>Slave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  <p:cxnSp>
        <p:nvCxnSpPr>
          <p:cNvPr id="3" name="曲线连接符 2"/>
          <p:cNvCxnSpPr>
            <a:stCxn id="27" idx="2"/>
            <a:endCxn id="15" idx="0"/>
          </p:cNvCxnSpPr>
          <p:nvPr/>
        </p:nvCxnSpPr>
        <p:spPr>
          <a:xfrm rot="5400000">
            <a:off x="3241922" y="3318921"/>
            <a:ext cx="3002273" cy="1179070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27" idx="2"/>
            <a:endCxn id="14" idx="0"/>
          </p:cNvCxnSpPr>
          <p:nvPr/>
        </p:nvCxnSpPr>
        <p:spPr>
          <a:xfrm rot="16200000" flipH="1">
            <a:off x="5042213" y="2697699"/>
            <a:ext cx="3062147" cy="2481387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86193" y="4076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监视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29994" y="35028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监视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763109" y="48522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复制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364355" y="4766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复制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63600" y="349736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Master</a:t>
            </a:r>
            <a:endParaRPr kumimoji="1"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63600" y="5716969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Slave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7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5324257" y="3276503"/>
            <a:ext cx="1371600" cy="1388533"/>
          </a:xfrm>
          <a:prstGeom prst="ellipse">
            <a:avLst/>
          </a:prstGeom>
          <a:solidFill>
            <a:srgbClr val="C00000">
              <a:alpha val="0"/>
            </a:srgbClr>
          </a:solidFill>
          <a:ln w="635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128180" y="5469467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Slave2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67723" y="5409593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Slave1</a:t>
            </a:r>
            <a:endParaRPr kumimoji="1" lang="zh-CN" altLang="en-US" dirty="0"/>
          </a:p>
        </p:txBody>
      </p:sp>
      <p:cxnSp>
        <p:nvCxnSpPr>
          <p:cNvPr id="17" name="曲线连接符 16"/>
          <p:cNvCxnSpPr>
            <a:stCxn id="12" idx="4"/>
            <a:endCxn id="14" idx="1"/>
          </p:cNvCxnSpPr>
          <p:nvPr/>
        </p:nvCxnSpPr>
        <p:spPr>
          <a:xfrm rot="16200000" flipH="1">
            <a:off x="6165663" y="4509429"/>
            <a:ext cx="1007777" cy="1318989"/>
          </a:xfrm>
          <a:prstGeom prst="curvedConnector3">
            <a:avLst>
              <a:gd name="adj1" fmla="val 50000"/>
            </a:avLst>
          </a:prstGeom>
          <a:ln w="254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4"/>
            <a:endCxn id="15" idx="7"/>
          </p:cNvCxnSpPr>
          <p:nvPr/>
        </p:nvCxnSpPr>
        <p:spPr>
          <a:xfrm rot="5400000">
            <a:off x="4850306" y="4453187"/>
            <a:ext cx="947903" cy="1371600"/>
          </a:xfrm>
          <a:prstGeom prst="curvedConnector3">
            <a:avLst>
              <a:gd name="adj1" fmla="val 50000"/>
            </a:avLst>
          </a:prstGeom>
          <a:ln w="254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flipH="1">
            <a:off x="3535362" y="1799990"/>
            <a:ext cx="3594462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</a:t>
            </a:r>
            <a:r>
              <a:rPr kumimoji="1" lang="zh-CN" altLang="en-US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897341" y="2656049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察觉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下线</a:t>
            </a:r>
            <a:endParaRPr kumimoji="1" lang="zh-CN" altLang="en-US" dirty="0"/>
          </a:p>
        </p:txBody>
      </p:sp>
      <p:cxnSp>
        <p:nvCxnSpPr>
          <p:cNvPr id="33" name="曲线连接符 32"/>
          <p:cNvCxnSpPr>
            <a:stCxn id="12" idx="0"/>
            <a:endCxn id="27" idx="2"/>
          </p:cNvCxnSpPr>
          <p:nvPr/>
        </p:nvCxnSpPr>
        <p:spPr>
          <a:xfrm rot="16200000" flipV="1">
            <a:off x="5236734" y="2503180"/>
            <a:ext cx="869183" cy="677464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3600" y="694267"/>
            <a:ext cx="90090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smtClean="0"/>
              <a:t>Sentinel</a:t>
            </a:r>
            <a:r>
              <a:rPr kumimoji="1" lang="zh-CN" altLang="en-US" sz="5000" dirty="0" smtClean="0"/>
              <a:t>检测</a:t>
            </a:r>
            <a:r>
              <a:rPr kumimoji="1" lang="en-US" altLang="zh-CN" sz="5000" dirty="0" smtClean="0"/>
              <a:t>Master</a:t>
            </a:r>
            <a:r>
              <a:rPr kumimoji="1" lang="zh-CN" altLang="en-US" sz="5000" dirty="0" smtClean="0"/>
              <a:t>下线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  <p:cxnSp>
        <p:nvCxnSpPr>
          <p:cNvPr id="3" name="曲线连接符 2"/>
          <p:cNvCxnSpPr>
            <a:stCxn id="27" idx="2"/>
            <a:endCxn id="15" idx="0"/>
          </p:cNvCxnSpPr>
          <p:nvPr/>
        </p:nvCxnSpPr>
        <p:spPr>
          <a:xfrm rot="5400000">
            <a:off x="3241922" y="3318921"/>
            <a:ext cx="3002273" cy="1179070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27" idx="2"/>
            <a:endCxn id="14" idx="0"/>
          </p:cNvCxnSpPr>
          <p:nvPr/>
        </p:nvCxnSpPr>
        <p:spPr>
          <a:xfrm rot="16200000" flipH="1">
            <a:off x="5042213" y="2697699"/>
            <a:ext cx="3062147" cy="2481387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86193" y="4076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监视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29994" y="35028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监视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591869" y="47995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复制终止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364355" y="47663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复制终止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63600" y="349736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Master</a:t>
            </a:r>
            <a:endParaRPr kumimoji="1"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63600" y="5716969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Slave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28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2532764" y="3274109"/>
            <a:ext cx="1371600" cy="1388533"/>
          </a:xfrm>
          <a:prstGeom prst="ellipse">
            <a:avLst/>
          </a:prstGeom>
          <a:solidFill>
            <a:srgbClr val="C00000">
              <a:alpha val="0"/>
            </a:srgbClr>
          </a:solidFill>
          <a:ln w="635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8146824" y="5135673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Slave2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 flipH="1">
            <a:off x="3535362" y="1799990"/>
            <a:ext cx="3594462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</a:t>
            </a:r>
            <a:r>
              <a:rPr kumimoji="1" lang="zh-CN" altLang="en-US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33826" y="24956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等待再次上线</a:t>
            </a:r>
            <a:endParaRPr kumimoji="1" lang="zh-CN" altLang="en-US" dirty="0"/>
          </a:p>
        </p:txBody>
      </p:sp>
      <p:cxnSp>
        <p:nvCxnSpPr>
          <p:cNvPr id="33" name="曲线连接符 32"/>
          <p:cNvCxnSpPr>
            <a:stCxn id="12" idx="0"/>
            <a:endCxn id="27" idx="2"/>
          </p:cNvCxnSpPr>
          <p:nvPr/>
        </p:nvCxnSpPr>
        <p:spPr>
          <a:xfrm rot="5400000" flipH="1" flipV="1">
            <a:off x="3842184" y="1783701"/>
            <a:ext cx="866789" cy="2114029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3600" y="694267"/>
            <a:ext cx="11328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故障转移，选举</a:t>
            </a:r>
            <a:r>
              <a:rPr kumimoji="1" lang="en-US" altLang="zh-CN" sz="5000" dirty="0" smtClean="0"/>
              <a:t>Slave1</a:t>
            </a:r>
            <a:r>
              <a:rPr kumimoji="1" lang="zh-CN" altLang="en-US" sz="5000" dirty="0" smtClean="0"/>
              <a:t>为新</a:t>
            </a:r>
            <a:r>
              <a:rPr kumimoji="1" lang="en-US" altLang="zh-CN" sz="5000" dirty="0" smtClean="0"/>
              <a:t>Master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  <p:cxnSp>
        <p:nvCxnSpPr>
          <p:cNvPr id="3" name="曲线连接符 2"/>
          <p:cNvCxnSpPr>
            <a:stCxn id="27" idx="2"/>
          </p:cNvCxnSpPr>
          <p:nvPr/>
        </p:nvCxnSpPr>
        <p:spPr>
          <a:xfrm rot="5400000">
            <a:off x="4898510" y="2840027"/>
            <a:ext cx="866790" cy="1377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27" idx="2"/>
            <a:endCxn id="14" idx="0"/>
          </p:cNvCxnSpPr>
          <p:nvPr/>
        </p:nvCxnSpPr>
        <p:spPr>
          <a:xfrm rot="16200000" flipH="1">
            <a:off x="5718432" y="2021480"/>
            <a:ext cx="2728353" cy="3500031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73003" y="2846430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SLAVEOF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704193" y="4581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复制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63600" y="349736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Master</a:t>
            </a:r>
            <a:endParaRPr kumimoji="1"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63600" y="5716969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Slave</a:t>
            </a:r>
            <a:endParaRPr kumimoji="1" lang="zh-CN" altLang="en-US" sz="3200" dirty="0"/>
          </a:p>
        </p:txBody>
      </p:sp>
      <p:sp>
        <p:nvSpPr>
          <p:cNvPr id="35" name="椭圆 34"/>
          <p:cNvSpPr/>
          <p:nvPr/>
        </p:nvSpPr>
        <p:spPr>
          <a:xfrm>
            <a:off x="4690575" y="3322660"/>
            <a:ext cx="1371600" cy="1388533"/>
          </a:xfrm>
          <a:prstGeom prst="ellipse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</a:p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082608" y="3771495"/>
            <a:ext cx="484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SLAVEOF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new_master_ip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new_master_port</a:t>
            </a:r>
            <a:endParaRPr kumimoji="1" lang="zh-CN" altLang="en-US" dirty="0"/>
          </a:p>
        </p:txBody>
      </p:sp>
      <p:cxnSp>
        <p:nvCxnSpPr>
          <p:cNvPr id="38" name="曲线连接符 37"/>
          <p:cNvCxnSpPr>
            <a:stCxn id="35" idx="4"/>
            <a:endCxn id="14" idx="0"/>
          </p:cNvCxnSpPr>
          <p:nvPr/>
        </p:nvCxnSpPr>
        <p:spPr>
          <a:xfrm rot="16200000" flipH="1">
            <a:off x="6892259" y="3195308"/>
            <a:ext cx="424480" cy="345624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8146824" y="4951007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Slave2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 flipH="1">
            <a:off x="4221162" y="1775701"/>
            <a:ext cx="3594462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</a:t>
            </a:r>
            <a:r>
              <a:rPr kumimoji="1" lang="zh-CN" altLang="en-US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3600" y="694267"/>
            <a:ext cx="11328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故障转移</a:t>
            </a:r>
            <a:r>
              <a:rPr kumimoji="1" lang="en-US" altLang="zh-CN" sz="5000" dirty="0" smtClean="0"/>
              <a:t>—</a:t>
            </a:r>
            <a:r>
              <a:rPr kumimoji="1" lang="zh-CN" altLang="en-US" sz="5000" dirty="0" smtClean="0"/>
              <a:t>旧</a:t>
            </a:r>
            <a:r>
              <a:rPr kumimoji="1" lang="en-US" altLang="zh-CN" sz="5000" dirty="0" smtClean="0"/>
              <a:t>Master</a:t>
            </a:r>
            <a:r>
              <a:rPr kumimoji="1" lang="zh-CN" altLang="en-US" sz="5000" dirty="0" smtClean="0"/>
              <a:t>为新</a:t>
            </a:r>
            <a:r>
              <a:rPr kumimoji="1" lang="en-US" altLang="zh-CN" sz="5000" dirty="0" smtClean="0"/>
              <a:t>Master</a:t>
            </a:r>
            <a:r>
              <a:rPr kumimoji="1" lang="zh-CN" altLang="en-US" sz="5000" dirty="0" smtClean="0"/>
              <a:t>的</a:t>
            </a:r>
            <a:r>
              <a:rPr kumimoji="1" lang="en-US" altLang="zh-CN" sz="5000" dirty="0" smtClean="0"/>
              <a:t>Slave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  <p:cxnSp>
        <p:nvCxnSpPr>
          <p:cNvPr id="3" name="曲线连接符 2"/>
          <p:cNvCxnSpPr>
            <a:stCxn id="27" idx="2"/>
          </p:cNvCxnSpPr>
          <p:nvPr/>
        </p:nvCxnSpPr>
        <p:spPr>
          <a:xfrm rot="5400000">
            <a:off x="5584310" y="2815738"/>
            <a:ext cx="866790" cy="1377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27" idx="2"/>
            <a:endCxn id="14" idx="0"/>
          </p:cNvCxnSpPr>
          <p:nvPr/>
        </p:nvCxnSpPr>
        <p:spPr>
          <a:xfrm rot="16200000" flipH="1">
            <a:off x="6141520" y="2259903"/>
            <a:ext cx="2567976" cy="2814231"/>
          </a:xfrm>
          <a:prstGeom prst="curvedConnector3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93850" y="2580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监视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704193" y="4581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复制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63600" y="349736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Master</a:t>
            </a:r>
            <a:endParaRPr kumimoji="1"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63600" y="5716969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Slave</a:t>
            </a:r>
            <a:endParaRPr kumimoji="1" lang="zh-CN" altLang="en-US" sz="3200" dirty="0"/>
          </a:p>
        </p:txBody>
      </p:sp>
      <p:sp>
        <p:nvSpPr>
          <p:cNvPr id="35" name="椭圆 34"/>
          <p:cNvSpPr/>
          <p:nvPr/>
        </p:nvSpPr>
        <p:spPr>
          <a:xfrm>
            <a:off x="5250435" y="3270999"/>
            <a:ext cx="1371600" cy="1388533"/>
          </a:xfrm>
          <a:prstGeom prst="ellipse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</a:p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kumimoji="1" lang="zh-CN" altLang="en-US" dirty="0"/>
          </a:p>
        </p:txBody>
      </p:sp>
      <p:cxnSp>
        <p:nvCxnSpPr>
          <p:cNvPr id="38" name="曲线连接符 37"/>
          <p:cNvCxnSpPr>
            <a:stCxn id="35" idx="4"/>
            <a:endCxn id="14" idx="0"/>
          </p:cNvCxnSpPr>
          <p:nvPr/>
        </p:nvCxnSpPr>
        <p:spPr>
          <a:xfrm rot="16200000" flipH="1">
            <a:off x="7238692" y="3357074"/>
            <a:ext cx="291475" cy="289638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831886" y="5135673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Slave1</a:t>
            </a:r>
            <a:endParaRPr kumimoji="1" lang="zh-CN" altLang="en-US" dirty="0"/>
          </a:p>
        </p:txBody>
      </p:sp>
      <p:cxnSp>
        <p:nvCxnSpPr>
          <p:cNvPr id="5" name="曲线连接符 4"/>
          <p:cNvCxnSpPr>
            <a:stCxn id="27" idx="2"/>
          </p:cNvCxnSpPr>
          <p:nvPr/>
        </p:nvCxnSpPr>
        <p:spPr>
          <a:xfrm rot="5400000">
            <a:off x="3397791" y="2502927"/>
            <a:ext cx="2740498" cy="2500706"/>
          </a:xfrm>
          <a:prstGeom prst="curvedConnector3">
            <a:avLst>
              <a:gd name="adj1" fmla="val 39573"/>
            </a:avLst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7" idx="0"/>
            <a:endCxn id="35" idx="4"/>
          </p:cNvCxnSpPr>
          <p:nvPr/>
        </p:nvCxnSpPr>
        <p:spPr>
          <a:xfrm rot="5400000" flipH="1" flipV="1">
            <a:off x="4488890" y="3688329"/>
            <a:ext cx="476141" cy="241854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021582" y="45784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复制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96142" y="32976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监视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844438" y="3469731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降级旧</a:t>
            </a:r>
            <a:r>
              <a:rPr kumimoji="1" lang="en-US" altLang="zh-CN" dirty="0" smtClean="0"/>
              <a:t>Master</a:t>
            </a:r>
          </a:p>
          <a:p>
            <a:r>
              <a:rPr kumimoji="1" lang="zh-CN" altLang="en-US" dirty="0" smtClean="0"/>
              <a:t>作为新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Slave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9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63600" y="694267"/>
            <a:ext cx="11328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故障转移</a:t>
            </a:r>
            <a:r>
              <a:rPr kumimoji="1" lang="en-US" altLang="zh-CN" sz="5000" dirty="0" smtClean="0"/>
              <a:t>—Sentinel</a:t>
            </a:r>
            <a:r>
              <a:rPr kumimoji="1" lang="zh-CN" altLang="en-US" sz="5000" dirty="0" smtClean="0"/>
              <a:t>配置传播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  <p:sp>
        <p:nvSpPr>
          <p:cNvPr id="25" name="椭圆 24"/>
          <p:cNvSpPr/>
          <p:nvPr/>
        </p:nvSpPr>
        <p:spPr>
          <a:xfrm>
            <a:off x="4331267" y="3643438"/>
            <a:ext cx="1371600" cy="1388533"/>
          </a:xfrm>
          <a:prstGeom prst="ellipse">
            <a:avLst/>
          </a:prstGeom>
          <a:solidFill>
            <a:schemeClr val="accent3">
              <a:alpha val="58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 flipH="1">
            <a:off x="3281594" y="1911384"/>
            <a:ext cx="3594462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</a:t>
            </a:r>
            <a:r>
              <a:rPr kumimoji="1" lang="zh-CN" altLang="en-US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实例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曲线连接符 27"/>
          <p:cNvCxnSpPr>
            <a:stCxn id="26" idx="3"/>
            <a:endCxn id="25" idx="2"/>
          </p:cNvCxnSpPr>
          <p:nvPr/>
        </p:nvCxnSpPr>
        <p:spPr>
          <a:xfrm rot="10800000" flipH="1" flipV="1">
            <a:off x="3281593" y="2215049"/>
            <a:ext cx="1049673" cy="2122656"/>
          </a:xfrm>
          <a:prstGeom prst="curvedConnector3">
            <a:avLst>
              <a:gd name="adj1" fmla="val -21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5" idx="6"/>
            <a:endCxn id="26" idx="1"/>
          </p:cNvCxnSpPr>
          <p:nvPr/>
        </p:nvCxnSpPr>
        <p:spPr>
          <a:xfrm flipV="1">
            <a:off x="5702867" y="2215049"/>
            <a:ext cx="1173189" cy="2122656"/>
          </a:xfrm>
          <a:prstGeom prst="curvedConnector3">
            <a:avLst>
              <a:gd name="adj1" fmla="val 119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81569" y="3006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527800" y="31886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订阅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 flipH="1">
            <a:off x="3404735" y="6069226"/>
            <a:ext cx="3594462" cy="60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Sentinel</a:t>
            </a:r>
            <a:r>
              <a:rPr kumimoji="1" lang="zh-CN" altLang="en-US" sz="26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实例</a:t>
            </a:r>
            <a:endParaRPr kumimoji="1" lang="zh-CN" altLang="en-US" sz="26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曲线连接符 41"/>
          <p:cNvCxnSpPr>
            <a:stCxn id="25" idx="2"/>
            <a:endCxn id="41" idx="3"/>
          </p:cNvCxnSpPr>
          <p:nvPr/>
        </p:nvCxnSpPr>
        <p:spPr>
          <a:xfrm rot="10800000" flipV="1">
            <a:off x="3404735" y="4337705"/>
            <a:ext cx="926532" cy="2035186"/>
          </a:xfrm>
          <a:prstGeom prst="curvedConnector3">
            <a:avLst>
              <a:gd name="adj1" fmla="val 124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41" idx="1"/>
            <a:endCxn id="25" idx="6"/>
          </p:cNvCxnSpPr>
          <p:nvPr/>
        </p:nvCxnSpPr>
        <p:spPr>
          <a:xfrm flipH="1" flipV="1">
            <a:off x="5702867" y="4337705"/>
            <a:ext cx="1296330" cy="2035186"/>
          </a:xfrm>
          <a:prstGeom prst="curvedConnector3">
            <a:avLst>
              <a:gd name="adj1" fmla="val -17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595844" y="526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958426" y="5342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订阅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1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187755" y="1954691"/>
            <a:ext cx="102708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PING 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：返回 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PONG 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 masters 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：列出所有被监视的主服务器，以及这些主服务器的当前状态。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 slaves &lt;master name&gt; 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：列出给定主服务器的所有从服务器，以及这些从服务器的当前状态。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 get-master-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addr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-by-name &lt;master name&gt; 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： 返回给定名字的主服务器的 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IP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地址和端口号。 如果这个主服务器正在执行故障转移操作， 或者针对这个主服务器的故障转移操作已经完成， 那么这个命令返回新的主服务器的 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IP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地址和端口号。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 reset &lt;pattern&gt; 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： 重置所有名字和给定模式 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pattern 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相匹配的主服务器。 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pattern 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参数是一个 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Glob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风格的模式。 重置操作清楚主服务器目前的所有状态， 包括正在执行中的故障转移， 并移除目前已经发现和关联的， 主服务器的所有从服务器和 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 failover &lt;master name&gt; 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： 当主服务器失效时， 在不询问其他 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意见的情况下， 强制开始一次自动故障迁移 （不过发起故障转移的 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会向其他 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发送一个新的配置，其他 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会根据这个配置进行相应的更新）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MONITOR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&lt;name&gt;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ip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&lt;port&gt;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quorm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REMOVE &lt;name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&gt;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dirty="0">
                <a:solidFill>
                  <a:schemeClr val="accent5"/>
                </a:solidFill>
                <a:latin typeface="Heiti SC Light" charset="-122"/>
                <a:ea typeface="Heiti SC Light" charset="-122"/>
                <a:cs typeface="Heiti SC Light" charset="-122"/>
              </a:rPr>
              <a:t>SENTINEL SET &lt;name&gt; &lt;option&gt; &lt;value&gt;</a:t>
            </a:r>
            <a:endParaRPr lang="zh-CN" altLang="en-US" dirty="0">
              <a:solidFill>
                <a:schemeClr val="accent5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smtClean="0"/>
              <a:t>Sentinel</a:t>
            </a:r>
            <a:r>
              <a:rPr kumimoji="1" lang="zh-CN" altLang="en-US" sz="5000" dirty="0" smtClean="0"/>
              <a:t> </a:t>
            </a:r>
            <a:r>
              <a:rPr kumimoji="1" lang="en-US" altLang="zh-CN" sz="5000" dirty="0" smtClean="0"/>
              <a:t>API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38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 err="1" smtClean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67000"/>
                    </a:srgbClr>
                  </a:outerShdw>
                </a:effectLst>
              </a:rPr>
              <a:t>Redis</a:t>
            </a:r>
            <a:r>
              <a:rPr kumimoji="1" lang="zh-CN" altLang="en-US" sz="2800" dirty="0" smtClean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67000"/>
                    </a:srgbClr>
                  </a:outerShdw>
                </a:effectLst>
              </a:rPr>
              <a:t>应用</a:t>
            </a:r>
            <a:endParaRPr kumimoji="1" lang="en-US" altLang="zh-CN" sz="2800" dirty="0" smtClean="0">
              <a:solidFill>
                <a:schemeClr val="tx1"/>
              </a:solidFill>
              <a:effectLst>
                <a:outerShdw blurRad="50800" dist="50800" dir="5400000" sx="1000" sy="1000" algn="ctr" rotWithShape="0">
                  <a:srgbClr val="000000">
                    <a:alpha val="67000"/>
                  </a:srgbClr>
                </a:outerShdw>
              </a:effectLst>
            </a:endParaRPr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是什么？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是如何工作的？</a:t>
            </a:r>
            <a:endParaRPr kumimoji="1" lang="en-US" altLang="zh-CN" sz="2800" dirty="0" smtClean="0"/>
          </a:p>
          <a:p>
            <a:r>
              <a:rPr kumimoji="1" lang="en-US" altLang="zh-CN" sz="2800" dirty="0" smtClean="0">
                <a:solidFill>
                  <a:schemeClr val="tx1"/>
                </a:solidFill>
              </a:rPr>
              <a:t>Sentinel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怎么用？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r>
              <a:rPr kumimoji="1" lang="zh-CN" altLang="en-US" sz="2800" dirty="0" smtClean="0">
                <a:solidFill>
                  <a:srgbClr val="00B0F0"/>
                </a:solidFill>
              </a:rPr>
              <a:t>如何实现一个支持</a:t>
            </a:r>
            <a:r>
              <a:rPr kumimoji="1" lang="en-US" altLang="zh-CN" sz="2800" dirty="0" smtClean="0">
                <a:solidFill>
                  <a:srgbClr val="00B0F0"/>
                </a:solidFill>
              </a:rPr>
              <a:t>Sentinel</a:t>
            </a:r>
            <a:r>
              <a:rPr kumimoji="1" lang="zh-CN" altLang="en-US" sz="2800" dirty="0" smtClean="0">
                <a:solidFill>
                  <a:srgbClr val="00B0F0"/>
                </a:solidFill>
              </a:rPr>
              <a:t>的</a:t>
            </a:r>
            <a:r>
              <a:rPr kumimoji="1" lang="en-US" altLang="zh-CN" sz="2800" dirty="0" smtClean="0">
                <a:solidFill>
                  <a:srgbClr val="00B0F0"/>
                </a:solidFill>
              </a:rPr>
              <a:t>Client</a:t>
            </a:r>
            <a:r>
              <a:rPr kumimoji="1" lang="zh-CN" altLang="en-US" sz="2800" dirty="0" smtClean="0">
                <a:solidFill>
                  <a:srgbClr val="00B0F0"/>
                </a:solidFill>
              </a:rPr>
              <a:t>？</a:t>
            </a:r>
            <a:endParaRPr kumimoji="1" lang="en-US" altLang="zh-CN" sz="2800" dirty="0" smtClean="0">
              <a:solidFill>
                <a:srgbClr val="00B0F0"/>
              </a:solidFill>
            </a:endParaRPr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Cluster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46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187755" y="1954691"/>
            <a:ext cx="10270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服务发现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Step1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连接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</a:p>
          <a:p>
            <a:pPr marL="742950" lvl="1" indent="-285750">
              <a:buFont typeface="Wingdings" charset="2"/>
              <a:buChar char="n"/>
            </a:pPr>
            <a:endParaRPr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endParaRPr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endParaRPr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Step2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询问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Slave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地址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1200150" lvl="2" indent="-285750">
              <a:buFont typeface="Wingdings" charset="2"/>
              <a:buChar char="n"/>
            </a:pP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get-master-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addr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-by-name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master-name</a:t>
            </a:r>
          </a:p>
          <a:p>
            <a:pPr marL="1200150" lvl="2" indent="-285750">
              <a:buFont typeface="Wingdings" charset="2"/>
              <a:buChar char="n"/>
            </a:pP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slaves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master-name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监听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配置，自动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failover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读写分离，数据分片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smtClean="0"/>
              <a:t>Java</a:t>
            </a:r>
            <a:r>
              <a:rPr kumimoji="1" lang="zh-CN" altLang="en-US" sz="5000" dirty="0" smtClean="0"/>
              <a:t> </a:t>
            </a:r>
            <a:r>
              <a:rPr kumimoji="1" lang="en-US" altLang="zh-CN" sz="5000" dirty="0" smtClean="0"/>
              <a:t>Client</a:t>
            </a:r>
            <a:r>
              <a:rPr kumimoji="1" lang="zh-CN" altLang="en-US" sz="5000" dirty="0" smtClean="0"/>
              <a:t>实现</a:t>
            </a:r>
            <a:endParaRPr kumimoji="1" lang="zh-CN" altLang="en-US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9196"/>
              </p:ext>
            </p:extLst>
          </p:nvPr>
        </p:nvGraphicFramePr>
        <p:xfrm>
          <a:off x="3394867" y="2994919"/>
          <a:ext cx="52181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23"/>
                <a:gridCol w="1043623"/>
                <a:gridCol w="1043623"/>
                <a:gridCol w="1043623"/>
                <a:gridCol w="1043623"/>
              </a:tblGrid>
              <a:tr h="348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1187754" y="2714624"/>
            <a:ext cx="1269695" cy="1128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客户端</a:t>
            </a:r>
            <a:endParaRPr kumimoji="1" lang="zh-CN" altLang="en-US" dirty="0"/>
          </a:p>
        </p:txBody>
      </p:sp>
      <p:cxnSp>
        <p:nvCxnSpPr>
          <p:cNvPr id="5" name="曲线连接符 4"/>
          <p:cNvCxnSpPr>
            <a:stCxn id="3" idx="5"/>
            <a:endCxn id="2" idx="1"/>
          </p:cNvCxnSpPr>
          <p:nvPr/>
        </p:nvCxnSpPr>
        <p:spPr>
          <a:xfrm rot="5400000" flipH="1" flipV="1">
            <a:off x="2583065" y="2866239"/>
            <a:ext cx="500242" cy="1123361"/>
          </a:xfrm>
          <a:prstGeom prst="curvedConnector4">
            <a:avLst>
              <a:gd name="adj1" fmla="val -45698"/>
              <a:gd name="adj2" fmla="val 582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10934" y="1676400"/>
            <a:ext cx="2971800" cy="164782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缓存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782733" y="1676401"/>
            <a:ext cx="2785534" cy="16478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计数器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10934" y="3324224"/>
            <a:ext cx="2971799" cy="164782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782733" y="3324224"/>
            <a:ext cx="2785534" cy="1647820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消息队列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495799" y="2799289"/>
            <a:ext cx="2573867" cy="1049867"/>
          </a:xfrm>
          <a:prstGeom prst="round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3600" y="694267"/>
            <a:ext cx="846958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err="1" smtClean="0"/>
              <a:t>Redis</a:t>
            </a:r>
            <a:r>
              <a:rPr kumimoji="1" lang="zh-CN" altLang="en-US" sz="5000" dirty="0" smtClean="0"/>
              <a:t>应用？</a:t>
            </a:r>
            <a:endParaRPr kumimoji="1" lang="en-US" altLang="zh-CN" sz="36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252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err="1" smtClean="0"/>
              <a:t>JedisSentinelPool</a:t>
            </a:r>
            <a:r>
              <a:rPr kumimoji="1" lang="zh-CN" altLang="en-US" sz="5000" dirty="0" smtClean="0"/>
              <a:t> 源码分析 属性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39036" y="2016690"/>
            <a:ext cx="111606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commom-pool2</a:t>
            </a:r>
            <a:r>
              <a:rPr lang="zh-CN" altLang="en-US" dirty="0" smtClean="0"/>
              <a:t>的对象池配置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b="1" dirty="0" smtClean="0"/>
              <a:t>protected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GenericObjectPoolConfig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poolConfig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//</a:t>
            </a:r>
            <a:r>
              <a:rPr lang="zh-CN" altLang="en-US" dirty="0" smtClean="0"/>
              <a:t>超时时间，默认是</a:t>
            </a:r>
            <a:r>
              <a:rPr lang="en-US" altLang="zh-CN" dirty="0" smtClean="0"/>
              <a:t>2000 </a:t>
            </a:r>
          </a:p>
          <a:p>
            <a:r>
              <a:rPr lang="en-US" altLang="zh-CN" b="1" dirty="0" smtClean="0"/>
              <a:t>protected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int</a:t>
            </a:r>
            <a:r>
              <a:rPr lang="en-US" altLang="zh-CN" dirty="0" smtClean="0"/>
              <a:t> timeout = </a:t>
            </a:r>
            <a:r>
              <a:rPr lang="en-US" altLang="zh-CN" dirty="0" err="1" smtClean="0"/>
              <a:t>Protocol.DEFAULT_TIMEOUT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//sentinel</a:t>
            </a:r>
            <a:r>
              <a:rPr lang="zh-CN" altLang="en-US" dirty="0" smtClean="0"/>
              <a:t>的密码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b="1" dirty="0" smtClean="0"/>
              <a:t>protected</a:t>
            </a:r>
            <a:r>
              <a:rPr lang="en-US" altLang="zh-CN" dirty="0" smtClean="0"/>
              <a:t> String password;</a:t>
            </a:r>
          </a:p>
          <a:p>
            <a:r>
              <a:rPr lang="en-US" altLang="zh-CN" dirty="0" smtClean="0"/>
              <a:t> //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数据库的数目</a:t>
            </a:r>
            <a:r>
              <a:rPr lang="en-US" altLang="zh-CN" dirty="0" smtClean="0"/>
              <a:t> </a:t>
            </a:r>
          </a:p>
          <a:p>
            <a:r>
              <a:rPr lang="en-US" altLang="zh-CN" b="1" dirty="0" smtClean="0"/>
              <a:t>protected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int</a:t>
            </a:r>
            <a:r>
              <a:rPr lang="en-US" altLang="zh-CN" dirty="0" smtClean="0"/>
              <a:t> database = </a:t>
            </a:r>
            <a:r>
              <a:rPr lang="en-US" altLang="zh-CN" dirty="0" err="1" smtClean="0"/>
              <a:t>Protocol.DEFAULT_DATABASE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//master</a:t>
            </a:r>
            <a:r>
              <a:rPr lang="zh-CN" altLang="en-US" dirty="0" smtClean="0"/>
              <a:t>监听器，当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的地址发生改变时，会触发这些监听者</a:t>
            </a:r>
            <a:r>
              <a:rPr lang="en-US" altLang="zh-CN" dirty="0" smtClean="0"/>
              <a:t> </a:t>
            </a:r>
          </a:p>
          <a:p>
            <a:r>
              <a:rPr lang="en-US" altLang="zh-CN" b="1" dirty="0" smtClean="0"/>
              <a:t>protected</a:t>
            </a:r>
            <a:r>
              <a:rPr lang="en-US" altLang="zh-CN" dirty="0" smtClean="0"/>
              <a:t> Set&lt;</a:t>
            </a:r>
            <a:r>
              <a:rPr lang="en-US" altLang="zh-CN" dirty="0" err="1" smtClean="0"/>
              <a:t>MasterListener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masterListeners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HashSet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MasterListener</a:t>
            </a:r>
            <a:r>
              <a:rPr lang="en-US" altLang="zh-CN" dirty="0" smtClean="0"/>
              <a:t>&gt;(); </a:t>
            </a:r>
          </a:p>
          <a:p>
            <a:r>
              <a:rPr lang="en-US" altLang="zh-CN" b="1" dirty="0" smtClean="0"/>
              <a:t>protected</a:t>
            </a:r>
            <a:r>
              <a:rPr lang="en-US" altLang="zh-CN" dirty="0" smtClean="0"/>
              <a:t> Logger log = </a:t>
            </a:r>
            <a:r>
              <a:rPr lang="en-US" altLang="zh-CN" dirty="0" err="1" smtClean="0"/>
              <a:t>Logger.getLogger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getClass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//</a:t>
            </a:r>
            <a:r>
              <a:rPr lang="en-US" altLang="zh-CN" dirty="0" err="1" smtClean="0"/>
              <a:t>Jedis</a:t>
            </a:r>
            <a:r>
              <a:rPr lang="zh-CN" altLang="en-US" dirty="0" smtClean="0"/>
              <a:t>实例创建工厂</a:t>
            </a:r>
            <a:r>
              <a:rPr lang="en-US" altLang="zh-CN" dirty="0" smtClean="0"/>
              <a:t> </a:t>
            </a:r>
          </a:p>
          <a:p>
            <a:r>
              <a:rPr lang="en-US" altLang="zh-CN" b="1" dirty="0" smtClean="0"/>
              <a:t>private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volatile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JedisFactory</a:t>
            </a:r>
            <a:r>
              <a:rPr lang="en-US" altLang="zh-CN" dirty="0" smtClean="0"/>
              <a:t> factory; 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当前的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HostAndPort</a:t>
            </a:r>
            <a:r>
              <a:rPr lang="zh-CN" altLang="en-US" dirty="0" smtClean="0"/>
              <a:t>是一个简单的包装了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的模型类</a:t>
            </a:r>
            <a:r>
              <a:rPr lang="en-US" altLang="zh-CN" dirty="0" smtClean="0"/>
              <a:t> </a:t>
            </a:r>
          </a:p>
          <a:p>
            <a:r>
              <a:rPr lang="en-US" altLang="zh-CN" b="1" dirty="0" smtClean="0"/>
              <a:t>private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volatile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HostAndPort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currentHostMaster</a:t>
            </a:r>
            <a:r>
              <a:rPr lang="en-US" altLang="zh-CN" dirty="0" smtClean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5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err="1"/>
              <a:t>JedisSentinelPool</a:t>
            </a:r>
            <a:r>
              <a:rPr kumimoji="1" lang="zh-CN" altLang="en-US" sz="5000" dirty="0" smtClean="0"/>
              <a:t>源码分析 构造器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39036" y="2016690"/>
            <a:ext cx="111606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 err="1"/>
              <a:t>JedisSentinelPool</a:t>
            </a:r>
            <a:r>
              <a:rPr lang="en-US" altLang="zh-CN" dirty="0"/>
              <a:t>(String </a:t>
            </a:r>
            <a:r>
              <a:rPr lang="en-US" altLang="zh-CN" dirty="0" err="1"/>
              <a:t>masterName</a:t>
            </a:r>
            <a:r>
              <a:rPr lang="en-US" altLang="zh-CN" dirty="0"/>
              <a:t>, Set&lt;String&gt; sentinels, </a:t>
            </a:r>
            <a:r>
              <a:rPr lang="en-US" altLang="zh-CN" b="1" dirty="0"/>
              <a:t>final</a:t>
            </a:r>
            <a:r>
              <a:rPr lang="en-US" altLang="zh-CN" dirty="0"/>
              <a:t> </a:t>
            </a:r>
            <a:r>
              <a:rPr lang="en-US" altLang="zh-CN" dirty="0" err="1"/>
              <a:t>GenericObjectPoolConfig</a:t>
            </a:r>
            <a:r>
              <a:rPr lang="en-US" altLang="zh-CN" dirty="0"/>
              <a:t> </a:t>
            </a:r>
            <a:r>
              <a:rPr lang="en-US" altLang="zh-CN" dirty="0" err="1"/>
              <a:t>poolConfig</a:t>
            </a:r>
            <a:r>
              <a:rPr lang="en-US" altLang="zh-CN" dirty="0"/>
              <a:t>, </a:t>
            </a:r>
            <a:r>
              <a:rPr lang="en-US" altLang="zh-CN" b="1" dirty="0" err="1"/>
              <a:t>int</a:t>
            </a:r>
            <a:r>
              <a:rPr lang="en-US" altLang="zh-CN" dirty="0"/>
              <a:t> timeout, </a:t>
            </a:r>
            <a:r>
              <a:rPr lang="en-US" altLang="zh-CN" b="1" dirty="0"/>
              <a:t>final</a:t>
            </a:r>
            <a:r>
              <a:rPr lang="en-US" altLang="zh-CN" dirty="0"/>
              <a:t> String password, </a:t>
            </a:r>
            <a:r>
              <a:rPr lang="en-US" altLang="zh-CN" b="1" dirty="0"/>
              <a:t>final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database) { </a:t>
            </a:r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this</a:t>
            </a:r>
            <a:r>
              <a:rPr lang="en-US" altLang="zh-CN" dirty="0" err="1" smtClean="0"/>
              <a:t>.poolConfig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poolConfig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b="1" dirty="0" err="1"/>
              <a:t>this</a:t>
            </a:r>
            <a:r>
              <a:rPr lang="en-US" altLang="zh-CN" dirty="0" err="1"/>
              <a:t>.timeout</a:t>
            </a:r>
            <a:r>
              <a:rPr lang="en-US" altLang="zh-CN" dirty="0"/>
              <a:t> = timeout; </a:t>
            </a:r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this</a:t>
            </a:r>
            <a:r>
              <a:rPr lang="en-US" altLang="zh-CN" dirty="0" err="1" smtClean="0"/>
              <a:t>.password</a:t>
            </a:r>
            <a:r>
              <a:rPr lang="en-US" altLang="zh-CN" dirty="0" smtClean="0"/>
              <a:t> </a:t>
            </a:r>
            <a:r>
              <a:rPr lang="en-US" altLang="zh-CN" dirty="0"/>
              <a:t>= password; </a:t>
            </a:r>
            <a:endParaRPr lang="en-US" altLang="zh-CN" dirty="0" smtClean="0"/>
          </a:p>
          <a:p>
            <a:r>
              <a:rPr lang="en-US" altLang="zh-CN" b="1" dirty="0"/>
              <a:t>	</a:t>
            </a:r>
            <a:r>
              <a:rPr lang="en-US" altLang="zh-CN" b="1" dirty="0" err="1" smtClean="0"/>
              <a:t>this</a:t>
            </a:r>
            <a:r>
              <a:rPr lang="en-US" altLang="zh-CN" dirty="0" err="1" smtClean="0"/>
              <a:t>.database</a:t>
            </a:r>
            <a:r>
              <a:rPr lang="en-US" altLang="zh-CN" dirty="0" smtClean="0"/>
              <a:t> </a:t>
            </a:r>
            <a:r>
              <a:rPr lang="en-US" altLang="zh-CN" dirty="0"/>
              <a:t>= database;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HostAndPort</a:t>
            </a:r>
            <a:r>
              <a:rPr lang="en-US" altLang="zh-CN" dirty="0" smtClean="0"/>
              <a:t> </a:t>
            </a:r>
            <a:r>
              <a:rPr lang="en-US" altLang="zh-CN" dirty="0"/>
              <a:t>master =</a:t>
            </a: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dirty="0" err="1">
                <a:solidFill>
                  <a:schemeClr val="accent5"/>
                </a:solidFill>
              </a:rPr>
              <a:t>initSentinels</a:t>
            </a:r>
            <a:r>
              <a:rPr lang="en-US" altLang="zh-CN" dirty="0">
                <a:solidFill>
                  <a:schemeClr val="accent5"/>
                </a:solidFill>
              </a:rPr>
              <a:t>(sentinels, </a:t>
            </a:r>
            <a:r>
              <a:rPr lang="en-US" altLang="zh-CN" dirty="0" err="1">
                <a:solidFill>
                  <a:schemeClr val="accent5"/>
                </a:solidFill>
              </a:rPr>
              <a:t>masterName</a:t>
            </a:r>
            <a:r>
              <a:rPr lang="en-US" altLang="zh-CN" dirty="0">
                <a:solidFill>
                  <a:schemeClr val="accent5"/>
                </a:solidFill>
              </a:rPr>
              <a:t>); 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chemeClr val="accent5"/>
                </a:solidFill>
              </a:rPr>
              <a:t>initPool</a:t>
            </a:r>
            <a:r>
              <a:rPr lang="en-US" altLang="zh-CN" dirty="0" smtClean="0">
                <a:solidFill>
                  <a:schemeClr val="accent5"/>
                </a:solidFill>
              </a:rPr>
              <a:t>(master</a:t>
            </a:r>
            <a:r>
              <a:rPr lang="en-US" altLang="zh-CN" dirty="0">
                <a:solidFill>
                  <a:schemeClr val="accent5"/>
                </a:solidFill>
              </a:rPr>
              <a:t>); 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5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863600" y="694267"/>
            <a:ext cx="11224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err="1"/>
              <a:t>JedisSentinelPool</a:t>
            </a:r>
            <a:r>
              <a:rPr kumimoji="1" lang="zh-CN" altLang="en-US" sz="5000" dirty="0" smtClean="0"/>
              <a:t>源码分析 </a:t>
            </a:r>
            <a:r>
              <a:rPr lang="nb-NO" altLang="zh-CN" sz="5400" dirty="0" err="1" smtClean="0"/>
              <a:t>initSentinels</a:t>
            </a:r>
            <a:r>
              <a:rPr lang="zh-CN" altLang="en-US" sz="5400" dirty="0" smtClean="0"/>
              <a:t>方法</a:t>
            </a:r>
            <a:endParaRPr lang="zh-CN" altLang="nb-NO" sz="5400" dirty="0"/>
          </a:p>
          <a:p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51562" y="2633259"/>
            <a:ext cx="1116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看代码吧直接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863600" y="694267"/>
            <a:ext cx="11224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err="1"/>
              <a:t>JedisSentinelPool</a:t>
            </a:r>
            <a:r>
              <a:rPr kumimoji="1" lang="zh-CN" altLang="en-US" sz="5000" dirty="0" smtClean="0"/>
              <a:t>源码分析 </a:t>
            </a:r>
            <a:r>
              <a:rPr lang="nb-NO" altLang="zh-CN" sz="5400" dirty="0" err="1" smtClean="0"/>
              <a:t>init</a:t>
            </a:r>
            <a:r>
              <a:rPr lang="en-US" altLang="zh-CN" sz="5400" dirty="0" smtClean="0"/>
              <a:t>Pool</a:t>
            </a:r>
            <a:r>
              <a:rPr lang="zh-CN" altLang="en-US" sz="5400" dirty="0" smtClean="0"/>
              <a:t>方法</a:t>
            </a:r>
            <a:endParaRPr lang="zh-CN" altLang="nb-NO" sz="5400" dirty="0"/>
          </a:p>
          <a:p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39036" y="2016690"/>
            <a:ext cx="1116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看代码吧直接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5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863600" y="694267"/>
            <a:ext cx="112240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err="1"/>
              <a:t>JedisSentinelPool</a:t>
            </a:r>
            <a:r>
              <a:rPr kumimoji="1" lang="zh-CN" altLang="en-US" sz="5000" dirty="0" smtClean="0"/>
              <a:t>源码分析 </a:t>
            </a:r>
            <a:r>
              <a:rPr lang="en-US" altLang="zh-CN" sz="5400" dirty="0" err="1"/>
              <a:t>MasterListener</a:t>
            </a:r>
            <a:r>
              <a:rPr lang="zh-CN" altLang="en-US" sz="5400" dirty="0"/>
              <a:t>监听者线程</a:t>
            </a:r>
          </a:p>
          <a:p>
            <a:endParaRPr lang="zh-CN" altLang="nb-NO" sz="5400" dirty="0"/>
          </a:p>
          <a:p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64088" y="2718148"/>
            <a:ext cx="1116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看代码吧直接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8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187755" y="1954691"/>
            <a:ext cx="10270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服务发现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Step1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连接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</a:p>
          <a:p>
            <a:pPr marL="742950" lvl="1" indent="-285750">
              <a:buFont typeface="Wingdings" charset="2"/>
              <a:buChar char="n"/>
            </a:pPr>
            <a:endParaRPr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endParaRPr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endParaRPr lang="en-US" altLang="zh-CN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Step2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询问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Slave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地址</a:t>
            </a: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1200150" lvl="2" indent="-285750">
              <a:buFont typeface="Wingdings" charset="2"/>
              <a:buChar char="n"/>
            </a:pP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SENTINEL get-master-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addr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-by-name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master-name</a:t>
            </a:r>
          </a:p>
          <a:p>
            <a:pPr marL="1200150" lvl="2" indent="-285750">
              <a:buFont typeface="Wingdings" charset="2"/>
              <a:buChar char="n"/>
            </a:pPr>
            <a:r>
              <a:rPr lang="en-US" altLang="zh-CN" strike="sngStrike" dirty="0">
                <a:solidFill>
                  <a:schemeClr val="accent5"/>
                </a:solidFill>
                <a:latin typeface="Heiti SC Light" charset="-122"/>
                <a:ea typeface="Heiti SC Light" charset="-122"/>
                <a:cs typeface="Heiti SC Light" charset="-122"/>
              </a:rPr>
              <a:t>SENTINEL slaves </a:t>
            </a:r>
            <a:r>
              <a:rPr lang="en-US" altLang="zh-CN" strike="sngStrike" dirty="0" smtClean="0">
                <a:solidFill>
                  <a:schemeClr val="accent5"/>
                </a:solidFill>
                <a:latin typeface="Heiti SC Light" charset="-122"/>
                <a:ea typeface="Heiti SC Light" charset="-122"/>
                <a:cs typeface="Heiti SC Light" charset="-122"/>
              </a:rPr>
              <a:t>master-name</a:t>
            </a:r>
            <a:r>
              <a:rPr lang="zh-CN" altLang="en-US" strike="sngStrike" dirty="0" smtClean="0">
                <a:solidFill>
                  <a:schemeClr val="accent5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lang="en-US" altLang="zh-CN" strike="sngStrike" dirty="0" smtClean="0">
              <a:solidFill>
                <a:schemeClr val="accent5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监听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Sentinel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配置，自动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failover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trike="sngStrike" dirty="0" smtClean="0">
                <a:solidFill>
                  <a:schemeClr val="accent5"/>
                </a:solidFill>
                <a:latin typeface="Heiti SC Light" charset="-122"/>
                <a:ea typeface="Heiti SC Light" charset="-122"/>
                <a:cs typeface="Heiti SC Light" charset="-122"/>
              </a:rPr>
              <a:t>读写分离，数据分片</a:t>
            </a:r>
            <a:endParaRPr lang="en-US" altLang="zh-CN" strike="sngStrike" dirty="0" smtClean="0">
              <a:solidFill>
                <a:schemeClr val="accent5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endParaRPr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lvl="1" indent="-285750">
              <a:buFont typeface="Wingdings" charset="2"/>
              <a:buChar char="n"/>
            </a:pP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3600" y="694267"/>
            <a:ext cx="1028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err="1" smtClean="0"/>
              <a:t>JedisSentinelPool</a:t>
            </a:r>
            <a:r>
              <a:rPr kumimoji="1" lang="zh-CN" altLang="en-US" sz="5000" dirty="0" smtClean="0"/>
              <a:t> 未实现特性</a:t>
            </a:r>
            <a:endParaRPr kumimoji="1" lang="zh-CN" altLang="en-US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394867" y="2994919"/>
          <a:ext cx="52181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23"/>
                <a:gridCol w="1043623"/>
                <a:gridCol w="1043623"/>
                <a:gridCol w="1043623"/>
                <a:gridCol w="1043623"/>
              </a:tblGrid>
              <a:tr h="348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1187754" y="2714624"/>
            <a:ext cx="1269695" cy="1128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客户端</a:t>
            </a:r>
            <a:endParaRPr kumimoji="1" lang="zh-CN" altLang="en-US" dirty="0"/>
          </a:p>
        </p:txBody>
      </p:sp>
      <p:cxnSp>
        <p:nvCxnSpPr>
          <p:cNvPr id="5" name="曲线连接符 4"/>
          <p:cNvCxnSpPr>
            <a:stCxn id="3" idx="5"/>
            <a:endCxn id="2" idx="1"/>
          </p:cNvCxnSpPr>
          <p:nvPr/>
        </p:nvCxnSpPr>
        <p:spPr>
          <a:xfrm rot="5400000" flipH="1" flipV="1">
            <a:off x="2583065" y="2866239"/>
            <a:ext cx="500242" cy="1123361"/>
          </a:xfrm>
          <a:prstGeom prst="curvedConnector4">
            <a:avLst>
              <a:gd name="adj1" fmla="val -45698"/>
              <a:gd name="adj2" fmla="val 582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863600" y="694267"/>
            <a:ext cx="11224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基于</a:t>
            </a:r>
            <a:r>
              <a:rPr kumimoji="1" lang="en-US" altLang="zh-CN" sz="5000" dirty="0" err="1" smtClean="0"/>
              <a:t>JedisSentinelPool</a:t>
            </a:r>
            <a:r>
              <a:rPr kumimoji="1" lang="zh-CN" altLang="en-US" sz="5000" dirty="0" smtClean="0"/>
              <a:t>封装的</a:t>
            </a:r>
            <a:r>
              <a:rPr kumimoji="1" lang="en-US" altLang="zh-CN" sz="5000" dirty="0" smtClean="0"/>
              <a:t>Client</a:t>
            </a:r>
            <a:endParaRPr lang="zh-CN" altLang="en-US" sz="5400" dirty="0" smtClean="0"/>
          </a:p>
          <a:p>
            <a:endParaRPr lang="zh-CN" altLang="nb-NO" sz="5400" dirty="0" smtClean="0"/>
          </a:p>
          <a:p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64088" y="2718148"/>
            <a:ext cx="1116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看代码吧直接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3600" y="694267"/>
            <a:ext cx="1075266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问题出现</a:t>
            </a:r>
            <a:endParaRPr kumimoji="1" lang="en-US" altLang="zh-CN" sz="5000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/>
              <a:t>读再次成为瓶颈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/>
              <a:t>读取量持续成倍增长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/>
              <a:t>期望线性扩容方案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74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 err="1" smtClean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67000"/>
                    </a:srgbClr>
                  </a:outerShdw>
                </a:effectLst>
              </a:rPr>
              <a:t>Redis</a:t>
            </a:r>
            <a:r>
              <a:rPr kumimoji="1" lang="zh-CN" altLang="en-US" sz="2800" dirty="0" smtClean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67000"/>
                    </a:srgbClr>
                  </a:outerShdw>
                </a:effectLst>
              </a:rPr>
              <a:t>应用</a:t>
            </a:r>
            <a:endParaRPr kumimoji="1" lang="en-US" altLang="zh-CN" sz="2800" dirty="0" smtClean="0">
              <a:solidFill>
                <a:schemeClr val="tx1"/>
              </a:solidFill>
              <a:effectLst>
                <a:outerShdw blurRad="50800" dist="50800" dir="5400000" sx="1000" sy="1000" algn="ctr" rotWithShape="0">
                  <a:srgbClr val="000000">
                    <a:alpha val="67000"/>
                  </a:srgbClr>
                </a:outerShdw>
              </a:effectLst>
            </a:endParaRPr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是什么？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Sentinel</a:t>
            </a:r>
            <a:r>
              <a:rPr kumimoji="1" lang="zh-CN" altLang="en-US" sz="2800" dirty="0" smtClean="0"/>
              <a:t>是如何工作的？</a:t>
            </a:r>
            <a:endParaRPr kumimoji="1" lang="en-US" altLang="zh-CN" sz="2800" dirty="0" smtClean="0"/>
          </a:p>
          <a:p>
            <a:r>
              <a:rPr kumimoji="1" lang="en-US" altLang="zh-CN" sz="2800" dirty="0" smtClean="0">
                <a:solidFill>
                  <a:schemeClr val="tx1"/>
                </a:solidFill>
              </a:rPr>
              <a:t>Sentinel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怎么用？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r>
              <a:rPr kumimoji="1" lang="zh-CN" altLang="en-US" sz="2800" dirty="0" smtClean="0">
                <a:solidFill>
                  <a:schemeClr val="tx1"/>
                </a:solidFill>
              </a:rPr>
              <a:t>如何实现一个支持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Sentinel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Client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？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rgbClr val="00B0F0"/>
                </a:solidFill>
              </a:rPr>
              <a:t>Sentinel</a:t>
            </a:r>
            <a:r>
              <a:rPr kumimoji="1" lang="zh-CN" altLang="en-US" dirty="0" smtClean="0">
                <a:solidFill>
                  <a:srgbClr val="00B0F0"/>
                </a:solidFill>
              </a:rPr>
              <a:t>和</a:t>
            </a:r>
            <a:r>
              <a:rPr kumimoji="1" lang="en-US" altLang="zh-CN" dirty="0" smtClean="0">
                <a:solidFill>
                  <a:srgbClr val="00B0F0"/>
                </a:solidFill>
              </a:rPr>
              <a:t>Cluster</a:t>
            </a:r>
            <a:endParaRPr kumimoji="1"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96833" y="1766170"/>
            <a:ext cx="2880581" cy="155805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高性能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002535" y="3612882"/>
            <a:ext cx="2588596" cy="1502051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水平扩展</a:t>
            </a:r>
            <a:endParaRPr kumimoji="1"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20726" y="3591701"/>
            <a:ext cx="2583822" cy="1544415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可用性</a:t>
            </a:r>
            <a:endParaRPr kumimoji="1"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570957" y="2962129"/>
            <a:ext cx="2393516" cy="1259144"/>
          </a:xfrm>
          <a:prstGeom prst="round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3600" y="694267"/>
            <a:ext cx="846958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0" dirty="0" err="1" smtClean="0"/>
              <a:t>Redis</a:t>
            </a:r>
            <a:r>
              <a:rPr kumimoji="1" lang="zh-CN" altLang="en-US" sz="5000" dirty="0" smtClean="0"/>
              <a:t> </a:t>
            </a:r>
            <a:r>
              <a:rPr kumimoji="1" lang="en-US" altLang="zh-CN" sz="5000" dirty="0" smtClean="0"/>
              <a:t>Cluster</a:t>
            </a:r>
            <a:r>
              <a:rPr kumimoji="1" lang="zh-CN" altLang="en-US" sz="5000" dirty="0" smtClean="0"/>
              <a:t>是什么？</a:t>
            </a:r>
            <a:endParaRPr kumimoji="1" lang="en-US" altLang="zh-CN" sz="36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24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罐形 1"/>
          <p:cNvSpPr/>
          <p:nvPr/>
        </p:nvSpPr>
        <p:spPr>
          <a:xfrm>
            <a:off x="4204339" y="4812044"/>
            <a:ext cx="2573866" cy="1439333"/>
          </a:xfrm>
          <a:prstGeom prst="can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39803" y="1018976"/>
            <a:ext cx="2302933" cy="108373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04338" y="2932443"/>
            <a:ext cx="2573867" cy="1049867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线箭头连接符 6"/>
          <p:cNvCxnSpPr>
            <a:stCxn id="3" idx="2"/>
            <a:endCxn id="5" idx="0"/>
          </p:cNvCxnSpPr>
          <p:nvPr/>
        </p:nvCxnSpPr>
        <p:spPr>
          <a:xfrm>
            <a:off x="5491270" y="2102709"/>
            <a:ext cx="2" cy="82973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5" idx="2"/>
            <a:endCxn id="2" idx="1"/>
          </p:cNvCxnSpPr>
          <p:nvPr/>
        </p:nvCxnSpPr>
        <p:spPr>
          <a:xfrm>
            <a:off x="5491272" y="3982310"/>
            <a:ext cx="0" cy="8297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4266" y="526533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600" dirty="0" smtClean="0"/>
              <a:t>集中式缓存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069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1311454" y="2294756"/>
            <a:ext cx="8746946" cy="2853559"/>
          </a:xfrm>
          <a:prstGeom prst="roundRect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罐形 1"/>
          <p:cNvSpPr/>
          <p:nvPr/>
        </p:nvSpPr>
        <p:spPr>
          <a:xfrm>
            <a:off x="4397993" y="5668867"/>
            <a:ext cx="2573866" cy="1189133"/>
          </a:xfrm>
          <a:prstGeom prst="can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460" y="719954"/>
            <a:ext cx="2302933" cy="1083733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266" y="526533"/>
            <a:ext cx="30266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 err="1" smtClean="0"/>
              <a:t>Redis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Cluster</a:t>
            </a:r>
            <a:r>
              <a:rPr kumimoji="1" lang="zh-CN" altLang="en-US" sz="2600" dirty="0" smtClean="0"/>
              <a:t> 架构图</a:t>
            </a:r>
            <a:endParaRPr kumimoji="1" lang="zh-CN" altLang="en-US" sz="2600" dirty="0"/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2527153" y="3294993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" idx="2"/>
          </p:cNvCxnSpPr>
          <p:nvPr/>
        </p:nvCxnSpPr>
        <p:spPr>
          <a:xfrm>
            <a:off x="5684927" y="1803687"/>
            <a:ext cx="0" cy="4910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endCxn id="2" idx="1"/>
          </p:cNvCxnSpPr>
          <p:nvPr/>
        </p:nvCxnSpPr>
        <p:spPr>
          <a:xfrm flipH="1">
            <a:off x="5684926" y="5148315"/>
            <a:ext cx="1" cy="5205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5570411" y="3252071"/>
            <a:ext cx="12147" cy="681094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8485346" y="3268129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1570128" y="2640432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570127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49225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49225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528322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528322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70086" y="187929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5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1311454" y="2294756"/>
            <a:ext cx="8746946" cy="2853559"/>
          </a:xfrm>
          <a:prstGeom prst="roundRect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罐形 1"/>
          <p:cNvSpPr/>
          <p:nvPr/>
        </p:nvSpPr>
        <p:spPr>
          <a:xfrm>
            <a:off x="4397993" y="5668867"/>
            <a:ext cx="2573866" cy="1189133"/>
          </a:xfrm>
          <a:prstGeom prst="can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460" y="719954"/>
            <a:ext cx="2302933" cy="1083733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266" y="526533"/>
            <a:ext cx="30266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 err="1" smtClean="0"/>
              <a:t>Redis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Cluster</a:t>
            </a:r>
            <a:r>
              <a:rPr kumimoji="1" lang="zh-CN" altLang="en-US" sz="2600" dirty="0" smtClean="0"/>
              <a:t> 高性能</a:t>
            </a:r>
            <a:endParaRPr kumimoji="1" lang="zh-CN" altLang="en-US" sz="2600" dirty="0"/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2527153" y="3294993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" idx="2"/>
          </p:cNvCxnSpPr>
          <p:nvPr/>
        </p:nvCxnSpPr>
        <p:spPr>
          <a:xfrm>
            <a:off x="5684927" y="1803687"/>
            <a:ext cx="0" cy="4910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endCxn id="2" idx="1"/>
          </p:cNvCxnSpPr>
          <p:nvPr/>
        </p:nvCxnSpPr>
        <p:spPr>
          <a:xfrm flipH="1">
            <a:off x="5684926" y="5148315"/>
            <a:ext cx="1" cy="5205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5570411" y="3252071"/>
            <a:ext cx="12147" cy="681094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8485346" y="3268129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1570128" y="2640432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570127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49225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49225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528322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528322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7853" y="1752586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无中心化，无代理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70086" y="187929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311454" y="2294756"/>
            <a:ext cx="8746946" cy="2853559"/>
          </a:xfrm>
          <a:prstGeom prst="roundRect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罐形 1"/>
          <p:cNvSpPr/>
          <p:nvPr/>
        </p:nvSpPr>
        <p:spPr>
          <a:xfrm>
            <a:off x="4397993" y="5668867"/>
            <a:ext cx="2573866" cy="1189133"/>
          </a:xfrm>
          <a:prstGeom prst="can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460" y="719954"/>
            <a:ext cx="2302933" cy="1083733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70128" y="2640432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266" y="526533"/>
            <a:ext cx="33825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 err="1" smtClean="0"/>
              <a:t>Redis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Cluster</a:t>
            </a:r>
            <a:r>
              <a:rPr kumimoji="1" lang="zh-CN" altLang="en-US" sz="2600" dirty="0" smtClean="0"/>
              <a:t> 数据分片</a:t>
            </a:r>
            <a:endParaRPr kumimoji="1" lang="zh-CN" altLang="en-US" sz="2600" dirty="0"/>
          </a:p>
        </p:txBody>
      </p:sp>
      <p:sp>
        <p:nvSpPr>
          <p:cNvPr id="10" name="圆角矩形 9"/>
          <p:cNvSpPr/>
          <p:nvPr/>
        </p:nvSpPr>
        <p:spPr>
          <a:xfrm>
            <a:off x="1570127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549225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49225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28322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28322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线箭头连接符 26"/>
          <p:cNvCxnSpPr>
            <a:stCxn id="5" idx="2"/>
            <a:endCxn id="10" idx="0"/>
          </p:cNvCxnSpPr>
          <p:nvPr/>
        </p:nvCxnSpPr>
        <p:spPr>
          <a:xfrm flipH="1">
            <a:off x="2527153" y="3294993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" idx="2"/>
            <a:endCxn id="13" idx="0"/>
          </p:cNvCxnSpPr>
          <p:nvPr/>
        </p:nvCxnSpPr>
        <p:spPr>
          <a:xfrm>
            <a:off x="5684927" y="1803687"/>
            <a:ext cx="0" cy="4910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3" idx="2"/>
            <a:endCxn id="2" idx="1"/>
          </p:cNvCxnSpPr>
          <p:nvPr/>
        </p:nvCxnSpPr>
        <p:spPr>
          <a:xfrm flipH="1">
            <a:off x="5684926" y="5148315"/>
            <a:ext cx="1" cy="5205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5570411" y="3252071"/>
            <a:ext cx="12147" cy="681094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8485346" y="3268129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76824" y="2294756"/>
            <a:ext cx="18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0~5000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79463" y="2255875"/>
            <a:ext cx="22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5001~10000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82102" y="2259675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10001~16384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670086" y="187929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311454" y="2294756"/>
            <a:ext cx="8746946" cy="2853559"/>
          </a:xfrm>
          <a:prstGeom prst="roundRect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罐形 1"/>
          <p:cNvSpPr/>
          <p:nvPr/>
        </p:nvSpPr>
        <p:spPr>
          <a:xfrm>
            <a:off x="4397993" y="5668867"/>
            <a:ext cx="2573866" cy="1189133"/>
          </a:xfrm>
          <a:prstGeom prst="can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460" y="719954"/>
            <a:ext cx="2302933" cy="1083733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70128" y="2640432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accent5"/>
            </a:solidFill>
            <a:prstDash val="dash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kumimoji="1" lang="zh-CN" altLang="en-US" dirty="0" smtClean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266" y="526533"/>
            <a:ext cx="30587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 err="1" smtClean="0"/>
              <a:t>Redis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Cluster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/>
              <a:t>failover</a:t>
            </a:r>
            <a:endParaRPr kumimoji="1" lang="zh-CN" altLang="en-US" sz="2600" dirty="0"/>
          </a:p>
        </p:txBody>
      </p:sp>
      <p:sp>
        <p:nvSpPr>
          <p:cNvPr id="10" name="圆角矩形 9"/>
          <p:cNvSpPr/>
          <p:nvPr/>
        </p:nvSpPr>
        <p:spPr>
          <a:xfrm>
            <a:off x="1570127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549225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49225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28322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28322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线箭头连接符 26"/>
          <p:cNvCxnSpPr>
            <a:stCxn id="5" idx="2"/>
            <a:endCxn id="10" idx="0"/>
          </p:cNvCxnSpPr>
          <p:nvPr/>
        </p:nvCxnSpPr>
        <p:spPr>
          <a:xfrm flipH="1">
            <a:off x="2527153" y="3294993"/>
            <a:ext cx="1" cy="620402"/>
          </a:xfrm>
          <a:prstGeom prst="straightConnector1">
            <a:avLst/>
          </a:prstGeom>
          <a:ln w="25400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" idx="2"/>
            <a:endCxn id="13" idx="0"/>
          </p:cNvCxnSpPr>
          <p:nvPr/>
        </p:nvCxnSpPr>
        <p:spPr>
          <a:xfrm>
            <a:off x="5684927" y="1803687"/>
            <a:ext cx="0" cy="4910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3" idx="2"/>
            <a:endCxn id="2" idx="1"/>
          </p:cNvCxnSpPr>
          <p:nvPr/>
        </p:nvCxnSpPr>
        <p:spPr>
          <a:xfrm flipH="1">
            <a:off x="5684926" y="5148315"/>
            <a:ext cx="1" cy="5205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5570411" y="3252071"/>
            <a:ext cx="12147" cy="681094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8485346" y="3268129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76824" y="2294756"/>
            <a:ext cx="18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0~5000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79463" y="2255875"/>
            <a:ext cx="22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5001~10000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82102" y="2259675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10001~16384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6651" y="3407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复制中断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70086" y="187929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5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311454" y="2294756"/>
            <a:ext cx="8746946" cy="2853559"/>
          </a:xfrm>
          <a:prstGeom prst="roundRect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罐形 1"/>
          <p:cNvSpPr/>
          <p:nvPr/>
        </p:nvSpPr>
        <p:spPr>
          <a:xfrm>
            <a:off x="4397993" y="5668867"/>
            <a:ext cx="2573866" cy="1189133"/>
          </a:xfrm>
          <a:prstGeom prst="can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460" y="719954"/>
            <a:ext cx="2302933" cy="1083733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266" y="526533"/>
            <a:ext cx="30587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 err="1" smtClean="0"/>
              <a:t>Redis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Cluster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failover</a:t>
            </a:r>
            <a:endParaRPr kumimoji="1" lang="zh-CN" altLang="en-US" sz="2600" dirty="0"/>
          </a:p>
        </p:txBody>
      </p:sp>
      <p:sp>
        <p:nvSpPr>
          <p:cNvPr id="10" name="圆角矩形 9"/>
          <p:cNvSpPr/>
          <p:nvPr/>
        </p:nvSpPr>
        <p:spPr>
          <a:xfrm>
            <a:off x="1570127" y="2664088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</a:p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549225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49225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28322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28322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直线箭头连接符 34"/>
          <p:cNvCxnSpPr>
            <a:stCxn id="3" idx="2"/>
            <a:endCxn id="13" idx="0"/>
          </p:cNvCxnSpPr>
          <p:nvPr/>
        </p:nvCxnSpPr>
        <p:spPr>
          <a:xfrm>
            <a:off x="5684927" y="1803687"/>
            <a:ext cx="0" cy="4910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3" idx="2"/>
            <a:endCxn id="2" idx="1"/>
          </p:cNvCxnSpPr>
          <p:nvPr/>
        </p:nvCxnSpPr>
        <p:spPr>
          <a:xfrm flipH="1">
            <a:off x="5684926" y="5148315"/>
            <a:ext cx="1" cy="5205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5570411" y="3252071"/>
            <a:ext cx="12147" cy="681094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8485346" y="3268129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76824" y="2294756"/>
            <a:ext cx="18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0~5000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79463" y="2255875"/>
            <a:ext cx="22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5001~10000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82102" y="2259675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10001~16384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27698" y="3407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服务正常运行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70086" y="187929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311454" y="2294756"/>
            <a:ext cx="8746946" cy="2853559"/>
          </a:xfrm>
          <a:prstGeom prst="roundRect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罐形 1"/>
          <p:cNvSpPr/>
          <p:nvPr/>
        </p:nvSpPr>
        <p:spPr>
          <a:xfrm>
            <a:off x="4397993" y="5668867"/>
            <a:ext cx="2573866" cy="1189133"/>
          </a:xfrm>
          <a:prstGeom prst="can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460" y="719954"/>
            <a:ext cx="2302933" cy="1083733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70128" y="2640432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266" y="526533"/>
            <a:ext cx="33600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 err="1" smtClean="0"/>
              <a:t>Redis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Cluster</a:t>
            </a:r>
            <a:r>
              <a:rPr kumimoji="1" lang="zh-CN" altLang="en-US" sz="2600" dirty="0" smtClean="0"/>
              <a:t> 线性扩展</a:t>
            </a:r>
            <a:endParaRPr kumimoji="1" lang="zh-CN" altLang="en-US" sz="2600" dirty="0"/>
          </a:p>
        </p:txBody>
      </p:sp>
      <p:sp>
        <p:nvSpPr>
          <p:cNvPr id="10" name="圆角矩形 9"/>
          <p:cNvSpPr/>
          <p:nvPr/>
        </p:nvSpPr>
        <p:spPr>
          <a:xfrm>
            <a:off x="1570127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549225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49225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28322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28322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线箭头连接符 26"/>
          <p:cNvCxnSpPr>
            <a:stCxn id="5" idx="2"/>
            <a:endCxn id="10" idx="0"/>
          </p:cNvCxnSpPr>
          <p:nvPr/>
        </p:nvCxnSpPr>
        <p:spPr>
          <a:xfrm flipH="1">
            <a:off x="2527153" y="3294993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" idx="2"/>
            <a:endCxn id="13" idx="0"/>
          </p:cNvCxnSpPr>
          <p:nvPr/>
        </p:nvCxnSpPr>
        <p:spPr>
          <a:xfrm>
            <a:off x="5684927" y="1803687"/>
            <a:ext cx="0" cy="4910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3" idx="2"/>
            <a:endCxn id="2" idx="1"/>
          </p:cNvCxnSpPr>
          <p:nvPr/>
        </p:nvCxnSpPr>
        <p:spPr>
          <a:xfrm flipH="1">
            <a:off x="5684926" y="5148315"/>
            <a:ext cx="1" cy="5205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5570411" y="3252071"/>
            <a:ext cx="12147" cy="681094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8485346" y="3268129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76824" y="2294756"/>
            <a:ext cx="18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0~5000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79463" y="2255875"/>
            <a:ext cx="22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5001~10000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82102" y="2259675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10001~16384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240855" y="2597510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240855" y="3884444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11197879" y="3237178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423770" y="22558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chemeClr val="accent5"/>
                </a:solidFill>
              </a:rPr>
              <a:t>空数据节点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70086" y="187929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4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311454" y="2294756"/>
            <a:ext cx="10843452" cy="2853559"/>
          </a:xfrm>
          <a:prstGeom prst="roundRect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罐形 1"/>
          <p:cNvSpPr/>
          <p:nvPr/>
        </p:nvSpPr>
        <p:spPr>
          <a:xfrm>
            <a:off x="4397993" y="5668867"/>
            <a:ext cx="2573866" cy="1189133"/>
          </a:xfrm>
          <a:prstGeom prst="can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460" y="719954"/>
            <a:ext cx="2302933" cy="1083733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70128" y="2640432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266" y="526533"/>
            <a:ext cx="33600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 err="1" smtClean="0"/>
              <a:t>Redis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Cluster</a:t>
            </a:r>
            <a:r>
              <a:rPr kumimoji="1" lang="zh-CN" altLang="en-US" sz="2600" dirty="0" smtClean="0"/>
              <a:t> 线性扩展</a:t>
            </a:r>
            <a:endParaRPr kumimoji="1" lang="zh-CN" altLang="en-US" sz="2600" dirty="0"/>
          </a:p>
        </p:txBody>
      </p:sp>
      <p:sp>
        <p:nvSpPr>
          <p:cNvPr id="10" name="圆角矩形 9"/>
          <p:cNvSpPr/>
          <p:nvPr/>
        </p:nvSpPr>
        <p:spPr>
          <a:xfrm>
            <a:off x="1570127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549225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49225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28322" y="2628461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28322" y="3915395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线箭头连接符 26"/>
          <p:cNvCxnSpPr>
            <a:stCxn id="5" idx="2"/>
            <a:endCxn id="10" idx="0"/>
          </p:cNvCxnSpPr>
          <p:nvPr/>
        </p:nvCxnSpPr>
        <p:spPr>
          <a:xfrm flipH="1">
            <a:off x="2527153" y="3294993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" idx="2"/>
          </p:cNvCxnSpPr>
          <p:nvPr/>
        </p:nvCxnSpPr>
        <p:spPr>
          <a:xfrm flipH="1">
            <a:off x="5684926" y="1803687"/>
            <a:ext cx="1" cy="4521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endCxn id="2" idx="1"/>
          </p:cNvCxnSpPr>
          <p:nvPr/>
        </p:nvCxnSpPr>
        <p:spPr>
          <a:xfrm>
            <a:off x="5684926" y="5148315"/>
            <a:ext cx="0" cy="5205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5570411" y="3252071"/>
            <a:ext cx="12147" cy="681094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8485346" y="3268129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65715" y="2038537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0~3000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13001~13384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49917" y="2070886"/>
            <a:ext cx="214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5001~8000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13385~16384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82102" y="2259675"/>
            <a:ext cx="234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数据分片</a:t>
            </a:r>
            <a:r>
              <a:rPr kumimoji="1" lang="en-US" altLang="zh-CN" dirty="0" smtClean="0">
                <a:solidFill>
                  <a:schemeClr val="accent5"/>
                </a:solidFill>
              </a:rPr>
              <a:t>10001~13000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902240" y="2625207"/>
            <a:ext cx="1914051" cy="654561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902240" y="3912141"/>
            <a:ext cx="1914051" cy="644634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10859264" y="3264875"/>
            <a:ext cx="1" cy="62040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188247" y="1774204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5"/>
                </a:solidFill>
              </a:rPr>
              <a:t>数据</a:t>
            </a:r>
            <a:r>
              <a:rPr kumimoji="1" lang="zh-CN" altLang="en-US" dirty="0" smtClean="0">
                <a:solidFill>
                  <a:schemeClr val="accent5"/>
                </a:solidFill>
              </a:rPr>
              <a:t>分片</a:t>
            </a:r>
            <a:endParaRPr kumimoji="1" lang="en-US" altLang="zh-CN" dirty="0" smtClean="0">
              <a:solidFill>
                <a:schemeClr val="accent5"/>
              </a:solidFill>
            </a:endParaRP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3001~5000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8001~10000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670086" y="187929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Hash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81606" y="1266475"/>
            <a:ext cx="1555140" cy="5992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B0F0"/>
                </a:solidFill>
              </a:rPr>
              <a:t>移动数据槽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1" name="曲线连接符 10"/>
          <p:cNvCxnSpPr>
            <a:stCxn id="7" idx="2"/>
            <a:endCxn id="8" idx="2"/>
          </p:cNvCxnSpPr>
          <p:nvPr/>
        </p:nvCxnSpPr>
        <p:spPr>
          <a:xfrm rot="16200000" flipH="1">
            <a:off x="1854187" y="1970688"/>
            <a:ext cx="819169" cy="609190"/>
          </a:xfrm>
          <a:prstGeom prst="curvedConnector5">
            <a:avLst>
              <a:gd name="adj1" fmla="val 10550"/>
              <a:gd name="adj2" fmla="val 285698"/>
              <a:gd name="adj3" fmla="val 12790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7" idx="3"/>
            <a:endCxn id="20" idx="2"/>
          </p:cNvCxnSpPr>
          <p:nvPr/>
        </p:nvCxnSpPr>
        <p:spPr>
          <a:xfrm>
            <a:off x="2736746" y="1566087"/>
            <a:ext cx="2887568" cy="1151130"/>
          </a:xfrm>
          <a:prstGeom prst="curvedConnector4">
            <a:avLst>
              <a:gd name="adj1" fmla="val 31396"/>
              <a:gd name="adj2" fmla="val 11985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3"/>
            <a:endCxn id="25" idx="0"/>
          </p:cNvCxnSpPr>
          <p:nvPr/>
        </p:nvCxnSpPr>
        <p:spPr>
          <a:xfrm>
            <a:off x="2736746" y="1566087"/>
            <a:ext cx="5748602" cy="106237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30" idx="2"/>
            <a:endCxn id="7" idx="2"/>
          </p:cNvCxnSpPr>
          <p:nvPr/>
        </p:nvCxnSpPr>
        <p:spPr>
          <a:xfrm rot="5400000" flipH="1">
            <a:off x="5993302" y="-2168427"/>
            <a:ext cx="831835" cy="8900088"/>
          </a:xfrm>
          <a:prstGeom prst="curvedConnector3">
            <a:avLst>
              <a:gd name="adj1" fmla="val -274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3600" y="694267"/>
            <a:ext cx="10752667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问题出现</a:t>
            </a:r>
            <a:endParaRPr kumimoji="1" lang="en-US" altLang="zh-CN" sz="3600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 smtClean="0"/>
              <a:t>无法负载均衡</a:t>
            </a:r>
            <a:endParaRPr kumimoji="1" lang="en-US" altLang="zh-CN" sz="3600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 smtClean="0"/>
              <a:t>运维困难</a:t>
            </a:r>
            <a:endParaRPr kumimoji="1" lang="en-US" altLang="zh-CN" sz="36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sz="3600" dirty="0" smtClean="0"/>
              <a:t>不能自动发现</a:t>
            </a:r>
            <a:endParaRPr kumimoji="1" lang="en-US" altLang="zh-CN" sz="36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sz="3600" dirty="0" smtClean="0"/>
              <a:t>不能自动</a:t>
            </a:r>
            <a:r>
              <a:rPr kumimoji="1" lang="en-US" altLang="zh-CN" sz="3600" dirty="0" err="1" smtClean="0"/>
              <a:t>resharding</a:t>
            </a:r>
            <a:endParaRPr kumimoji="1" lang="en-US" altLang="zh-CN" sz="36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sz="3600" dirty="0" smtClean="0"/>
              <a:t>严重依赖</a:t>
            </a:r>
            <a:r>
              <a:rPr kumimoji="1" lang="en-US" altLang="zh-CN" sz="3600" dirty="0" err="1" smtClean="0"/>
              <a:t>redis-trib</a:t>
            </a:r>
            <a:endParaRPr kumimoji="1" lang="en-US" altLang="zh-CN" sz="36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sz="3600" dirty="0" smtClean="0"/>
              <a:t>无监控管理</a:t>
            </a:r>
            <a:r>
              <a:rPr kumimoji="1" lang="en-US" altLang="zh-CN" sz="3600" dirty="0" smtClean="0"/>
              <a:t>UI</a:t>
            </a:r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 smtClean="0"/>
              <a:t>客户端实现困难</a:t>
            </a:r>
            <a:endParaRPr kumimoji="1" lang="en-US" altLang="zh-CN" sz="36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sz="3600" dirty="0" smtClean="0"/>
              <a:t>缓存路由表</a:t>
            </a:r>
            <a:endParaRPr kumimoji="1" lang="en-US" altLang="zh-CN" sz="36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3600" dirty="0"/>
              <a:t>Cluster</a:t>
            </a:r>
            <a:r>
              <a:rPr kumimoji="1" lang="zh-CN" altLang="en-US" sz="3600" dirty="0"/>
              <a:t>的</a:t>
            </a:r>
            <a:r>
              <a:rPr kumimoji="1" lang="en-US" altLang="zh-CN" sz="3600" dirty="0"/>
              <a:t>Multi</a:t>
            </a:r>
            <a:r>
              <a:rPr kumimoji="1" lang="zh-CN" altLang="en-US" sz="3600" dirty="0"/>
              <a:t>操作受限</a:t>
            </a:r>
            <a:endParaRPr kumimoji="1" lang="en-US" altLang="zh-CN" sz="3600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831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3600" y="694267"/>
            <a:ext cx="1075266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微博运维生产实践</a:t>
            </a:r>
            <a:endParaRPr kumimoji="1" lang="en-US" altLang="zh-CN" sz="3600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/>
              <a:t>实例多，</a:t>
            </a:r>
            <a:r>
              <a:rPr kumimoji="1" lang="en-US" altLang="zh-CN" sz="3600" dirty="0"/>
              <a:t>sentinel</a:t>
            </a:r>
            <a:r>
              <a:rPr kumimoji="1" lang="zh-CN" altLang="en-US" sz="3600" dirty="0"/>
              <a:t>运维成本高</a:t>
            </a:r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/>
              <a:t>多机房网络复杂，故障判断逻辑复杂</a:t>
            </a:r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/>
              <a:t>定制化版本众多，</a:t>
            </a:r>
            <a:r>
              <a:rPr kumimoji="1" lang="en-US" altLang="zh-CN" sz="3600" dirty="0"/>
              <a:t>sentinel</a:t>
            </a:r>
            <a:r>
              <a:rPr kumimoji="1" lang="zh-CN" altLang="en-US" sz="3600" dirty="0"/>
              <a:t>不能完全兼容</a:t>
            </a:r>
            <a:endParaRPr kumimoji="1" lang="en-US" altLang="zh-CN" sz="3600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  <p:pic>
        <p:nvPicPr>
          <p:cNvPr id="3" name="page16image4104.png" descr="page16image4104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35835" y="3279406"/>
            <a:ext cx="5840315" cy="3201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ge16image3936.png" descr="page16image39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4258" y="3318164"/>
            <a:ext cx="5697822" cy="31236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70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3600" y="694267"/>
            <a:ext cx="1075266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问题出现</a:t>
            </a:r>
            <a:endParaRPr kumimoji="1" lang="en-US" altLang="zh-CN" sz="5000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/>
              <a:t>单台</a:t>
            </a:r>
            <a:r>
              <a:rPr kumimoji="1" lang="en-US" altLang="zh-CN" sz="3600" dirty="0" err="1" smtClean="0"/>
              <a:t>redis</a:t>
            </a:r>
            <a:r>
              <a:rPr kumimoji="1" lang="zh-CN" altLang="en-US" sz="3600" dirty="0" smtClean="0"/>
              <a:t>容量有限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/>
              <a:t>缓存命中率下降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/>
              <a:t>带宽成为瓶颈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/>
              <a:t>单机吞吐量有限，读压力超过可支撑最大限度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24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662545" y="2158993"/>
            <a:ext cx="8269816" cy="2463810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50950" y="2764314"/>
            <a:ext cx="3713018" cy="1565564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罐形 1"/>
          <p:cNvSpPr/>
          <p:nvPr/>
        </p:nvSpPr>
        <p:spPr>
          <a:xfrm>
            <a:off x="7527635" y="5203055"/>
            <a:ext cx="1891916" cy="1083733"/>
          </a:xfrm>
          <a:prstGeom prst="can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12181" y="3146084"/>
            <a:ext cx="2122825" cy="802023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266" y="526533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600" dirty="0" smtClean="0"/>
              <a:t>主从部署</a:t>
            </a:r>
            <a:endParaRPr kumimoji="1" lang="zh-CN" altLang="en-US" sz="2600" dirty="0"/>
          </a:p>
        </p:txBody>
      </p:sp>
      <p:sp>
        <p:nvSpPr>
          <p:cNvPr id="13" name="圆角矩形 12"/>
          <p:cNvSpPr/>
          <p:nvPr/>
        </p:nvSpPr>
        <p:spPr>
          <a:xfrm>
            <a:off x="4261462" y="2952116"/>
            <a:ext cx="1286934" cy="523395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694357" y="2952116"/>
            <a:ext cx="1286934" cy="523395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694357" y="3629448"/>
            <a:ext cx="1286934" cy="523395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261462" y="3614827"/>
            <a:ext cx="1286934" cy="523395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3846" y="5186888"/>
            <a:ext cx="2302933" cy="1083733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队列机</a:t>
            </a:r>
          </a:p>
        </p:txBody>
      </p:sp>
      <p:sp>
        <p:nvSpPr>
          <p:cNvPr id="21" name="罐形 20"/>
          <p:cNvSpPr/>
          <p:nvPr/>
        </p:nvSpPr>
        <p:spPr>
          <a:xfrm rot="5400000" flipH="1">
            <a:off x="2051628" y="4954709"/>
            <a:ext cx="1105281" cy="1548629"/>
          </a:xfrm>
          <a:prstGeom prst="can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消息队列</a:t>
            </a:r>
          </a:p>
        </p:txBody>
      </p:sp>
      <p:sp>
        <p:nvSpPr>
          <p:cNvPr id="25" name="矩形 24"/>
          <p:cNvSpPr/>
          <p:nvPr/>
        </p:nvSpPr>
        <p:spPr>
          <a:xfrm>
            <a:off x="2428005" y="762498"/>
            <a:ext cx="1656391" cy="715819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74931" y="762498"/>
            <a:ext cx="1656391" cy="715819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线箭头连接符 30"/>
          <p:cNvCxnSpPr>
            <a:stCxn id="25" idx="2"/>
          </p:cNvCxnSpPr>
          <p:nvPr/>
        </p:nvCxnSpPr>
        <p:spPr>
          <a:xfrm>
            <a:off x="3256201" y="1478317"/>
            <a:ext cx="31336" cy="1272318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5691143" y="1478317"/>
            <a:ext cx="0" cy="1272318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831833" y="1617633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read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378583" y="1615832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read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046770" y="3122309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replication</a:t>
            </a:r>
            <a:endParaRPr kumimoji="1" lang="zh-CN" altLang="en-US" dirty="0"/>
          </a:p>
        </p:txBody>
      </p:sp>
      <p:cxnSp>
        <p:nvCxnSpPr>
          <p:cNvPr id="51" name="直线箭头连接符 50"/>
          <p:cNvCxnSpPr>
            <a:stCxn id="5" idx="1"/>
            <a:endCxn id="28" idx="3"/>
          </p:cNvCxnSpPr>
          <p:nvPr/>
        </p:nvCxnSpPr>
        <p:spPr>
          <a:xfrm flipH="1">
            <a:off x="5863968" y="3547096"/>
            <a:ext cx="1548213" cy="0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1" idx="1"/>
            <a:endCxn id="20" idx="1"/>
          </p:cNvCxnSpPr>
          <p:nvPr/>
        </p:nvCxnSpPr>
        <p:spPr>
          <a:xfrm flipV="1">
            <a:off x="3378583" y="5728755"/>
            <a:ext cx="1015263" cy="26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0" idx="3"/>
            <a:endCxn id="2" idx="2"/>
          </p:cNvCxnSpPr>
          <p:nvPr/>
        </p:nvCxnSpPr>
        <p:spPr>
          <a:xfrm>
            <a:off x="6696779" y="5728755"/>
            <a:ext cx="830856" cy="1616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2" idx="1"/>
            <a:endCxn id="5" idx="2"/>
          </p:cNvCxnSpPr>
          <p:nvPr/>
        </p:nvCxnSpPr>
        <p:spPr>
          <a:xfrm flipV="1">
            <a:off x="8473593" y="3948107"/>
            <a:ext cx="1" cy="125494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473593" y="471492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write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7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3600" y="694267"/>
            <a:ext cx="1075266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 smtClean="0"/>
              <a:t>问题出现</a:t>
            </a:r>
            <a:endParaRPr kumimoji="1" lang="en-US" altLang="zh-CN" sz="5000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/>
              <a:t>可能是硬件或其他原因</a:t>
            </a:r>
            <a:r>
              <a:rPr kumimoji="1" lang="en-US" altLang="zh-CN" sz="3600" dirty="0" smtClean="0"/>
              <a:t>master</a:t>
            </a:r>
            <a:r>
              <a:rPr kumimoji="1" lang="zh-CN" altLang="en-US" sz="3600" dirty="0" smtClean="0"/>
              <a:t>实例挂了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/>
              <a:t>丢失全部写，部分读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/>
              <a:t>典型的单点故障</a:t>
            </a:r>
            <a:endParaRPr kumimoji="1" lang="en-US" altLang="zh-CN" sz="3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99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662545" y="2158993"/>
            <a:ext cx="8269816" cy="2463810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50950" y="2764314"/>
            <a:ext cx="3713018" cy="1565564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罐形 1"/>
          <p:cNvSpPr/>
          <p:nvPr/>
        </p:nvSpPr>
        <p:spPr>
          <a:xfrm>
            <a:off x="7527635" y="5203055"/>
            <a:ext cx="1891916" cy="1083733"/>
          </a:xfrm>
          <a:prstGeom prst="can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12181" y="3146084"/>
            <a:ext cx="2122825" cy="802023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FF00"/>
            </a:solidFill>
            <a:prstDash val="sysDash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endParaRPr kumimoji="1" lang="zh-CN" altLang="en-US" dirty="0" smtClean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266" y="526533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600" dirty="0" smtClean="0"/>
              <a:t>主从部署</a:t>
            </a:r>
            <a:endParaRPr kumimoji="1" lang="zh-CN" altLang="en-US" sz="2600" dirty="0"/>
          </a:p>
        </p:txBody>
      </p:sp>
      <p:sp>
        <p:nvSpPr>
          <p:cNvPr id="13" name="圆角矩形 12"/>
          <p:cNvSpPr/>
          <p:nvPr/>
        </p:nvSpPr>
        <p:spPr>
          <a:xfrm>
            <a:off x="4261462" y="2952116"/>
            <a:ext cx="1286934" cy="523395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694357" y="2952116"/>
            <a:ext cx="1286934" cy="523395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694357" y="3629448"/>
            <a:ext cx="1286934" cy="523395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261462" y="3614827"/>
            <a:ext cx="1286934" cy="523395"/>
          </a:xfrm>
          <a:prstGeom prst="round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3846" y="5186888"/>
            <a:ext cx="2302933" cy="1083733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队列机</a:t>
            </a:r>
          </a:p>
        </p:txBody>
      </p:sp>
      <p:sp>
        <p:nvSpPr>
          <p:cNvPr id="21" name="罐形 20"/>
          <p:cNvSpPr/>
          <p:nvPr/>
        </p:nvSpPr>
        <p:spPr>
          <a:xfrm rot="5400000" flipH="1">
            <a:off x="2051628" y="4954709"/>
            <a:ext cx="1105281" cy="1548629"/>
          </a:xfrm>
          <a:prstGeom prst="can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消息队列</a:t>
            </a:r>
          </a:p>
        </p:txBody>
      </p:sp>
      <p:sp>
        <p:nvSpPr>
          <p:cNvPr id="25" name="矩形 24"/>
          <p:cNvSpPr/>
          <p:nvPr/>
        </p:nvSpPr>
        <p:spPr>
          <a:xfrm>
            <a:off x="2428005" y="762498"/>
            <a:ext cx="1656391" cy="715819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74931" y="762498"/>
            <a:ext cx="1656391" cy="715819"/>
          </a:xfrm>
          <a:prstGeom prst="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kumimoji="1" lang="zh-CN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线箭头连接符 30"/>
          <p:cNvCxnSpPr>
            <a:stCxn id="25" idx="2"/>
          </p:cNvCxnSpPr>
          <p:nvPr/>
        </p:nvCxnSpPr>
        <p:spPr>
          <a:xfrm>
            <a:off x="3256201" y="1478317"/>
            <a:ext cx="31336" cy="1272318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5691143" y="1478317"/>
            <a:ext cx="0" cy="1272318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831833" y="1617633"/>
            <a:ext cx="12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read</a:t>
            </a:r>
            <a:r>
              <a:rPr kumimoji="1" lang="zh-CN" altLang="en-US" dirty="0" smtClean="0">
                <a:solidFill>
                  <a:srgbClr val="FFFF00"/>
                </a:solidFill>
              </a:rPr>
              <a:t>旧数据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78583" y="1615832"/>
            <a:ext cx="12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read</a:t>
            </a:r>
            <a:r>
              <a:rPr kumimoji="1" lang="zh-CN" altLang="en-US" dirty="0">
                <a:solidFill>
                  <a:srgbClr val="FFFF00"/>
                </a:solidFill>
              </a:rPr>
              <a:t>旧数据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046770" y="312230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00"/>
                </a:solidFill>
              </a:rPr>
              <a:t>无法复制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51" name="直线箭头连接符 50"/>
          <p:cNvCxnSpPr>
            <a:stCxn id="5" idx="1"/>
            <a:endCxn id="28" idx="3"/>
          </p:cNvCxnSpPr>
          <p:nvPr/>
        </p:nvCxnSpPr>
        <p:spPr>
          <a:xfrm flipH="1">
            <a:off x="5863968" y="3547096"/>
            <a:ext cx="1548213" cy="0"/>
          </a:xfrm>
          <a:prstGeom prst="straightConnector1">
            <a:avLst/>
          </a:prstGeom>
          <a:ln w="63500">
            <a:solidFill>
              <a:srgbClr val="FFFF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1" idx="1"/>
            <a:endCxn id="20" idx="1"/>
          </p:cNvCxnSpPr>
          <p:nvPr/>
        </p:nvCxnSpPr>
        <p:spPr>
          <a:xfrm flipV="1">
            <a:off x="3378583" y="5728755"/>
            <a:ext cx="1015263" cy="26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0" idx="3"/>
            <a:endCxn id="2" idx="2"/>
          </p:cNvCxnSpPr>
          <p:nvPr/>
        </p:nvCxnSpPr>
        <p:spPr>
          <a:xfrm>
            <a:off x="6696779" y="5728755"/>
            <a:ext cx="830856" cy="1616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2" idx="1"/>
            <a:endCxn id="5" idx="2"/>
          </p:cNvCxnSpPr>
          <p:nvPr/>
        </p:nvCxnSpPr>
        <p:spPr>
          <a:xfrm flipV="1">
            <a:off x="8473593" y="3948107"/>
            <a:ext cx="1" cy="1254948"/>
          </a:xfrm>
          <a:prstGeom prst="straightConnector1">
            <a:avLst/>
          </a:prstGeom>
          <a:ln w="25400">
            <a:solidFill>
              <a:srgbClr val="FFFF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556646" y="471492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00"/>
                </a:solidFill>
              </a:rPr>
              <a:t>丢失全部写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6144" y="2847028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00"/>
                </a:solidFill>
              </a:rPr>
              <a:t>原地待命</a:t>
            </a:r>
            <a:endParaRPr kumimoji="1" lang="en-US" altLang="zh-CN" dirty="0" smtClean="0">
              <a:solidFill>
                <a:srgbClr val="FFFF00"/>
              </a:solidFill>
            </a:endParaRPr>
          </a:p>
          <a:p>
            <a:r>
              <a:rPr kumimoji="1" lang="zh-CN" altLang="en-US" dirty="0" smtClean="0">
                <a:solidFill>
                  <a:srgbClr val="FFFF00"/>
                </a:solidFill>
              </a:rPr>
              <a:t>等待</a:t>
            </a:r>
            <a:r>
              <a:rPr kumimoji="1" lang="en-US" altLang="zh-CN" dirty="0" smtClean="0">
                <a:solidFill>
                  <a:srgbClr val="FFFF00"/>
                </a:solidFill>
              </a:rPr>
              <a:t>master</a:t>
            </a:r>
            <a:r>
              <a:rPr kumimoji="1" lang="zh-CN" altLang="en-US" dirty="0" smtClean="0">
                <a:solidFill>
                  <a:srgbClr val="FFFF00"/>
                </a:solidFill>
              </a:rPr>
              <a:t>重新上线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2265</TotalTime>
  <Words>2237</Words>
  <Application>Microsoft Macintosh PowerPoint</Application>
  <PresentationFormat>宽屏</PresentationFormat>
  <Paragraphs>662</Paragraphs>
  <Slides>58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Corbel</vt:lpstr>
      <vt:lpstr>DengXian</vt:lpstr>
      <vt:lpstr>Heiti SC Light</vt:lpstr>
      <vt:lpstr>Wingdings</vt:lpstr>
      <vt:lpstr>华文楷体</vt:lpstr>
      <vt:lpstr>Arial</vt:lpstr>
      <vt:lpstr>深度</vt:lpstr>
      <vt:lpstr>Redis sentinel初体验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311</cp:revision>
  <dcterms:created xsi:type="dcterms:W3CDTF">2018-03-28T09:53:49Z</dcterms:created>
  <dcterms:modified xsi:type="dcterms:W3CDTF">2018-04-07T07:35:20Z</dcterms:modified>
</cp:coreProperties>
</file>