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929443-B8A1-4E43-B4D8-698DDE4D02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5BDC1-F973-4CA1-BDFA-E26CA47BC4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DFA0-2A61-42DC-8D0F-6556FD64EB36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90BCE-5CA0-4C58-A4F0-4C698A9F3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29235-F21A-4049-B0C8-5535FDBF3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2084-CCE3-4156-8782-A1B5BEA49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540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EC82D-61CA-405D-9D7F-4400D5D06EF7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09502-C216-450E-BE84-8F38DA4F9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4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F3D-211B-4EEA-8995-BD40F2441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31304-F871-41EA-BF3A-90DA4EAC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2B80-AB2F-4D23-802F-E1A2B2C6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89F-F8B2-461E-9193-D3D282888419}" type="datetime1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65ADC-91E8-46F6-8A51-F798FF20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99D87-80A2-45EA-ACAC-543E2779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48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BFAE-D16A-4C99-B538-EEBF9983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41900-E3AB-4E31-B2E5-1FF71914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153C-3805-48AA-889B-25E906A1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AE58-3EAF-4917-9D6B-8F921BCB401B}" type="datetime1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A687-778E-4CD9-95B9-EE12A4CE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D977-C33B-4BA7-85C7-37902862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1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5FC91-F41F-468C-BAE2-236E2D6A2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51270-C570-42B3-9F90-90B879EFC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93B5-1592-4E9D-9E16-0AA50E06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ADE5-9A5E-4938-BCFC-594A84BB0741}" type="datetime1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5CCD-16B5-4386-8ED0-4AB9B760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D8457-ABAC-486B-BFFD-039D8A82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50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B1BE-564B-453C-B843-0F59B2D2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21D5-2064-45B8-A82F-0E16B8F4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58985-86CC-45A9-8324-3EA779FB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BAC6-EF00-4413-80CA-937AAC6EAA8E}" type="datetime1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A8B0-BF90-4332-9139-90E105A4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E282-2D73-4782-AD9C-639198BB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4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7CC1-5E31-4B48-B7B6-E4880048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98F45-D302-427C-A786-0B0FD4187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3FB6C-9BCD-4DCA-A128-E272D180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D552-F546-4422-B980-D8430AFA8870}" type="datetime1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5CDA-277E-487B-91CE-D1851DA1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A9F1-1705-4126-B1A3-32922B5A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D539-D469-4701-92D1-42983FAE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D1EF-ABFD-423F-AE50-53AEF73C7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E0C0F-7E4B-4561-BB28-367D2104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DBA3-7D46-4A8A-81C1-85EA585C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4AE7E-8005-44A1-8A00-C450C15064B4}" type="datetime1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ABD46-C762-4375-946F-823B8ECB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34C16-DDBF-412B-AA20-CEF59416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4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9BCA-9533-4FA9-8485-B6A8DA2F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948B-581B-4FEE-86C9-B585A049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566C1-76AD-450B-BCFF-2A51230A2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B58DD-E547-4183-89FA-EABFE62EE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D6C09-5DA8-488A-97DF-336448ABA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178CF-035B-4DF5-AE47-95CDB3D4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4FBB-64BC-4AED-9B8F-191F5BE6FECC}" type="datetime1">
              <a:rPr lang="en-GB" smtClean="0"/>
              <a:t>24/05/2022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B989D-DFDE-4EC5-BEBD-61EA54C1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3F602-30BB-4B20-8C34-40147862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1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6CE2-4EC0-4A3F-8A15-CC0F5FC4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80772-185B-4C42-97D7-56809B82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90F01-03C3-46DB-AA27-8B84CB60AB2B}" type="datetime1">
              <a:rPr lang="en-GB" smtClean="0"/>
              <a:t>24/05/2022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218BE-0224-4117-B87D-6915C49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8052A-5D28-40CF-A36A-6F47D5B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61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6390F-477C-43FA-92FF-6B4D2323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55AE-93D8-4D9C-BC22-A250323A5042}" type="datetime1">
              <a:rPr lang="en-GB" smtClean="0"/>
              <a:t>24/05/2022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E6682-07DC-4B33-8DE4-0C203E73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56B31-B1BF-49CD-A23A-127CA371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99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038C-9835-4044-A16D-FDBE4EA2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0A7D-148F-4FCE-8611-B28F13E29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2A62-9CB2-4A06-8AF2-10F5C0791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8AC02-BA18-4AB3-8E9E-2A7FBBD0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E974-CFBB-411C-A268-50464A92D51C}" type="datetime1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B0D5F-E8BD-49AA-AC40-605F7318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FB3A8-7C61-4F99-A2EF-D5B5140F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503F-3C7A-4CB9-BC3B-49AEDE68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652D1-3C01-4E4E-B91E-48ADCD08C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8E44-0FF9-430F-9A44-66A12001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E098B-E5E0-4A40-B2D2-428C78C5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D149-6522-41ED-BC88-A9576197395A}" type="datetime1">
              <a:rPr lang="en-GB" smtClean="0"/>
              <a:t>24/05/2022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CC4F4-992C-4263-A701-2E608BAB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97E2-25C9-4EAF-92D9-E9C1C5C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52ED8-5CC7-4E71-86A2-1C6D3F68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2A79E-A271-4C0C-9458-2D49B3A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2AEF2-EB3A-412A-A350-B14EB0FFA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649B-DD7F-40F9-9A09-383D181B7B4A}" type="datetime1">
              <a:rPr lang="en-GB" smtClean="0"/>
              <a:t>24/05/2022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47B4B-11CE-4702-A28E-7D5F2E7FF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68E3-B4D9-49B2-8564-36EEA7E72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52B1-2F89-4C3A-9755-D03A54810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5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0865-C8EA-482A-A16E-56249A251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массы нейтрального каона на КМД-3 на коллайдере ВЭПП-2000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9E06B-7111-45A5-98AA-B8EAB501A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7299" y="4092231"/>
            <a:ext cx="5156462" cy="2133599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Даниил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ф.-м. н. Солодов Евгений Петрович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8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51B66D-1453-4D8F-9B9C-8410FF2E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87"/>
            <a:ext cx="10515600" cy="90749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энергии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ABB5C1-6F7F-4A52-83AE-5A97B8BFA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108" y="1541282"/>
                <a:ext cx="5560440" cy="354683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/>
                        </m:ctrlPr>
                      </m:sSupPr>
                      <m:e>
                        <m:r>
                          <a:rPr lang="en-US" i="1"/>
                          <m:t>𝑒</m:t>
                        </m:r>
                      </m:e>
                      <m:sup>
                        <m:r>
                          <a:rPr lang="ru-RU" i="1"/>
                          <m:t>+</m:t>
                        </m:r>
                      </m:sup>
                    </m:sSup>
                    <m:sSup>
                      <m:sSupPr>
                        <m:ctrlPr>
                          <a:rPr lang="en-GB" i="1"/>
                        </m:ctrlPr>
                      </m:sSupPr>
                      <m:e>
                        <m:r>
                          <a:rPr lang="ru-RU" i="1"/>
                          <m:t>𝑒</m:t>
                        </m:r>
                      </m:e>
                      <m:sup>
                        <m:r>
                          <a:rPr lang="ru-RU" i="1"/>
                          <m:t>−</m:t>
                        </m:r>
                      </m:sup>
                    </m:sSup>
                    <m:r>
                      <a:rPr lang="ru-RU" i="1"/>
                      <m:t>→‍‍ </m:t>
                    </m:r>
                    <m:r>
                      <a:rPr lang="ru-RU" i="1"/>
                      <m:t>𝜑</m:t>
                    </m:r>
                    <m:r>
                      <a:rPr lang="ru-RU" i="1"/>
                      <m:t>(1020)→</m:t>
                    </m:r>
                    <m:sSup>
                      <m:sSupPr>
                        <m:ctrlPr>
                          <a:rPr lang="en-GB" i="1"/>
                        </m:ctrlPr>
                      </m:sSupPr>
                      <m:e>
                        <m:r>
                          <a:rPr lang="en-US" i="1"/>
                          <m:t>𝐾</m:t>
                        </m:r>
                      </m:e>
                      <m:sup>
                        <m:r>
                          <a:rPr lang="ru-RU" i="1"/>
                          <m:t>+</m:t>
                        </m:r>
                      </m:sup>
                    </m:sSup>
                    <m:sSup>
                      <m:sSupPr>
                        <m:ctrlPr>
                          <a:rPr lang="en-GB" i="1"/>
                        </m:ctrlPr>
                      </m:sSupPr>
                      <m:e>
                        <m:r>
                          <a:rPr lang="en-US" i="1"/>
                          <m:t>𝐾</m:t>
                        </m:r>
                      </m:e>
                      <m:sup>
                        <m:r>
                          <a:rPr lang="ru-RU" i="1"/>
                          <m:t>−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Поскольку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ru-RU" i="1"/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𝐾</m:t>
                            </m:r>
                          </m:e>
                          <m:sup>
                            <m:r>
                              <a:rPr lang="ru-RU" i="1"/>
                              <m:t>±</m:t>
                            </m:r>
                          </m:sup>
                        </m:sSup>
                      </m:sub>
                    </m:sSub>
                    <m:r>
                      <a:rPr lang="ru-RU" i="1"/>
                      <m:t>=</m:t>
                    </m:r>
                    <m:rad>
                      <m:radPr>
                        <m:degHide m:val="on"/>
                        <m:ctrlPr>
                          <a:rPr lang="en-GB" i="1"/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𝑝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𝑐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  <m:r>
                          <a:rPr lang="ru-RU" i="1"/>
                          <m:t>+</m:t>
                        </m:r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𝑚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𝑐</m:t>
                            </m:r>
                          </m:e>
                          <m:sup>
                            <m:r>
                              <a:rPr lang="ru-RU" i="1"/>
                              <m:t>4</m:t>
                            </m:r>
                          </m:sup>
                        </m:sSup>
                      </m:e>
                    </m:ra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при этом масса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i="1"/>
                          <m:t>𝑀</m:t>
                        </m:r>
                      </m:e>
                      <m:sub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𝐾</m:t>
                            </m:r>
                          </m:e>
                          <m:sup>
                            <m:r>
                              <a:rPr lang="ru-RU" i="1"/>
                              <m:t>±</m:t>
                            </m:r>
                          </m:sup>
                        </m:sSup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близка к энергии в районе пика </a:t>
                </a:r>
                <a14:m>
                  <m:oMath xmlns:m="http://schemas.openxmlformats.org/officeDocument/2006/math">
                    <m:r>
                      <a:rPr lang="ru-RU" i="1"/>
                      <m:t>𝜙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‑мезона, зная импульс каона, можно определить энергию с хорошей точностью.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ABB5C1-6F7F-4A52-83AE-5A97B8BFA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108" y="1541282"/>
                <a:ext cx="5560440" cy="3546835"/>
              </a:xfrm>
              <a:blipFill>
                <a:blip r:embed="rId2"/>
                <a:stretch>
                  <a:fillRect l="-1972" r="-2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5EA14A-3345-4A8C-9E7E-D43326B4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E651F-43E3-4F3C-9106-F7D98EEC99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9882" y="1769882"/>
            <a:ext cx="6612118" cy="33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2C84-F6B4-4E30-B26C-F0C4C982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A2133-215C-4CDA-99E7-00A350302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164" y="1029069"/>
                <a:ext cx="6062221" cy="3831871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Отбор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Два «хороших» трека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Треки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коллинеарны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Противоположные заряды треков,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Расстояние треков до пучка </a:t>
                </a:r>
                <a14:m>
                  <m:oMath xmlns:m="http://schemas.openxmlformats.org/officeDocument/2006/math">
                    <m:r>
                      <a:rPr lang="ru-RU" sz="2400" i="1"/>
                      <m:t>𝜌</m:t>
                    </m:r>
                    <m:r>
                      <a:rPr lang="ru-RU" sz="2400" i="1"/>
                      <m:t>&lt;0.3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см,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Средние потери на ионизацию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/>
                        </m:ctrlPr>
                      </m:fPr>
                      <m:num>
                        <m:r>
                          <a:rPr lang="ru-RU" sz="2400" i="1"/>
                          <m:t>𝑑𝐸</m:t>
                        </m:r>
                      </m:num>
                      <m:den>
                        <m:r>
                          <a:rPr lang="ru-RU" sz="2400" i="1"/>
                          <m:t>𝑑𝑥</m:t>
                        </m:r>
                      </m:den>
                    </m:f>
                    <m:r>
                      <a:rPr lang="ru-RU" sz="2400" i="1"/>
                      <m:t>&gt;6000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Импульсы треков подчиняются условию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400" i="1"/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/>
                                </m:ctrlPr>
                              </m:sSubPr>
                              <m:e>
                                <m:r>
                                  <a:rPr lang="ru-RU" sz="2400" i="1"/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sz="2400" i="1"/>
                                    </m:ctrlPr>
                                  </m:sSupPr>
                                  <m:e>
                                    <m:r>
                                      <a:rPr lang="ru-RU" sz="2400" i="1"/>
                                      <m:t>𝐾</m:t>
                                    </m:r>
                                  </m:e>
                                  <m:sup>
                                    <m:r>
                                      <a:rPr lang="ru-RU" sz="2400" i="1"/>
                                      <m:t>+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ru-RU" sz="2400" i="1"/>
                              <m:t>−</m:t>
                            </m:r>
                            <m:sSub>
                              <m:sSubPr>
                                <m:ctrlPr>
                                  <a:rPr lang="en-GB" sz="2400" i="1"/>
                                </m:ctrlPr>
                              </m:sSubPr>
                              <m:e>
                                <m:r>
                                  <a:rPr lang="ru-RU" sz="2400" i="1"/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sz="2400" i="1"/>
                                    </m:ctrlPr>
                                  </m:sSupPr>
                                  <m:e>
                                    <m:r>
                                      <a:rPr lang="ru-RU" sz="2400" i="1"/>
                                      <m:t>𝐾</m:t>
                                    </m:r>
                                  </m:e>
                                  <m:sup>
                                    <m:r>
                                      <a:rPr lang="ru-RU" sz="2400" i="1"/>
                                      <m:t>−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ctrlPr>
                              <a:rPr lang="en-GB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/>
                                </m:ctrlPr>
                              </m:sSubPr>
                              <m:e>
                                <m:r>
                                  <a:rPr lang="ru-RU" sz="2400" i="1"/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sz="2400" i="1"/>
                                    </m:ctrlPr>
                                  </m:sSupPr>
                                  <m:e>
                                    <m:r>
                                      <a:rPr lang="ru-RU" sz="2400" i="1"/>
                                      <m:t>𝐾</m:t>
                                    </m:r>
                                  </m:e>
                                  <m:sup>
                                    <m:r>
                                      <a:rPr lang="ru-RU" sz="2400" i="1"/>
                                      <m:t>+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ru-RU" sz="2400" i="1"/>
                              <m:t>+</m:t>
                            </m:r>
                            <m:sSub>
                              <m:sSubPr>
                                <m:ctrlPr>
                                  <a:rPr lang="en-GB" sz="2400" i="1"/>
                                </m:ctrlPr>
                              </m:sSubPr>
                              <m:e>
                                <m:r>
                                  <a:rPr lang="ru-RU" sz="2400" i="1"/>
                                  <m:t>𝑝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GB" sz="2400" i="1"/>
                                    </m:ctrlPr>
                                  </m:sSupPr>
                                  <m:e>
                                    <m:r>
                                      <a:rPr lang="ru-RU" sz="2400" i="1"/>
                                      <m:t>𝐾</m:t>
                                    </m:r>
                                  </m:e>
                                  <m:sup>
                                    <m:r>
                                      <a:rPr lang="ru-RU" sz="2400" i="1"/>
                                      <m:t>−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  <m:r>
                          <a:rPr lang="ru-RU" sz="2400" i="1"/>
                          <m:t>&lt;0.3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A2133-215C-4CDA-99E7-00A350302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164" y="1029069"/>
                <a:ext cx="6062221" cy="3831871"/>
              </a:xfrm>
              <a:blipFill>
                <a:blip r:embed="rId2"/>
                <a:stretch>
                  <a:fillRect l="-1408" t="-3185" r="-1308" b="-179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7D980-9BFB-49E9-B1C0-B1648CDB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A2D3D-9A9D-4EE1-B1A4-AA542C0FF5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9654" y="2469823"/>
            <a:ext cx="5498182" cy="37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6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08235-F1EB-45B0-A8B7-28515BCF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816A6-0BF2-4856-99BC-18B762B7E8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5812" y="359272"/>
            <a:ext cx="7319520" cy="44201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2762D7-B2A4-4BBF-8597-2284DCFC35B9}"/>
                  </a:ext>
                </a:extLst>
              </p:cNvPr>
              <p:cNvSpPr/>
              <p:nvPr/>
            </p:nvSpPr>
            <p:spPr>
              <a:xfrm>
                <a:off x="973317" y="4705221"/>
                <a:ext cx="9008883" cy="914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Ионизационные потери положительно заряженных треков для экспериментальных данных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𝑏𝑒𝑎𝑚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=530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МэВ.</a:t>
                </a:r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12762D7-B2A4-4BBF-8597-2284DCFC3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17" y="4705221"/>
                <a:ext cx="9008883" cy="914930"/>
              </a:xfrm>
              <a:prstGeom prst="rect">
                <a:avLst/>
              </a:prstGeom>
              <a:blipFill>
                <a:blip r:embed="rId3"/>
                <a:stretch>
                  <a:fillRect t="-2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91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D53C82-6DA9-45FB-9E1C-060BCF51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61"/>
            <a:ext cx="10515600" cy="120915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Систематические эффекты и учёт поправок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527CC7-B589-4AE9-BC78-934FE3CE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8924"/>
                <a:ext cx="10515600" cy="5008039"/>
              </a:xfrm>
            </p:spPr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Рад. Поправка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ISR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ru-RU" i="1"/>
                      <m:t>𝐹</m:t>
                    </m:r>
                    <m:r>
                      <a:rPr lang="ru-RU" i="1"/>
                      <m:t>=</m:t>
                    </m:r>
                    <m:r>
                      <a:rPr lang="ru-RU" i="1"/>
                      <m:t>𝑁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</m:e>
                    </m:d>
                    <m:nary>
                      <m:naryPr>
                        <m:chr m:val="∬"/>
                        <m:supHide m:val="on"/>
                        <m:ctrlPr>
                          <a:rPr lang="en-GB" i="1"/>
                        </m:ctrlPr>
                      </m:naryPr>
                      <m:sub>
                        <m:r>
                          <a:rPr lang="ru-RU" i="1"/>
                          <m:t>0≤ </m:t>
                        </m:r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ru-RU" i="1"/>
                              <m:t>𝑥</m:t>
                            </m:r>
                          </m:e>
                          <m:sub>
                            <m:r>
                              <a:rPr lang="ru-RU" i="1"/>
                              <m:t>1,2</m:t>
                            </m:r>
                          </m:sub>
                        </m:sSub>
                        <m:r>
                          <a:rPr lang="ru-RU" i="1"/>
                          <m:t> ≤ 1</m:t>
                        </m:r>
                      </m:sub>
                      <m:sup/>
                      <m:e>
                        <m:r>
                          <a:rPr lang="ru-RU" i="1"/>
                          <m:t>𝐹</m:t>
                        </m:r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/>
                                </m:ctrlPr>
                              </m:sSupPr>
                              <m:e>
                                <m:r>
                                  <a:rPr lang="ru-RU" i="1"/>
                                  <m:t>𝑠</m:t>
                                </m:r>
                              </m:e>
                              <m:sup>
                                <m:r>
                                  <a:rPr lang="ru-RU" i="1"/>
                                  <m:t>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ru-RU" i="1"/>
                              <m:t>𝐾</m:t>
                            </m:r>
                          </m:e>
                          <m:sub>
                            <m:r>
                              <a:rPr lang="ru-RU" i="1"/>
                              <m:t>𝑅𝐶</m:t>
                            </m:r>
                          </m:sub>
                        </m:sSub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r>
                              <a:rPr lang="ru-RU" i="1"/>
                              <m:t>𝑠</m:t>
                            </m:r>
                            <m:r>
                              <a:rPr lang="ru-RU" i="1"/>
                              <m:t>, </m:t>
                            </m:r>
                            <m:sSub>
                              <m:sSubPr>
                                <m:ctrlPr>
                                  <a:rPr lang="en-GB" i="1"/>
                                </m:ctrlPr>
                              </m:sSubPr>
                              <m:e>
                                <m:r>
                                  <a:rPr lang="ru-RU" i="1"/>
                                  <m:t>𝑥</m:t>
                                </m:r>
                              </m:e>
                              <m:sub>
                                <m:r>
                                  <a:rPr lang="ru-RU" i="1"/>
                                  <m:t>1</m:t>
                                </m:r>
                              </m:sub>
                            </m:sSub>
                            <m:r>
                              <a:rPr lang="ru-RU" i="1"/>
                              <m:t>, </m:t>
                            </m:r>
                            <m:sSub>
                              <m:sSubPr>
                                <m:ctrlPr>
                                  <a:rPr lang="en-GB" i="1"/>
                                </m:ctrlPr>
                              </m:sSubPr>
                              <m:e>
                                <m:r>
                                  <a:rPr lang="ru-RU" i="1"/>
                                  <m:t>𝑥</m:t>
                                </m:r>
                              </m:e>
                              <m:sub>
                                <m:r>
                                  <a:rPr lang="ru-RU" i="1"/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/>
                              <m:t>Θ</m:t>
                            </m:r>
                          </m:e>
                          <m:sub>
                            <m:r>
                              <a:rPr lang="ru-RU" i="1"/>
                              <m:t>𝑐𝑢𝑡</m:t>
                            </m:r>
                          </m:sub>
                        </m:sSub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r>
                              <a:rPr lang="ru-RU" i="1"/>
                              <m:t>𝑠</m:t>
                            </m:r>
                            <m:r>
                              <a:rPr lang="ru-RU" i="1"/>
                              <m:t>, </m:t>
                            </m:r>
                            <m:sSub>
                              <m:sSubPr>
                                <m:ctrlPr>
                                  <a:rPr lang="en-GB" i="1"/>
                                </m:ctrlPr>
                              </m:sSubPr>
                              <m:e>
                                <m:r>
                                  <a:rPr lang="ru-RU" i="1"/>
                                  <m:t>𝑥</m:t>
                                </m:r>
                              </m:e>
                              <m:sub>
                                <m:r>
                                  <a:rPr lang="ru-RU" i="1"/>
                                  <m:t>1</m:t>
                                </m:r>
                              </m:sub>
                            </m:sSub>
                            <m:r>
                              <a:rPr lang="ru-RU" i="1"/>
                              <m:t>, </m:t>
                            </m:r>
                            <m:sSub>
                              <m:sSubPr>
                                <m:ctrlPr>
                                  <a:rPr lang="en-GB" i="1"/>
                                </m:ctrlPr>
                              </m:sSubPr>
                              <m:e>
                                <m:r>
                                  <a:rPr lang="ru-RU" i="1"/>
                                  <m:t>𝑥</m:t>
                                </m:r>
                              </m:e>
                              <m:sub>
                                <m:r>
                                  <a:rPr lang="ru-RU" i="1"/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ru-RU" i="1"/>
                          <m:t>𝑑</m:t>
                        </m:r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ru-RU" i="1"/>
                              <m:t>𝑥</m:t>
                            </m:r>
                          </m:e>
                          <m:sub>
                            <m:r>
                              <a:rPr lang="ru-RU" i="1"/>
                              <m:t>1</m:t>
                            </m:r>
                          </m:sub>
                        </m:sSub>
                        <m:r>
                          <a:rPr lang="ru-RU" i="1"/>
                          <m:t>𝑑</m:t>
                        </m:r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ru-RU" i="1"/>
                              <m:t>𝑥</m:t>
                            </m:r>
                          </m:e>
                          <m:sub>
                            <m:r>
                              <a:rPr lang="ru-RU" i="1"/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ru-RU" i="1"/>
                      <m:t>𝑁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</m:e>
                    </m:d>
                    <m:r>
                      <a:rPr lang="ru-RU" i="1"/>
                      <m:t>=</m:t>
                    </m:r>
                    <m:sSup>
                      <m:sSupPr>
                        <m:ctrlPr>
                          <a:rPr lang="en-GB" i="1"/>
                        </m:ctrlPr>
                      </m:sSupPr>
                      <m:e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nary>
                              <m:naryPr>
                                <m:chr m:val="∬"/>
                                <m:supHide m:val="on"/>
                                <m:ctrlPr>
                                  <a:rPr lang="en-GB" i="1"/>
                                </m:ctrlPr>
                              </m:naryPr>
                              <m:sub>
                                <m:r>
                                  <a:rPr lang="ru-RU" i="1"/>
                                  <m:t>0≤ </m:t>
                                </m:r>
                                <m:sSub>
                                  <m:sSubPr>
                                    <m:ctrlPr>
                                      <a:rPr lang="en-GB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1,2</m:t>
                                    </m:r>
                                  </m:sub>
                                </m:sSub>
                                <m:r>
                                  <a:rPr lang="ru-RU" i="1"/>
                                  <m:t> ≤ 1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GB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𝐾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𝑅𝐶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i="1"/>
                                    </m:ctrlPr>
                                  </m:dPr>
                                  <m:e>
                                    <m:r>
                                      <a:rPr lang="ru-RU" i="1"/>
                                      <m:t>𝑠</m:t>
                                    </m:r>
                                    <m:r>
                                      <a:rPr lang="ru-RU" i="1"/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i="1"/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GB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/>
                                      <m:t>Θ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𝑐𝑢𝑡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i="1"/>
                                    </m:ctrlPr>
                                  </m:dPr>
                                  <m:e>
                                    <m:r>
                                      <a:rPr lang="ru-RU" i="1"/>
                                      <m:t>𝑠</m:t>
                                    </m:r>
                                    <m:r>
                                      <a:rPr lang="ru-RU" i="1"/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i="1"/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i="1"/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1</m:t>
                                    </m:r>
                                  </m:sub>
                                </m:sSub>
                                <m:r>
                                  <a:rPr lang="ru-RU" i="1"/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ru-RU" i="1"/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ru-RU" smtClean="0"/>
                      <m:t>,</m:t>
                    </m:r>
                  </m:oMath>
                </a14:m>
                <a:r>
                  <a:rPr lang="ru-RU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ru-RU" i="1"/>
                          <m:t>𝐾</m:t>
                        </m:r>
                      </m:e>
                      <m:sub>
                        <m:r>
                          <a:rPr lang="ru-RU" i="1"/>
                          <m:t>𝑅𝐶</m:t>
                        </m:r>
                      </m:sub>
                    </m:sSub>
                    <m:r>
                      <a:rPr lang="ru-RU" i="1"/>
                      <m:t>=</m:t>
                    </m:r>
                    <m:r>
                      <a:rPr lang="ru-RU" i="1"/>
                      <m:t>𝐷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  <m:r>
                          <a:rPr lang="ru-RU" i="1"/>
                          <m:t>,</m:t>
                        </m:r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ru-RU" i="1"/>
                              <m:t>𝑥</m:t>
                            </m:r>
                          </m:e>
                          <m:sub>
                            <m:r>
                              <a:rPr lang="ru-RU" i="1"/>
                              <m:t>1</m:t>
                            </m:r>
                          </m:sub>
                        </m:sSub>
                      </m:e>
                    </m:d>
                    <m:r>
                      <a:rPr lang="ru-RU" i="1"/>
                      <m:t>𝐷</m:t>
                    </m:r>
                    <m:d>
                      <m:dPr>
                        <m:ctrlPr>
                          <a:rPr lang="en-GB" i="1"/>
                        </m:ctrlPr>
                      </m:dPr>
                      <m:e>
                        <m:r>
                          <a:rPr lang="ru-RU" i="1"/>
                          <m:t>𝑠</m:t>
                        </m:r>
                        <m:r>
                          <a:rPr lang="ru-RU" i="1"/>
                          <m:t>, </m:t>
                        </m:r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ru-RU" i="1"/>
                              <m:t>𝑥</m:t>
                            </m:r>
                          </m:e>
                          <m:sub>
                            <m:r>
                              <a:rPr lang="ru-RU" i="1"/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/>
                        </m:ctrlPr>
                      </m:dPr>
                      <m:e>
                        <m:r>
                          <a:rPr lang="ru-RU" i="1"/>
                          <m:t>1+</m:t>
                        </m:r>
                        <m:f>
                          <m:fPr>
                            <m:ctrlPr>
                              <a:rPr lang="en-GB" i="1"/>
                            </m:ctrlPr>
                          </m:fPr>
                          <m:num>
                            <m:r>
                              <a:rPr lang="ru-RU" i="1"/>
                              <m:t>2</m:t>
                            </m:r>
                            <m:r>
                              <a:rPr lang="ru-RU" i="1"/>
                              <m:t>𝛼</m:t>
                            </m:r>
                          </m:num>
                          <m:den>
                            <m:r>
                              <a:rPr lang="ru-RU" i="1"/>
                              <m:t>𝜋</m:t>
                            </m:r>
                          </m:den>
                        </m:f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r>
                              <a:rPr lang="ru-RU" i="1"/>
                              <m:t>1+</m:t>
                            </m:r>
                            <m:r>
                              <a:rPr lang="ru-RU" i="1"/>
                              <m:t>𝑎</m:t>
                            </m:r>
                            <m:r>
                              <a:rPr lang="ru-RU" i="1"/>
                              <m:t>+</m:t>
                            </m:r>
                            <m:r>
                              <a:rPr lang="ru-RU" i="1"/>
                              <m:t>𝑏</m:t>
                            </m:r>
                            <m:d>
                              <m:dPr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ru-RU" i="1"/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  <m:sSubSup>
                      <m:sSubSupPr>
                        <m:ctrlPr>
                          <a:rPr lang="en-GB" i="1"/>
                        </m:ctrlPr>
                      </m:sSubSupPr>
                      <m:e>
                        <m:r>
                          <a:rPr lang="ru-RU" i="1"/>
                          <m:t>𝜎</m:t>
                        </m:r>
                      </m:e>
                      <m:sub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𝑒</m:t>
                            </m:r>
                          </m:e>
                          <m:sup>
                            <m:r>
                              <a:rPr lang="ru-RU" i="1"/>
                              <m:t>+</m:t>
                            </m:r>
                          </m:sup>
                        </m:sSup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𝑒</m:t>
                            </m:r>
                          </m:e>
                          <m:sup>
                            <m:r>
                              <a:rPr lang="ru-RU" i="1"/>
                              <m:t>−</m:t>
                            </m:r>
                          </m:sup>
                        </m:sSup>
                        <m:r>
                          <a:rPr lang="ru-RU" i="1"/>
                          <m:t>→</m:t>
                        </m:r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ru-RU" i="1"/>
                              <m:t>𝐾</m:t>
                            </m:r>
                          </m:e>
                          <m:sub>
                            <m:r>
                              <a:rPr lang="ru-RU" i="1"/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GB" i="1"/>
                            </m:ctrlPr>
                          </m:sSubPr>
                          <m:e>
                            <m:r>
                              <a:rPr lang="ru-RU" i="1"/>
                              <m:t>𝐾</m:t>
                            </m:r>
                          </m:e>
                          <m:sub>
                            <m:r>
                              <a:rPr lang="ru-RU" i="1"/>
                              <m:t>𝐿</m:t>
                            </m:r>
                          </m:sub>
                        </m:sSub>
                      </m:sub>
                      <m:sup>
                        <m:d>
                          <m:dPr>
                            <m:ctrlPr>
                              <a:rPr lang="en-GB" i="1"/>
                            </m:ctrlPr>
                          </m:dPr>
                          <m:e>
                            <m:r>
                              <a:rPr lang="ru-RU" i="1"/>
                              <m:t>0</m:t>
                            </m:r>
                          </m:e>
                        </m:d>
                      </m:sup>
                    </m:sSubSup>
                    <m:r>
                      <a:rPr lang="ru-RU" i="1"/>
                      <m:t>(</m:t>
                    </m:r>
                    <m:sSup>
                      <m:sSupPr>
                        <m:ctrlPr>
                          <a:rPr lang="en-GB" i="1"/>
                        </m:ctrlPr>
                      </m:sSupPr>
                      <m:e>
                        <m:r>
                          <a:rPr lang="ru-RU" i="1"/>
                          <m:t>𝑠</m:t>
                        </m:r>
                      </m:e>
                      <m:sup>
                        <m:r>
                          <a:rPr lang="ru-RU" i="1"/>
                          <m:t>′</m:t>
                        </m:r>
                      </m:sup>
                    </m:sSup>
                    <m:r>
                      <a:rPr lang="ru-RU" i="1"/>
                      <m:t>)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/>
                      <m:t>𝑎</m:t>
                    </m:r>
                    <m:r>
                      <a:rPr lang="ru-RU" i="1"/>
                      <m:t>≡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𝜋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i="1"/>
                          <m:t>6</m:t>
                        </m:r>
                      </m:den>
                    </m:f>
                    <m:r>
                      <a:rPr lang="ru-RU" i="1"/>
                      <m:t>−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ru-RU" i="1"/>
                          <m:t>1</m:t>
                        </m:r>
                      </m:num>
                      <m:den>
                        <m:r>
                          <a:rPr lang="ru-RU" i="1"/>
                          <m:t>4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2527CC7-B589-4AE9-BC78-934FE3CE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8924"/>
                <a:ext cx="10515600" cy="5008039"/>
              </a:xfrm>
              <a:blipFill>
                <a:blip r:embed="rId2"/>
                <a:stretch>
                  <a:fillRect l="-1043" t="-21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69E19-E043-402E-A6DD-8447473F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0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203B-F9D0-4055-8781-AEEBE788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17"/>
            <a:ext cx="10515600" cy="68508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44F8B-581B-44F1-B4A6-DA0E31DF0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193" y="1050923"/>
                <a:ext cx="11566186" cy="44549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Поправка на разрешение </a:t>
                </a:r>
              </a:p>
              <a:p>
                <a14:m>
                  <m:oMath xmlns:m="http://schemas.openxmlformats.org/officeDocument/2006/math">
                    <m:r>
                      <a:rPr lang="ru-RU" i="1"/>
                      <m:t>𝛿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M</m:t>
                        </m:r>
                      </m:e>
                      <m:sub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ru-RU" i="1"/>
                              <m:t>𝐾</m:t>
                            </m:r>
                          </m:e>
                          <m:sub>
                            <m:r>
                              <a:rPr lang="ru-RU" i="1"/>
                              <m:t>𝑆</m:t>
                            </m:r>
                          </m:sub>
                          <m:sup>
                            <m:r>
                              <a:rPr lang="ru-RU" i="1"/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i="1"/>
                      <m:t>=−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M</m:t>
                        </m:r>
                      </m:e>
                      <m:sub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ru-RU" i="1"/>
                              <m:t>𝐾</m:t>
                            </m:r>
                          </m:e>
                          <m:sub>
                            <m:r>
                              <a:rPr lang="ru-RU" i="1"/>
                              <m:t>𝑆</m:t>
                            </m:r>
                          </m:sub>
                          <m:sup>
                            <m:r>
                              <a:rPr lang="ru-RU" i="1"/>
                              <m:t>0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GB" i="1"/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GB" i="1"/>
                            </m:ctrlPr>
                          </m:dPr>
                          <m:e>
                            <m:r>
                              <a:rPr lang="ru-RU" i="1"/>
                              <m:t>𝜓</m:t>
                            </m:r>
                          </m:e>
                        </m:d>
                      </m:e>
                    </m:d>
                    <m:r>
                      <a:rPr lang="ru-RU" i="1"/>
                      <m:t>+∫</m:t>
                    </m:r>
                    <m:f>
                      <m:fPr>
                        <m:type m:val="lin"/>
                        <m:ctrlPr>
                          <a:rPr lang="en-GB" i="1"/>
                        </m:ctrlPr>
                      </m:fPr>
                      <m:num>
                        <m:r>
                          <a:rPr lang="ru-RU" i="1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/>
                            </m:ctrlPr>
                          </m:radPr>
                          <m:deg/>
                          <m:e>
                            <m:r>
                              <a:rPr lang="ru-RU" i="1"/>
                              <m:t>2</m:t>
                            </m:r>
                            <m:r>
                              <a:rPr lang="ru-RU" i="1"/>
                              <m:t>𝜋</m:t>
                            </m:r>
                            <m:sSubSup>
                              <m:sSubSupPr>
                                <m:ctrlPr>
                                  <a:rPr lang="en-GB" i="1"/>
                                </m:ctrlPr>
                              </m:sSubSupPr>
                              <m:e>
                                <m:r>
                                  <a:rPr lang="ru-RU" i="1"/>
                                  <m:t>𝜎</m:t>
                                </m:r>
                              </m:e>
                              <m:sub>
                                <m:r>
                                  <a:rPr lang="ru-RU" i="1"/>
                                  <m:t>𝜓</m:t>
                                </m:r>
                              </m:sub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ru-RU" i="1"/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GB" i="1"/>
                        </m:ctrlPr>
                      </m:dPr>
                      <m:e>
                        <m:r>
                          <a:rPr lang="ru-RU" i="1"/>
                          <m:t>−</m:t>
                        </m:r>
                        <m:f>
                          <m:fPr>
                            <m:ctrlPr>
                              <a:rPr lang="en-GB" i="1"/>
                            </m:ctrlPr>
                          </m:fPr>
                          <m:num>
                            <m:r>
                              <a:rPr lang="ru-RU" i="1"/>
                              <m:t>𝜓</m:t>
                            </m:r>
                            <m:r>
                              <a:rPr lang="ru-RU" i="1"/>
                              <m:t>−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ru-RU" i="1"/>
                                  <m:t>𝜓</m:t>
                                </m:r>
                              </m:e>
                            </m:d>
                          </m:num>
                          <m:den>
                            <m:r>
                              <a:rPr lang="ru-RU" i="1"/>
                              <m:t>2</m:t>
                            </m:r>
                            <m:sSubSup>
                              <m:sSubSupPr>
                                <m:ctrlPr>
                                  <a:rPr lang="en-GB" i="1"/>
                                </m:ctrlPr>
                              </m:sSubSupPr>
                              <m:e>
                                <m:r>
                                  <a:rPr lang="ru-RU" i="1"/>
                                  <m:t>𝜎</m:t>
                                </m:r>
                              </m:e>
                              <m:sub>
                                <m:r>
                                  <a:rPr lang="ru-RU" i="1"/>
                                  <m:t>𝜓</m:t>
                                </m:r>
                              </m:sub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M</m:t>
                        </m:r>
                      </m:e>
                      <m:sub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ru-RU" i="1"/>
                              <m:t>𝐾</m:t>
                            </m:r>
                          </m:e>
                          <m:sub>
                            <m:r>
                              <a:rPr lang="ru-RU" i="1"/>
                              <m:t>𝑆</m:t>
                            </m:r>
                          </m:sub>
                          <m:sup>
                            <m:r>
                              <a:rPr lang="ru-RU" i="1"/>
                              <m:t>0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GB" i="1"/>
                        </m:ctrlPr>
                      </m:dPr>
                      <m:e>
                        <m:r>
                          <a:rPr lang="ru-RU" i="1"/>
                          <m:t>𝜓</m:t>
                        </m:r>
                      </m:e>
                    </m:d>
                    <m:r>
                      <a:rPr lang="ru-RU" i="1"/>
                      <m:t>𝑑</m:t>
                    </m:r>
                    <m:r>
                      <a:rPr lang="ru-RU" i="1"/>
                      <m:t>𝜓</m:t>
                    </m:r>
                  </m:oMath>
                </a14:m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Совместный учёт </a:t>
                </a:r>
              </a:p>
              <a:p>
                <a14:m>
                  <m:oMath xmlns:m="http://schemas.openxmlformats.org/officeDocument/2006/math">
                    <m:r>
                      <a:rPr lang="ru-RU" sz="2400" i="1"/>
                      <m:t>𝛿</m:t>
                    </m:r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/>
                          <m:t>M</m:t>
                        </m:r>
                      </m:e>
                      <m:sub>
                        <m:sSubSup>
                          <m:sSubSupPr>
                            <m:ctrlPr>
                              <a:rPr lang="en-GB" sz="2400" i="1"/>
                            </m:ctrlPr>
                          </m:sSubSupPr>
                          <m:e>
                            <m:r>
                              <a:rPr lang="ru-RU" sz="2400" i="1"/>
                              <m:t>𝐾</m:t>
                            </m:r>
                          </m:e>
                          <m:sub>
                            <m:r>
                              <a:rPr lang="ru-RU" sz="2400" i="1"/>
                              <m:t>𝑆</m:t>
                            </m:r>
                          </m:sub>
                          <m:sup>
                            <m:r>
                              <a:rPr lang="ru-RU" sz="2400" i="1"/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sz="2400" i="1"/>
                      <m:t>=−</m:t>
                    </m:r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/>
                          <m:t>M</m:t>
                        </m:r>
                      </m:e>
                      <m:sub>
                        <m:sSubSup>
                          <m:sSubSupPr>
                            <m:ctrlPr>
                              <a:rPr lang="en-GB" sz="2400" i="1"/>
                            </m:ctrlPr>
                          </m:sSubSupPr>
                          <m:e>
                            <m:r>
                              <a:rPr lang="ru-RU" sz="2400" i="1"/>
                              <m:t>𝐾</m:t>
                            </m:r>
                          </m:e>
                          <m:sub>
                            <m:r>
                              <a:rPr lang="ru-RU" sz="2400" i="1"/>
                              <m:t>𝑆</m:t>
                            </m:r>
                          </m:sub>
                          <m:sup>
                            <m:r>
                              <a:rPr lang="ru-RU" sz="2400" i="1"/>
                              <m:t>0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GB" sz="2400" i="1"/>
                        </m:ctrlPr>
                      </m:dPr>
                      <m:e>
                        <m:r>
                          <a:rPr lang="ru-RU" sz="2400" i="1"/>
                          <m:t>𝑠</m:t>
                        </m:r>
                        <m:r>
                          <a:rPr lang="ru-RU" sz="2400" i="1"/>
                          <m:t>, 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GB" sz="2400" i="1"/>
                            </m:ctrlPr>
                          </m:dPr>
                          <m:e>
                            <m:r>
                              <a:rPr lang="ru-RU" sz="2400" i="1"/>
                              <m:t>𝜓</m:t>
                            </m:r>
                          </m:e>
                        </m:d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/>
                      <m:t>𝑁</m:t>
                    </m:r>
                    <m:r>
                      <a:rPr lang="ru-RU" sz="2400" i="1"/>
                      <m:t>(</m:t>
                    </m:r>
                    <m:r>
                      <a:rPr lang="ru-RU" sz="2400" i="1"/>
                      <m:t>𝑠</m:t>
                    </m:r>
                    <m:r>
                      <a:rPr lang="ru-RU" sz="2400" i="1"/>
                      <m:t>)∭</m:t>
                    </m:r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a:rPr lang="ru-RU" sz="2400" i="1"/>
                          <m:t>𝐾</m:t>
                        </m:r>
                      </m:e>
                      <m:sub>
                        <m:r>
                          <a:rPr lang="ru-RU" sz="2400" i="1"/>
                          <m:t>𝐽𝐶</m:t>
                        </m:r>
                      </m:sub>
                    </m:sSub>
                    <m:r>
                      <a:rPr lang="ru-RU" sz="2400" i="1"/>
                      <m:t>(</m:t>
                    </m:r>
                    <m:r>
                      <a:rPr lang="ru-RU" sz="2400" i="1"/>
                      <m:t>𝑠</m:t>
                    </m:r>
                    <m:r>
                      <a:rPr lang="ru-RU" sz="2400" i="1"/>
                      <m:t>,</m:t>
                    </m:r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a:rPr lang="ru-RU" sz="2400" i="1"/>
                          <m:t>𝑥</m:t>
                        </m:r>
                      </m:e>
                      <m:sub>
                        <m:r>
                          <a:rPr lang="ru-RU" sz="2400" i="1"/>
                          <m:t>1</m:t>
                        </m:r>
                      </m:sub>
                    </m:sSub>
                    <m:r>
                      <a:rPr lang="ru-RU" sz="2400" i="1"/>
                      <m:t>,</m:t>
                    </m:r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a:rPr lang="ru-RU" sz="2400" i="1"/>
                          <m:t>𝑥</m:t>
                        </m:r>
                      </m:e>
                      <m:sub>
                        <m:r>
                          <a:rPr lang="ru-RU" sz="2400" i="1"/>
                          <m:t>2</m:t>
                        </m:r>
                      </m:sub>
                    </m:sSub>
                    <m:r>
                      <a:rPr lang="ru-RU" sz="2400" i="1"/>
                      <m:t>,</m:t>
                    </m:r>
                    <m:r>
                      <a:rPr lang="ru-RU" sz="2400" i="1"/>
                      <m:t>𝜓</m:t>
                    </m:r>
                    <m:r>
                      <a:rPr lang="ru-RU" sz="2400" i="1"/>
                      <m:t>)</m:t>
                    </m:r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/>
                          <m:t>M</m:t>
                        </m:r>
                      </m:e>
                      <m:sub>
                        <m:sSubSup>
                          <m:sSubSupPr>
                            <m:ctrlPr>
                              <a:rPr lang="en-GB" sz="2400" i="1"/>
                            </m:ctrlPr>
                          </m:sSubSupPr>
                          <m:e>
                            <m:r>
                              <a:rPr lang="ru-RU" sz="2400" i="1"/>
                              <m:t>𝐾</m:t>
                            </m:r>
                          </m:e>
                          <m:sub>
                            <m:r>
                              <a:rPr lang="ru-RU" sz="2400" i="1"/>
                              <m:t>𝑆</m:t>
                            </m:r>
                          </m:sub>
                          <m:sup>
                            <m:r>
                              <a:rPr lang="ru-RU" sz="2400" i="1"/>
                              <m:t>0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GB" sz="2400" i="1"/>
                        </m:ctrlPr>
                      </m:dPr>
                      <m:e>
                        <m:sSup>
                          <m:sSupPr>
                            <m:ctrlPr>
                              <a:rPr lang="en-GB" sz="2400" i="1"/>
                            </m:ctrlPr>
                          </m:sSupPr>
                          <m:e>
                            <m:r>
                              <a:rPr lang="ru-RU" sz="2400" i="1"/>
                              <m:t>𝑠</m:t>
                            </m:r>
                          </m:e>
                          <m:sup>
                            <m:r>
                              <a:rPr lang="ru-RU" sz="2400" i="1"/>
                              <m:t>′</m:t>
                            </m:r>
                          </m:sup>
                        </m:sSup>
                        <m:r>
                          <a:rPr lang="ru-RU" sz="2400" i="1"/>
                          <m:t>, </m:t>
                        </m:r>
                        <m:r>
                          <a:rPr lang="ru-RU" sz="2400" i="1"/>
                          <m:t>𝜓</m:t>
                        </m:r>
                      </m:e>
                    </m:d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/>
                          <m:t>Θ</m:t>
                        </m:r>
                      </m:e>
                      <m:sub>
                        <m:r>
                          <a:rPr lang="ru-RU" sz="2400" i="1"/>
                          <m:t>𝑐𝑢𝑡</m:t>
                        </m:r>
                      </m:sub>
                    </m:sSub>
                    <m:d>
                      <m:dPr>
                        <m:ctrlPr>
                          <a:rPr lang="en-GB" sz="2400" i="1"/>
                        </m:ctrlPr>
                      </m:dPr>
                      <m:e>
                        <m:r>
                          <a:rPr lang="ru-RU" sz="2400" i="1"/>
                          <m:t>𝑠</m:t>
                        </m:r>
                        <m:r>
                          <a:rPr lang="ru-RU" sz="2400" i="1"/>
                          <m:t>, </m:t>
                        </m:r>
                        <m:sSub>
                          <m:sSubPr>
                            <m:ctrlPr>
                              <a:rPr lang="en-GB" sz="2400" i="1"/>
                            </m:ctrlPr>
                          </m:sSubPr>
                          <m:e>
                            <m:r>
                              <a:rPr lang="ru-RU" sz="2400" i="1"/>
                              <m:t>𝑥</m:t>
                            </m:r>
                          </m:e>
                          <m:sub>
                            <m:r>
                              <a:rPr lang="ru-RU" sz="2400" i="1"/>
                              <m:t>1</m:t>
                            </m:r>
                          </m:sub>
                        </m:sSub>
                        <m:r>
                          <a:rPr lang="ru-RU" sz="2400" i="1"/>
                          <m:t>, </m:t>
                        </m:r>
                        <m:sSub>
                          <m:sSubPr>
                            <m:ctrlPr>
                              <a:rPr lang="en-GB" sz="2400" i="1"/>
                            </m:ctrlPr>
                          </m:sSubPr>
                          <m:e>
                            <m:r>
                              <a:rPr lang="ru-RU" sz="2400" i="1"/>
                              <m:t>𝑥</m:t>
                            </m:r>
                          </m:e>
                          <m:sub>
                            <m:r>
                              <a:rPr lang="ru-RU" sz="2400" i="1"/>
                              <m:t>2</m:t>
                            </m:r>
                          </m:sub>
                        </m:sSub>
                      </m:e>
                    </m:d>
                    <m:r>
                      <a:rPr lang="ru-RU" sz="2400" i="1"/>
                      <m:t>𝑑</m:t>
                    </m:r>
                    <m:r>
                      <a:rPr lang="ru-RU" sz="2400" i="1"/>
                      <m:t>𝜓</m:t>
                    </m:r>
                    <m:r>
                      <a:rPr lang="en-US" sz="2400" i="1"/>
                      <m:t>𝑑</m:t>
                    </m:r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a:rPr lang="en-US" sz="2400" i="1"/>
                          <m:t>𝑥</m:t>
                        </m:r>
                      </m:e>
                      <m:sub>
                        <m:r>
                          <a:rPr lang="ru-RU" sz="2400" i="1"/>
                          <m:t>1</m:t>
                        </m:r>
                      </m:sub>
                    </m:sSub>
                    <m:r>
                      <a:rPr lang="en-US" sz="2400" i="1"/>
                      <m:t>𝑑</m:t>
                    </m:r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a:rPr lang="en-US" sz="2400" i="1"/>
                          <m:t>𝑥</m:t>
                        </m:r>
                      </m:e>
                      <m:sub>
                        <m:r>
                          <a:rPr lang="ru-RU" sz="2400" i="1"/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ru-RU" i="1"/>
                          <m:t>𝐾</m:t>
                        </m:r>
                      </m:e>
                      <m:sub>
                        <m:r>
                          <a:rPr lang="ru-RU" i="1"/>
                          <m:t>𝐽𝐶</m:t>
                        </m:r>
                      </m:sub>
                    </m:sSub>
                    <m:r>
                      <a:rPr lang="ru-RU" i="1"/>
                      <m:t>=</m:t>
                    </m:r>
                    <m:f>
                      <m:fPr>
                        <m:type m:val="lin"/>
                        <m:ctrlPr>
                          <a:rPr lang="en-GB" i="1"/>
                        </m:ctrlPr>
                      </m:fPr>
                      <m:num>
                        <m:r>
                          <a:rPr lang="ru-RU" i="1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/>
                            </m:ctrlPr>
                          </m:radPr>
                          <m:deg/>
                          <m:e>
                            <m:r>
                              <a:rPr lang="ru-RU" i="1"/>
                              <m:t>2</m:t>
                            </m:r>
                            <m:r>
                              <a:rPr lang="ru-RU" i="1"/>
                              <m:t>𝜋</m:t>
                            </m:r>
                            <m:sSubSup>
                              <m:sSubSupPr>
                                <m:ctrlPr>
                                  <a:rPr lang="en-GB" i="1"/>
                                </m:ctrlPr>
                              </m:sSubSupPr>
                              <m:e>
                                <m:r>
                                  <a:rPr lang="ru-RU" i="1"/>
                                  <m:t>𝜎</m:t>
                                </m:r>
                              </m:e>
                              <m:sub>
                                <m:r>
                                  <a:rPr lang="ru-RU" i="1"/>
                                  <m:t>𝜓</m:t>
                                </m:r>
                              </m:sub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ru-RU" i="1"/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GB" i="1"/>
                        </m:ctrlPr>
                      </m:dPr>
                      <m:e>
                        <m:r>
                          <a:rPr lang="ru-RU" i="1"/>
                          <m:t>−</m:t>
                        </m:r>
                        <m:f>
                          <m:fPr>
                            <m:ctrlPr>
                              <a:rPr lang="en-GB" i="1"/>
                            </m:ctrlPr>
                          </m:fPr>
                          <m:num>
                            <m:r>
                              <a:rPr lang="ru-RU" i="1"/>
                              <m:t>𝜓</m:t>
                            </m:r>
                            <m:r>
                              <a:rPr lang="ru-RU" i="1"/>
                              <m:t>−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GB" i="1"/>
                                </m:ctrlPr>
                              </m:dPr>
                              <m:e>
                                <m:r>
                                  <a:rPr lang="ru-RU" i="1"/>
                                  <m:t>𝜓</m:t>
                                </m:r>
                              </m:e>
                            </m:d>
                          </m:num>
                          <m:den>
                            <m:r>
                              <a:rPr lang="ru-RU" i="1"/>
                              <m:t>2</m:t>
                            </m:r>
                            <m:sSubSup>
                              <m:sSubSupPr>
                                <m:ctrlPr>
                                  <a:rPr lang="en-GB" i="1"/>
                                </m:ctrlPr>
                              </m:sSubSupPr>
                              <m:e>
                                <m:r>
                                  <a:rPr lang="ru-RU" i="1"/>
                                  <m:t>𝜎</m:t>
                                </m:r>
                              </m:e>
                              <m:sub>
                                <m:r>
                                  <a:rPr lang="ru-RU" i="1"/>
                                  <m:t>𝜓</m:t>
                                </m:r>
                              </m:sub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ru-RU" i="1"/>
                          <m:t>𝐾</m:t>
                        </m:r>
                      </m:e>
                      <m:sub>
                        <m:r>
                          <a:rPr lang="ru-RU" i="1"/>
                          <m:t>𝑅𝐶</m:t>
                        </m:r>
                      </m:sub>
                    </m:sSub>
                    <m:r>
                      <a:rPr lang="ru-RU" i="1"/>
                      <m:t>(</m:t>
                    </m:r>
                    <m:r>
                      <a:rPr lang="ru-RU" i="1"/>
                      <m:t>𝑠</m:t>
                    </m:r>
                    <m:r>
                      <a:rPr lang="ru-RU" i="1"/>
                      <m:t>,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1</m:t>
                        </m:r>
                      </m:sub>
                    </m:sSub>
                    <m:r>
                      <a:rPr lang="ru-RU" i="1"/>
                      <m:t>,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ru-RU" i="1"/>
                          <m:t>𝑥</m:t>
                        </m:r>
                      </m:e>
                      <m:sub>
                        <m:r>
                          <a:rPr lang="ru-RU" i="1"/>
                          <m:t>2</m:t>
                        </m:r>
                      </m:sub>
                    </m:sSub>
                    <m:r>
                      <a:rPr lang="ru-RU" i="1"/>
                      <m:t>,</m:t>
                    </m:r>
                    <m:r>
                      <a:rPr lang="ru-RU" i="1"/>
                      <m:t>𝜓</m:t>
                    </m:r>
                    <m:r>
                      <a:rPr lang="ru-RU" i="1"/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моделирования с излучением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ru-RU" i="1"/>
                          <m:t>𝐸</m:t>
                        </m:r>
                      </m:e>
                      <m:sub>
                        <m:r>
                          <a:rPr lang="ru-RU" i="1"/>
                          <m:t>𝑏𝑒𝑎𝑚</m:t>
                        </m:r>
                      </m:sub>
                    </m:sSub>
                    <m:r>
                      <a:rPr lang="ru-RU" i="1"/>
                      <m:t>=510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МэВ) совместная поправка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Δ</m:t>
                        </m:r>
                        <m:r>
                          <a:rPr lang="en-US" i="1"/>
                          <m:t>𝑀</m:t>
                        </m:r>
                      </m:e>
                      <m:sub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en-US" i="1"/>
                              <m:t>𝐾</m:t>
                            </m:r>
                          </m:e>
                          <m:sub>
                            <m:r>
                              <a:rPr lang="en-US" i="1"/>
                              <m:t>𝑆</m:t>
                            </m:r>
                          </m:sub>
                          <m:sup>
                            <m:r>
                              <a:rPr lang="ru-RU" i="1"/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i="1"/>
                      <m:t>=−111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ru-RU"/>
                          <m:t>кэВ</m:t>
                        </m:r>
                      </m:num>
                      <m:den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c</m:t>
                            </m:r>
                          </m:e>
                          <m:sup>
                            <m:r>
                              <a:rPr lang="ru-RU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44F8B-581B-44F1-B4A6-DA0E31DF0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193" y="1050923"/>
                <a:ext cx="11566186" cy="4454933"/>
              </a:xfrm>
              <a:blipFill>
                <a:blip r:embed="rId2"/>
                <a:stretch>
                  <a:fillRect l="-949" t="-32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8109-09DE-47A2-8F41-E8F0FA6C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3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AA42-BD32-4EB6-ABE4-4F170C8E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51" y="18255"/>
            <a:ext cx="10515600" cy="877291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0AB8A-44E8-4551-B39C-5C263673B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5523"/>
                <a:ext cx="10766196" cy="2859497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Отработана методика измерения массы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/>
                        </m:ctrlPr>
                      </m:sSubSupPr>
                      <m:e>
                        <m:r>
                          <a:rPr lang="en-US" sz="2200" i="1"/>
                          <m:t>𝐾</m:t>
                        </m:r>
                      </m:e>
                      <m:sub>
                        <m:r>
                          <a:rPr lang="en-US" sz="2200" i="1"/>
                          <m:t>𝑆</m:t>
                        </m:r>
                      </m:sub>
                      <m:sup>
                        <m:r>
                          <a:rPr lang="ru-RU" sz="2200" i="1"/>
                          <m:t>0</m:t>
                        </m:r>
                      </m:sup>
                    </m:sSub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событиях моделирования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Изучены некоторые систематические эффекты и отработана методика их учёта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Было показано на примере данных моделирования, что масса измеряется с достаточной точностью и систематические отклонения не превышают статистических</a:t>
                </a:r>
              </a:p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моделирования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/>
                        </m:ctrlPr>
                      </m:sSubPr>
                      <m:e>
                        <m:r>
                          <a:rPr lang="ru-RU" sz="2200" i="1"/>
                          <m:t>𝐸</m:t>
                        </m:r>
                      </m:e>
                      <m:sub>
                        <m:r>
                          <a:rPr lang="ru-RU" sz="2200" i="1"/>
                          <m:t>𝑏𝑒𝑎𝑚</m:t>
                        </m:r>
                      </m:sub>
                    </m:sSub>
                    <m:r>
                      <a:rPr lang="ru-RU" sz="2200" i="1"/>
                      <m:t>=510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МэВ)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/>
                        </m:ctrlPr>
                      </m:sSubPr>
                      <m:e>
                        <m:r>
                          <a:rPr lang="ru-RU" sz="2200" i="1"/>
                          <m:t>𝑀</m:t>
                        </m:r>
                      </m:e>
                      <m:sub>
                        <m:sSubSup>
                          <m:sSubSupPr>
                            <m:ctrlPr>
                              <a:rPr lang="en-GB" sz="2200" i="1"/>
                            </m:ctrlPr>
                          </m:sSubSupPr>
                          <m:e>
                            <m:r>
                              <a:rPr lang="ru-RU" sz="2200" i="1"/>
                              <m:t>𝐾</m:t>
                            </m:r>
                          </m:e>
                          <m:sub>
                            <m:r>
                              <a:rPr lang="ru-RU" sz="2200" i="1"/>
                              <m:t>𝑆</m:t>
                            </m:r>
                          </m:sub>
                          <m:sup>
                            <m:r>
                              <a:rPr lang="ru-RU" sz="2200" i="1"/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sz="2200" i="1"/>
                      <m:t>= 497.613± 0.003</m:t>
                    </m:r>
                    <m:f>
                      <m:fPr>
                        <m:ctrlPr>
                          <a:rPr lang="en-GB" sz="2200" i="1"/>
                        </m:ctrlPr>
                      </m:fPr>
                      <m:num>
                        <m:r>
                          <a:rPr lang="ru-RU" sz="2200" i="1"/>
                          <m:t>МэВ</m:t>
                        </m:r>
                      </m:num>
                      <m:den>
                        <m:sSup>
                          <m:sSupPr>
                            <m:ctrlPr>
                              <a:rPr lang="en-GB" sz="2200" i="1"/>
                            </m:ctrlPr>
                          </m:sSupPr>
                          <m:e>
                            <m:r>
                              <a:rPr lang="en-US" sz="2200" i="1"/>
                              <m:t>𝑐</m:t>
                            </m:r>
                          </m:e>
                          <m:sup>
                            <m:r>
                              <a:rPr lang="ru-RU" sz="2200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(только статистическая ошибка)</a:t>
                </a:r>
              </a:p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моделировании закладывается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/>
                        </m:ctrlPr>
                      </m:sSubPr>
                      <m:e>
                        <m:r>
                          <a:rPr lang="ru-RU" sz="2200" i="1"/>
                          <m:t>𝑀</m:t>
                        </m:r>
                      </m:e>
                      <m:sub>
                        <m:sSubSup>
                          <m:sSubSupPr>
                            <m:ctrlPr>
                              <a:rPr lang="en-GB" sz="2200" i="1"/>
                            </m:ctrlPr>
                          </m:sSubSupPr>
                          <m:e>
                            <m:r>
                              <a:rPr lang="ru-RU" sz="2200" i="1"/>
                              <m:t>𝐾</m:t>
                            </m:r>
                          </m:e>
                          <m:sub>
                            <m:r>
                              <a:rPr lang="ru-RU" sz="2200" i="1"/>
                              <m:t>𝑆</m:t>
                            </m:r>
                          </m:sub>
                          <m:sup>
                            <m:r>
                              <a:rPr lang="ru-RU" sz="2200" i="1"/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sz="2200" i="1"/>
                      <m:t>=497.614</m:t>
                    </m:r>
                    <m:f>
                      <m:fPr>
                        <m:ctrlPr>
                          <a:rPr lang="en-GB" sz="2200" i="1"/>
                        </m:ctrlPr>
                      </m:fPr>
                      <m:num>
                        <m:r>
                          <a:rPr lang="ru-RU" sz="2200" i="1"/>
                          <m:t>МэВ</m:t>
                        </m:r>
                      </m:num>
                      <m:den>
                        <m:sSup>
                          <m:sSupPr>
                            <m:ctrlPr>
                              <a:rPr lang="en-GB" sz="2200" i="1"/>
                            </m:ctrlPr>
                          </m:sSupPr>
                          <m:e>
                            <m:r>
                              <a:rPr lang="en-US" sz="2200" i="1"/>
                              <m:t>𝑐</m:t>
                            </m:r>
                          </m:e>
                          <m:sup>
                            <m:r>
                              <a:rPr lang="ru-RU" sz="2200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0AB8A-44E8-4551-B39C-5C263673B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5523"/>
                <a:ext cx="10766196" cy="2859497"/>
              </a:xfrm>
              <a:blipFill>
                <a:blip r:embed="rId2"/>
                <a:stretch>
                  <a:fillRect l="-510" t="-1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0C23F-D22C-461D-ACCE-FB818678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15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06DFD-CE72-448C-B952-D8DE62E700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512795"/>
            <a:ext cx="4761322" cy="2775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287CD-57E4-4B60-9E2E-541B0EC096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88219" y="3512795"/>
            <a:ext cx="5069421" cy="2775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642D33-331F-47DD-B493-EDF7D8F3AD0C}"/>
                  </a:ext>
                </a:extLst>
              </p:cNvPr>
              <p:cNvSpPr/>
              <p:nvPr/>
            </p:nvSpPr>
            <p:spPr>
              <a:xfrm>
                <a:off x="970064" y="6356350"/>
                <a:ext cx="37632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Моделирование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𝑏𝑒𝑎𝑚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=510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МэВ</a:t>
                </a:r>
                <a:endParaRPr lang="en-GB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642D33-331F-47DD-B493-EDF7D8F3A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64" y="6356350"/>
                <a:ext cx="3763210" cy="369332"/>
              </a:xfrm>
              <a:prstGeom prst="rect">
                <a:avLst/>
              </a:prstGeom>
              <a:blipFill>
                <a:blip r:embed="rId5"/>
                <a:stretch>
                  <a:fillRect l="-1297" t="-11667" r="-48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823955-FACA-441B-B5D6-4A9F73F0AE1F}"/>
                  </a:ext>
                </a:extLst>
              </p:cNvPr>
              <p:cNvSpPr/>
              <p:nvPr/>
            </p:nvSpPr>
            <p:spPr>
              <a:xfrm>
                <a:off x="6249768" y="6265422"/>
                <a:ext cx="36799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Эксперимент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𝑏𝑒𝑎𝑚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=509.5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МэВ</a:t>
                </a:r>
                <a:endParaRPr lang="en-GB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823955-FACA-441B-B5D6-4A9F73F0A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68" y="6265422"/>
                <a:ext cx="3679918" cy="369332"/>
              </a:xfrm>
              <a:prstGeom prst="rect">
                <a:avLst/>
              </a:prstGeom>
              <a:blipFill>
                <a:blip r:embed="rId6"/>
                <a:stretch>
                  <a:fillRect l="-1325" t="-11667" r="-662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25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A181-35A3-45C9-B21F-2B50E034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0749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дальше?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E334F-8BFA-4D83-A072-5090723E3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864" y="1131216"/>
                <a:ext cx="10627936" cy="5045747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Применение изученных методик к экспериментальным данным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Новый калибровка массы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мезона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Калибровка лазерной системы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Учёт прочих систематических эффектов (размазка энергии в пучке, различная реконструкция событий с положительной и отрицательной кривизной треков, излучение в конечном состоянии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DE334F-8BFA-4D83-A072-5090723E3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864" y="1131216"/>
                <a:ext cx="10627936" cy="5045747"/>
              </a:xfrm>
              <a:blipFill>
                <a:blip r:embed="rId2"/>
                <a:stretch>
                  <a:fillRect l="-1032" t="-2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85EC8-2864-4216-AEBF-A1B867F4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95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E6C0-45E6-4D38-B1BB-8A40D8B718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14779"/>
            <a:ext cx="10515600" cy="5762184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измерения массы нейтрального каона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 КМД-3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событий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энергии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Систематические эффекты и учёт поправок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дальше?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1DB45-597B-43C3-B4A5-0B76C016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82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58C077-C64D-46C5-B321-B15C37F4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89"/>
            <a:ext cx="10515600" cy="5398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Введение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262FA32-FA5C-4282-805E-2D3168668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12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/>
                        </m:ctrlPr>
                      </m:sSupPr>
                      <m:e>
                        <m:r>
                          <a:rPr lang="en-US" i="1"/>
                          <m:t>𝑒</m:t>
                        </m:r>
                      </m:e>
                      <m:sup>
                        <m:r>
                          <a:rPr lang="ru-RU" i="1"/>
                          <m:t>+</m:t>
                        </m:r>
                      </m:sup>
                    </m:sSup>
                    <m:sSup>
                      <m:sSupPr>
                        <m:ctrlPr>
                          <a:rPr lang="en-GB" i="1"/>
                        </m:ctrlPr>
                      </m:sSupPr>
                      <m:e>
                        <m:r>
                          <a:rPr lang="ru-RU" i="1"/>
                          <m:t>𝑒</m:t>
                        </m:r>
                      </m:e>
                      <m:sup>
                        <m:r>
                          <a:rPr lang="ru-RU" i="1"/>
                          <m:t>−</m:t>
                        </m:r>
                      </m:sup>
                    </m:sSup>
                    <m:r>
                      <a:rPr lang="ru-RU" i="1"/>
                      <m:t>→</m:t>
                    </m:r>
                    <m:r>
                      <a:rPr lang="ru-RU" i="1"/>
                      <m:t>𝜙</m:t>
                    </m:r>
                    <m:r>
                      <a:rPr lang="ru-RU" i="1"/>
                      <m:t>(1020)→</m:t>
                    </m:r>
                    <m:sSubSup>
                      <m:sSubSupPr>
                        <m:ctrlPr>
                          <a:rPr lang="en-GB" i="1"/>
                        </m:ctrlPr>
                      </m:sSubSupPr>
                      <m:e>
                        <m:r>
                          <a:rPr lang="ru-RU" i="1"/>
                          <m:t>𝐾</m:t>
                        </m:r>
                      </m:e>
                      <m:sub>
                        <m:r>
                          <a:rPr lang="ru-RU" i="1"/>
                          <m:t>𝑠</m:t>
                        </m:r>
                      </m:sub>
                      <m:sup>
                        <m:r>
                          <a:rPr lang="ru-RU" i="1"/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GB" i="1"/>
                        </m:ctrlPr>
                      </m:sSubSupPr>
                      <m:e>
                        <m:r>
                          <a:rPr lang="ru-RU" i="1"/>
                          <m:t>𝐾</m:t>
                        </m:r>
                      </m:e>
                      <m:sub>
                        <m:r>
                          <a:rPr lang="ru-RU" i="1"/>
                          <m:t>𝐿</m:t>
                        </m:r>
                      </m:sub>
                      <m:sup>
                        <m:r>
                          <a:rPr lang="ru-RU" i="1"/>
                          <m:t>0</m:t>
                        </m:r>
                      </m:sup>
                    </m:sSubSup>
                    <m:r>
                      <a:rPr lang="ru-RU" i="1"/>
                      <m:t>; </m:t>
                    </m:r>
                    <m:sSubSup>
                      <m:sSubSupPr>
                        <m:ctrlPr>
                          <a:rPr lang="en-GB" i="1"/>
                        </m:ctrlPr>
                      </m:sSubSupPr>
                      <m:e>
                        <m:r>
                          <a:rPr lang="ru-RU" i="1"/>
                          <m:t>𝐾</m:t>
                        </m:r>
                      </m:e>
                      <m:sub>
                        <m:r>
                          <a:rPr lang="ru-RU" i="1"/>
                          <m:t>𝑠</m:t>
                        </m:r>
                      </m:sub>
                      <m:sup>
                        <m:r>
                          <a:rPr lang="ru-RU" i="1"/>
                          <m:t>0</m:t>
                        </m:r>
                      </m:sup>
                    </m:sSubSup>
                    <m:r>
                      <a:rPr lang="ru-RU" i="1"/>
                      <m:t>→</m:t>
                    </m:r>
                    <m:sSup>
                      <m:sSupPr>
                        <m:ctrlPr>
                          <a:rPr lang="en-GB" i="1"/>
                        </m:ctrlPr>
                      </m:sSupPr>
                      <m:e>
                        <m:r>
                          <a:rPr lang="ru-RU" i="1"/>
                          <m:t>𝜋</m:t>
                        </m:r>
                      </m:e>
                      <m:sup>
                        <m:r>
                          <a:rPr lang="ru-RU" i="1"/>
                          <m:t>+</m:t>
                        </m:r>
                      </m:sup>
                    </m:sSup>
                    <m:sSup>
                      <m:sSupPr>
                        <m:ctrlPr>
                          <a:rPr lang="en-GB" i="1"/>
                        </m:ctrlPr>
                      </m:sSupPr>
                      <m:e>
                        <m:r>
                          <a:rPr lang="ru-RU" i="1"/>
                          <m:t>𝜋</m:t>
                        </m:r>
                      </m:e>
                      <m:sup>
                        <m:r>
                          <a:rPr lang="ru-RU" i="1"/>
                          <m:t>−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262FA32-FA5C-4282-805E-2D3168668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12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3D318-0A19-43C0-8666-048CF8B8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E26D4-C7CB-4780-9E21-74D28C2D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266" y="2215930"/>
            <a:ext cx="6468494" cy="2139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0D183-048B-410F-8E21-4D306332DD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1403" y="2057102"/>
            <a:ext cx="4638171" cy="425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DF4595-D918-4EEA-8634-E74E500238C8}"/>
              </a:ext>
            </a:extLst>
          </p:cNvPr>
          <p:cNvSpPr txBox="1"/>
          <p:nvPr/>
        </p:nvSpPr>
        <p:spPr>
          <a:xfrm>
            <a:off x="839472" y="1595437"/>
            <a:ext cx="549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Предыдущие измерения массы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каонов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1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D8142F-FC49-49F0-B18D-8A9D8E9B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36525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измерения массы нейтрального каона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AF9C2F-9163-44D6-A7B4-E8C11B35F67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8" y="1024405"/>
                <a:ext cx="11124415" cy="2275252"/>
              </a:xfrm>
            </p:spPr>
            <p:txBody>
              <a:bodyPr>
                <a:normAutofit/>
              </a:bodyPr>
              <a:lstStyle/>
              <a:p>
                <a:r>
                  <a:rPr lang="ru-RU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Метод инвариантной массы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/>
                        </m:ctrlPr>
                      </m:sSupPr>
                      <m:e>
                        <m:r>
                          <a:rPr lang="ru-RU" sz="2200" i="1"/>
                          <m:t>𝑀</m:t>
                        </m:r>
                      </m:e>
                      <m:sup>
                        <m:r>
                          <a:rPr lang="ru-RU" sz="2200" i="1"/>
                          <m:t>2</m:t>
                        </m:r>
                      </m:sup>
                    </m:sSup>
                    <m:r>
                      <a:rPr lang="ru-RU" sz="2200" i="1"/>
                      <m:t>=</m:t>
                    </m:r>
                    <m:sSup>
                      <m:sSupPr>
                        <m:ctrlPr>
                          <a:rPr lang="en-GB" sz="2200" i="1"/>
                        </m:ctrlPr>
                      </m:sSupPr>
                      <m:e>
                        <m:r>
                          <a:rPr lang="ru-RU" sz="2200" i="1"/>
                          <m:t>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GB" sz="2200" i="1"/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GB" sz="2200" i="1"/>
                                </m:ctrlPr>
                              </m:sSubPr>
                              <m:e>
                                <m:r>
                                  <a:rPr lang="ru-RU" sz="2200" i="1"/>
                                  <m:t>𝐸</m:t>
                                </m:r>
                              </m:e>
                              <m:sub>
                                <m:r>
                                  <a:rPr lang="ru-RU" sz="2200" i="1"/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ru-RU" sz="2200" i="1"/>
                          <m:t>)</m:t>
                        </m:r>
                      </m:e>
                      <m:sup>
                        <m:r>
                          <a:rPr lang="ru-RU" sz="2200" i="1"/>
                          <m:t>2</m:t>
                        </m:r>
                      </m:sup>
                    </m:sSup>
                    <m:r>
                      <a:rPr lang="ru-RU" sz="2200" i="1"/>
                      <m:t>−</m:t>
                    </m:r>
                    <m:sSup>
                      <m:sSupPr>
                        <m:ctrlPr>
                          <a:rPr lang="en-GB" sz="2200" i="1"/>
                        </m:ctrlPr>
                      </m:sSupPr>
                      <m:e>
                        <m:r>
                          <a:rPr lang="ru-RU" sz="2200" i="1"/>
                          <m:t>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GB" sz="2200" i="1"/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GB" sz="2200" i="1"/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sz="2200" i="1"/>
                                    </m:ctrlPr>
                                  </m:accPr>
                                  <m:e>
                                    <m:r>
                                      <a:rPr lang="ru-RU" sz="2200" i="1"/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200" i="1"/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ru-RU" sz="2200" i="1"/>
                          <m:t>)</m:t>
                        </m:r>
                      </m:e>
                      <m:sup>
                        <m:r>
                          <a:rPr lang="ru-RU" sz="2200" i="1"/>
                          <m:t>2</m:t>
                        </m:r>
                      </m:sup>
                    </m:sSup>
                    <m:r>
                      <a:rPr lang="ru-RU" sz="2200" dirty="0" smtClean="0"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GB" sz="2200" i="1"/>
                        </m:ctrlPr>
                      </m:sSupPr>
                      <m:e>
                        <m:r>
                          <a:rPr lang="ru-RU" sz="2200" i="1"/>
                          <m:t>𝑀</m:t>
                        </m:r>
                      </m:e>
                      <m:sup>
                        <m:r>
                          <a:rPr lang="ru-RU" sz="2200" i="1"/>
                          <m:t>2</m:t>
                        </m:r>
                      </m:sup>
                    </m:sSup>
                    <m:r>
                      <a:rPr lang="ru-RU" sz="2200" i="1"/>
                      <m:t>=</m:t>
                    </m:r>
                    <m:sSup>
                      <m:sSupPr>
                        <m:ctrlPr>
                          <a:rPr lang="en-GB" sz="2200" i="1"/>
                        </m:ctrlPr>
                      </m:sSupPr>
                      <m:e>
                        <m:r>
                          <a:rPr lang="ru-RU" sz="2200" i="1"/>
                          <m:t>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GB" sz="2200" i="1"/>
                            </m:ctrlPr>
                          </m:naryPr>
                          <m:sub/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en-GB" sz="2200" i="1"/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GB" sz="2200" i="1"/>
                                    </m:ctrlPr>
                                  </m:sSubSupPr>
                                  <m:e>
                                    <m:r>
                                      <a:rPr lang="en-US" sz="2200" i="1"/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i="1"/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200" i="1"/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200" i="1"/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GB" sz="2200" i="1"/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sz="2200" i="1"/>
                                        </m:ctrlPr>
                                      </m:accPr>
                                      <m:e>
                                        <m:r>
                                          <a:rPr lang="ru-RU" sz="2200" i="1"/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ru-RU" sz="2200" i="1"/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200" i="1"/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e>
                        </m:nary>
                        <m:r>
                          <a:rPr lang="ru-RU" sz="2200" i="1"/>
                          <m:t>)</m:t>
                        </m:r>
                      </m:e>
                      <m:sup>
                        <m:r>
                          <a:rPr lang="ru-RU" sz="2200" i="1"/>
                          <m:t>2</m:t>
                        </m:r>
                      </m:sup>
                    </m:sSup>
                    <m:r>
                      <a:rPr lang="ru-RU" sz="2200" i="1"/>
                      <m:t>−</m:t>
                    </m:r>
                    <m:sSup>
                      <m:sSupPr>
                        <m:ctrlPr>
                          <a:rPr lang="en-GB" sz="2200" i="1"/>
                        </m:ctrlPr>
                      </m:sSupPr>
                      <m:e>
                        <m:r>
                          <a:rPr lang="ru-RU" sz="2200" i="1"/>
                          <m:t>(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GB" sz="2200" i="1"/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GB" sz="2200" i="1"/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sz="2200" i="1"/>
                                    </m:ctrlPr>
                                  </m:accPr>
                                  <m:e>
                                    <m:r>
                                      <a:rPr lang="ru-RU" sz="2200" i="1"/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sz="2200" i="1"/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ru-RU" sz="2200" i="1"/>
                          <m:t>)</m:t>
                        </m:r>
                      </m:e>
                      <m:sup>
                        <m:r>
                          <a:rPr lang="ru-RU" sz="2200" i="1"/>
                          <m:t>2</m:t>
                        </m:r>
                      </m:sup>
                    </m:sSup>
                  </m:oMath>
                </a14:m>
                <a:endParaRPr lang="ru-RU" sz="2200" dirty="0"/>
              </a:p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КМД-3 погрешность достигает нескольких </a:t>
                </a:r>
                <a14:m>
                  <m:oMath xmlns:m="http://schemas.openxmlformats.org/officeDocument/2006/math">
                    <m:r>
                      <a:rPr lang="ru-RU" sz="2200"/>
                      <m:t>МэВ/</m:t>
                    </m:r>
                    <m:sSup>
                      <m:sSupPr>
                        <m:ctrlPr>
                          <a:rPr lang="en-GB" sz="22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/>
                          <m:t>c</m:t>
                        </m:r>
                      </m:e>
                      <m:sup>
                        <m:r>
                          <a:rPr lang="ru-RU" sz="2200"/>
                          <m:t>2</m:t>
                        </m:r>
                      </m:sup>
                    </m:s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экспериментах NA48 и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KLOE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погрешность порядка нескольких сотых </a:t>
                </a:r>
                <a14:m>
                  <m:oMath xmlns:m="http://schemas.openxmlformats.org/officeDocument/2006/math">
                    <m:r>
                      <a:rPr lang="ru-RU" sz="2200"/>
                      <m:t>МэВ/</m:t>
                    </m:r>
                    <m:sSup>
                      <m:sSupPr>
                        <m:ctrlPr>
                          <a:rPr lang="en-GB" sz="22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/>
                          <m:t>c</m:t>
                        </m:r>
                      </m:e>
                      <m:sup>
                        <m:r>
                          <a:rPr lang="ru-RU" sz="2200"/>
                          <m:t>2</m:t>
                        </m:r>
                      </m:sup>
                    </m:s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AF9C2F-9163-44D6-A7B4-E8C11B35F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8" y="1024405"/>
                <a:ext cx="11124415" cy="2275252"/>
              </a:xfrm>
              <a:blipFill>
                <a:blip r:embed="rId2"/>
                <a:stretch>
                  <a:fillRect l="-603" t="-3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A5D51EB6-7408-4D81-95D1-873C629F6D0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8" y="3482220"/>
                <a:ext cx="11124416" cy="3056692"/>
              </a:xfrm>
            </p:spPr>
            <p:txBody>
              <a:bodyPr>
                <a:normAutofit/>
              </a:bodyPr>
              <a:lstStyle/>
              <a:p>
                <a:r>
                  <a:rPr lang="ru-RU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Метод предельного угла: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2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sub>
                    </m:sSub>
                    <m:rad>
                      <m:radPr>
                        <m:degHide m:val="on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〈"/>
                        <m:endChr m:val="〉"/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sub>
                        </m:sSub>
                      </m:e>
                    </m:d>
                    <m:r>
                      <a:rPr lang="ru-RU" sz="22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sub>
                    </m:sSub>
                  </m:oMath>
                </a14:m>
                <a:endParaRPr lang="ru-RU" sz="2200" dirty="0"/>
              </a:p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КМД-3</a:t>
                </a:r>
                <a:r>
                  <a:rPr lang="ru-RU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=0.0164±0.0001</m:t>
                    </m:r>
                  </m:oMath>
                </a14:m>
                <a:r>
                  <a:rPr lang="ru-RU" sz="2200" dirty="0"/>
                  <a:t>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рад</a:t>
                </a:r>
                <a:r>
                  <a:rPr lang="ru-RU" sz="2200" dirty="0"/>
                  <a:t>,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КМД-2: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=0.040±0.002</m:t>
                    </m:r>
                  </m:oMath>
                </a14:m>
                <a:r>
                  <a:rPr lang="ru-RU" sz="2200" dirty="0"/>
                  <a:t>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рад</a:t>
                </a:r>
                <a:r>
                  <a:rPr lang="ru-RU" sz="2200" dirty="0"/>
                  <a:t>.</a:t>
                </a:r>
                <a:r>
                  <a:rPr lang="en-GB" sz="2200" dirty="0"/>
                  <a:t> </a:t>
                </a:r>
                <a:endParaRPr lang="en-US" sz="2200" dirty="0"/>
              </a:p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𝑏𝑒𝑎𝑚</m:t>
                        </m:r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=510 МэВ</m:t>
                    </m:r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 </a:t>
                </a:r>
                <a:endParaRPr lang="ru-RU" sz="2200" dirty="0"/>
              </a:p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КМД-3:</a:t>
                </a:r>
                <a:r>
                  <a:rPr lang="ru-RU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≈−11.258±0.002 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кэВ/</m:t>
                    </m:r>
                    <m:sSup>
                      <m:s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КМД-2: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Sup>
                          <m:sSubSupPr>
                            <m:ctrlPr>
                              <a:rPr lang="en-GB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ru-RU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sz="2200" i="1">
                        <a:latin typeface="Cambria Math" panose="02040503050406030204" pitchFamily="18" charset="0"/>
                      </a:rPr>
                      <m:t>≈−60±7 </m:t>
                    </m:r>
                    <m:r>
                      <a:rPr lang="ru-RU" sz="2200">
                        <a:latin typeface="Cambria Math" panose="02040503050406030204" pitchFamily="18" charset="0"/>
                      </a:rPr>
                      <m:t>кэВ/</m:t>
                    </m:r>
                    <m:sSup>
                      <m:sSup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ru-RU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200" dirty="0"/>
              </a:p>
              <a:p>
                <a:endParaRPr lang="ru-RU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A5D51EB6-7408-4D81-95D1-873C629F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8" y="3482220"/>
                <a:ext cx="11124416" cy="3056692"/>
              </a:xfrm>
              <a:blipFill>
                <a:blip r:embed="rId3"/>
                <a:stretch>
                  <a:fillRect l="-603" t="-2390" b="-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B9A03-3B7F-48FF-8F7E-6DB979E0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3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6B7305-7B20-4254-B169-B714F742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06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B93F61-A016-48C8-B927-C0E0CE194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9247"/>
                <a:ext cx="10515600" cy="5116120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Метод полной реконструкции распада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  <m:r>
                      <a:rPr lang="ru-RU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ru-RU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ru-RU" b="1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/>
                          <m:t>M</m:t>
                        </m:r>
                      </m:e>
                      <m:sub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ru-RU" i="1"/>
                              <m:t>𝐾</m:t>
                            </m:r>
                          </m:e>
                          <m:sub>
                            <m:r>
                              <a:rPr lang="ru-RU" i="1"/>
                              <m:t>𝑆</m:t>
                            </m:r>
                          </m:sub>
                          <m:sup>
                            <m:r>
                              <a:rPr lang="ru-RU" i="1"/>
                              <m:t>0</m:t>
                            </m:r>
                          </m:sup>
                        </m:sSubSup>
                      </m:sub>
                    </m:sSub>
                    <m:r>
                      <a:rPr lang="ru-RU" i="1"/>
                      <m:t>=</m:t>
                    </m:r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ru-RU" i="1"/>
                          <m:t>𝐸</m:t>
                        </m:r>
                      </m:e>
                      <m:sub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ru-RU" i="1"/>
                              <m:t>𝐾</m:t>
                            </m:r>
                          </m:e>
                          <m:sub>
                            <m:r>
                              <a:rPr lang="ru-RU" i="1"/>
                              <m:t>𝑆</m:t>
                            </m:r>
                          </m:sub>
                          <m:sup>
                            <m:r>
                              <a:rPr lang="ru-RU" i="1"/>
                              <m:t>0</m:t>
                            </m:r>
                          </m:sup>
                        </m:sSubSup>
                      </m:sub>
                    </m:sSub>
                    <m:rad>
                      <m:radPr>
                        <m:degHide m:val="on"/>
                        <m:ctrlPr>
                          <a:rPr lang="en-GB" i="1"/>
                        </m:ctrlPr>
                      </m:radPr>
                      <m:deg/>
                      <m:e>
                        <m:r>
                          <a:rPr lang="ru-RU" i="1"/>
                          <m:t>[1−</m:t>
                        </m:r>
                        <m:f>
                          <m:fPr>
                            <m:ctrlPr>
                              <a:rPr lang="en-GB" i="1"/>
                            </m:ctrlPr>
                          </m:fPr>
                          <m:num>
                            <m:r>
                              <a:rPr lang="ru-RU" i="1"/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i="1"/>
                                </m:ctrlPr>
                              </m:sSupPr>
                              <m:e>
                                <m:r>
                                  <a:rPr lang="ru-RU" i="1"/>
                                  <m:t>𝜂</m:t>
                                </m:r>
                              </m:e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ru-RU" i="1"/>
                          <m:t>(1+</m:t>
                        </m:r>
                        <m:rad>
                          <m:radPr>
                            <m:degHide m:val="on"/>
                            <m:ctrlPr>
                              <a:rPr lang="en-GB" i="1"/>
                            </m:ctrlPr>
                          </m:radPr>
                          <m:deg/>
                          <m:e>
                            <m:r>
                              <a:rPr lang="ru-RU" i="1"/>
                              <m:t>1−</m:t>
                            </m:r>
                            <m:sSup>
                              <m:sSupPr>
                                <m:ctrlPr>
                                  <a:rPr lang="en-GB" i="1"/>
                                </m:ctrlPr>
                              </m:sSupPr>
                              <m:e>
                                <m:r>
                                  <a:rPr lang="ru-RU" i="1"/>
                                  <m:t>𝜂</m:t>
                                </m:r>
                              </m:e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p>
                          </m:e>
                        </m:rad>
                        <m:func>
                          <m:funcPr>
                            <m:ctrlPr>
                              <a:rPr lang="en-GB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/>
                              <m:t>cos</m:t>
                            </m:r>
                          </m:fName>
                          <m:e>
                            <m:r>
                              <a:rPr lang="ru-RU" i="1"/>
                              <m:t>𝜓</m:t>
                            </m:r>
                          </m:e>
                        </m:func>
                        <m:r>
                          <a:rPr lang="ru-RU" i="1"/>
                          <m:t>)(1−</m:t>
                        </m:r>
                        <m:rad>
                          <m:radPr>
                            <m:degHide m:val="on"/>
                            <m:ctrlPr>
                              <a:rPr lang="en-GB" i="1"/>
                            </m:ctrlPr>
                          </m:radPr>
                          <m:deg/>
                          <m:e>
                            <m:r>
                              <a:rPr lang="ru-RU" i="1"/>
                              <m:t>1−</m:t>
                            </m:r>
                            <m:sSup>
                              <m:sSupPr>
                                <m:ctrlPr>
                                  <a:rPr lang="en-GB" i="1"/>
                                </m:ctrlPr>
                              </m:sSupPr>
                              <m:e>
                                <m:r>
                                  <a:rPr lang="ru-RU" i="1"/>
                                  <m:t>𝜂</m:t>
                                </m:r>
                              </m:e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GB" i="1"/>
                                </m:ctrlPr>
                              </m:sSubSupPr>
                              <m:e>
                                <m:r>
                                  <a:rPr lang="en-US" i="1"/>
                                  <m:t>𝛽</m:t>
                                </m:r>
                              </m:e>
                              <m:sub>
                                <m:r>
                                  <a:rPr lang="en-US" i="1"/>
                                  <m:t>𝑚</m:t>
                                </m:r>
                              </m:sub>
                              <m:sup>
                                <m:r>
                                  <a:rPr lang="ru-RU" i="1"/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lang="ru-RU" i="1"/>
                          <m:t>)</m:t>
                        </m:r>
                      </m:e>
                    </m:ra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/>
                        </m:ctrlPr>
                      </m:sSubSupPr>
                      <m:e>
                        <m:r>
                          <a:rPr lang="en-US" i="1"/>
                          <m:t>𝛽</m:t>
                        </m:r>
                      </m:e>
                      <m:sub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en-US" i="1"/>
                              <m:t>𝐾</m:t>
                            </m:r>
                          </m:e>
                          <m:sub>
                            <m:r>
                              <a:rPr lang="en-US" i="1"/>
                              <m:t>𝑆</m:t>
                            </m:r>
                          </m:sub>
                          <m:sup>
                            <m:r>
                              <a:rPr lang="ru-RU" i="1"/>
                              <m:t>0</m:t>
                            </m:r>
                          </m:sup>
                        </m:sSubSup>
                      </m:sub>
                      <m:sup>
                        <m:r>
                          <a:rPr lang="ru-RU" i="1"/>
                          <m:t>2</m:t>
                        </m:r>
                      </m:sup>
                    </m:sSubSup>
                    <m:r>
                      <a:rPr lang="ru-RU" i="1"/>
                      <m:t>≡1</m:t>
                    </m:r>
                    <m:r>
                      <a:rPr lang="ru-RU"/>
                      <m:t> –</m:t>
                    </m:r>
                    <m:f>
                      <m:fPr>
                        <m:type m:val="lin"/>
                        <m:ctrlPr>
                          <a:rPr lang="en-GB" i="1"/>
                        </m:ctrlPr>
                      </m:fPr>
                      <m:num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en-US" i="1"/>
                              <m:t>𝑀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GB" i="1"/>
                                </m:ctrlPr>
                              </m:sSubSupPr>
                              <m:e>
                                <m:r>
                                  <a:rPr lang="en-US" i="1"/>
                                  <m:t>𝐾</m:t>
                                </m:r>
                              </m:e>
                              <m:sub>
                                <m:r>
                                  <a:rPr lang="en-US" i="1"/>
                                  <m:t>𝑆</m:t>
                                </m:r>
                              </m:sub>
                              <m:sup>
                                <m:r>
                                  <a:rPr lang="ru-RU" i="1"/>
                                  <m:t>0</m:t>
                                </m:r>
                              </m:sup>
                            </m:sSubSup>
                          </m:sub>
                          <m:sup>
                            <m:r>
                              <a:rPr lang="ru-RU" i="1"/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ru-RU" i="1"/>
                              <m:t>𝐸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GB" i="1"/>
                                </m:ctrlPr>
                              </m:sSubSupPr>
                              <m:e>
                                <m:r>
                                  <a:rPr lang="en-US" i="1"/>
                                  <m:t>𝐾</m:t>
                                </m:r>
                              </m:e>
                              <m:sub>
                                <m:r>
                                  <a:rPr lang="en-US" i="1"/>
                                  <m:t>𝑆</m:t>
                                </m:r>
                              </m:sub>
                              <m:sup>
                                <m:r>
                                  <a:rPr lang="ru-RU" i="1"/>
                                  <m:t>0</m:t>
                                </m:r>
                              </m:sup>
                            </m:sSubSup>
                          </m:sub>
                          <m:sup>
                            <m:r>
                              <a:rPr lang="ru-RU" i="1"/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/>
                      <m:t>𝜂</m:t>
                    </m:r>
                    <m:r>
                      <a:rPr lang="ru-RU" i="1"/>
                      <m:t>≡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r>
                          <a:rPr lang="ru-RU" i="1"/>
                          <m:t>1−</m:t>
                        </m:r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𝑌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i="1"/>
                          <m:t>1+</m:t>
                        </m:r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a:rPr lang="ru-RU" i="1"/>
                              <m:t>𝑌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/>
                      <m:t>𝑌</m:t>
                    </m:r>
                    <m:r>
                      <a:rPr lang="ru-RU" i="1"/>
                      <m:t>=</m:t>
                    </m:r>
                    <m:f>
                      <m:fPr>
                        <m:type m:val="lin"/>
                        <m:ctrlPr>
                          <a:rPr lang="en-GB" i="1"/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GB" i="1"/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i="1"/>
                                </m:ctrlPr>
                              </m:box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+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box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i="1"/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i="1"/>
                                </m:ctrlPr>
                              </m:box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−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box>
                          </m:e>
                        </m:d>
                      </m:den>
                    </m:f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cos</m:t>
                        </m:r>
                      </m:fName>
                      <m:e>
                        <m:r>
                          <a:rPr lang="en-US" i="1"/>
                          <m:t>𝜓</m:t>
                        </m:r>
                      </m:e>
                    </m:func>
                    <m:r>
                      <a:rPr lang="ru-RU" i="1"/>
                      <m:t>≡</m:t>
                    </m:r>
                    <m:f>
                      <m:fPr>
                        <m:ctrlPr>
                          <a:rPr lang="en-GB" i="1"/>
                        </m:ctrlPr>
                      </m:fPr>
                      <m:num>
                        <m:box>
                          <m:boxPr>
                            <m:ctrlPr>
                              <a:rPr lang="en-GB" i="1"/>
                            </m:ctrlPr>
                          </m:boxPr>
                          <m:e>
                            <m:acc>
                              <m:accPr>
                                <m:chr m:val="⃗"/>
                                <m:ctrlPr>
                                  <a:rPr lang="en-GB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+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  <m:r>
                          <a:rPr lang="ru-RU" i="1"/>
                          <m:t> ∙ </m:t>
                        </m:r>
                        <m:box>
                          <m:boxPr>
                            <m:ctrlPr>
                              <a:rPr lang="en-GB" i="1"/>
                            </m:ctrlPr>
                          </m:boxPr>
                          <m:e>
                            <m:acc>
                              <m:accPr>
                                <m:chr m:val="⃗"/>
                                <m:ctrlPr>
                                  <a:rPr lang="en-GB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GB" i="1"/>
                                    </m:ctrlPr>
                                  </m:sSubPr>
                                  <m:e>
                                    <m:r>
                                      <a:rPr lang="ru-RU" i="1"/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i="1"/>
                                      <m:t>−</m:t>
                                    </m:r>
                                  </m:sub>
                                </m:sSub>
                              </m:e>
                            </m:acc>
                          </m:e>
                        </m:box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GB" i="1"/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i="1"/>
                                </m:ctrlPr>
                              </m:box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+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box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GB" i="1"/>
                            </m:ctrlPr>
                          </m:dPr>
                          <m:e>
                            <m:box>
                              <m:boxPr>
                                <m:ctrlPr>
                                  <a:rPr lang="en-GB" i="1"/>
                                </m:ctrlPr>
                              </m:box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i="1"/>
                                        </m:ctrlPr>
                                      </m:sSubPr>
                                      <m:e>
                                        <m:r>
                                          <a:rPr lang="ru-RU" i="1"/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i="1"/>
                                          <m:t>−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box>
                          </m:e>
                        </m:d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/>
                        </m:ctrlPr>
                      </m:sSubSupPr>
                      <m:e>
                        <m:r>
                          <a:rPr lang="en-US" i="1"/>
                          <m:t>𝛽</m:t>
                        </m:r>
                      </m:e>
                      <m:sub>
                        <m:sSubSup>
                          <m:sSubSupPr>
                            <m:ctrlPr>
                              <a:rPr lang="en-GB" i="1"/>
                            </m:ctrlPr>
                          </m:sSubSupPr>
                          <m:e>
                            <m:r>
                              <a:rPr lang="en-US" i="1"/>
                              <m:t>𝐾</m:t>
                            </m:r>
                          </m:e>
                          <m:sub>
                            <m:r>
                              <a:rPr lang="en-US" i="1"/>
                              <m:t>𝑆</m:t>
                            </m:r>
                          </m:sub>
                          <m:sup>
                            <m:r>
                              <a:rPr lang="ru-RU" i="1"/>
                              <m:t>0</m:t>
                            </m:r>
                          </m:sup>
                        </m:sSubSup>
                      </m:sub>
                      <m:sup>
                        <m:r>
                          <a:rPr lang="ru-RU" i="1"/>
                          <m:t>2</m:t>
                        </m:r>
                      </m:sup>
                    </m:sSubSup>
                    <m:r>
                      <a:rPr lang="ru-RU" i="1"/>
                      <m:t>=</m:t>
                    </m:r>
                    <m:sSubSup>
                      <m:sSubSupPr>
                        <m:ctrlPr>
                          <a:rPr lang="en-GB" i="1"/>
                        </m:ctrlPr>
                      </m:sSubSup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  <m:sup>
                        <m:r>
                          <a:rPr lang="ru-RU" i="1"/>
                          <m:t>2</m:t>
                        </m:r>
                      </m:sup>
                    </m:sSubSup>
                    <m:func>
                      <m:funcPr>
                        <m:ctrlPr>
                          <a:rPr lang="en-GB" i="1"/>
                        </m:ctrlPr>
                      </m:funcPr>
                      <m:fName>
                        <m:sSup>
                          <m:sSupPr>
                            <m:ctrlPr>
                              <a:rPr lang="en-GB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cos</m:t>
                            </m:r>
                          </m:e>
                          <m:sup>
                            <m:r>
                              <a:rPr lang="ru-RU" i="1"/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GB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/>
                                </m:ctrlPr>
                              </m:sSubPr>
                              <m:e>
                                <m:r>
                                  <a:rPr lang="ru-RU" i="1"/>
                                  <m:t>𝜓</m:t>
                                </m:r>
                              </m:e>
                              <m:sub>
                                <m:r>
                                  <a:rPr lang="ru-RU" i="1"/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ru-RU" i="1"/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ru-RU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/>
                      <m:t>𝜂</m:t>
                    </m:r>
                    <m:r>
                      <a:rPr lang="ru-RU" i="1"/>
                      <m:t>→0</m:t>
                    </m:r>
                  </m:oMath>
                </a14:m>
                <a:endParaRPr lang="ru-RU" dirty="0"/>
              </a:p>
              <a:p>
                <a:endParaRPr lang="en-GB" sz="24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7B93F61-A016-48C8-B927-C0E0CE194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9247"/>
                <a:ext cx="10515600" cy="5116120"/>
              </a:xfrm>
              <a:blipFill>
                <a:blip r:embed="rId2"/>
                <a:stretch>
                  <a:fillRect l="-1043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97613-27E0-4768-84D5-44C9C096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5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5B7290-C827-4F70-89AE-105EB8A2DB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82396" y="2730251"/>
            <a:ext cx="6056407" cy="34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9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445FD0D-F7B5-40D8-8AE5-DA3B5E5B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136525"/>
            <a:ext cx="10844753" cy="75666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Детектор КМД-3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F53FF8FB-8AC7-411E-B967-CC7096D7C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9204" y="893190"/>
                <a:ext cx="6278252" cy="5667866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Координатная система детектора: цилиндрическая дрейфовая камера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двухслойная цилиндрическая многопроволочная пропорциональная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-камеры.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измеряет импульс и полярный (</a:t>
                </a:r>
                <a14:m>
                  <m:oMath xmlns:m="http://schemas.openxmlformats.org/officeDocument/2006/math">
                    <m:r>
                      <a:rPr lang="ru-RU" i="1"/>
                      <m:t>𝜃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азимутальный (</a:t>
                </a:r>
                <a14:m>
                  <m:oMath xmlns:m="http://schemas.openxmlformats.org/officeDocument/2006/math">
                    <m:r>
                      <a:rPr lang="ru-RU" i="1"/>
                      <m:t>𝜙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углы заряженной частицы.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‑камера измеряет координату частиц вдоль оси пучка.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Контроль энергии пучка: обратное комптоновское рассеяние.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/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ru-RU" i="1"/>
                          <m:t>𝐸</m:t>
                        </m:r>
                      </m:e>
                      <m:sub>
                        <m:r>
                          <a:rPr lang="ru-RU" i="1"/>
                          <m:t>𝑐</m:t>
                        </m:r>
                        <m:r>
                          <a:rPr lang="ru-RU" i="1"/>
                          <m:t>.</m:t>
                        </m:r>
                        <m:r>
                          <a:rPr lang="ru-RU" i="1"/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=0.060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МэВ</a:t>
                </a:r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F53FF8FB-8AC7-411E-B967-CC7096D7C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9204" y="893190"/>
                <a:ext cx="6278252" cy="5667866"/>
              </a:xfrm>
              <a:blipFill>
                <a:blip r:embed="rId2"/>
                <a:stretch>
                  <a:fillRect l="-1748" t="-1938" r="-1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65C28-0D36-4ADC-B615-F848D65F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6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65410A-E6BC-4E57-9058-2EEE178B5C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6816" y="1112363"/>
            <a:ext cx="5458120" cy="41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8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5BD5-DA42-454F-A8BE-822D5DFA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1" cy="85328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событий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9A87-EF41-47AA-BF92-02689AD79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9815"/>
                <a:ext cx="10030905" cy="2888484"/>
              </a:xfrm>
            </p:spPr>
            <p:txBody>
              <a:bodyPr/>
              <a:lstStyle/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Отбор «хороших» треков: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Координата вдоль пучка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/>
                        </m:ctrlPr>
                      </m:dPr>
                      <m:e>
                        <m:r>
                          <a:rPr lang="ru-RU" sz="2200" i="1"/>
                          <m:t>𝑧</m:t>
                        </m:r>
                      </m:e>
                    </m:d>
                    <m:r>
                      <a:rPr lang="ru-RU" sz="2200" i="1"/>
                      <m:t>&lt;12 см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Качество реконструкции трека в r­-φ и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-плоскостях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/>
                        </m:ctrlPr>
                      </m:sSubSupPr>
                      <m:e>
                        <m:r>
                          <a:rPr lang="ru-RU" sz="2200" i="1"/>
                          <m:t>𝜒</m:t>
                        </m:r>
                      </m:e>
                      <m:sub>
                        <m:r>
                          <a:rPr lang="ru-RU" sz="2200" i="1"/>
                          <m:t>𝑟</m:t>
                        </m:r>
                        <m:r>
                          <a:rPr lang="ru-RU" sz="2200" i="1"/>
                          <m:t>−</m:t>
                        </m:r>
                        <m:r>
                          <a:rPr lang="ru-RU" sz="2200" i="1"/>
                          <m:t>𝜑</m:t>
                        </m:r>
                      </m:sub>
                      <m:sup>
                        <m:r>
                          <a:rPr lang="ru-RU" sz="2200" i="1"/>
                          <m:t>2</m:t>
                        </m:r>
                      </m:sup>
                    </m:sSubSup>
                    <m:r>
                      <a:rPr lang="ru-RU" sz="2200" i="1"/>
                      <m:t>&lt;15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/>
                        </m:ctrlPr>
                      </m:sSubSupPr>
                      <m:e>
                        <m:r>
                          <a:rPr lang="en-US" sz="2200" i="1"/>
                          <m:t>𝜒</m:t>
                        </m:r>
                      </m:e>
                      <m:sub>
                        <m:r>
                          <a:rPr lang="en-US" sz="2200" i="1"/>
                          <m:t>𝑧</m:t>
                        </m:r>
                      </m:sub>
                      <m:sup>
                        <m:r>
                          <a:rPr lang="ru-RU" sz="2200" i="1"/>
                          <m:t>2</m:t>
                        </m:r>
                      </m:sup>
                    </m:sSubSup>
                    <m:r>
                      <a:rPr lang="ru-RU" sz="2200" i="1"/>
                      <m:t>&lt;12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сработавших проволочек в дрейфовой камере </a:t>
                </a:r>
                <a14:m>
                  <m:oMath xmlns:m="http://schemas.openxmlformats.org/officeDocument/2006/math">
                    <m:r>
                      <a:rPr lang="ru-RU" sz="2200" i="1"/>
                      <m:t>10&lt;</m:t>
                    </m:r>
                    <m:sSub>
                      <m:sSubPr>
                        <m:ctrlPr>
                          <a:rPr lang="en-GB" sz="2200" i="1"/>
                        </m:ctrlPr>
                      </m:sSubPr>
                      <m:e>
                        <m:r>
                          <a:rPr lang="ru-RU" sz="2200" i="1"/>
                          <m:t>𝑛</m:t>
                        </m:r>
                      </m:e>
                      <m:sub>
                        <m:r>
                          <a:rPr lang="ru-RU" sz="2200" i="1"/>
                          <m:t>h𝑖𝑡</m:t>
                        </m:r>
                      </m:sub>
                    </m:sSub>
                    <m:r>
                      <a:rPr lang="ru-RU" sz="2200" i="1"/>
                      <m:t>&lt;30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Полярный угол трека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200" i="1"/>
                        </m:ctrlPr>
                      </m:dPr>
                      <m:e>
                        <m:r>
                          <a:rPr lang="ru-RU" sz="2200" i="1"/>
                          <m:t>𝜃</m:t>
                        </m:r>
                        <m:r>
                          <a:rPr lang="ru-RU" sz="2200" i="1"/>
                          <m:t>−</m:t>
                        </m:r>
                        <m:f>
                          <m:fPr>
                            <m:ctrlPr>
                              <a:rPr lang="en-GB" sz="2200" i="1"/>
                            </m:ctrlPr>
                          </m:fPr>
                          <m:num>
                            <m:r>
                              <a:rPr lang="ru-RU" sz="2200" i="1"/>
                              <m:t>𝜋</m:t>
                            </m:r>
                          </m:num>
                          <m:den>
                            <m:r>
                              <a:rPr lang="ru-RU" sz="2200" i="1"/>
                              <m:t>2</m:t>
                            </m:r>
                          </m:den>
                        </m:f>
                      </m:e>
                    </m:d>
                    <m:r>
                      <a:rPr lang="ru-RU" sz="2200" i="1"/>
                      <m:t>≤0.9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819A87-EF41-47AA-BF92-02689AD79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9815"/>
                <a:ext cx="10030905" cy="2888484"/>
              </a:xfrm>
              <a:blipFill>
                <a:blip r:embed="rId2"/>
                <a:stretch>
                  <a:fillRect l="-729" t="-23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8895F-A7C9-473B-8E2B-37587F2A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E85B6-279B-44E3-9253-B53712C512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6892" y="3241965"/>
            <a:ext cx="6191048" cy="28884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C289B3-8CA3-4217-BED7-DC4BA078D253}"/>
                  </a:ext>
                </a:extLst>
              </p:cNvPr>
              <p:cNvSpPr/>
              <p:nvPr/>
            </p:nvSpPr>
            <p:spPr>
              <a:xfrm>
                <a:off x="778493" y="3429000"/>
                <a:ext cx="5138399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Отбор кандидатов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пар треков с общей вершиной по инвариантной массе. </a:t>
                </a:r>
              </a:p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Углы и импульсы треков пересчитываются в соответствующей точке распада.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C289B3-8CA3-4217-BED7-DC4BA078D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93" y="3429000"/>
                <a:ext cx="5138399" cy="1785104"/>
              </a:xfrm>
              <a:prstGeom prst="rect">
                <a:avLst/>
              </a:prstGeom>
              <a:blipFill>
                <a:blip r:embed="rId4"/>
                <a:stretch>
                  <a:fillRect l="-1542" t="-2397" r="-2847" b="-6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97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9C153-A51F-43E7-978F-E2B739AA1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08" y="245097"/>
                <a:ext cx="11626392" cy="5931866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событии находилось два «хороших» трека и ровно один кандидат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/>
                        </m:ctrlPr>
                      </m:sSubPr>
                      <m:e>
                        <m:r>
                          <a:rPr lang="ru-RU" sz="2200" i="1"/>
                          <m:t>𝐾</m:t>
                        </m:r>
                      </m:e>
                      <m:sub>
                        <m:r>
                          <a:rPr lang="ru-RU" sz="2200" i="1"/>
                          <m:t>𝑆</m:t>
                        </m:r>
                      </m:sub>
                    </m:sSub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к этим трекам применялись отборы, которые определяли сигнальные события: </a:t>
                </a: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Неколлинеарность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треков,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Импульс трека </a:t>
                </a:r>
                <a14:m>
                  <m:oMath xmlns:m="http://schemas.openxmlformats.org/officeDocument/2006/math">
                    <m:r>
                      <a:rPr lang="ru-RU" sz="2200" i="1"/>
                      <m:t>120</m:t>
                    </m:r>
                    <m:f>
                      <m:fPr>
                        <m:ctrlPr>
                          <a:rPr lang="en-GB" sz="2200" i="1"/>
                        </m:ctrlPr>
                      </m:fPr>
                      <m:num>
                        <m:r>
                          <a:rPr lang="ru-RU" sz="2200" i="1"/>
                          <m:t>МэВ</m:t>
                        </m:r>
                      </m:num>
                      <m:den>
                        <m:r>
                          <a:rPr lang="ru-RU" sz="2200" i="1"/>
                          <m:t>𝑐</m:t>
                        </m:r>
                      </m:den>
                    </m:f>
                    <m:r>
                      <a:rPr lang="ru-RU" sz="2200" i="1"/>
                      <m:t>&lt;</m:t>
                    </m:r>
                    <m:r>
                      <a:rPr lang="ru-RU" sz="2200" i="1"/>
                      <m:t>𝑝</m:t>
                    </m:r>
                    <m:r>
                      <a:rPr lang="ru-RU" sz="2200" i="1"/>
                      <m:t>&lt;350</m:t>
                    </m:r>
                    <m:f>
                      <m:fPr>
                        <m:ctrlPr>
                          <a:rPr lang="en-GB" sz="2200" i="1"/>
                        </m:ctrlPr>
                      </m:fPr>
                      <m:num>
                        <m:r>
                          <a:rPr lang="ru-RU" sz="2200" i="1"/>
                          <m:t>МэВ</m:t>
                        </m:r>
                      </m:num>
                      <m:den>
                        <m:r>
                          <a:rPr lang="ru-RU" sz="2200" i="1"/>
                          <m:t>𝑐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Противоположные заряды треков,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Косинус угла между радиус-вектором, соединяющим место встречи пучков с вершиной распада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/>
                        </m:ctrlPr>
                      </m:sSubSupPr>
                      <m:e>
                        <m:r>
                          <a:rPr lang="ru-RU" sz="2200" i="1"/>
                          <m:t>𝐾</m:t>
                        </m:r>
                      </m:e>
                      <m:sub>
                        <m:r>
                          <a:rPr lang="ru-RU" sz="2200" i="1"/>
                          <m:t>𝑆</m:t>
                        </m:r>
                      </m:sub>
                      <m:sup>
                        <m:r>
                          <a:rPr lang="ru-RU" sz="2200" i="1"/>
                          <m:t>0</m:t>
                        </m:r>
                      </m:sup>
                    </m:sSub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и направлением импульса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200" i="1"/>
                        </m:ctrlPr>
                      </m:sSubSupPr>
                      <m:e>
                        <m:r>
                          <a:rPr lang="ru-RU" sz="2200" i="1"/>
                          <m:t>𝐾</m:t>
                        </m:r>
                      </m:e>
                      <m:sub>
                        <m:r>
                          <a:rPr lang="ru-RU" sz="2200" i="1"/>
                          <m:t>𝑆</m:t>
                        </m:r>
                      </m:sub>
                      <m:sup>
                        <m:r>
                          <a:rPr lang="ru-RU" sz="2200" i="1"/>
                          <m:t>0</m:t>
                        </m:r>
                      </m:sup>
                    </m:sSubSup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-𝜑-плоскости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2200"/>
                          <m:t>cos</m:t>
                        </m:r>
                      </m:fName>
                      <m:e>
                        <m:r>
                          <a:rPr lang="ru-RU" sz="2200" i="1"/>
                          <m:t>𝛼</m:t>
                        </m:r>
                      </m:e>
                    </m:func>
                    <m:r>
                      <a:rPr lang="ru-RU" sz="2200" i="1"/>
                      <m:t>&gt;0.85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Средние потери двух треков на ионизацию в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200" i="1"/>
                        </m:ctrlPr>
                      </m:fPr>
                      <m:num>
                        <m:r>
                          <a:rPr lang="ru-RU" sz="2200" i="1"/>
                          <m:t>(</m:t>
                        </m:r>
                        <m:f>
                          <m:fPr>
                            <m:ctrlPr>
                              <a:rPr lang="en-GB" sz="2200" i="1"/>
                            </m:ctrlPr>
                          </m:fPr>
                          <m:num>
                            <m:r>
                              <a:rPr lang="ru-RU" sz="2200" i="1"/>
                              <m:t>𝑑</m:t>
                            </m:r>
                            <m:sSub>
                              <m:sSubPr>
                                <m:ctrlPr>
                                  <a:rPr lang="en-GB" sz="2200" i="1"/>
                                </m:ctrlPr>
                              </m:sSubPr>
                              <m:e>
                                <m:r>
                                  <a:rPr lang="ru-RU" sz="2200" i="1"/>
                                  <m:t>𝐸</m:t>
                                </m:r>
                              </m:e>
                              <m:sub>
                                <m:r>
                                  <a:rPr lang="ru-RU" sz="2200" i="1"/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200" i="1"/>
                              <m:t>𝑑𝑥</m:t>
                            </m:r>
                          </m:den>
                        </m:f>
                        <m:r>
                          <a:rPr lang="ru-RU" sz="2200" i="1"/>
                          <m:t>+</m:t>
                        </m:r>
                        <m:f>
                          <m:fPr>
                            <m:ctrlPr>
                              <a:rPr lang="en-GB" sz="2200" i="1"/>
                            </m:ctrlPr>
                          </m:fPr>
                          <m:num>
                            <m:r>
                              <a:rPr lang="ru-RU" sz="2200" i="1"/>
                              <m:t>𝑑</m:t>
                            </m:r>
                            <m:sSub>
                              <m:sSubPr>
                                <m:ctrlPr>
                                  <a:rPr lang="en-GB" sz="2200" i="1"/>
                                </m:ctrlPr>
                              </m:sSubPr>
                              <m:e>
                                <m:r>
                                  <a:rPr lang="ru-RU" sz="2200" i="1"/>
                                  <m:t>𝐸</m:t>
                                </m:r>
                              </m:e>
                              <m:sub>
                                <m:r>
                                  <a:rPr lang="ru-RU" sz="2200" i="1"/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200" i="1"/>
                              <m:t>𝑑𝑥</m:t>
                            </m:r>
                          </m:den>
                        </m:f>
                        <m:r>
                          <a:rPr lang="ru-RU" sz="2200" i="1"/>
                          <m:t>)</m:t>
                        </m:r>
                      </m:num>
                      <m:den>
                        <m:r>
                          <a:rPr lang="ru-RU" sz="2200" i="1"/>
                          <m:t>2</m:t>
                        </m:r>
                      </m:den>
                    </m:f>
                    <m:r>
                      <a:rPr lang="ru-RU" sz="2200" i="1"/>
                      <m:t>&lt;5000</m:t>
                    </m:r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9C153-A51F-43E7-978F-E2B739AA1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08" y="245097"/>
                <a:ext cx="11626392" cy="5931866"/>
              </a:xfrm>
              <a:blipFill>
                <a:blip r:embed="rId2"/>
                <a:stretch>
                  <a:fillRect l="-629" t="-1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08B17-98D9-4F79-B817-F9030801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B0725-24C3-4498-965E-F913F593EB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5608" y="3745885"/>
            <a:ext cx="3704734" cy="2867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9B9216-29B9-49B6-A62F-E572A1938C4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70342" y="3671894"/>
            <a:ext cx="6429906" cy="28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6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2E931-EA7E-4457-AC3D-7B094833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52B1-2F89-4C3A-9755-D03A548107FB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AA5A7-A1D1-4820-9E91-43F52BDCEA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6965" y="76437"/>
            <a:ext cx="5536591" cy="3170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4FF56-AC14-4898-B08E-047DE91659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23556" y="3095519"/>
            <a:ext cx="6337998" cy="36860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7CD845-8096-4A97-A618-67DE9B254CD2}"/>
                  </a:ext>
                </a:extLst>
              </p:cNvPr>
              <p:cNvSpPr txBox="1"/>
              <p:nvPr/>
            </p:nvSpPr>
            <p:spPr>
              <a:xfrm>
                <a:off x="510533" y="3149898"/>
                <a:ext cx="52130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Моделирование</a:t>
                </a:r>
                <a:r>
                  <a:rPr lang="ru-RU" sz="2400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/>
                        </m:ctrlPr>
                      </m:sSubPr>
                      <m:e>
                        <m:r>
                          <a:rPr lang="ru-RU" sz="2400" i="1"/>
                          <m:t>𝐸</m:t>
                        </m:r>
                      </m:e>
                      <m:sub>
                        <m:r>
                          <a:rPr lang="ru-RU" sz="2400" i="1"/>
                          <m:t>𝑏𝑒𝑎𝑚</m:t>
                        </m:r>
                      </m:sub>
                    </m:sSub>
                    <m:r>
                      <a:rPr lang="ru-RU" sz="2400" i="1"/>
                      <m:t>=509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МэВ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7CD845-8096-4A97-A618-67DE9B25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33" y="3149898"/>
                <a:ext cx="5213023" cy="461665"/>
              </a:xfrm>
              <a:prstGeom prst="rect">
                <a:avLst/>
              </a:prstGeom>
              <a:blipFill>
                <a:blip r:embed="rId4"/>
                <a:stretch>
                  <a:fillRect l="-1871" t="-12000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F1FDB9-A459-43B9-A239-82068C55DF83}"/>
                  </a:ext>
                </a:extLst>
              </p:cNvPr>
              <p:cNvSpPr/>
              <p:nvPr/>
            </p:nvSpPr>
            <p:spPr>
              <a:xfrm>
                <a:off x="6422156" y="2633854"/>
                <a:ext cx="48379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Эксперимент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𝑏𝑒𝑎𝑚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=509.5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МэВ</a:t>
                </a:r>
                <a:endParaRPr lang="en-GB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F1FDB9-A459-43B9-A239-82068C55D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156" y="2633854"/>
                <a:ext cx="4837991" cy="461665"/>
              </a:xfrm>
              <a:prstGeom prst="rect">
                <a:avLst/>
              </a:prstGeom>
              <a:blipFill>
                <a:blip r:embed="rId5"/>
                <a:stretch>
                  <a:fillRect l="-2018" t="-11842" r="-883" b="-27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B514D1-8846-4926-B86E-090790031271}"/>
                  </a:ext>
                </a:extLst>
              </p:cNvPr>
              <p:cNvSpPr/>
              <p:nvPr/>
            </p:nvSpPr>
            <p:spPr>
              <a:xfrm>
                <a:off x="5723556" y="444853"/>
                <a:ext cx="25571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  <m:r>
                        <a:rPr lang="en-GB" sz="2800" i="0">
                          <a:latin typeface="Cambria Math" panose="02040503050406030204" pitchFamily="18" charset="0"/>
                        </a:rPr>
                        <m:t>≅24%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EB514D1-8846-4926-B86E-090790031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56" y="444853"/>
                <a:ext cx="255714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E678D7-026A-4E4E-9884-D876E0DE35B1}"/>
                  </a:ext>
                </a:extLst>
              </p:cNvPr>
              <p:cNvSpPr/>
              <p:nvPr/>
            </p:nvSpPr>
            <p:spPr>
              <a:xfrm>
                <a:off x="6053455" y="1198905"/>
                <a:ext cx="66349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 энергетической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𝑏𝑒𝑎𝑚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=509.5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МэВ было отобрано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665005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пар </a:t>
                </a:r>
                <a:r>
                  <a:rPr lang="ru-RU" sz="24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каонов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GB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E678D7-026A-4E4E-9884-D876E0DE3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455" y="1198905"/>
                <a:ext cx="6634944" cy="830997"/>
              </a:xfrm>
              <a:prstGeom prst="rect">
                <a:avLst/>
              </a:prstGeom>
              <a:blipFill>
                <a:blip r:embed="rId7"/>
                <a:stretch>
                  <a:fillRect l="-1379" t="-5882" b="-154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94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825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Измерение массы нейтрального каона на КМД-3 на коллайдере ВЭПП-2000</vt:lpstr>
      <vt:lpstr>PowerPoint Presentation</vt:lpstr>
      <vt:lpstr>Введение</vt:lpstr>
      <vt:lpstr>Методы измерения массы нейтрального каона</vt:lpstr>
      <vt:lpstr> </vt:lpstr>
      <vt:lpstr>Детектор КМД-3</vt:lpstr>
      <vt:lpstr>Отбор событий</vt:lpstr>
      <vt:lpstr>PowerPoint Presentation</vt:lpstr>
      <vt:lpstr>PowerPoint Presentation</vt:lpstr>
      <vt:lpstr>Контроль энергии</vt:lpstr>
      <vt:lpstr>PowerPoint Presentation</vt:lpstr>
      <vt:lpstr>PowerPoint Presentation</vt:lpstr>
      <vt:lpstr>Систематические эффекты и учёт поправок</vt:lpstr>
      <vt:lpstr>PowerPoint Presentation</vt:lpstr>
      <vt:lpstr>Результаты</vt:lpstr>
      <vt:lpstr>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массы нейтрального каона на КМД-3 на коллайдере ВЭПП-2000</dc:title>
  <dc:creator>Иванов Даниил</dc:creator>
  <cp:lastModifiedBy>Иванов Даниил</cp:lastModifiedBy>
  <cp:revision>54</cp:revision>
  <dcterms:created xsi:type="dcterms:W3CDTF">2022-05-24T13:49:26Z</dcterms:created>
  <dcterms:modified xsi:type="dcterms:W3CDTF">2022-05-24T16:07:58Z</dcterms:modified>
</cp:coreProperties>
</file>