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83E63F-04EA-47E1-BE0E-1DE5624CDFB7}">
  <a:tblStyle styleId="{7983E63F-04EA-47E1-BE0E-1DE5624CDF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93a794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e93a794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e93a794d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e93a794d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e93a794d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e93a794d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e93a794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e93a794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e93a794d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e93a794d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24189613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2418961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e93a794d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e93a794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2418961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2418961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2418961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2418961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b1877d2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b1877d2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b1877d2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b1877d2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b1877d2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b1877d2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e93a794d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e93a794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b1877d2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b1877d2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e93a794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e93a794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b1877d298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b1877d298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e93a794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e93a794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468025"/>
            <a:ext cx="8520600" cy="13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400">
                <a:latin typeface="Times New Roman"/>
                <a:ea typeface="Times New Roman"/>
                <a:cs typeface="Times New Roman"/>
                <a:sym typeface="Times New Roman"/>
              </a:rPr>
              <a:t>‌</a:t>
            </a:r>
            <a: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  <a:t>Измерение массы нейтрального каона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018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‌</a:t>
            </a:r>
            <a:r>
              <a:rPr lang="en-GB" sz="1400">
                <a:solidFill>
                  <a:srgbClr val="171C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Даниил Иванов для семинара КМД-3 _.09.22</a:t>
            </a:r>
            <a:endParaRPr sz="1400">
              <a:solidFill>
                <a:srgbClr val="171C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94750"/>
            <a:ext cx="8520600" cy="1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Сигнальными событиями считаются те, в которых был найден кандидат в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есть непривязанный кластер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энерговыделением &gt; 40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MeV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такой, что углы между импульсом кандидата в      и направлением на кластер из точки рождения: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text&quot;:&quot;K^0_S&quot;,&quot;height&quot;:100,&quot;color&quot;:&quot;#000000&quot;,&quot;mathType&quot;:&quot;LaTEX&quot;}" id="137" name="Google Shape;137;p23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200" y="853600"/>
            <a:ext cx="271850" cy="232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ext&quot;:&quot;K^0_S&quot;,&quot;height&quot;:100,&quot;color&quot;:&quot;#000000&quot;,&quot;mathType&quot;:&quot;LaTEX&quot;}" id="138" name="Google Shape;138;p23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550" y="223050"/>
            <a:ext cx="271850" cy="23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lor&quot;:&quot;#000000&quot;,&quot;height&quot;:36,&quot;text&quot;:&quot;|\\Delta\\phi - \\pi| &lt; 1, |\\Delta\\theta|&lt; 0.3.&quot;,&quot;mathType&quot;:&quot;LaTEX&quot;}" id="139" name="Google Shape;139;p23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25" y="1129450"/>
            <a:ext cx="24701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213" y="1500875"/>
            <a:ext cx="7005574" cy="351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3" y="337600"/>
            <a:ext cx="8992976" cy="446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color&quot;:&quot;#000000&quot;,&quot;text&quot;:&quot;\\epsilon_{MC}\\cong14\\%&quot;,&quot;mathType&quot;:&quot;LaTEX&quot;,&quot;height&quot;:100}" id="150" name="Google Shape;150;p25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300" y="902550"/>
            <a:ext cx="2370550" cy="4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5" y="97850"/>
            <a:ext cx="4643124" cy="23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4809300" y="281600"/>
            <a:ext cx="33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Моделирование E</a:t>
            </a:r>
            <a:r>
              <a:rPr baseline="-25000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beam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509 MeV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202" y="2571750"/>
            <a:ext cx="4976099" cy="24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396475" y="3837650"/>
            <a:ext cx="37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beam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509.5 MeV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Отобрано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~200k событий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Систематические эффекты и их учёт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Угловое разрешение</a:t>
            </a:r>
            <a:endParaRPr sz="3000"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6245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 как                                          при усреднении нужно учитывать сдвиг среднего, который можно вычислить следующим образом:</a:t>
            </a:r>
            <a:endParaRPr/>
          </a:p>
        </p:txBody>
      </p:sp>
      <p:pic>
        <p:nvPicPr>
          <p:cNvPr descr="{&quot;color&quot;:&quot;#000000&quot;,&quot;height&quot;:100,&quot;mathType&quot;:&quot;LaTEX&quot;,&quot;text&quot;:&quot;\\langle M(\\psi)\\rangle\\neq M(\\langle \\psi \\rangle)&quot;}" id="166" name="Google Shape;166;p27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900" y="678350"/>
            <a:ext cx="2207449" cy="2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Type&quot;:&quot;LaTEX&quot;,&quot;text&quot;:&quot;\\Delta_{NC}M=-M(\\langle\\psi\\rangle)+\\frac{1}{\\sqrt{2\\pi\\sigma^2_{\\psi}}}\\int d\\psi M(\\psi)exp[\\, -\\frac{(\\, \\psi-\\langle \\psi \\rangle  )\\,^2}{2\\sigma^2_{\\psi}} \t] \\,&quot;,&quot;height&quot;:90,&quot;color&quot;:&quot;#000000&quot;}" id="167" name="Google Shape;167;p27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00" y="1486413"/>
            <a:ext cx="7243750" cy="68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height&quot;:100,&quot;mathType&quot;:&quot;LaTEX&quot;,&quot;text&quot;:&quot;\\Delta_{NC}M=\\langle M_{K^0_S}\\rangle - M_{K^0_S} \\approx \\frac{\\sigma^2_{\\psi}}{2}\\frac{\\partial ^2 \\psi}{\\partial \\psi^2}M_{K^0_S} +\\mathcal{O}(\\sigma^2_{\\psi})&quot;,&quot;color&quot;:&quot;#000000&quot;}" id="168" name="Google Shape;168;p27" title="Math_Equation_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600" y="2254239"/>
            <a:ext cx="741045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1185300" y="3675475"/>
            <a:ext cx="25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Ошибка поправки!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63550" y="374090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Поставить картинку с профайлом.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0" y="2086463"/>
            <a:ext cx="470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Угловое разрешение получено из графика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color&quot;:&quot;#000000&quot;,&quot;mathType&quot;:&quot;LaTEX&quot;,&quot;height&quot;:100,&quot;text&quot;:&quot;\\psi(lnY)&quot;}" id="177" name="Google Shape;177;p28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013" y="2259563"/>
            <a:ext cx="695975" cy="2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90000"/>
            <a:ext cx="4331725" cy="21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320700" y="2572813"/>
            <a:ext cx="406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Так как по краям распределение расширяется, решено ввести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18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ISR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756725"/>
            <a:ext cx="8520600" cy="3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Здесь про рад поправку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backup</a:t>
            </a:r>
            <a:endParaRPr sz="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43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‌</a:t>
            </a:r>
            <a:r>
              <a:rPr b="1" lang="en-GB" sz="2600">
                <a:latin typeface="Times New Roman"/>
                <a:ea typeface="Times New Roman"/>
                <a:cs typeface="Times New Roman"/>
                <a:sym typeface="Times New Roman"/>
              </a:rPr>
              <a:t>План презентации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‌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Мотивировка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измерения массы нейтрального каона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Критерии отбора событий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Систематические эффекты и их учёт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Чего добились?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дальше?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355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‌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Мотивировка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598950" y="523300"/>
            <a:ext cx="495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‌Предыдущие результаты измерения массы K</a:t>
            </a:r>
            <a:r>
              <a:rPr baseline="30000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30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0"/>
            <a:ext cx="2479325" cy="4988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Google Shape;75;p16"/>
          <p:cNvGraphicFramePr/>
          <p:nvPr/>
        </p:nvGraphicFramePr>
        <p:xfrm>
          <a:off x="2599000" y="10361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{7983E63F-04EA-47E1-BE0E-1DE5624CDFB7}</a:tableStyleId>
              </a:tblPr>
              <a:tblGrid>
                <a:gridCol w="1490300"/>
                <a:gridCol w="1490300"/>
                <a:gridCol w="1490300"/>
                <a:gridCol w="1490300"/>
              </a:tblGrid>
              <a:tr h="41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 (MeV)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Events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ID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497.607±0.007±0.015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261k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Tomoradze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KLOE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497.583±0.005±0.020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Ambrosino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KLOE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497.625±0.001±0.031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655k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Lai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NA48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497.661±0.033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Barkov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CMD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497.742±0.085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Barkov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CMD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497.611±0.013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PDG Fit (Error includes scale factor of 1.2)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1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497.634±0.024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Зайцев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CMD-2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497.615±0.010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NewFit (scale factor = 1.22)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4375" y="58575"/>
            <a:ext cx="55458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‌Предыдущие результаты измерения массы </a:t>
            </a:r>
            <a:endParaRPr baseline="30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974"/>
            <a:ext cx="4859700" cy="449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859700" y="910800"/>
            <a:ext cx="4169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Общая проблема: большой scale factor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859700" y="2187000"/>
            <a:ext cx="394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нейтрального каона S = 1.2, для заряженного – S = 2.8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mathType&quot;:&quot;LaTEX&quot;,&quot;color&quot;:&quot;#000000&quot;,&quot;height&quot;:100,&quot;text&quot;:&quot;S = \\sqrt{\\frac{\\chi^2}{ndf}}.&quot;}" id="84" name="Google Shape;84;p17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725" y="1567300"/>
            <a:ext cx="16700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lor&quot;:&quot;#000000&quot;,&quot;text&quot;:&quot;K^{\\pm}&quot;,&quot;mathType&quot;:&quot;LaTEX&quot;,&quot;height&quot;:50}" id="85" name="Google Shape;85;p17" title="Math_Equation_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36988"/>
            <a:ext cx="420900" cy="2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Немного про сам эксперимент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963"/>
            <a:ext cx="85206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источника каонов использовался процесс: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mathType&quot;:&quot;LaTEX&quot;,&quot;color&quot;:&quot;#000000&quot;,&quot;text&quot;:&quot;e^+e^-\\rightarrow\\phi(1020)\\rightarrow K^0_SK^0_L, K^0_S\\rightarrow \\pi^+\\pi^-&quot;,&quot;height&quot;:70}" id="92" name="Google Shape;92;p18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4131"/>
            <a:ext cx="6525806" cy="4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11700" y="2430375"/>
            <a:ext cx="82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В сезоне PHI/OMEGA 2018 вблизи пика φ-мезонного резонанса набрано ~10 пб</a:t>
            </a:r>
            <a:r>
              <a:rPr baseline="30000" lang="en-GB" sz="18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 baseline="3000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0" y="0"/>
            <a:ext cx="9144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Методы измерения массы нейтрального каона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880625"/>
            <a:ext cx="85206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Метод предельного угла: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height&quot;:100,&quot;color&quot;:&quot;#000000&quot;,&quot;text&quot;:&quot;M_{K^0_S}=E_{K^0_S}\\sqrt{1-\\beta_m^2cos(\\frac{\\psi_c}{2})}&quot;,&quot;mathType&quot;:&quot;LaTEX&quot;}" id="100" name="Google Shape;100;p19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98" y="1629876"/>
            <a:ext cx="4976571" cy="73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Type&quot;:&quot;LaTEX&quot;,&quot;text&quot;:&quot;\\beta_m^2 = 1-\\frac{M_{\\pi}^2}{E_{K^0_S}^2}.&quot;,&quot;color&quot;:&quot;#000000&quot;,&quot;height&quot;:100}" id="101" name="Google Shape;101;p19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400" y="1629875"/>
            <a:ext cx="2144400" cy="7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544125" y="3033900"/>
            <a:ext cx="37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Картинка </a:t>
            </a:r>
            <a:r>
              <a:rPr lang="en-GB"/>
              <a:t>иллюстрирующая</a:t>
            </a:r>
            <a:r>
              <a:rPr lang="en-GB"/>
              <a:t> </a:t>
            </a:r>
            <a:r>
              <a:rPr lang="en-GB"/>
              <a:t>распад</a:t>
            </a:r>
            <a:r>
              <a:rPr lang="en-GB"/>
              <a:t> 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550" y="2612899"/>
            <a:ext cx="4571999" cy="225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25" y="2612900"/>
            <a:ext cx="4331725" cy="214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height&quot;:100,&quot;color&quot;:&quot;#000000&quot;,&quot;mathType&quot;:&quot;LaTEX&quot;,&quot;text&quot;:&quot;M_{K^0_S}=E_{K^0_S}\\sqrt{1-\\frac{1}{\\eta^2}(1+\\sqrt{1-\\eta^2}cos(\\psi))(1-\\sqrt{1-\\eta^2\\beta_m^2})}&quot;}" id="109" name="Google Shape;109;p20" title="Math_Equation_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764450"/>
            <a:ext cx="86868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Type&quot;:&quot;LaTEX&quot;,&quot;height&quot;:100,&quot;color&quot;:&quot;#000000&quot;,&quot;text&quot;:&quot;\\eta^2=\\frac{1-Y^2}{1+Y^2}, Y=\\frac{|\\overrightarrow{p_{\\pi^+}}|}{|\\overrightarrow{p_{\\pi^-}}|}&quot;}" id="110" name="Google Shape;110;p20" title="Math_Equation_Generat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1605000"/>
            <a:ext cx="3343825" cy="8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19825" y="161425"/>
            <a:ext cx="53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полной реконструкции: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0"/>
            <a:ext cx="8520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Критерии отбора событий</a:t>
            </a:r>
            <a:endParaRPr b="1" sz="3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565500"/>
            <a:ext cx="7202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Отбор “хороших” треков: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Координата вдоль пучка: |z| &lt; 12 см,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‌Качество реконструкции трека по r-φ и по z: χ</a:t>
            </a:r>
            <a:r>
              <a:rPr baseline="30000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r-φ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15, 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baseline="30000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10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‌Количество сработанных проволочек: 10 &lt; n</a:t>
            </a:r>
            <a:r>
              <a:rPr baseline="-25000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hit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30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Полярный угол трека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height&quot;:100,&quot;mathType&quot;:&quot;LaTEX&quot;,&quot;text&quot;:&quot;|\\theta-\\frac{\\pi}{2}|&lt;0.7&quot;,&quot;color&quot;:&quot;#000000&quot;}" id="118" name="Google Shape;118;p21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900" y="1952875"/>
            <a:ext cx="1468000" cy="2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55700"/>
            <a:ext cx="4571999" cy="2339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455712"/>
            <a:ext cx="4399524" cy="23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217475"/>
            <a:ext cx="85206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 событии нашлось два “хороших” трека, то к этим трекам применялись следующие отборы, которые определяли кандидаты в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Неколлинеарность треков,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Противоположные заряды,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Косинус угла между радиус-вектором, соединяющим место встречи пучков с вершиной распада       в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r-φ плоскости: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Средние потери двух треков на ионизацию в DC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50" y="2612500"/>
            <a:ext cx="3077399" cy="2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2491" y="2702250"/>
            <a:ext cx="5139810" cy="229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height&quot;:25,&quot;text&quot;:&quot;K^{0}_{S}&quot;,&quot;mathType&quot;:&quot;LaTEX&quot;,&quot;color&quot;:&quot;#000000&quot;}" id="128" name="Google Shape;128;p22" title="Math_Equation_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7675" y="1908397"/>
            <a:ext cx="271850" cy="2343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height&quot;:50,&quot;mathType&quot;:&quot;LaTEX&quot;,&quot;text&quot;:&quot;cos(\\alpha) &gt; 0.85&quot;,&quot;color&quot;:&quot;#000000&quot;}" id="129" name="Google Shape;129;p22" title="Math_Equation_Generat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4450" y="1908400"/>
            <a:ext cx="1382665" cy="23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height&quot;:50,&quot;text&quot;:&quot;\\frac{dE_{avg}}{dx}&lt;5000&quot;,&quot;color&quot;:&quot;#000000&quot;,&quot;mathType&quot;:&quot;LaTEX&quot;}" id="130" name="Google Shape;130;p22" title="Math_Equation_Generat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4600" y="2142738"/>
            <a:ext cx="1120025" cy="28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height&quot;:25,&quot;text&quot;:&quot;K^{0}_{S}&quot;,&quot;mathType&quot;:&quot;LaTEX&quot;,&quot;color&quot;:&quot;#000000&quot;}" id="131" name="Google Shape;131;p22" title="Math_Equation_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250" y="658022"/>
            <a:ext cx="271850" cy="234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