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195C00-520F-471C-B8AD-30E6461EE493}">
  <a:tblStyle styleId="{D7195C00-520F-471C-B8AD-30E6461EE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1877d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b1877d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1877d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1877d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1877d2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1877d2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b1877d2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b1877d2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1877d29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b1877d29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8025"/>
            <a:ext cx="85206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Измерение массы нейтрального каона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1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‌</a:t>
            </a:r>
            <a:r>
              <a:rPr lang="en-GB" sz="1400">
                <a:solidFill>
                  <a:srgbClr val="171C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Даниил Иванов для семинара КМД-3 _.09.22</a:t>
            </a:r>
            <a:endParaRPr sz="1400">
              <a:solidFill>
                <a:srgbClr val="171C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План презентации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‌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Мотивировка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измерения массы нейтрального каона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отбора событий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Систематические эффекты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Чего добились?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дальше?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5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‌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Мотивировка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98950" y="634300"/>
            <a:ext cx="5545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‌Предыдущие результаты измерения массы нейтрального каона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0"/>
            <a:ext cx="2479325" cy="498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2599000" y="10361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{D7195C00-520F-471C-B8AD-30E6461EE493}</a:tableStyleId>
              </a:tblPr>
              <a:tblGrid>
                <a:gridCol w="1490300"/>
                <a:gridCol w="1490300"/>
                <a:gridCol w="1490300"/>
                <a:gridCol w="1490300"/>
              </a:tblGrid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(MeV)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ID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497.607±0.007±0.015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261k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Tomoradze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KLOE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497.583±0.005±0.020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Ambrosino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KLOE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497.625±0.001±0.031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NA48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497.661±0.033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Barkov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497.742±0.085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Barkov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497.611±0.013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PDG Fit (Error includes scale factor of 1.2)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497.634±0.024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Зайцев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CMD-2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497.615±0.010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NewFit (scale factor = 1.22)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254300"/>
            <a:ext cx="55458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‌Предыдущие результаты измерения массы заряженного каона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0"/>
            <a:ext cx="4642226" cy="42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719400" y="978700"/>
            <a:ext cx="4430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Общая проблема: большой scale factor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19400" y="2245800"/>
            <a:ext cx="416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нейтрального каона S = 1.2, для заряженного – S = 2.8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mathType&quot;:&quot;LaTEX&quot;,&quot;color&quot;:&quot;#000000&quot;,&quot;height&quot;:100,&quot;text&quot;:&quot;S = \\sqrt{\\frac{\\chi^2}{ndf}}.&quot;}" id="78" name="Google Shape;78;p16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725" y="1567300"/>
            <a:ext cx="167005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Методы измерения массы нейтрального каона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68200" y="739250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Метод предельного угла: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2110050"/>
            <a:ext cx="48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Метод полной реконструкции: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height&quot;:100,&quot;color&quot;:&quot;#000000&quot;,&quot;text&quot;:&quot;M_{K^0_S}=E_{K^0_S}\\sqrt{1-\\beta_m^2cos(\\frac{\\psi_c}{2})}&quot;,&quot;mathType&quot;:&quot;LaTEX&quot;}" id="86" name="Google Shape;86;p17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0" y="1272275"/>
            <a:ext cx="42735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text&quot;:&quot;\\beta_m^2 = 1-\\frac{M_{\\pi}^2}{E_{K^0_S}^2}.&quot;,&quot;color&quot;:&quot;#000000&quot;,&quot;height&quot;:100}" id="87" name="Google Shape;87;p17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725" y="1272275"/>
            <a:ext cx="2144400" cy="73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100,&quot;color&quot;:&quot;#000000&quot;,&quot;mathType&quot;:&quot;LaTEX&quot;,&quot;text&quot;:&quot;M_{K^0_S}=E_{K^0_S}\\sqrt{1-\\frac{1}{\\eta^2}(1+\\sqrt{1-\\eta^2}cos(\\psi))(1-\\sqrt{1-\\eta^2\\beta_m^2})}&quot;}" id="88" name="Google Shape;88;p17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30850"/>
            <a:ext cx="86868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height&quot;:100,&quot;color&quot;:&quot;#000000&quot;,&quot;text&quot;:&quot;\\eta^2=\\frac{1-Y^2}{1+Y^2}, Y=\\frac{|\\overrightarrow{p_{\\pi^+}}|}{|\\overrightarrow{p_{\\pi^-}}|}&quot;}" id="89" name="Google Shape;89;p17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00" y="3545000"/>
            <a:ext cx="2646075" cy="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28750" y="1366575"/>
            <a:ext cx="84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, где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Критерии отбора событий</a:t>
            </a:r>
            <a:endParaRPr b="1"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