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jpeg"/><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pic>
        <p:nvPicPr>
          <p:cNvPr id="4" name="Picture 3" descr="how-to-build-a-digital-virtual-assistant-in-python"/>
          <p:cNvPicPr>
            <a:picLocks noChangeAspect="1"/>
          </p:cNvPicPr>
          <p:nvPr/>
        </p:nvPicPr>
        <p:blipFill>
          <a:blip r:embed="rId1"/>
          <a:stretch>
            <a:fillRect/>
          </a:stretch>
        </p:blipFill>
        <p:spPr>
          <a:xfrm>
            <a:off x="-635" y="-153670"/>
            <a:ext cx="12192635" cy="7204075"/>
          </a:xfrm>
          <a:prstGeom prst="rect">
            <a:avLst/>
          </a:prstGeom>
        </p:spPr>
      </p:pic>
      <p:pic>
        <p:nvPicPr>
          <p:cNvPr id="5" name="Picture 4" descr="alien"/>
          <p:cNvPicPr>
            <a:picLocks noChangeAspect="1"/>
          </p:cNvPicPr>
          <p:nvPr/>
        </p:nvPicPr>
        <p:blipFill>
          <a:blip r:embed="rId2">
            <a:biLevel thresh="50000"/>
          </a:blip>
          <a:srcRect l="21819" t="30060" r="23088" b="12320"/>
          <a:stretch>
            <a:fillRect/>
          </a:stretch>
        </p:blipFill>
        <p:spPr>
          <a:xfrm>
            <a:off x="751205" y="4636770"/>
            <a:ext cx="2069465" cy="1967230"/>
          </a:xfrm>
          <a:prstGeom prst="ellipse">
            <a:avLst/>
          </a:prstGeom>
        </p:spPr>
      </p:pic>
      <p:sp>
        <p:nvSpPr>
          <p:cNvPr id="6" name="Text Box 5"/>
          <p:cNvSpPr txBox="1"/>
          <p:nvPr/>
        </p:nvSpPr>
        <p:spPr>
          <a:xfrm>
            <a:off x="9120505" y="5947410"/>
            <a:ext cx="2678430" cy="1014730"/>
          </a:xfrm>
          <a:prstGeom prst="rect">
            <a:avLst/>
          </a:prstGeom>
          <a:noFill/>
        </p:spPr>
        <p:txBody>
          <a:bodyPr wrap="square" rtlCol="0">
            <a:spAutoFit/>
          </a:bodyPr>
          <a:p>
            <a:r>
              <a:rPr lang="en-IN" altLang="en-US" sz="2000" b="1" u="sng">
                <a:ln/>
                <a:solidFill>
                  <a:schemeClr val="bg1"/>
                </a:solidFill>
                <a:effectLst>
                  <a:outerShdw blurRad="38100" dist="19050" dir="2700000" algn="tl" rotWithShape="0">
                    <a:schemeClr val="dk1">
                      <a:alpha val="40000"/>
                    </a:schemeClr>
                  </a:outerShdw>
                </a:effectLst>
              </a:rPr>
              <a:t>By:~ Pawan Gambhir</a:t>
            </a:r>
            <a:endParaRPr lang="en-IN" altLang="en-US" sz="2000" b="1" u="sng">
              <a:ln/>
              <a:solidFill>
                <a:schemeClr val="bg1"/>
              </a:solidFill>
              <a:effectLst>
                <a:outerShdw blurRad="38100" dist="19050" dir="2700000" algn="tl" rotWithShape="0">
                  <a:schemeClr val="dk1">
                    <a:alpha val="40000"/>
                  </a:schemeClr>
                </a:outerShdw>
              </a:effectLst>
            </a:endParaRPr>
          </a:p>
          <a:p>
            <a:r>
              <a:rPr lang="en-IN" altLang="en-US" sz="2000" b="1" u="sng">
                <a:ln/>
                <a:solidFill>
                  <a:schemeClr val="bg1"/>
                </a:solidFill>
                <a:effectLst>
                  <a:outerShdw blurRad="38100" dist="19050" dir="2700000" algn="tl" rotWithShape="0">
                    <a:schemeClr val="dk1">
                      <a:alpha val="40000"/>
                    </a:schemeClr>
                  </a:outerShdw>
                </a:effectLst>
              </a:rPr>
              <a:t>2210992035</a:t>
            </a:r>
            <a:endParaRPr lang="en-IN" altLang="en-US" sz="2000" b="1" u="sng">
              <a:ln/>
              <a:solidFill>
                <a:schemeClr val="bg1"/>
              </a:solidFill>
              <a:effectLst>
                <a:outerShdw blurRad="38100" dist="19050" dir="2700000" algn="tl" rotWithShape="0">
                  <a:schemeClr val="dk1">
                    <a:alpha val="40000"/>
                  </a:schemeClr>
                </a:outerShdw>
              </a:effectLst>
            </a:endParaRPr>
          </a:p>
          <a:p>
            <a:r>
              <a:rPr lang="en-IN" altLang="en-US" sz="2000" b="1" u="sng">
                <a:ln/>
                <a:solidFill>
                  <a:schemeClr val="bg1"/>
                </a:solidFill>
                <a:effectLst>
                  <a:outerShdw blurRad="38100" dist="19050" dir="2700000" algn="tl" rotWithShape="0">
                    <a:schemeClr val="dk1">
                      <a:alpha val="40000"/>
                    </a:schemeClr>
                  </a:outerShdw>
                </a:effectLst>
              </a:rPr>
              <a:t>G-12</a:t>
            </a:r>
            <a:endParaRPr lang="en-IN" altLang="en-US" sz="2000" b="1" u="sng">
              <a:ln/>
              <a:solidFill>
                <a:schemeClr val="bg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i="1" u="sng"/>
              <a:t>EXPECTED OUTCOMES:</a:t>
            </a:r>
            <a:endParaRPr lang="en-IN" altLang="en-US" b="1" i="1" u="sng"/>
          </a:p>
        </p:txBody>
      </p:sp>
      <p:pic>
        <p:nvPicPr>
          <p:cNvPr id="5" name="Picture 4" descr="shutterstock_1041047509 [converted]2-01"/>
          <p:cNvPicPr>
            <a:picLocks noChangeAspect="1"/>
          </p:cNvPicPr>
          <p:nvPr/>
        </p:nvPicPr>
        <p:blipFill>
          <a:blip r:embed="rId1"/>
          <a:srcRect l="20607" t="5734" r="24434" b="5449"/>
          <a:stretch>
            <a:fillRect/>
          </a:stretch>
        </p:blipFill>
        <p:spPr>
          <a:xfrm>
            <a:off x="3121660" y="850900"/>
            <a:ext cx="5949315" cy="5740400"/>
          </a:xfrm>
          <a:prstGeom prst="ellipse">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Top-6-benefits-of-AI-voice-assistants-1024x512"/>
          <p:cNvPicPr>
            <a:picLocks noChangeAspect="1"/>
          </p:cNvPicPr>
          <p:nvPr/>
        </p:nvPicPr>
        <p:blipFill>
          <a:blip r:embed="rId1"/>
          <a:stretch>
            <a:fillRect/>
          </a:stretch>
        </p:blipFill>
        <p:spPr>
          <a:xfrm>
            <a:off x="5080" y="635"/>
            <a:ext cx="12186920" cy="6856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4000" b="1" u="sng"/>
              <a:t>REFRENCES:</a:t>
            </a:r>
            <a:endParaRPr lang="en-IN" altLang="en-US" sz="4000" b="1" u="sng"/>
          </a:p>
        </p:txBody>
      </p:sp>
      <p:sp>
        <p:nvSpPr>
          <p:cNvPr id="3" name="Text Placeholder 2"/>
          <p:cNvSpPr>
            <a:spLocks noGrp="1"/>
          </p:cNvSpPr>
          <p:nvPr>
            <p:ph type="body" idx="1"/>
          </p:nvPr>
        </p:nvSpPr>
        <p:spPr>
          <a:xfrm>
            <a:off x="840317" y="1525588"/>
            <a:ext cx="5158316" cy="823912"/>
          </a:xfrm>
        </p:spPr>
        <p:txBody>
          <a:bodyPr/>
          <a:p>
            <a:pPr algn="ctr"/>
            <a:r>
              <a:rPr lang="en-IN" altLang="en-US"/>
              <a:t>YOUTUBE</a:t>
            </a:r>
            <a:endParaRPr lang="en-IN" altLang="en-US"/>
          </a:p>
        </p:txBody>
      </p:sp>
      <p:pic>
        <p:nvPicPr>
          <p:cNvPr id="7" name="Content Placeholder 6" descr="WhatsApp Image 2022-12-14 at 16.31.11"/>
          <p:cNvPicPr>
            <a:picLocks noChangeAspect="1"/>
          </p:cNvPicPr>
          <p:nvPr>
            <p:ph sz="half" idx="2"/>
          </p:nvPr>
        </p:nvPicPr>
        <p:blipFill>
          <a:blip r:embed="rId1"/>
          <a:stretch>
            <a:fillRect/>
          </a:stretch>
        </p:blipFill>
        <p:spPr>
          <a:xfrm>
            <a:off x="1809115" y="2505075"/>
            <a:ext cx="3219450" cy="3684905"/>
          </a:xfrm>
          <a:prstGeom prst="rect">
            <a:avLst/>
          </a:prstGeom>
        </p:spPr>
      </p:pic>
      <p:sp>
        <p:nvSpPr>
          <p:cNvPr id="5" name="Text Placeholder 4"/>
          <p:cNvSpPr>
            <a:spLocks noGrp="1"/>
          </p:cNvSpPr>
          <p:nvPr>
            <p:ph type="body" sz="quarter" idx="3"/>
          </p:nvPr>
        </p:nvSpPr>
        <p:spPr>
          <a:xfrm>
            <a:off x="6172200" y="1525588"/>
            <a:ext cx="5183717" cy="823912"/>
          </a:xfrm>
        </p:spPr>
        <p:txBody>
          <a:bodyPr/>
          <a:p>
            <a:pPr algn="ctr"/>
            <a:r>
              <a:rPr lang="en-IN" altLang="en-US"/>
              <a:t>WEBSITE</a:t>
            </a:r>
            <a:endParaRPr lang="en-IN" altLang="en-US"/>
          </a:p>
        </p:txBody>
      </p:sp>
      <p:pic>
        <p:nvPicPr>
          <p:cNvPr id="9" name="Content Placeholder 8" descr="WhatsApp Image 2022-12-14 at 16.31.53"/>
          <p:cNvPicPr>
            <a:picLocks noChangeAspect="1"/>
          </p:cNvPicPr>
          <p:nvPr>
            <p:ph sz="quarter" idx="4"/>
          </p:nvPr>
        </p:nvPicPr>
        <p:blipFill>
          <a:blip r:embed="rId2"/>
          <a:stretch>
            <a:fillRect/>
          </a:stretch>
        </p:blipFill>
        <p:spPr>
          <a:xfrm>
            <a:off x="7519035" y="2505075"/>
            <a:ext cx="2695575" cy="36849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noChangeArrowheads="1"/>
          </p:cNvSpPr>
          <p:nvPr>
            <p:ph type="ctrTitle"/>
          </p:nvPr>
        </p:nvSpPr>
        <p:spPr/>
        <p:txBody>
          <a:bodyPr/>
          <a:p>
            <a:pPr algn="ctr"/>
            <a:r>
              <a:rPr lang="en-IN" altLang="en-US" sz="10000" b="1" i="1" u="sng">
                <a:effectLst>
                  <a:outerShdw blurRad="38100" dist="38100" dir="2700000" algn="tl">
                    <a:srgbClr val="000000">
                      <a:alpha val="43137"/>
                    </a:srgbClr>
                  </a:outerShdw>
                </a:effectLst>
                <a:latin typeface="Lucida Console" panose="020B0609040504020204" charset="0"/>
                <a:cs typeface="Lucida Console" panose="020B0609040504020204" charset="0"/>
              </a:rPr>
              <a:t>THANK</a:t>
            </a:r>
            <a:br>
              <a:rPr lang="en-IN" altLang="en-US" sz="10000" b="1" i="1" u="sng">
                <a:effectLst>
                  <a:outerShdw blurRad="38100" dist="38100" dir="2700000" algn="tl">
                    <a:srgbClr val="000000">
                      <a:alpha val="43137"/>
                    </a:srgbClr>
                  </a:outerShdw>
                </a:effectLst>
                <a:latin typeface="Lucida Console" panose="020B0609040504020204" charset="0"/>
                <a:cs typeface="Lucida Console" panose="020B0609040504020204" charset="0"/>
              </a:rPr>
            </a:br>
            <a:r>
              <a:rPr lang="en-IN" altLang="en-US" sz="10000" b="1" i="1" u="sng">
                <a:effectLst>
                  <a:outerShdw blurRad="38100" dist="38100" dir="2700000" algn="tl">
                    <a:srgbClr val="000000">
                      <a:alpha val="43137"/>
                    </a:srgbClr>
                  </a:outerShdw>
                </a:effectLst>
                <a:latin typeface="Lucida Console" panose="020B0609040504020204" charset="0"/>
                <a:cs typeface="Lucida Console" panose="020B0609040504020204" charset="0"/>
              </a:rPr>
              <a:t>YOU!</a:t>
            </a:r>
            <a:endParaRPr lang="en-IN" altLang="en-US" sz="10000" b="1" i="1" u="sng">
              <a:effectLst>
                <a:outerShdw blurRad="38100" dist="38100" dir="2700000" algn="tl">
                  <a:srgbClr val="000000">
                    <a:alpha val="43137"/>
                  </a:srgbClr>
                </a:outerShdw>
              </a:effectLst>
              <a:latin typeface="Lucida Console" panose="020B0609040504020204" charset="0"/>
              <a:cs typeface="Lucida Console" panose="020B0609040504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IN" altLang="en-US" sz="3555" b="1" u="sng">
                <a:latin typeface="Arial Black" panose="020B0A04020102020204" charset="0"/>
                <a:cs typeface="Arial Black" panose="020B0A04020102020204" charset="0"/>
              </a:rPr>
              <a:t>PROJECT PROPOSAL ON VOICE ASSISTANT</a:t>
            </a:r>
            <a:br>
              <a:rPr lang="en-IN" altLang="en-US" sz="3555" b="1" u="sng">
                <a:latin typeface="Arial Black" panose="020B0A04020102020204" charset="0"/>
                <a:cs typeface="Arial Black" panose="020B0A04020102020204" charset="0"/>
              </a:rPr>
            </a:br>
            <a:r>
              <a:rPr lang="en-IN" altLang="en-US" sz="3555" b="1" u="sng">
                <a:latin typeface="Arial Black" panose="020B0A04020102020204" charset="0"/>
                <a:cs typeface="Arial Black" panose="020B0A04020102020204" charset="0"/>
              </a:rPr>
              <a:t>(ALIEN)</a:t>
            </a:r>
            <a:endParaRPr lang="en-IN" altLang="en-US" sz="3555" b="1" u="sng">
              <a:latin typeface="Arial Black" panose="020B0A04020102020204" charset="0"/>
              <a:cs typeface="Arial Black" panose="020B0A04020102020204" charset="0"/>
            </a:endParaRPr>
          </a:p>
        </p:txBody>
      </p:sp>
      <p:sp>
        <p:nvSpPr>
          <p:cNvPr id="4" name="Text Box 3"/>
          <p:cNvSpPr txBox="1"/>
          <p:nvPr/>
        </p:nvSpPr>
        <p:spPr>
          <a:xfrm>
            <a:off x="4706620" y="1910080"/>
            <a:ext cx="2778760" cy="953135"/>
          </a:xfrm>
          <a:prstGeom prst="rect">
            <a:avLst/>
          </a:prstGeom>
          <a:noFill/>
        </p:spPr>
        <p:txBody>
          <a:bodyPr wrap="none" rtlCol="0">
            <a:spAutoFit/>
          </a:bodyPr>
          <a:p>
            <a:pPr algn="ctr"/>
            <a:r>
              <a:rPr lang="en-IN" altLang="en-US" sz="2800">
                <a:sym typeface="+mn-ea"/>
              </a:rPr>
              <a:t>Presented by</a:t>
            </a:r>
            <a:endParaRPr lang="en-IN" altLang="en-US" sz="2800"/>
          </a:p>
          <a:p>
            <a:pPr algn="ctr"/>
            <a:r>
              <a:rPr lang="en-IN" altLang="en-US" sz="2800">
                <a:sym typeface="+mn-ea"/>
              </a:rPr>
              <a:t>PAWAN GAMBHIR</a:t>
            </a:r>
            <a:endParaRPr lang="en-IN" altLang="en-US" sz="2800"/>
          </a:p>
        </p:txBody>
      </p:sp>
      <p:sp>
        <p:nvSpPr>
          <p:cNvPr id="5" name="Text Box 4"/>
          <p:cNvSpPr txBox="1"/>
          <p:nvPr/>
        </p:nvSpPr>
        <p:spPr>
          <a:xfrm>
            <a:off x="2603183" y="3082290"/>
            <a:ext cx="6985635" cy="3107690"/>
          </a:xfrm>
          <a:prstGeom prst="rect">
            <a:avLst/>
          </a:prstGeom>
          <a:noFill/>
        </p:spPr>
        <p:txBody>
          <a:bodyPr wrap="none" rtlCol="0">
            <a:spAutoFit/>
          </a:bodyPr>
          <a:p>
            <a:pPr algn="ctr">
              <a:lnSpc>
                <a:spcPct val="100000"/>
              </a:lnSpc>
            </a:pPr>
            <a:r>
              <a:rPr lang="en-US" sz="2800"/>
              <a:t>Under the supervision</a:t>
            </a:r>
            <a:endParaRPr lang="en-US" sz="2800"/>
          </a:p>
          <a:p>
            <a:pPr algn="ctr">
              <a:lnSpc>
                <a:spcPct val="100000"/>
              </a:lnSpc>
            </a:pPr>
            <a:r>
              <a:rPr lang="en-US" sz="2800"/>
              <a:t>of</a:t>
            </a:r>
            <a:endParaRPr lang="en-US" sz="2800"/>
          </a:p>
          <a:p>
            <a:pPr algn="ctr">
              <a:lnSpc>
                <a:spcPct val="100000"/>
              </a:lnSpc>
            </a:pPr>
            <a:r>
              <a:rPr lang="en-US" sz="2800"/>
              <a:t>Dr. Amandeep Kaur(Professor)</a:t>
            </a:r>
            <a:endParaRPr lang="en-US" sz="2800"/>
          </a:p>
          <a:p>
            <a:pPr algn="ctr">
              <a:lnSpc>
                <a:spcPct val="100000"/>
              </a:lnSpc>
            </a:pPr>
            <a:endParaRPr lang="en-US" sz="2800">
              <a:solidFill>
                <a:srgbClr val="FF0000"/>
              </a:solidFill>
            </a:endParaRPr>
          </a:p>
          <a:p>
            <a:pPr algn="ctr">
              <a:lnSpc>
                <a:spcPct val="100000"/>
              </a:lnSpc>
            </a:pPr>
            <a:r>
              <a:rPr lang="en-US" sz="2800">
                <a:solidFill>
                  <a:srgbClr val="FF0000"/>
                </a:solidFill>
              </a:rPr>
              <a:t>Chitkara University Institute of Engineering and</a:t>
            </a:r>
            <a:endParaRPr lang="en-US" sz="2800">
              <a:solidFill>
                <a:srgbClr val="FF0000"/>
              </a:solidFill>
            </a:endParaRPr>
          </a:p>
          <a:p>
            <a:pPr algn="ctr">
              <a:lnSpc>
                <a:spcPct val="100000"/>
              </a:lnSpc>
            </a:pPr>
            <a:r>
              <a:rPr lang="en-US" sz="2800">
                <a:solidFill>
                  <a:srgbClr val="FF0000"/>
                </a:solidFill>
              </a:rPr>
              <a:t>Technology (CUIET)</a:t>
            </a:r>
            <a:endParaRPr lang="en-US" sz="2800">
              <a:solidFill>
                <a:srgbClr val="FF0000"/>
              </a:solidFill>
            </a:endParaRPr>
          </a:p>
          <a:p>
            <a:pPr algn="ctr">
              <a:lnSpc>
                <a:spcPct val="100000"/>
              </a:lnSpc>
            </a:pPr>
            <a:r>
              <a:rPr lang="en-US" sz="2800">
                <a:solidFill>
                  <a:srgbClr val="FF0000"/>
                </a:solidFill>
              </a:rPr>
              <a:t>Chitkara University, Punjab</a:t>
            </a:r>
            <a:endParaRPr lang="en-US" sz="28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668395" y="434340"/>
            <a:ext cx="4855210" cy="829945"/>
          </a:xfrm>
          <a:prstGeom prst="rect">
            <a:avLst/>
          </a:prstGeom>
          <a:noFill/>
        </p:spPr>
        <p:txBody>
          <a:bodyPr wrap="none" rtlCol="0">
            <a:spAutoFit/>
          </a:bodyPr>
          <a:p>
            <a:r>
              <a:rPr lang="en-IN" altLang="en-US" sz="4800" b="1" u="sng"/>
              <a:t>INTRODUCTION</a:t>
            </a:r>
            <a:endParaRPr lang="en-IN" altLang="en-US" sz="4800" b="1" u="sng"/>
          </a:p>
        </p:txBody>
      </p:sp>
      <p:sp>
        <p:nvSpPr>
          <p:cNvPr id="7" name="Text Box 6"/>
          <p:cNvSpPr txBox="1"/>
          <p:nvPr/>
        </p:nvSpPr>
        <p:spPr>
          <a:xfrm>
            <a:off x="-9525" y="1699260"/>
            <a:ext cx="12211050" cy="3476625"/>
          </a:xfrm>
          <a:prstGeom prst="rect">
            <a:avLst/>
          </a:prstGeom>
          <a:noFill/>
        </p:spPr>
        <p:txBody>
          <a:bodyPr wrap="none" rtlCol="0">
            <a:spAutoFit/>
          </a:bodyPr>
          <a:p>
            <a:pPr algn="ctr"/>
            <a:r>
              <a:rPr lang="en-IN" altLang="en-US" sz="2000"/>
              <a:t>ALIEN assistant is a project made on python as my term 1 python project, this program is basically a minor </a:t>
            </a:r>
            <a:endParaRPr lang="en-IN" altLang="en-US" sz="2000"/>
          </a:p>
          <a:p>
            <a:pPr algn="ctr"/>
            <a:r>
              <a:rPr lang="en-IN" altLang="en-US" sz="2000"/>
              <a:t>project which can be developed alot more in near future.ALIEN Voice Assistant, it’s a project made on</a:t>
            </a:r>
            <a:endParaRPr lang="en-IN" altLang="en-US" sz="2000"/>
          </a:p>
          <a:p>
            <a:pPr algn="ctr"/>
            <a:r>
              <a:rPr lang="en-IN" altLang="en-US" sz="2000"/>
              <a:t> python which enables user to get their work done by giving voice commands. It is a modal assistant for</a:t>
            </a:r>
            <a:endParaRPr lang="en-IN" altLang="en-US" sz="2000"/>
          </a:p>
          <a:p>
            <a:pPr algn="ctr"/>
            <a:r>
              <a:rPr lang="en-IN" altLang="en-US" sz="2000"/>
              <a:t> now on with some features which are useful in daily uses, such as asking time, knowing weather, </a:t>
            </a:r>
            <a:endParaRPr lang="en-IN" altLang="en-US" sz="2000"/>
          </a:p>
          <a:p>
            <a:pPr algn="ctr"/>
            <a:r>
              <a:rPr lang="en-IN" altLang="en-US" sz="2000"/>
              <a:t>searching on wikipedia and google, playing music, locking and shutting down system, sending mails etc.</a:t>
            </a:r>
            <a:endParaRPr lang="en-IN" altLang="en-US" sz="2000"/>
          </a:p>
          <a:p>
            <a:pPr algn="ctr"/>
            <a:r>
              <a:rPr lang="en-IN" altLang="en-US" sz="2000"/>
              <a:t>The personal assistant allows you to work efficiently by giving short voice commands such as</a:t>
            </a:r>
            <a:endParaRPr lang="en-IN" altLang="en-US" sz="2000"/>
          </a:p>
          <a:p>
            <a:pPr algn="ctr"/>
            <a:r>
              <a:rPr lang="en-IN" altLang="en-US" sz="2000"/>
              <a:t> “whats’s the time?” it’s a very basic example ,this assistant can do so much more. The reason behind</a:t>
            </a:r>
            <a:endParaRPr lang="en-IN" altLang="en-US" sz="2000"/>
          </a:p>
          <a:p>
            <a:pPr algn="ctr"/>
            <a:r>
              <a:rPr lang="en-IN" altLang="en-US" sz="2000"/>
              <a:t> the name ALIEN is because my nickname is alien. User can even change the name of the assistant if</a:t>
            </a:r>
            <a:endParaRPr lang="en-IN" altLang="en-US" sz="2000"/>
          </a:p>
          <a:p>
            <a:pPr algn="ctr"/>
            <a:r>
              <a:rPr lang="en-IN" altLang="en-US" sz="2000"/>
              <a:t> they want to and from then the assistant will pronounce itself with that name only. Currently ALIEN is a</a:t>
            </a:r>
            <a:endParaRPr lang="en-IN" altLang="en-US" sz="2000"/>
          </a:p>
          <a:p>
            <a:pPr algn="ctr"/>
            <a:r>
              <a:rPr lang="en-IN" altLang="en-US" sz="2000"/>
              <a:t> beta version (1.O). GUI can be made for the assistant to make it look more clean and user friendly</a:t>
            </a:r>
            <a:endParaRPr lang="en-IN" altLang="en-US" sz="2000"/>
          </a:p>
          <a:p>
            <a:pPr algn="ctr"/>
            <a:r>
              <a:rPr lang="en-IN" altLang="en-US" sz="2000"/>
              <a:t>. It consists of lots of libraries which were present before and some are installed later on by using pip instal.</a:t>
            </a:r>
            <a:endParaRPr lang="en-I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0" y="0"/>
            <a:ext cx="12192000" cy="6858635"/>
          </a:xfrm>
          <a:prstGeom prst="rect">
            <a:avLst/>
          </a:prstGeom>
          <a:noFill/>
          <a:ln w="9525">
            <a:noFill/>
          </a:ln>
        </p:spPr>
      </p:pic>
      <p:sp>
        <p:nvSpPr>
          <p:cNvPr id="5" name="Text Box 4"/>
          <p:cNvSpPr txBox="1"/>
          <p:nvPr/>
        </p:nvSpPr>
        <p:spPr>
          <a:xfrm>
            <a:off x="3109595" y="342900"/>
            <a:ext cx="4632960" cy="829945"/>
          </a:xfrm>
          <a:prstGeom prst="rect">
            <a:avLst/>
          </a:prstGeom>
          <a:noFill/>
        </p:spPr>
        <p:txBody>
          <a:bodyPr wrap="square" rtlCol="0">
            <a:spAutoFit/>
          </a:bodyPr>
          <a:p>
            <a:r>
              <a:rPr lang="en-IN" altLang="en-US" sz="4800" b="1" u="sng">
                <a:gradFill>
                  <a:gsLst>
                    <a:gs pos="0">
                      <a:srgbClr val="007BD3"/>
                    </a:gs>
                    <a:gs pos="100000">
                      <a:srgbClr val="034373"/>
                    </a:gs>
                  </a:gsLst>
                  <a:lin scaled="0"/>
                </a:gradFill>
                <a:effectLst>
                  <a:outerShdw blurRad="38100" dist="38100" dir="2700000" algn="tl">
                    <a:srgbClr val="000000">
                      <a:alpha val="43137"/>
                    </a:srgbClr>
                  </a:outerShdw>
                </a:effectLst>
              </a:rPr>
              <a:t>MOTIVATIONS</a:t>
            </a:r>
            <a:endParaRPr lang="en-IN" altLang="en-US" sz="4800" b="1" u="sng">
              <a:gradFill>
                <a:gsLst>
                  <a:gs pos="0">
                    <a:srgbClr val="007BD3"/>
                  </a:gs>
                  <a:gs pos="100000">
                    <a:srgbClr val="034373"/>
                  </a:gs>
                </a:gsLst>
                <a:lin scaled="0"/>
              </a:gradFill>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840105" y="-91440"/>
            <a:ext cx="3932555" cy="822960"/>
          </a:xfrm>
        </p:spPr>
        <p:txBody>
          <a:bodyPr/>
          <a:p>
            <a:r>
              <a:rPr lang="en-IN" altLang="en-US" sz="3600" b="1" u="sng"/>
              <a:t>JUSTIFICATION</a:t>
            </a:r>
            <a:endParaRPr lang="en-IN" altLang="en-US" sz="3600" b="1" u="sng"/>
          </a:p>
        </p:txBody>
      </p:sp>
      <p:sp>
        <p:nvSpPr>
          <p:cNvPr id="4" name="Text Placeholder 3"/>
          <p:cNvSpPr>
            <a:spLocks noGrp="1"/>
          </p:cNvSpPr>
          <p:nvPr>
            <p:ph type="body" sz="half" idx="2"/>
          </p:nvPr>
        </p:nvSpPr>
        <p:spPr>
          <a:xfrm>
            <a:off x="840105" y="731520"/>
            <a:ext cx="3932555" cy="4451985"/>
          </a:xfrm>
        </p:spPr>
        <p:txBody>
          <a:bodyPr/>
          <a:p>
            <a:r>
              <a:rPr lang="en-US" sz="1950"/>
              <a:t>A voice assistant is a digital assistant that uses voice recognition, language processing algorithms, and voice synthesis to listen to specific voice commands and return relevant information or perform specific functions as requested by the user.</a:t>
            </a:r>
            <a:r>
              <a:rPr lang="en-IN" altLang="en-US" sz="1950"/>
              <a:t> </a:t>
            </a:r>
            <a:r>
              <a:rPr lang="en-US" sz="1950"/>
              <a:t>Based on specific commands, sometimes called intents, spoken by the user, voice assistants can return relevant information by listening for specific keywords and filtering out the ambient noise.Today, voice assistants are integrated into many of the devices we use on a daily basis, such as cell phones, computers, and smart speakers. </a:t>
            </a:r>
            <a:endParaRPr lang="en-US" sz="1950"/>
          </a:p>
        </p:txBody>
      </p:sp>
      <p:pic>
        <p:nvPicPr>
          <p:cNvPr id="6" name="Picture 5" descr="ic-og-AIVoiceAssistants-FacebookLinkedIn"/>
          <p:cNvPicPr>
            <a:picLocks noChangeAspect="1"/>
          </p:cNvPicPr>
          <p:nvPr/>
        </p:nvPicPr>
        <p:blipFill>
          <a:blip r:embed="rId1"/>
          <a:stretch>
            <a:fillRect/>
          </a:stretch>
        </p:blipFill>
        <p:spPr>
          <a:xfrm>
            <a:off x="5044440" y="1706880"/>
            <a:ext cx="6721475" cy="4231005"/>
          </a:xfrm>
          <a:prstGeom prst="round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952" y="91440"/>
            <a:ext cx="3932767" cy="1600200"/>
          </a:xfrm>
        </p:spPr>
        <p:txBody>
          <a:bodyPr/>
          <a:p>
            <a:pPr algn="ctr"/>
            <a:r>
              <a:rPr lang="en-IN" altLang="en-US" sz="4000" b="1" u="sng"/>
              <a:t>PROBLEM STATEMENT</a:t>
            </a:r>
            <a:endParaRPr lang="en-IN" altLang="en-US" sz="4000" b="1" u="sng"/>
          </a:p>
        </p:txBody>
      </p:sp>
      <p:sp>
        <p:nvSpPr>
          <p:cNvPr id="4" name="Text Placeholder 3"/>
          <p:cNvSpPr>
            <a:spLocks noGrp="1"/>
          </p:cNvSpPr>
          <p:nvPr>
            <p:ph type="body" sz="half" idx="2"/>
          </p:nvPr>
        </p:nvSpPr>
        <p:spPr>
          <a:xfrm>
            <a:off x="841587" y="1853565"/>
            <a:ext cx="3932767" cy="3811588"/>
          </a:xfrm>
        </p:spPr>
        <p:txBody>
          <a:bodyPr/>
          <a:p>
            <a:r>
              <a:rPr lang="en-US" sz="2400"/>
              <a:t>While there are many benefits, there are also drawbacks to these voice search features. People often experience frustrations when conducting a search by voice and often accidentally summon their personal assistants thanks to unintentional voice commands</a:t>
            </a:r>
            <a:r>
              <a:rPr lang="en-IN" altLang="en-US" sz="2400"/>
              <a:t>.</a:t>
            </a:r>
            <a:endParaRPr lang="en-IN" altLang="en-US" sz="2400"/>
          </a:p>
        </p:txBody>
      </p:sp>
      <p:pic>
        <p:nvPicPr>
          <p:cNvPr id="5" name="Picture 4" descr="shutterstock_1025299729.2e16d0ba.fill-1200x630"/>
          <p:cNvPicPr>
            <a:picLocks noChangeAspect="1"/>
          </p:cNvPicPr>
          <p:nvPr/>
        </p:nvPicPr>
        <p:blipFill>
          <a:blip r:embed="rId1"/>
          <a:stretch>
            <a:fillRect/>
          </a:stretch>
        </p:blipFill>
        <p:spPr>
          <a:xfrm>
            <a:off x="4909185" y="1322705"/>
            <a:ext cx="6765925" cy="4873625"/>
          </a:xfrm>
          <a:prstGeom prst="round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870797" y="1630680"/>
            <a:ext cx="3932767" cy="3811588"/>
          </a:xfrm>
        </p:spPr>
        <p:txBody>
          <a:bodyPr/>
          <a:p>
            <a:r>
              <a:rPr lang="en-IN" altLang="en-US" sz="1800"/>
              <a:t>It’s</a:t>
            </a:r>
            <a:r>
              <a:rPr lang="en-US" sz="1800"/>
              <a:t> that carries out everyday tasks via voice command. It’s brings AI and machine learning together to recognize our voice and do what we ask it.</a:t>
            </a:r>
            <a:endParaRPr lang="en-US" sz="1800"/>
          </a:p>
          <a:p>
            <a:r>
              <a:rPr lang="en-US" sz="1800"/>
              <a:t>This software program use device's microphone to receive voice requests and processing on it, and send response via Speaker.</a:t>
            </a:r>
            <a:endParaRPr lang="en-US" sz="1800"/>
          </a:p>
          <a:p>
            <a:r>
              <a:rPr lang="en-US" sz="1800"/>
              <a:t>It is combination of different technologies like Voice Recognition, Language Processing, Voice Analysis.</a:t>
            </a:r>
            <a:endParaRPr lang="en-US" sz="1800"/>
          </a:p>
          <a:p>
            <a:r>
              <a:rPr lang="en-US" sz="1800"/>
              <a:t>This software program is developed using python language and his modules</a:t>
            </a:r>
            <a:r>
              <a:rPr lang="en-US"/>
              <a:t>.</a:t>
            </a:r>
            <a:endParaRPr lang="en-US"/>
          </a:p>
        </p:txBody>
      </p:sp>
      <p:pic>
        <p:nvPicPr>
          <p:cNvPr id="9" name="Picture Placeholder 8" descr="5f4a233b6406281084957991_VA blog-03-p-1080"/>
          <p:cNvPicPr>
            <a:picLocks noChangeAspect="1"/>
          </p:cNvPicPr>
          <p:nvPr>
            <p:ph type="pic" idx="1"/>
          </p:nvPr>
        </p:nvPicPr>
        <p:blipFill>
          <a:blip r:embed="rId1"/>
          <a:srcRect l="6868" t="15009" r="6446" b="12860"/>
          <a:stretch>
            <a:fillRect/>
          </a:stretch>
        </p:blipFill>
        <p:spPr>
          <a:xfrm>
            <a:off x="5160010" y="2311400"/>
            <a:ext cx="6797040" cy="2450465"/>
          </a:xfrm>
          <a:prstGeom prst="rect">
            <a:avLst/>
          </a:prstGeom>
        </p:spPr>
      </p:pic>
      <p:sp>
        <p:nvSpPr>
          <p:cNvPr id="10" name="Text Box 9"/>
          <p:cNvSpPr txBox="1"/>
          <p:nvPr/>
        </p:nvSpPr>
        <p:spPr>
          <a:xfrm>
            <a:off x="4564380" y="457200"/>
            <a:ext cx="3063240" cy="706755"/>
          </a:xfrm>
          <a:prstGeom prst="rect">
            <a:avLst/>
          </a:prstGeom>
          <a:noFill/>
        </p:spPr>
        <p:txBody>
          <a:bodyPr wrap="none" rtlCol="0">
            <a:spAutoFit/>
          </a:bodyPr>
          <a:p>
            <a:pPr algn="ctr"/>
            <a:r>
              <a:rPr lang="en-IN" altLang="en-US" sz="4000" b="1" u="sng">
                <a:sym typeface="+mn-ea"/>
              </a:rPr>
              <a:t>OBJECTIVE</a:t>
            </a:r>
            <a:endParaRPr lang="en-IN" altLang="en-US" sz="4000" b="1"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pic>
        <p:nvPicPr>
          <p:cNvPr id="5" name="object 2"/>
          <p:cNvPicPr>
            <a:picLocks noChangeAspect="1"/>
          </p:cNvPicPr>
          <p:nvPr>
            <p:ph sz="half" idx="1"/>
          </p:nvPr>
        </p:nvPicPr>
        <p:blipFill>
          <a:blip r:embed="rId1" cstate="print"/>
          <a:stretch>
            <a:fillRect/>
          </a:stretch>
        </p:blipFill>
        <p:spPr>
          <a:xfrm>
            <a:off x="-635" y="635"/>
            <a:ext cx="12192635" cy="6856730"/>
          </a:xfrm>
          <a:prstGeom prst="rect">
            <a:avLst/>
          </a:prstGeom>
        </p:spPr>
      </p:pic>
      <p:pic>
        <p:nvPicPr>
          <p:cNvPr id="8" name="Content Placeholder 7" descr="alien"/>
          <p:cNvPicPr>
            <a:picLocks noChangeAspect="1"/>
          </p:cNvPicPr>
          <p:nvPr>
            <p:ph sz="half" idx="2"/>
          </p:nvPr>
        </p:nvPicPr>
        <p:blipFill>
          <a:blip r:embed="rId2">
            <a:biLevel thresh="50000"/>
          </a:blip>
          <a:srcRect l="21819" t="30060" r="23088" b="12320"/>
          <a:stretch>
            <a:fillRect/>
          </a:stretch>
        </p:blipFill>
        <p:spPr>
          <a:xfrm>
            <a:off x="-635" y="635"/>
            <a:ext cx="1617980" cy="1328420"/>
          </a:xfrm>
          <a:prstGeom prst="ellipse">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t>WORK PLAN</a:t>
            </a:r>
            <a:endParaRPr lang="en-IN" altLang="en-US" b="1" u="sng"/>
          </a:p>
        </p:txBody>
      </p:sp>
      <p:pic>
        <p:nvPicPr>
          <p:cNvPr id="5" name="object 2"/>
          <p:cNvPicPr>
            <a:picLocks noChangeAspect="1"/>
          </p:cNvPicPr>
          <p:nvPr>
            <p:ph sz="half" idx="1"/>
          </p:nvPr>
        </p:nvPicPr>
        <p:blipFill>
          <a:blip r:embed="rId1" cstate="print"/>
          <a:srcRect l="-160" t="26890" r="3501" b="24946"/>
          <a:stretch>
            <a:fillRect/>
          </a:stretch>
        </p:blipFill>
        <p:spPr>
          <a:xfrm>
            <a:off x="609600" y="773430"/>
            <a:ext cx="3452495" cy="2262505"/>
          </a:xfrm>
          <a:prstGeom prst="rect">
            <a:avLst/>
          </a:prstGeom>
        </p:spPr>
      </p:pic>
      <p:pic>
        <p:nvPicPr>
          <p:cNvPr id="6" name="object 2"/>
          <p:cNvPicPr>
            <a:picLocks noChangeAspect="1"/>
          </p:cNvPicPr>
          <p:nvPr>
            <p:ph sz="half" idx="2"/>
          </p:nvPr>
        </p:nvPicPr>
        <p:blipFill>
          <a:blip r:embed="rId2" cstate="print"/>
          <a:srcRect l="34757" t="10382" r="8769" b="8356"/>
          <a:stretch>
            <a:fillRect/>
          </a:stretch>
        </p:blipFill>
        <p:spPr>
          <a:xfrm>
            <a:off x="4302760" y="888365"/>
            <a:ext cx="2689860" cy="3775710"/>
          </a:xfrm>
          <a:prstGeom prst="rect">
            <a:avLst/>
          </a:prstGeom>
        </p:spPr>
      </p:pic>
      <p:pic>
        <p:nvPicPr>
          <p:cNvPr id="7" name="object 2"/>
          <p:cNvPicPr/>
          <p:nvPr/>
        </p:nvPicPr>
        <p:blipFill>
          <a:blip r:embed="rId3" cstate="print"/>
          <a:srcRect l="32636" t="13915" r="2490" b="11927"/>
          <a:stretch>
            <a:fillRect/>
          </a:stretch>
        </p:blipFill>
        <p:spPr>
          <a:xfrm>
            <a:off x="6665595" y="1713230"/>
            <a:ext cx="5161280" cy="3861435"/>
          </a:xfrm>
          <a:prstGeom prst="roundRect">
            <a:avLst/>
          </a:prstGeom>
        </p:spPr>
      </p:pic>
      <p:pic>
        <p:nvPicPr>
          <p:cNvPr id="9" name="object 2"/>
          <p:cNvPicPr/>
          <p:nvPr/>
        </p:nvPicPr>
        <p:blipFill>
          <a:blip r:embed="rId4" cstate="print"/>
          <a:srcRect l="36223" t="20812" r="9871" b="19571"/>
          <a:stretch>
            <a:fillRect/>
          </a:stretch>
        </p:blipFill>
        <p:spPr>
          <a:xfrm>
            <a:off x="1041400" y="3637280"/>
            <a:ext cx="3365500" cy="2565400"/>
          </a:xfrm>
          <a:prstGeom prst="rect">
            <a:avLst/>
          </a:prstGeom>
        </p:spPr>
      </p:pic>
    </p:spTree>
  </p:cSld>
  <p:clrMapOvr>
    <a:masterClrMapping/>
  </p:clrMapOvr>
</p:sld>
</file>

<file path=ppt/theme/theme1.xml><?xml version="1.0" encoding="utf-8"?>
<a:theme xmlns:a="http://schemas.openxmlformats.org/drawingml/2006/main" name="1_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2768</Words>
  <Application>WPS Presentation</Application>
  <PresentationFormat>Widescreen</PresentationFormat>
  <Paragraphs>60</Paragraphs>
  <Slides>13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SimSun</vt:lpstr>
      <vt:lpstr>Wingdings</vt:lpstr>
      <vt:lpstr>Calibri Light</vt:lpstr>
      <vt:lpstr>Calibri</vt:lpstr>
      <vt:lpstr>Microsoft YaHei</vt:lpstr>
      <vt:lpstr>Arial Unicode MS</vt:lpstr>
      <vt:lpstr>Arial Black</vt:lpstr>
      <vt:lpstr>Bahnschrift SemiCondensed</vt:lpstr>
      <vt:lpstr>Bahnschrift SemiLight SemiCondensed</vt:lpstr>
      <vt:lpstr>Cascadia Code Light</vt:lpstr>
      <vt:lpstr>Cascadia Mono SemiBold</vt:lpstr>
      <vt:lpstr>Bahnschrift SemiBold</vt:lpstr>
      <vt:lpstr>Courier New</vt:lpstr>
      <vt:lpstr>Corbel</vt:lpstr>
      <vt:lpstr>Lucida Console</vt:lpstr>
      <vt:lpstr>1_Gear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pawan</cp:lastModifiedBy>
  <cp:revision>1</cp:revision>
  <dcterms:created xsi:type="dcterms:W3CDTF">2022-12-14T11:08:22Z</dcterms:created>
  <dcterms:modified xsi:type="dcterms:W3CDTF">2022-12-14T11:08:22Z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7CE712CD16AA4C92A1CE5DDC5109A8A3</vt:lpwstr>
  </property>
  <property fmtid="{D5CDD505-2E9C-101B-9397-08002B2CF9AE}" pid="3" name="KSOProductBuildVer">
    <vt:lpwstr>1033-11.2.0.11214</vt:lpwstr>
  </property>
</Properties>
</file>