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Lenovo\OneDrive\&#1056;&#1072;&#1073;&#1086;&#1095;&#1080;&#1081;%20&#1089;&#1090;&#1086;&#1083;\Skypro\&#1044;&#1072;&#1085;&#1085;&#1099;&#1077;%20&#1082;&#1091;&#1088;&#1089;&#1086;&#1074;&#1072;&#1103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&#1056;&#1072;&#1073;&#1086;&#1095;&#1080;&#1081;%20&#1089;&#1090;&#1086;&#1083;\Skypro\&#1044;&#1072;&#1085;&#1085;&#1099;&#1077;%20&#1082;&#1091;&#1088;&#1089;&#1086;&#1074;&#1072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&#1056;&#1072;&#1073;&#1086;&#1095;&#1080;&#1081;%20&#1089;&#1090;&#1086;&#1083;\Skypro\&#1044;&#1072;&#1085;&#1085;&#1099;&#1077;%20&#1082;&#1091;&#1088;&#1089;&#1086;&#1074;&#1072;&#110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&#1056;&#1072;&#1073;&#1086;&#1095;&#1080;&#1081;%20&#1089;&#1090;&#1086;&#1083;\Skypro\&#1044;&#1072;&#1085;&#1085;&#1099;&#1077;%20&#1082;&#1091;&#1088;&#1089;&#1086;&#1074;&#1072;&#110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Lenovo\OneDrive\&#1056;&#1072;&#1073;&#1086;&#1095;&#1080;&#1081;%20&#1089;&#1090;&#1086;&#1083;\Skypro\&#1044;&#1072;&#1085;&#1085;&#1099;&#1077;%20&#1082;&#1091;&#1088;&#1089;&#1086;&#1074;&#1072;&#1103;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Lenovo\OneDrive\&#1056;&#1072;&#1073;&#1086;&#1095;&#1080;&#1081;%20&#1089;&#1090;&#1086;&#1083;\Skypro\&#1044;&#1072;&#1085;&#1085;&#1099;&#1077;%20&#1082;&#1091;&#1088;&#1089;&#1086;&#1074;&#1072;&#1103;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Lenovo\OneDrive\&#1056;&#1072;&#1073;&#1086;&#1095;&#1080;&#1081;%20&#1089;&#1090;&#1086;&#1083;\Skypro\&#1044;&#1072;&#1085;&#1085;&#1099;&#1077;%20&#1082;&#1091;&#1088;&#1089;&#1086;&#1074;&#1072;&#1103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dirty="0"/>
              <a:t>Интенсивность просмотров</a:t>
            </a:r>
            <a:r>
              <a:rPr lang="ru-RU" baseline="0" dirty="0"/>
              <a:t> на пользователя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'Кол_во просмотров'!$B$12</c:f>
              <c:strCache>
                <c:ptCount val="1"/>
                <c:pt idx="0">
                  <c:v>Уникальные пользователи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'Кол_во просмотров'!$A$13:$A$18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'Кол_во просмотров'!$B$13:$B$18</c:f>
              <c:numCache>
                <c:formatCode>_-* #\ ##0_-;\-* #\ ##0_-;_-* "-"??_-;_-@_-</c:formatCode>
                <c:ptCount val="6"/>
                <c:pt idx="0">
                  <c:v>150</c:v>
                </c:pt>
                <c:pt idx="1">
                  <c:v>5056</c:v>
                </c:pt>
                <c:pt idx="2">
                  <c:v>8614</c:v>
                </c:pt>
                <c:pt idx="3">
                  <c:v>10000</c:v>
                </c:pt>
                <c:pt idx="4">
                  <c:v>9482</c:v>
                </c:pt>
                <c:pt idx="5">
                  <c:v>7488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F-4B37-923C-2C7FB8B60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83334912"/>
        <c:axId val="1883338656"/>
      </c:barChart>
      <c:lineChart>
        <c:grouping val="standard"/>
        <c:varyColors val="0"/>
        <c:ser>
          <c:idx val="1"/>
          <c:order val="1"/>
          <c:tx>
            <c:strRef>
              <c:f>'Кол_во просмотров'!$C$12</c:f>
              <c:strCache>
                <c:ptCount val="1"/>
                <c:pt idx="0">
                  <c:v>Интенсивность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'Кол_во просмотров'!$C$13:$C$18</c:f>
              <c:numCache>
                <c:formatCode>_(* #,##0.00_);_(* \(#,##0.00\);_(* "-"??_);_(@_)</c:formatCode>
                <c:ptCount val="6"/>
                <c:pt idx="0">
                  <c:v>15.846666666666666</c:v>
                </c:pt>
                <c:pt idx="1">
                  <c:v>11.239319620253164</c:v>
                </c:pt>
                <c:pt idx="2">
                  <c:v>5.0955421407011841</c:v>
                </c:pt>
                <c:pt idx="3">
                  <c:v>2.6126</c:v>
                </c:pt>
                <c:pt idx="4">
                  <c:v>1.1220206707445686</c:v>
                </c:pt>
                <c:pt idx="5">
                  <c:v>9.441773504273504E-2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5F-4B37-923C-2C7FB8B60B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3314944"/>
        <c:axId val="1883308288"/>
      </c:lineChart>
      <c:catAx>
        <c:axId val="1883334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Месяца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3338656"/>
        <c:crosses val="autoZero"/>
        <c:auto val="1"/>
        <c:lblAlgn val="ctr"/>
        <c:lblOffset val="100"/>
        <c:noMultiLvlLbl val="0"/>
      </c:catAx>
      <c:valAx>
        <c:axId val="188333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Пользователи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3334912"/>
        <c:crosses val="autoZero"/>
        <c:crossBetween val="between"/>
      </c:valAx>
      <c:valAx>
        <c:axId val="18833082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Интенсивность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3314944"/>
        <c:crosses val="max"/>
        <c:crossBetween val="between"/>
      </c:valAx>
      <c:catAx>
        <c:axId val="1883314944"/>
        <c:scaling>
          <c:orientation val="minMax"/>
        </c:scaling>
        <c:delete val="1"/>
        <c:axPos val="b"/>
        <c:majorTickMark val="none"/>
        <c:minorTickMark val="none"/>
        <c:tickLblPos val="nextTo"/>
        <c:crossAx val="1883308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Финансы!$E$1:$E$2</c:f>
              <c:strCache>
                <c:ptCount val="2"/>
                <c:pt idx="0">
                  <c:v>Retention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Финансы!$A$3:$A$7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Финансы!$E$3:$E$7</c:f>
              <c:numCache>
                <c:formatCode>0.00%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AE-43A3-ACA3-206AB9FE612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53955183"/>
        <c:axId val="1253952271"/>
      </c:barChart>
      <c:catAx>
        <c:axId val="125395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53952271"/>
        <c:crosses val="autoZero"/>
        <c:auto val="1"/>
        <c:lblAlgn val="ctr"/>
        <c:lblOffset val="100"/>
        <c:noMultiLvlLbl val="0"/>
      </c:catAx>
      <c:valAx>
        <c:axId val="125395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53955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[Данные курсовая.xlsx]Визуализация!Сводная таблица12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 dirty="0"/>
              <a:t>Почасовое распределение просмотров по будням и выходным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2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2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FF0000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Визуализация!$B$30</c:f>
              <c:strCache>
                <c:ptCount val="1"/>
                <c:pt idx="0">
                  <c:v>Количество по полю Будни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Визуализация!$A$31:$A$55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Визуализация!$B$31:$B$55</c:f>
              <c:numCache>
                <c:formatCode>General</c:formatCode>
                <c:ptCount val="24"/>
                <c:pt idx="0">
                  <c:v>3829</c:v>
                </c:pt>
                <c:pt idx="1">
                  <c:v>2298</c:v>
                </c:pt>
                <c:pt idx="2">
                  <c:v>1217</c:v>
                </c:pt>
                <c:pt idx="3">
                  <c:v>610</c:v>
                </c:pt>
                <c:pt idx="4">
                  <c:v>401</c:v>
                </c:pt>
                <c:pt idx="5">
                  <c:v>438</c:v>
                </c:pt>
                <c:pt idx="6">
                  <c:v>443</c:v>
                </c:pt>
                <c:pt idx="7">
                  <c:v>415</c:v>
                </c:pt>
                <c:pt idx="8">
                  <c:v>438</c:v>
                </c:pt>
                <c:pt idx="9">
                  <c:v>503</c:v>
                </c:pt>
                <c:pt idx="10">
                  <c:v>655</c:v>
                </c:pt>
                <c:pt idx="11">
                  <c:v>869</c:v>
                </c:pt>
                <c:pt idx="12">
                  <c:v>1572</c:v>
                </c:pt>
                <c:pt idx="13">
                  <c:v>2425</c:v>
                </c:pt>
                <c:pt idx="14">
                  <c:v>3759</c:v>
                </c:pt>
                <c:pt idx="15">
                  <c:v>5193</c:v>
                </c:pt>
                <c:pt idx="16">
                  <c:v>7055</c:v>
                </c:pt>
                <c:pt idx="17">
                  <c:v>8371</c:v>
                </c:pt>
                <c:pt idx="18">
                  <c:v>9349</c:v>
                </c:pt>
                <c:pt idx="19">
                  <c:v>9068</c:v>
                </c:pt>
                <c:pt idx="20">
                  <c:v>9138</c:v>
                </c:pt>
                <c:pt idx="21">
                  <c:v>8149</c:v>
                </c:pt>
                <c:pt idx="22">
                  <c:v>6821</c:v>
                </c:pt>
                <c:pt idx="23">
                  <c:v>5083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A2-4349-B36B-C5225B5CE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5"/>
        <c:axId val="245984863"/>
        <c:axId val="245985279"/>
      </c:barChart>
      <c:lineChart>
        <c:grouping val="standard"/>
        <c:varyColors val="0"/>
        <c:ser>
          <c:idx val="1"/>
          <c:order val="1"/>
          <c:tx>
            <c:strRef>
              <c:f>Визуализация!$C$30</c:f>
              <c:strCache>
                <c:ptCount val="1"/>
                <c:pt idx="0">
                  <c:v>Количество по полю Выходные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Визуализация!$A$31:$A$55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Визуализация!$C$31:$C$55</c:f>
              <c:numCache>
                <c:formatCode>General</c:formatCode>
                <c:ptCount val="24"/>
                <c:pt idx="0">
                  <c:v>2243</c:v>
                </c:pt>
                <c:pt idx="1">
                  <c:v>1574</c:v>
                </c:pt>
                <c:pt idx="2">
                  <c:v>1150</c:v>
                </c:pt>
                <c:pt idx="3">
                  <c:v>999</c:v>
                </c:pt>
                <c:pt idx="4">
                  <c:v>943</c:v>
                </c:pt>
                <c:pt idx="5">
                  <c:v>957</c:v>
                </c:pt>
                <c:pt idx="6">
                  <c:v>964</c:v>
                </c:pt>
                <c:pt idx="7">
                  <c:v>978</c:v>
                </c:pt>
                <c:pt idx="8">
                  <c:v>1038</c:v>
                </c:pt>
                <c:pt idx="9">
                  <c:v>1096</c:v>
                </c:pt>
                <c:pt idx="10">
                  <c:v>1088</c:v>
                </c:pt>
                <c:pt idx="11">
                  <c:v>1144</c:v>
                </c:pt>
                <c:pt idx="12">
                  <c:v>1384</c:v>
                </c:pt>
                <c:pt idx="13">
                  <c:v>1787</c:v>
                </c:pt>
                <c:pt idx="14">
                  <c:v>2326</c:v>
                </c:pt>
                <c:pt idx="15">
                  <c:v>2757</c:v>
                </c:pt>
                <c:pt idx="16">
                  <c:v>3341</c:v>
                </c:pt>
                <c:pt idx="17">
                  <c:v>3891</c:v>
                </c:pt>
                <c:pt idx="18">
                  <c:v>4311</c:v>
                </c:pt>
                <c:pt idx="19">
                  <c:v>4232</c:v>
                </c:pt>
                <c:pt idx="20">
                  <c:v>4201</c:v>
                </c:pt>
                <c:pt idx="21">
                  <c:v>3984</c:v>
                </c:pt>
                <c:pt idx="22">
                  <c:v>3449</c:v>
                </c:pt>
                <c:pt idx="23">
                  <c:v>2632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A2-4349-B36B-C5225B5CE5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5984863"/>
        <c:axId val="245985279"/>
      </c:lineChart>
      <c:catAx>
        <c:axId val="245984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Часы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985279"/>
        <c:crosses val="autoZero"/>
        <c:auto val="1"/>
        <c:lblAlgn val="ctr"/>
        <c:lblOffset val="100"/>
        <c:noMultiLvlLbl val="0"/>
      </c:catAx>
      <c:valAx>
        <c:axId val="24598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Просмотры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45984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Доля просмотров выходных от будних дней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Просмотры!$P$28</c:f>
              <c:strCache>
                <c:ptCount val="1"/>
                <c:pt idx="0">
                  <c:v>Выходные/Будни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0-5BB7-4476-BB9E-71F86DF7C1C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5BB7-4476-BB9E-71F86DF7C1C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2-5BB7-4476-BB9E-71F86DF7C1C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5BB7-4476-BB9E-71F86DF7C1C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4-5BB7-4476-BB9E-71F86DF7C1C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5BB7-4476-BB9E-71F86DF7C1C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5BB7-4476-BB9E-71F86DF7C1C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8-5BB7-4476-BB9E-71F86DF7C1C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5BB7-4476-BB9E-71F86DF7C1C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6-5BB7-4476-BB9E-71F86DF7C1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Просмотры!$M$29:$M$52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Просмотры!$P$29:$P$52</c:f>
              <c:numCache>
                <c:formatCode>0.00%</c:formatCode>
                <c:ptCount val="24"/>
                <c:pt idx="0">
                  <c:v>0.58579263515278146</c:v>
                </c:pt>
                <c:pt idx="1">
                  <c:v>0.68494342906875549</c:v>
                </c:pt>
                <c:pt idx="2">
                  <c:v>0.94494658997534919</c:v>
                </c:pt>
                <c:pt idx="3">
                  <c:v>1.6377049180327869</c:v>
                </c:pt>
                <c:pt idx="4">
                  <c:v>2.3516209476309227</c:v>
                </c:pt>
                <c:pt idx="5">
                  <c:v>2.1849315068493151</c:v>
                </c:pt>
                <c:pt idx="6">
                  <c:v>2.1760722347629797</c:v>
                </c:pt>
                <c:pt idx="7">
                  <c:v>2.3566265060240963</c:v>
                </c:pt>
                <c:pt idx="8">
                  <c:v>2.3698630136986303</c:v>
                </c:pt>
                <c:pt idx="9">
                  <c:v>2.1789264413518885</c:v>
                </c:pt>
                <c:pt idx="10">
                  <c:v>1.6610687022900763</c:v>
                </c:pt>
                <c:pt idx="11">
                  <c:v>1.3164556962025316</c:v>
                </c:pt>
                <c:pt idx="12">
                  <c:v>0.88040712468193383</c:v>
                </c:pt>
                <c:pt idx="13">
                  <c:v>0.73690721649484536</c:v>
                </c:pt>
                <c:pt idx="14">
                  <c:v>0.61878159084862994</c:v>
                </c:pt>
                <c:pt idx="15">
                  <c:v>0.53090699017908727</c:v>
                </c:pt>
                <c:pt idx="16">
                  <c:v>0.47356484762579731</c:v>
                </c:pt>
                <c:pt idx="17">
                  <c:v>0.46481901803846615</c:v>
                </c:pt>
                <c:pt idx="18">
                  <c:v>0.46111883623916994</c:v>
                </c:pt>
                <c:pt idx="19">
                  <c:v>0.46669607410674901</c:v>
                </c:pt>
                <c:pt idx="20">
                  <c:v>0.45972860582184283</c:v>
                </c:pt>
                <c:pt idx="21">
                  <c:v>0.48889434286415512</c:v>
                </c:pt>
                <c:pt idx="22">
                  <c:v>0.50564433367541417</c:v>
                </c:pt>
                <c:pt idx="23">
                  <c:v>0.51780444619319299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0-4B89-BB36-4A0258F386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83793936"/>
        <c:axId val="583777296"/>
      </c:barChart>
      <c:catAx>
        <c:axId val="5837939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Часы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3777296"/>
        <c:crosses val="autoZero"/>
        <c:auto val="1"/>
        <c:lblAlgn val="ctr"/>
        <c:lblOffset val="100"/>
        <c:noMultiLvlLbl val="0"/>
      </c:catAx>
      <c:valAx>
        <c:axId val="58377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Выходные/Будни</a:t>
                </a:r>
              </a:p>
            </c:rich>
          </c:tx>
          <c:layout>
            <c:manualLayout>
              <c:xMode val="edge"/>
              <c:yMode val="edge"/>
              <c:x val="2.0793950850661626E-2"/>
              <c:y val="0.24856645282288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8379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Подписки по часовым поясам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'[Данные курсовая.xlsx]Подписчики'!$G$3:$G$24</c:f>
              <c:strCache>
                <c:ptCount val="22"/>
                <c:pt idx="0">
                  <c:v>UTC+0</c:v>
                </c:pt>
                <c:pt idx="1">
                  <c:v>UTC+1</c:v>
                </c:pt>
                <c:pt idx="2">
                  <c:v>UTC+2</c:v>
                </c:pt>
                <c:pt idx="3">
                  <c:v>UTC+3</c:v>
                </c:pt>
                <c:pt idx="4">
                  <c:v>UTC+4</c:v>
                </c:pt>
                <c:pt idx="5">
                  <c:v>UTC+5</c:v>
                </c:pt>
                <c:pt idx="6">
                  <c:v>UTC+6</c:v>
                </c:pt>
                <c:pt idx="7">
                  <c:v>UTC+7</c:v>
                </c:pt>
                <c:pt idx="8">
                  <c:v>UTC+8</c:v>
                </c:pt>
                <c:pt idx="9">
                  <c:v>UTC+9</c:v>
                </c:pt>
                <c:pt idx="10">
                  <c:v>UTC+10</c:v>
                </c:pt>
                <c:pt idx="11">
                  <c:v>UTC+11</c:v>
                </c:pt>
                <c:pt idx="12">
                  <c:v>UTC+12</c:v>
                </c:pt>
                <c:pt idx="13">
                  <c:v>UTC-1</c:v>
                </c:pt>
                <c:pt idx="14">
                  <c:v>UTC-2</c:v>
                </c:pt>
                <c:pt idx="15">
                  <c:v>UTC-3</c:v>
                </c:pt>
                <c:pt idx="16">
                  <c:v>UTC-4</c:v>
                </c:pt>
                <c:pt idx="17">
                  <c:v>UTC-5</c:v>
                </c:pt>
                <c:pt idx="18">
                  <c:v>UTC-6</c:v>
                </c:pt>
                <c:pt idx="19">
                  <c:v>UTC-7</c:v>
                </c:pt>
                <c:pt idx="20">
                  <c:v>UTC-8</c:v>
                </c:pt>
                <c:pt idx="21">
                  <c:v>UTC-9</c:v>
                </c:pt>
              </c:strCache>
            </c:strRef>
          </c:cat>
          <c:val>
            <c:numRef>
              <c:f>'[Данные курсовая.xlsx]Подписчики'!$H$3:$H$24</c:f>
              <c:numCache>
                <c:formatCode>0.00%</c:formatCode>
                <c:ptCount val="22"/>
                <c:pt idx="0">
                  <c:v>0.15892740353172008</c:v>
                </c:pt>
                <c:pt idx="1">
                  <c:v>0.29601046435578809</c:v>
                </c:pt>
                <c:pt idx="2">
                  <c:v>0.21020274689339438</c:v>
                </c:pt>
                <c:pt idx="3">
                  <c:v>0.14153041203400915</c:v>
                </c:pt>
                <c:pt idx="4">
                  <c:v>3.1589274035317201E-2</c:v>
                </c:pt>
                <c:pt idx="5">
                  <c:v>2.2367560497056901E-2</c:v>
                </c:pt>
                <c:pt idx="6">
                  <c:v>1.9816873773708304E-2</c:v>
                </c:pt>
                <c:pt idx="7">
                  <c:v>2.3217789404839765E-2</c:v>
                </c:pt>
                <c:pt idx="8">
                  <c:v>6.4748201438848919E-3</c:v>
                </c:pt>
                <c:pt idx="9">
                  <c:v>9.0909090909090905E-3</c:v>
                </c:pt>
                <c:pt idx="10">
                  <c:v>2.3544800523217788E-3</c:v>
                </c:pt>
                <c:pt idx="11">
                  <c:v>3.5971223021582736E-3</c:v>
                </c:pt>
                <c:pt idx="12">
                  <c:v>4.4473512099411378E-3</c:v>
                </c:pt>
                <c:pt idx="13">
                  <c:v>1.8966644865925442E-3</c:v>
                </c:pt>
                <c:pt idx="14">
                  <c:v>9.8103335513407457E-4</c:v>
                </c:pt>
                <c:pt idx="15">
                  <c:v>9.61412688031393E-3</c:v>
                </c:pt>
                <c:pt idx="16">
                  <c:v>2.0013080444735119E-2</c:v>
                </c:pt>
                <c:pt idx="17">
                  <c:v>1.196860693263571E-2</c:v>
                </c:pt>
                <c:pt idx="18">
                  <c:v>8.0444735120994114E-3</c:v>
                </c:pt>
                <c:pt idx="19">
                  <c:v>7.1288423806409422E-3</c:v>
                </c:pt>
                <c:pt idx="20">
                  <c:v>9.7449313276651399E-3</c:v>
                </c:pt>
                <c:pt idx="21">
                  <c:v>9.8103335513407457E-4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1-4998-9D3F-232F754A50A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48520863"/>
        <c:axId val="348518783"/>
      </c:barChart>
      <c:catAx>
        <c:axId val="348520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8518783"/>
        <c:crosses val="autoZero"/>
        <c:auto val="1"/>
        <c:lblAlgn val="ctr"/>
        <c:lblOffset val="100"/>
        <c:noMultiLvlLbl val="0"/>
      </c:catAx>
      <c:valAx>
        <c:axId val="348518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4852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Динамика подписок и </a:t>
            </a:r>
            <a:r>
              <a:rPr lang="en-US"/>
              <a:t>CAC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0809403916160175"/>
          <c:y val="0.13414432989690722"/>
          <c:w val="0.73478951841814066"/>
          <c:h val="0.593449793002678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Финансы!$C$1</c:f>
              <c:strCache>
                <c:ptCount val="1"/>
                <c:pt idx="0">
                  <c:v>Новые users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Финансы!$C$2:$C$7</c:f>
              <c:numCache>
                <c:formatCode>0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A0-4909-BAB6-2EFF87CEE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368538432"/>
        <c:axId val="368533440"/>
      </c:barChart>
      <c:lineChart>
        <c:grouping val="standard"/>
        <c:varyColors val="0"/>
        <c:ser>
          <c:idx val="1"/>
          <c:order val="1"/>
          <c:tx>
            <c:strRef>
              <c:f>Финансы!$K$1</c:f>
              <c:strCache>
                <c:ptCount val="1"/>
                <c:pt idx="0">
                  <c:v>CAC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Финансы!$A$2:$A$7</c:f>
              <c:strCache>
                <c:ptCount val="6"/>
                <c:pt idx="0">
                  <c:v>мар</c:v>
                </c:pt>
                <c:pt idx="1">
                  <c:v>апр</c:v>
                </c:pt>
                <c:pt idx="2">
                  <c:v>май</c:v>
                </c:pt>
                <c:pt idx="3">
                  <c:v>июн</c:v>
                </c:pt>
                <c:pt idx="4">
                  <c:v>июл</c:v>
                </c:pt>
                <c:pt idx="5">
                  <c:v>авг</c:v>
                </c:pt>
              </c:strCache>
            </c:strRef>
          </c:cat>
          <c:val>
            <c:numRef>
              <c:f>Финансы!$K$2:$K$7</c:f>
              <c:numCache>
                <c:formatCode>_("₽"* #,##0.00_);_("₽"* \(#,##0.00\);_("₽"* "-"??_);_(@_)</c:formatCode>
                <c:ptCount val="6"/>
                <c:pt idx="0">
                  <c:v>1023.5373134328358</c:v>
                </c:pt>
                <c:pt idx="1">
                  <c:v>1995.2307498684979</c:v>
                </c:pt>
                <c:pt idx="2">
                  <c:v>1946.0384722399776</c:v>
                </c:pt>
                <c:pt idx="3">
                  <c:v>2570.0696957001942</c:v>
                </c:pt>
                <c:pt idx="4">
                  <c:v>3122.2389965320313</c:v>
                </c:pt>
                <c:pt idx="5">
                  <c:v>2894.6346582710216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4A0-4909-BAB6-2EFF87CEE9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8918960"/>
        <c:axId val="688906480"/>
      </c:lineChart>
      <c:catAx>
        <c:axId val="368538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Месяцы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8533440"/>
        <c:crosses val="autoZero"/>
        <c:auto val="1"/>
        <c:lblAlgn val="ctr"/>
        <c:lblOffset val="100"/>
        <c:noMultiLvlLbl val="0"/>
      </c:catAx>
      <c:valAx>
        <c:axId val="36853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Новые подписки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8538432"/>
        <c:crosses val="autoZero"/>
        <c:crossBetween val="between"/>
      </c:valAx>
      <c:valAx>
        <c:axId val="6889064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Стоимость привлечения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_(&quot;₽&quot;* #,##0.00_);_(&quot;₽&quot;* \(#,##0.00\);_(&quot;₽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8918960"/>
        <c:crosses val="max"/>
        <c:crossBetween val="between"/>
      </c:valAx>
      <c:catAx>
        <c:axId val="688918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89064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ТОП-20 фильмов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Лист7!$E$3</c:f>
              <c:strCache>
                <c:ptCount val="1"/>
                <c:pt idx="0">
                  <c:v>Количество по полю id просмотра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Лист7!$D$4:$D$23</c:f>
              <c:numCache>
                <c:formatCode>General</c:formatCode>
                <c:ptCount val="2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  <c:pt idx="10">
                  <c:v>182191</c:v>
                </c:pt>
                <c:pt idx="11">
                  <c:v>154256</c:v>
                </c:pt>
                <c:pt idx="12">
                  <c:v>153893</c:v>
                </c:pt>
                <c:pt idx="13">
                  <c:v>439981</c:v>
                </c:pt>
                <c:pt idx="14">
                  <c:v>227775</c:v>
                </c:pt>
                <c:pt idx="15">
                  <c:v>88863</c:v>
                </c:pt>
                <c:pt idx="16">
                  <c:v>258219</c:v>
                </c:pt>
                <c:pt idx="17">
                  <c:v>242428</c:v>
                </c:pt>
                <c:pt idx="18">
                  <c:v>472712</c:v>
                </c:pt>
                <c:pt idx="19">
                  <c:v>5151</c:v>
                </c:pt>
              </c:numCache>
            </c:numRef>
          </c:cat>
          <c:val>
            <c:numRef>
              <c:f>Лист7!$E$4:$E$23</c:f>
              <c:numCache>
                <c:formatCode>General</c:formatCode>
                <c:ptCount val="2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  <c:pt idx="10">
                  <c:v>1541</c:v>
                </c:pt>
                <c:pt idx="11">
                  <c:v>1394</c:v>
                </c:pt>
                <c:pt idx="12">
                  <c:v>1381</c:v>
                </c:pt>
                <c:pt idx="13">
                  <c:v>1320</c:v>
                </c:pt>
                <c:pt idx="14">
                  <c:v>1266</c:v>
                </c:pt>
                <c:pt idx="15">
                  <c:v>1079</c:v>
                </c:pt>
                <c:pt idx="16">
                  <c:v>1036</c:v>
                </c:pt>
                <c:pt idx="17">
                  <c:v>938</c:v>
                </c:pt>
                <c:pt idx="18">
                  <c:v>936</c:v>
                </c:pt>
                <c:pt idx="19">
                  <c:v>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85-4297-9332-4FE6B2FD51E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88913968"/>
        <c:axId val="285253343"/>
      </c:barChart>
      <c:catAx>
        <c:axId val="688913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ID </a:t>
                </a:r>
                <a:r>
                  <a:rPr lang="ru-RU"/>
                  <a:t>фильма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5253343"/>
        <c:crosses val="autoZero"/>
        <c:auto val="1"/>
        <c:lblAlgn val="ctr"/>
        <c:lblOffset val="100"/>
        <c:noMultiLvlLbl val="0"/>
      </c:catAx>
      <c:valAx>
        <c:axId val="285253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Просмотры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8891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DAAFA-315B-4976-DF03-917EA20B9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7A09DA-946D-5F45-6C01-4774740E5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83EB2-E969-91D8-CA0F-0F310BA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940E64-39F6-7CC5-C84A-B17CE27B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A58B3-120C-612A-FC20-95F7EA3D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21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6BF26-CA60-C99C-39DD-DDEBAC2A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4811D8-208B-0BE2-7C46-77B3995A9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0BDCFA-5176-C15F-9983-324D7E1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9FBD0-BBA7-36C5-FF0F-81E1B122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9E8C8E-90AC-48B4-EBFA-B030330D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99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3BE4BF0-248A-E453-EEFF-2F4E8C19E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CDF74A-E9AA-E705-97BB-3763CFABD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21FC56-A00A-9651-7A6D-DB4D3793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1B3D6-0D77-0CCA-E6EC-337172A3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2CE19-0316-97C9-D8E2-9B7985A37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07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7D015-52BA-6D42-8C4C-1B3C19B5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CA2AE-862E-7A92-4624-1415883AF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A35732-BD72-EF53-DF2D-479BD74B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EAEEF-388E-F337-3F06-3BB2A317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7DBCF-C5CB-1F78-D9AD-26A4D13C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93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28220-19C8-249E-DB17-BDDFF35B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E4A942-0330-7A78-BDCF-DF28C82C4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05A0C8-06EB-9CF2-77F5-AF296D25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B71A54-B997-11A7-1324-DB15A240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001855-1CA3-425D-D050-DC35D4DD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20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C36E5-87A6-688E-DCC1-BC06BA39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AA5F92-84F3-7A09-A811-2E849C1D1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31E9EE-71C9-F147-960D-B0812F90C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87EBE6-4333-6DC8-32B6-81D417C8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D08147-8489-B54B-B5F2-8848D42F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50B8F2-D3D3-0C63-BBF2-9F381B77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83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4C756-9ABD-668C-AB72-BC5AA08F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97433B-5298-4FD6-32B6-794F8A1E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8A69E8-2703-AC7E-9864-ED40298A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68AF48C-A143-4F54-333A-282C44E16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FA60F7-6E47-164B-B11D-EEF5D8F25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A0842D-7441-4205-1A9C-1F5248C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99A4C55-79EF-BE65-2B42-E705B620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524203-1AE9-170A-A40C-F6475DC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07088-54BE-3219-077C-C974BB7B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B88BBC-2777-C1AF-F34B-D3121587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FBBB01-D868-370B-4015-F267EAFA9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F2B06F-D55D-2A95-DA25-CA160208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7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DB3D9B-782B-7E8E-72EA-00694672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D31D50-61C1-080B-7F05-F4C10D64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3CCC76-0830-052E-B3B4-EE067C98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85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A65D7-6BF3-2018-2128-626A89725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CD4011-127D-5573-76CE-8F066848B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2FCA51-70F3-3939-90F9-E38A072CC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CD51A1-8E2A-C784-C53B-3355386D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E87458-0D94-530A-8DE8-CA5F3E51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BAEBB2-3F4B-1976-4F0A-8B681C44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45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ADF15-D934-60FE-445A-61718AE0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BAB935-67C0-1E17-910B-D73008F0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BC1BCF-51A8-4D40-D601-5C30D88CD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92A6A5-4A46-0456-00BB-06F526FB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24835D-1947-EC7F-D354-16CAB2CA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D1FD5E-BA43-60DC-CB05-443EB3B8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2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70012-6FF2-18BA-FDCA-C1BC4444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00B33C-692F-8C27-E0E4-A570E680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47D399-B659-CE8F-8370-6CF71ECF3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7908-AB2A-45F5-95D9-D9F7A463117D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E28F9-4014-5CCE-9073-EA7B256EC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52B8FC-735D-0CD5-34F6-DDD04A91D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FC84F-84CF-4172-B511-19245BC49B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3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77387-86B3-AB13-83A1-3BC1637F3E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по курсу </a:t>
            </a:r>
            <a:r>
              <a:rPr lang="en-US" dirty="0"/>
              <a:t>EXCEL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FD7687-31F3-D9FB-8885-7AFF8FD0C6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Алиева Егора</a:t>
            </a:r>
          </a:p>
        </p:txBody>
      </p:sp>
    </p:spTree>
    <p:extLst>
      <p:ext uri="{BB962C8B-B14F-4D97-AF65-F5344CB8AC3E}">
        <p14:creationId xmlns:p14="http://schemas.microsoft.com/office/powerpoint/2010/main" val="991360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B62D9-7D44-BA48-779E-0B15859B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000" dirty="0">
                <a:latin typeface="+mn-lt"/>
              </a:rPr>
              <a:t>Интенсивность просмотров – отношение между количеством уникальных пользователей и количеством просмотров, приходящееся на каждого за отчетный месяц. Рост количества уникальных пользователей использующих не ведёт к росту использования нашего сервиса, а наоборот, неуклонно снижается.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07C40C1-9193-4410-990B-76FF08767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904228"/>
              </p:ext>
            </p:extLst>
          </p:nvPr>
        </p:nvGraphicFramePr>
        <p:xfrm>
          <a:off x="838200" y="1249680"/>
          <a:ext cx="10515600" cy="513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172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05224-3653-C0BF-D230-898E9181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>
                <a:latin typeface="+mn-lt"/>
              </a:rPr>
              <a:t>Обращает внимание низкий </a:t>
            </a:r>
            <a:r>
              <a:rPr lang="en-US" sz="1800" dirty="0">
                <a:latin typeface="+mn-lt"/>
              </a:rPr>
              <a:t>retention </a:t>
            </a:r>
            <a:r>
              <a:rPr lang="ru-RU" sz="1800" dirty="0">
                <a:latin typeface="+mn-lt"/>
              </a:rPr>
              <a:t>в летние месяцы, что возможно связанно с сезонными особенностями, но может и указывать на недостатки нашего сервиса.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0DDC2A-DEBC-92C4-9A56-B826FC7B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5818C990-89FD-4D01-BDD6-DB721E1D9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944951"/>
              </p:ext>
            </p:extLst>
          </p:nvPr>
        </p:nvGraphicFramePr>
        <p:xfrm>
          <a:off x="838200" y="1412240"/>
          <a:ext cx="10515600" cy="4764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9765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F6E17-CCB5-B6E5-5BD6-D919263A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035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latin typeface="+mn-lt"/>
              </a:rPr>
              <a:t>За выходные были взяты суббота и воскресенье. На графике представлены просмотры в абсолютных значениях, что не вполне наглядно демонстрирует прайм-тайм выходных дней.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C6C89E-AE04-3B0A-94A1-B4F4225EB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7E0E9D5-7FEF-F2D5-8833-FF653E068E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8432565"/>
              </p:ext>
            </p:extLst>
          </p:nvPr>
        </p:nvGraphicFramePr>
        <p:xfrm>
          <a:off x="838200" y="1249680"/>
          <a:ext cx="10515600" cy="4927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282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3F378-4DAA-57B6-DC56-507F8479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40155"/>
          </a:xfrm>
        </p:spPr>
        <p:txBody>
          <a:bodyPr>
            <a:normAutofit/>
          </a:bodyPr>
          <a:lstStyle/>
          <a:p>
            <a:pPr algn="just"/>
            <a:r>
              <a:rPr lang="ru-RU" sz="1800" dirty="0">
                <a:latin typeface="+mn-lt"/>
              </a:rPr>
              <a:t>На данном же слайде представлены процентное соотношение просмотров в выходные дни от количества просмотров в будние дни. Как следует из графика промежуток </a:t>
            </a:r>
            <a:r>
              <a:rPr lang="ru-RU" sz="1800" b="1" dirty="0">
                <a:latin typeface="+mn-lt"/>
              </a:rPr>
              <a:t>с 02:00 до 12:00 </a:t>
            </a:r>
            <a:r>
              <a:rPr lang="ru-RU" sz="1800" dirty="0">
                <a:latin typeface="+mn-lt"/>
              </a:rPr>
              <a:t>являются наиболее «выигрышными» для выходных дней относительно просмотров в будние.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902A5-60AD-5030-FDB8-5BE1A9D51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FCDB893-804C-4893-962B-938D9521CB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701689"/>
              </p:ext>
            </p:extLst>
          </p:nvPr>
        </p:nvGraphicFramePr>
        <p:xfrm>
          <a:off x="838200" y="1422400"/>
          <a:ext cx="10515600" cy="4754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115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28835-4061-A952-FBB3-E7AD64F1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>
                <a:latin typeface="+mn-lt"/>
              </a:rPr>
              <a:t>Большая часть (80,66%) подписчиков приходится на четыре часовых пояса, охватывающие Европу и значительную часть европейской части России (в том числе Санкт-Петербург и Москву).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1F88AD7B-94AE-4F21-955B-25D2D73F4F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277472"/>
              </p:ext>
            </p:extLst>
          </p:nvPr>
        </p:nvGraphicFramePr>
        <p:xfrm>
          <a:off x="838200" y="1422400"/>
          <a:ext cx="105156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564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DD567-8FC7-B82E-ACB8-7BCB9D9F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1800" dirty="0">
                <a:latin typeface="+mn-lt"/>
              </a:rPr>
              <a:t>Наши расходы на привлечение новых подписчиков неуклонно растут (о чём в том числе свидетельствует линия тренда), само же число новых подписчиков снижается.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CC0C1-3661-A3BE-6CA1-64C32F7D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69C9B1C5-C094-410A-B7DD-A1E890F8C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09022"/>
              </p:ext>
            </p:extLst>
          </p:nvPr>
        </p:nvGraphicFramePr>
        <p:xfrm>
          <a:off x="838200" y="1427163"/>
          <a:ext cx="10515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821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0C9E3-A888-FCE8-8F39-7CD67AB1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>
                <a:latin typeface="+mn-lt"/>
              </a:rPr>
              <a:t>33,4%</a:t>
            </a:r>
            <a:r>
              <a:rPr lang="ru-RU" sz="1800" dirty="0">
                <a:latin typeface="+mn-lt"/>
              </a:rPr>
              <a:t> - доля ТОП-20 фильмов (при общем количестве фильмов – 5 142) от общего числа просмотров. Свыше 50% просмотров сделали 73 картины.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C41AA-5B20-C71C-4C8D-204B9AF3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385E117B-191F-4755-BD68-832285608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273634"/>
              </p:ext>
            </p:extLst>
          </p:nvPr>
        </p:nvGraphicFramePr>
        <p:xfrm>
          <a:off x="838200" y="1320801"/>
          <a:ext cx="10515600" cy="5172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840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F2B5FA7-EE6A-9B5D-5B4E-90007CB10E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8651" y="973328"/>
            <a:ext cx="11034695" cy="3509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just"/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Выводы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настоящий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момент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модель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нашего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кинотеатра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демонстрирует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убыточность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маржинальность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 - 94%). LTR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покрывает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даже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CAC.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Средний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Retention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составляет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80,6%, с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тенденцией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к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снижению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75%.  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Интенсивность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использования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сервисом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неуклонно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снижается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Возможно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это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связанно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летним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сезоном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возможно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с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недостатком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доведения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пользователей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информации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о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разнообразии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нашего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каталога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о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чём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свидетельствует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более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50%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концентрация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просмотров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73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из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5 142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фильмов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Подавляющая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часть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подписок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сконцентрирована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Европе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европейской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части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России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Доля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Азии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азиатской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части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России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представляет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собой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незначительный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показатель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свою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очередь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может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стать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источником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роста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подписок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например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включения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в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каталог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новинок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азиатского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кинематографа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 «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Счастливые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»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часы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выходных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(с 2:00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12:00)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подталкивают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к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тому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чтобы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предлагать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подписчикам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подборки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фильмов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ужасов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ночные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часы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 и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семейные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картины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(в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утренние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часы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).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Тренд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рост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CAC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выглядит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драматично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сохранении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CAC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уровне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2 800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рублей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даже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условии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что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мы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сумеем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выйти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средний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Retention в 94%,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подняв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цену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подписку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10% и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снизив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фиксированные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расходы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12%,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наша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маржинальность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будет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составлять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8%.</a:t>
            </a:r>
            <a:r>
              <a:rPr lang="ru-RU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Для выхода на 25% маржинальность, при сохранении описанных выше показателях,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CAC </a:t>
            </a:r>
            <a:r>
              <a:rPr lang="ru-RU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должен быть снижен на 20%.</a:t>
            </a: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546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Стандартная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490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Курсовая по курсу EXCEL</vt:lpstr>
      <vt:lpstr>Интенсивность просмотров – отношение между количеством уникальных пользователей и количеством просмотров, приходящееся на каждого за отчетный месяц. Рост количества уникальных пользователей использующих не ведёт к росту использования нашего сервиса, а наоборот, неуклонно снижается. </vt:lpstr>
      <vt:lpstr>Обращает внимание низкий retention в летние месяцы, что возможно связанно с сезонными особенностями, но может и указывать на недостатки нашего сервиса.</vt:lpstr>
      <vt:lpstr>За выходные были взяты суббота и воскресенье. На графике представлены просмотры в абсолютных значениях, что не вполне наглядно демонстрирует прайм-тайм выходных дней.</vt:lpstr>
      <vt:lpstr>На данном же слайде представлены процентное соотношение просмотров в выходные дни от количества просмотров в будние дни. Как следует из графика промежуток с 02:00 до 12:00 являются наиболее «выигрышными» для выходных дней относительно просмотров в будние.</vt:lpstr>
      <vt:lpstr>Большая часть (80,66%) подписчиков приходится на четыре часовых пояса, охватывающие Европу и значительную часть европейской части России (в том числе Санкт-Петербург и Москву).</vt:lpstr>
      <vt:lpstr>Наши расходы на привлечение новых подписчиков неуклонно растут (о чём в том числе свидетельствует линия тренда), само же число новых подписчиков снижается.</vt:lpstr>
      <vt:lpstr>33,4% - доля ТОП-20 фильмов (при общем количестве фильмов – 5 142) от общего числа просмотров. Свыше 50% просмотров сделали 73 картины. </vt:lpstr>
      <vt:lpstr>Выводы: 1. На настоящий момент модель нашего кинотеатра демонстрирует убыточность (маржинальность = - 94%). LTR не покрывает даже CAC. Средний Retention составляет 80,6%, с тенденцией к снижению до 75%.   2. Интенсивность использования сервисом неуклонно снижается. Возможно это связанно с летним сезоном, возможно с недостатком доведения до пользователей информации о разнообразии нашего каталога, о чём свидетельствует более 50% концентрация просмотров 73 из  5 142 фильмов. 3. Подавляющая часть подписок сконцентрирована в Европе и европейской части России. Доля Азии и азиатской части России представляет собой незначительный показатель, что в свою очередь может стать источником роста подписок, например включения в каталог новинок азиатского кинематографа. 4.  «Счастливые» часы выходных (с 2:00 до 12:00) подталкивают к тому, чтобы предлагать подписчикам подборки фильмов ужасов (на ночные часы) и семейные картины (в утренние часы). 5. Тренд на рост CAC выглядит драматично. При сохранении CAC на уровне 2 800 рублей, даже при условии что мы сумеем выйти на средний Retention в 94%, подняв цену  на подписку на 10% и снизив фиксированные расходы на 12%, наша маржинальность будет составлять 8%. Для выхода на 25% маржинальность, при сохранении описанных выше показателях, CAC должен быть снижен на 20%.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по курсу EXCEL</dc:title>
  <dc:creator>Егор Алиев</dc:creator>
  <cp:lastModifiedBy>Егор Алиев</cp:lastModifiedBy>
  <cp:revision>6</cp:revision>
  <dcterms:created xsi:type="dcterms:W3CDTF">2022-05-11T15:53:49Z</dcterms:created>
  <dcterms:modified xsi:type="dcterms:W3CDTF">2022-05-13T16:46:11Z</dcterms:modified>
</cp:coreProperties>
</file>