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4" r:id="rId7"/>
    <p:sldId id="263" r:id="rId8"/>
    <p:sldId id="266" r:id="rId9"/>
    <p:sldId id="268" r:id="rId10"/>
    <p:sldId id="267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B1AE-69DC-4176-A739-90FBD22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660" y="758952"/>
            <a:ext cx="9715500" cy="113842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安卓应用“明日天气”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7555E-DB83-420A-8BF7-EDDA17B9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760" y="4421330"/>
            <a:ext cx="10058400" cy="1143000"/>
          </a:xfrm>
        </p:spPr>
        <p:txBody>
          <a:bodyPr/>
          <a:lstStyle/>
          <a:p>
            <a:r>
              <a:rPr lang="en-US" altLang="zh-CN" dirty="0"/>
              <a:t>                                      </a:t>
            </a:r>
            <a:r>
              <a:rPr lang="zh-CN" altLang="en-US" dirty="0"/>
              <a:t>小组成员：刘诤、王晓洁、陈祥棉、魏阳军</a:t>
            </a:r>
          </a:p>
        </p:txBody>
      </p:sp>
    </p:spTree>
    <p:extLst>
      <p:ext uri="{BB962C8B-B14F-4D97-AF65-F5344CB8AC3E}">
        <p14:creationId xmlns:p14="http://schemas.microsoft.com/office/powerpoint/2010/main" val="160393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04AF6-8AB7-48CA-9556-B272A3D9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用户操作说明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7B8B3-3C60-4728-BFB8-8BE1BD73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600" dirty="0"/>
              <a:t>1.</a:t>
            </a:r>
            <a:r>
              <a:rPr lang="zh-CN" altLang="zh-CN" sz="1600" dirty="0"/>
              <a:t>用户在主界面中点击“</a:t>
            </a:r>
            <a:r>
              <a:rPr lang="en-US" altLang="zh-CN" sz="1600" dirty="0"/>
              <a:t>+</a:t>
            </a:r>
            <a:r>
              <a:rPr lang="zh-CN" altLang="zh-CN" sz="1600" dirty="0"/>
              <a:t>”时，进入城市选择的界面</a:t>
            </a:r>
          </a:p>
          <a:p>
            <a:pPr lvl="0"/>
            <a:r>
              <a:rPr lang="en-US" altLang="zh-CN" sz="1600" dirty="0"/>
              <a:t>2. </a:t>
            </a:r>
            <a:r>
              <a:rPr lang="zh-CN" altLang="zh-CN" sz="1600" dirty="0"/>
              <a:t>进入城市选择界面后，呈现图片</a:t>
            </a:r>
            <a:r>
              <a:rPr lang="en-US" altLang="zh-CN" sz="1600" dirty="0"/>
              <a:t>1</a:t>
            </a:r>
            <a:r>
              <a:rPr lang="zh-CN" altLang="zh-CN" sz="1600" dirty="0"/>
              <a:t>中所示的</a:t>
            </a:r>
            <a:r>
              <a:rPr lang="en-US" altLang="zh-CN" sz="1600" dirty="0"/>
              <a:t>UI</a:t>
            </a:r>
            <a:endParaRPr lang="zh-CN" altLang="zh-CN" sz="1600" dirty="0"/>
          </a:p>
          <a:p>
            <a:pPr lvl="0"/>
            <a:r>
              <a:rPr lang="en-US" altLang="zh-CN" sz="1600" dirty="0"/>
              <a:t>3. </a:t>
            </a:r>
            <a:r>
              <a:rPr lang="zh-CN" altLang="zh-CN" sz="1600" dirty="0"/>
              <a:t>用户如果直接点击界面下方的热门城市按钮，城市选择过程结束，进入天气显示界面</a:t>
            </a:r>
          </a:p>
          <a:p>
            <a:pPr lvl="0"/>
            <a:r>
              <a:rPr lang="en-US" altLang="zh-CN" sz="1600" dirty="0"/>
              <a:t>4. </a:t>
            </a:r>
            <a:r>
              <a:rPr lang="zh-CN" altLang="zh-CN" sz="1600" dirty="0"/>
              <a:t>用户点击城门城市后，按钮会呈现出点击的效果</a:t>
            </a:r>
          </a:p>
          <a:p>
            <a:pPr lvl="0"/>
            <a:r>
              <a:rPr lang="en-US" altLang="zh-CN" sz="1600" dirty="0"/>
              <a:t>5. </a:t>
            </a:r>
            <a:r>
              <a:rPr lang="zh-CN" altLang="zh-CN" sz="1600" dirty="0"/>
              <a:t>如果用户点击搜索框，输入了相应的关键字，界面会实时的显示出搜索的结果，用户如若点击搜索结果的行时，进入相应的城市信息显示界面</a:t>
            </a:r>
          </a:p>
          <a:p>
            <a:pPr lvl="0"/>
            <a:r>
              <a:rPr lang="en-US" altLang="zh-CN" sz="1600" dirty="0"/>
              <a:t>6. </a:t>
            </a:r>
            <a:r>
              <a:rPr lang="zh-CN" altLang="zh-CN" sz="1600" dirty="0"/>
              <a:t>如果没有与用户输入关键字匹配的结果，但用户点击输入框是，会在右上方出现一取消的叉号，点击时会结束输入框的激活状态</a:t>
            </a:r>
          </a:p>
          <a:p>
            <a:pPr lvl="0"/>
            <a:r>
              <a:rPr lang="zh-CN" altLang="zh-CN" sz="1600" dirty="0"/>
              <a:t>如果用户点击左上方的叉号，表示用户没有选择具体的城市，直接方法天气显示界面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633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549F-6032-438C-8791-FCDACD9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时间管理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F66356-D5F5-4FFB-8EFE-93FE6EF7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34FB90-1001-4D89-9AA6-83B3F7611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76401"/>
              </p:ext>
            </p:extLst>
          </p:nvPr>
        </p:nvGraphicFramePr>
        <p:xfrm>
          <a:off x="1097280" y="1737360"/>
          <a:ext cx="5740946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45">
                  <a:extLst>
                    <a:ext uri="{9D8B030D-6E8A-4147-A177-3AD203B41FA5}">
                      <a16:colId xmlns:a16="http://schemas.microsoft.com/office/drawing/2014/main" val="274014463"/>
                    </a:ext>
                  </a:extLst>
                </a:gridCol>
                <a:gridCol w="2500566">
                  <a:extLst>
                    <a:ext uri="{9D8B030D-6E8A-4147-A177-3AD203B41FA5}">
                      <a16:colId xmlns:a16="http://schemas.microsoft.com/office/drawing/2014/main" val="2456142906"/>
                    </a:ext>
                  </a:extLst>
                </a:gridCol>
                <a:gridCol w="545510">
                  <a:extLst>
                    <a:ext uri="{9D8B030D-6E8A-4147-A177-3AD203B41FA5}">
                      <a16:colId xmlns:a16="http://schemas.microsoft.com/office/drawing/2014/main" val="1468758575"/>
                    </a:ext>
                  </a:extLst>
                </a:gridCol>
                <a:gridCol w="1300445">
                  <a:extLst>
                    <a:ext uri="{9D8B030D-6E8A-4147-A177-3AD203B41FA5}">
                      <a16:colId xmlns:a16="http://schemas.microsoft.com/office/drawing/2014/main" val="308332599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47556317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Scrum</a:t>
                      </a:r>
                      <a:r>
                        <a:rPr lang="zh-CN" sz="1200" kern="100">
                          <a:effectLst/>
                        </a:rPr>
                        <a:t>第三周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7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本周的工作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下周的工作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821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王晓洁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学习了</a:t>
                      </a:r>
                      <a:r>
                        <a:rPr lang="en-US" sz="1200" kern="100" dirty="0">
                          <a:effectLst/>
                        </a:rPr>
                        <a:t>activity</a:t>
                      </a:r>
                      <a:r>
                        <a:rPr lang="zh-CN" sz="1200" kern="100" dirty="0">
                          <a:effectLst/>
                        </a:rPr>
                        <a:t>的生命周期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学习了各种</a:t>
                      </a:r>
                      <a:r>
                        <a:rPr lang="en-US" sz="1200" kern="100" dirty="0">
                          <a:effectLst/>
                        </a:rPr>
                        <a:t>activity</a:t>
                      </a:r>
                      <a:r>
                        <a:rPr lang="zh-CN" sz="1200" kern="100" dirty="0">
                          <a:effectLst/>
                        </a:rPr>
                        <a:t>之间的交互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学习和各种布局控件的使用，包括</a:t>
                      </a:r>
                      <a:r>
                        <a:rPr lang="en-US" sz="1200" kern="100" dirty="0" err="1">
                          <a:effectLst/>
                        </a:rPr>
                        <a:t>ImageView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TextView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ListView</a:t>
                      </a:r>
                      <a:r>
                        <a:rPr lang="zh-CN" sz="1200" kern="100" dirty="0">
                          <a:effectLst/>
                        </a:rPr>
                        <a:t>等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设计了软件的</a:t>
                      </a:r>
                      <a:r>
                        <a:rPr lang="en-US" sz="1200" kern="100" dirty="0">
                          <a:effectLst/>
                        </a:rPr>
                        <a:t>UI</a:t>
                      </a:r>
                      <a:r>
                        <a:rPr lang="zh-CN" sz="1200" kern="100" dirty="0">
                          <a:effectLst/>
                        </a:rPr>
                        <a:t>界面，主要包括选择城市界面，选择城市失败，成功的界面，使用</a:t>
                      </a:r>
                      <a:r>
                        <a:rPr lang="en-US" sz="1200" kern="100" dirty="0" err="1">
                          <a:effectLst/>
                        </a:rPr>
                        <a:t>mockplus</a:t>
                      </a:r>
                      <a:r>
                        <a:rPr lang="zh-CN" sz="1200" kern="100" dirty="0">
                          <a:effectLst/>
                        </a:rPr>
                        <a:t>的</a:t>
                      </a:r>
                      <a:r>
                        <a:rPr lang="en-US" sz="1200" kern="100" dirty="0">
                          <a:effectLst/>
                        </a:rPr>
                        <a:t>UI</a:t>
                      </a:r>
                      <a:r>
                        <a:rPr lang="zh-CN" sz="1200" kern="100" dirty="0">
                          <a:effectLst/>
                        </a:rPr>
                        <a:t>设计软件制作了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学习安卓的广播机制，数据存储和持久化的方式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开始进入编码阶段，实现基本的图形界面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22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刘诤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学习了</a:t>
                      </a:r>
                      <a:r>
                        <a:rPr lang="en-US" sz="1200" kern="100" dirty="0" err="1">
                          <a:effectLst/>
                        </a:rPr>
                        <a:t>ListView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RecycleView</a:t>
                      </a:r>
                      <a:r>
                        <a:rPr lang="zh-CN" sz="1200" kern="100" dirty="0">
                          <a:effectLst/>
                        </a:rPr>
                        <a:t>和主要的布局控件的使用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设计了软件的</a:t>
                      </a:r>
                      <a:r>
                        <a:rPr lang="en-US" sz="1200" kern="100" dirty="0">
                          <a:effectLst/>
                        </a:rPr>
                        <a:t>UI</a:t>
                      </a:r>
                      <a:r>
                        <a:rPr lang="zh-CN" sz="1200" kern="100" dirty="0">
                          <a:effectLst/>
                        </a:rPr>
                        <a:t>界面，主要包括软件的主界面，显示天气信息的界面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学习安卓的广播机制，数据存储和持久化的方式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开始进入编码阶段，实现基本的图形界面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703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陈祥棉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画用例图，明确需求和用例，完成需求文档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协助需求分析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准备实现基于安卓的实时定位的原型</a:t>
                      </a:r>
                      <a:r>
                        <a:rPr lang="en-US" sz="1200" kern="100">
                          <a:effectLst/>
                        </a:rPr>
                        <a:t>demo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学习布局控件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学习使用地图的</a:t>
                      </a:r>
                      <a:r>
                        <a:rPr lang="en-US" sz="1200" kern="100">
                          <a:effectLst/>
                        </a:rPr>
                        <a:t>API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继续实现基于安卓的实时定位的原型</a:t>
                      </a:r>
                      <a:r>
                        <a:rPr lang="en-US" sz="1200" kern="100">
                          <a:effectLst/>
                        </a:rPr>
                        <a:t>demo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0828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C6A5B57-8D8A-4063-9720-CDED255F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845" y="23286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4BB526-0D4B-49FF-AE52-10A6F3E304F6}"/>
              </a:ext>
            </a:extLst>
          </p:cNvPr>
          <p:cNvSpPr txBox="1"/>
          <p:nvPr/>
        </p:nvSpPr>
        <p:spPr>
          <a:xfrm>
            <a:off x="7540831" y="1864426"/>
            <a:ext cx="3491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需求分析</a:t>
            </a:r>
            <a:r>
              <a:rPr lang="en-US" altLang="zh-CN" dirty="0"/>
              <a:t>(3</a:t>
            </a:r>
            <a:r>
              <a:rPr lang="zh-CN" altLang="en-US" dirty="0"/>
              <a:t>个工作日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系统设计</a:t>
            </a:r>
            <a:r>
              <a:rPr lang="en-US" altLang="zh-CN" dirty="0"/>
              <a:t>(10</a:t>
            </a:r>
            <a:r>
              <a:rPr lang="zh-CN" altLang="en-US" dirty="0"/>
              <a:t>个工作日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代码编写</a:t>
            </a:r>
            <a:r>
              <a:rPr lang="en-US" altLang="zh-CN" dirty="0"/>
              <a:t>(45</a:t>
            </a:r>
            <a:r>
              <a:rPr lang="zh-CN" altLang="en-US" dirty="0"/>
              <a:t>个工作日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单元测试</a:t>
            </a:r>
            <a:r>
              <a:rPr lang="en-US" altLang="zh-CN" dirty="0"/>
              <a:t>(3</a:t>
            </a:r>
            <a:r>
              <a:rPr lang="zh-CN" altLang="en-US" dirty="0"/>
              <a:t>个工作日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集成测试</a:t>
            </a:r>
            <a:r>
              <a:rPr lang="en-US" altLang="zh-CN" dirty="0"/>
              <a:t>(2</a:t>
            </a:r>
            <a:r>
              <a:rPr lang="zh-CN" altLang="en-US" dirty="0"/>
              <a:t>个工作日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产品发布</a:t>
            </a:r>
            <a:r>
              <a:rPr lang="en-US" altLang="zh-CN" dirty="0"/>
              <a:t>(1</a:t>
            </a:r>
            <a:r>
              <a:rPr lang="zh-CN" altLang="en-US" dirty="0"/>
              <a:t>个工作日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474B-7D42-426D-8115-A0E1E5BA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成本管理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126C1F-96E9-4F4D-9CE3-0966D186143B}"/>
              </a:ext>
            </a:extLst>
          </p:cNvPr>
          <p:cNvSpPr txBox="1"/>
          <p:nvPr/>
        </p:nvSpPr>
        <p:spPr>
          <a:xfrm>
            <a:off x="1211580" y="2228850"/>
            <a:ext cx="5737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其项目的成本预算成本如下：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直接成本</a:t>
            </a:r>
            <a:r>
              <a:rPr lang="en-US" altLang="zh-CN" b="1" dirty="0"/>
              <a:t> </a:t>
            </a:r>
            <a:r>
              <a:rPr lang="en-US" altLang="zh-CN" dirty="0"/>
              <a:t>= 4560</a:t>
            </a:r>
            <a:r>
              <a:rPr lang="zh-CN" altLang="zh-CN" dirty="0"/>
              <a:t>元。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间接成本</a:t>
            </a:r>
            <a:r>
              <a:rPr lang="en-US" altLang="zh-CN" dirty="0"/>
              <a:t>(</a:t>
            </a:r>
            <a:r>
              <a:rPr lang="zh-CN" altLang="zh-CN" dirty="0"/>
              <a:t>我们的</a:t>
            </a:r>
            <a:r>
              <a:rPr lang="en-US" altLang="zh-CN" dirty="0"/>
              <a:t>API</a:t>
            </a:r>
            <a:r>
              <a:rPr lang="zh-CN" altLang="en-US" dirty="0"/>
              <a:t>数据接口费用、项目维护的费用等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根据以往经验，采用公式：间接成本</a:t>
            </a:r>
            <a:r>
              <a:rPr lang="en-US" altLang="zh-CN" dirty="0"/>
              <a:t>=25%*</a:t>
            </a:r>
            <a:r>
              <a:rPr lang="zh-CN" altLang="zh-CN" dirty="0"/>
              <a:t>直接成本</a:t>
            </a:r>
            <a:r>
              <a:rPr lang="en-US" altLang="zh-CN" dirty="0"/>
              <a:t>=15423</a:t>
            </a:r>
            <a:r>
              <a:rPr lang="zh-CN" altLang="zh-CN" dirty="0"/>
              <a:t>元。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总估算成本</a:t>
            </a:r>
            <a:endParaRPr lang="zh-CN" altLang="zh-CN" dirty="0"/>
          </a:p>
          <a:p>
            <a:r>
              <a:rPr lang="zh-CN" altLang="zh-CN" dirty="0"/>
              <a:t>项目总估算成本</a:t>
            </a:r>
            <a:r>
              <a:rPr lang="en-US" altLang="zh-CN" dirty="0"/>
              <a:t>=4560+15423=19983</a:t>
            </a:r>
            <a:r>
              <a:rPr lang="zh-CN" altLang="zh-CN" dirty="0"/>
              <a:t>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22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70A99-0DF5-4904-BB76-E928B9A1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质量管理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BA09E1-5AD0-498B-ACEA-87FED8D5ADC8}"/>
              </a:ext>
            </a:extLst>
          </p:cNvPr>
          <p:cNvSpPr txBox="1"/>
          <p:nvPr/>
        </p:nvSpPr>
        <p:spPr>
          <a:xfrm>
            <a:off x="1383030" y="2000250"/>
            <a:ext cx="6892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zh-CN" dirty="0"/>
              <a:t>质量管理是指确定质量方针、目标和职责，并通过质量体系中的质量策划、控制、保证和改进来使其实现的全部活动。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我们按照对软件需求的制定做了严格要求，对需求进行记录、归纳、澄清、确认和跟踪。同时为了保证需求能被有效的管理和实现，要求在对需求进行归纳、澄清、确认和跟踪后需要提交需求管理电子文档，并及时对需求文档进行审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本项目主要设置了四个里程碑节点，分别</a:t>
            </a:r>
            <a:r>
              <a:rPr lang="zh-CN" altLang="en-US" dirty="0"/>
              <a:t>是</a:t>
            </a:r>
            <a:endParaRPr lang="zh-CN" altLang="zh-CN" dirty="0"/>
          </a:p>
          <a:p>
            <a:pPr lvl="0"/>
            <a:r>
              <a:rPr lang="en-US" altLang="zh-CN" dirty="0"/>
              <a:t>1. </a:t>
            </a:r>
            <a:r>
              <a:rPr lang="zh-CN" altLang="zh-CN" dirty="0"/>
              <a:t>可行性分析、功能需求设计</a:t>
            </a:r>
          </a:p>
          <a:p>
            <a:pPr lvl="0"/>
            <a:r>
              <a:rPr lang="en-US" altLang="zh-CN" dirty="0"/>
              <a:t>2. </a:t>
            </a:r>
            <a:r>
              <a:rPr lang="zh-CN" altLang="zh-CN" dirty="0"/>
              <a:t>编码和单元模块测试</a:t>
            </a:r>
          </a:p>
          <a:p>
            <a:pPr lvl="0"/>
            <a:r>
              <a:rPr lang="en-US" altLang="zh-CN" dirty="0"/>
              <a:t>3. </a:t>
            </a:r>
            <a:r>
              <a:rPr lang="zh-CN" altLang="zh-CN" dirty="0"/>
              <a:t>集成测试</a:t>
            </a:r>
          </a:p>
          <a:p>
            <a:pPr lvl="0"/>
            <a:r>
              <a:rPr lang="en-US" altLang="zh-CN" dirty="0"/>
              <a:t>4. </a:t>
            </a:r>
            <a:r>
              <a:rPr lang="zh-CN" altLang="zh-CN" dirty="0"/>
              <a:t>系统发布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80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0CE85-B617-483A-8535-FCCB69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2C192-E9AE-4293-A517-D55974E0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本小组完成了一个基于安卓操作系统的天气预报</a:t>
            </a:r>
            <a:r>
              <a:rPr lang="en-US" altLang="zh-CN" dirty="0"/>
              <a:t>app</a:t>
            </a:r>
            <a:r>
              <a:rPr lang="zh-CN" altLang="zh-CN" dirty="0"/>
              <a:t>（明日天气），实现了实时查看全国主要城市县当前和未来三天内的天气预报情况，搜索、选择城市等功能。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1. </a:t>
            </a:r>
            <a:r>
              <a:rPr lang="zh-CN" altLang="zh-CN" dirty="0"/>
              <a:t>用户可以通过这款应用查看全国任意城市未来某一时刻的天气信息、自由切换城市、手动更新天气、后台自动更新天气。</a:t>
            </a:r>
          </a:p>
          <a:p>
            <a:pPr lvl="0"/>
            <a:r>
              <a:rPr lang="en-US" altLang="zh-CN" dirty="0"/>
              <a:t>2. </a:t>
            </a:r>
            <a:r>
              <a:rPr lang="zh-CN" altLang="zh-CN" dirty="0"/>
              <a:t>用户可以通过这款应用获取每日某地的空气质量情况（</a:t>
            </a:r>
            <a:r>
              <a:rPr lang="en-US" altLang="zh-CN" dirty="0"/>
              <a:t>AQI</a:t>
            </a:r>
            <a:r>
              <a:rPr lang="zh-CN" altLang="zh-CN" dirty="0"/>
              <a:t>指数与</a:t>
            </a:r>
            <a:r>
              <a:rPr lang="en-US" altLang="zh-CN" dirty="0"/>
              <a:t>PM2.5</a:t>
            </a:r>
            <a:r>
              <a:rPr lang="zh-CN" altLang="zh-CN" dirty="0"/>
              <a:t>指数）</a:t>
            </a:r>
          </a:p>
          <a:p>
            <a:pPr lvl="0"/>
            <a:r>
              <a:rPr lang="en-US" altLang="zh-CN" dirty="0"/>
              <a:t>3. </a:t>
            </a:r>
            <a:r>
              <a:rPr lang="zh-CN" altLang="zh-CN" dirty="0"/>
              <a:t>用户可以通过这款应用获取每日与天气相应的生活建议（出行建议、洗车建议、运动建议）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6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A0AE-5326-48D3-A3E3-F59A6614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系统功能架构图</a:t>
            </a:r>
            <a:r>
              <a:rPr lang="en-US" altLang="zh-CN" b="1" dirty="0"/>
              <a:t>(MVP)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 descr="https://camo.githubusercontent.com/b184d0d01e6170830f3dae88a20199f6ef3bcfc3/687474703a2f2f7777312e73696e61696d672e636e2f6c617267652f30303679386c566167773166617061626d6370696a6a33307530306933676f332e6a7067">
            <a:extLst>
              <a:ext uri="{FF2B5EF4-FFF2-40B4-BE49-F238E27FC236}">
                <a16:creationId xmlns:a16="http://schemas.microsoft.com/office/drawing/2014/main" id="{74B5B541-61C1-49B4-9C82-3C5D24B136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43101"/>
            <a:ext cx="6469380" cy="3726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28EA9C-4870-4BE6-80A7-F5C260703E20}"/>
              </a:ext>
            </a:extLst>
          </p:cNvPr>
          <p:cNvSpPr txBox="1"/>
          <p:nvPr/>
        </p:nvSpPr>
        <p:spPr>
          <a:xfrm>
            <a:off x="7509510" y="1840231"/>
            <a:ext cx="3794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r>
              <a:rPr lang="zh-CN" altLang="zh-CN" dirty="0"/>
              <a:t>角色主要是提供了数据的存取功能，它是封装了数据库和网络获取数据的角色。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View</a:t>
            </a:r>
            <a:r>
              <a:rPr lang="zh-CN" altLang="zh-CN" dirty="0"/>
              <a:t>：用户界面，通常指</a:t>
            </a:r>
            <a:r>
              <a:rPr lang="en-US" altLang="zh-CN" dirty="0"/>
              <a:t>Activity</a:t>
            </a:r>
            <a:r>
              <a:rPr lang="zh-CN" altLang="zh-CN" dirty="0"/>
              <a:t>、</a:t>
            </a:r>
            <a:r>
              <a:rPr lang="en-US" altLang="zh-CN" dirty="0"/>
              <a:t>Fragment</a:t>
            </a:r>
            <a:r>
              <a:rPr lang="zh-CN" altLang="zh-CN" dirty="0"/>
              <a:t>或者某个</a:t>
            </a:r>
            <a:r>
              <a:rPr lang="en-US" altLang="zh-CN" dirty="0"/>
              <a:t>View</a:t>
            </a:r>
            <a:r>
              <a:rPr lang="zh-CN" altLang="zh-CN" dirty="0"/>
              <a:t>控件，含有一个</a:t>
            </a:r>
            <a:r>
              <a:rPr lang="en-US" altLang="zh-CN" dirty="0"/>
              <a:t>Presenter</a:t>
            </a:r>
            <a:r>
              <a:rPr lang="zh-CN" altLang="zh-CN" dirty="0"/>
              <a:t>成员变量。将</a:t>
            </a:r>
            <a:r>
              <a:rPr lang="en-US" altLang="zh-CN" dirty="0"/>
              <a:t>View</a:t>
            </a:r>
            <a:r>
              <a:rPr lang="zh-CN" altLang="zh-CN" dirty="0"/>
              <a:t>上的操作交给</a:t>
            </a:r>
            <a:r>
              <a:rPr lang="en-US" altLang="zh-CN" dirty="0"/>
              <a:t>Presenter</a:t>
            </a:r>
            <a:r>
              <a:rPr lang="zh-CN" altLang="zh-CN" dirty="0"/>
              <a:t>进行实现。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Presenter</a:t>
            </a:r>
            <a:r>
              <a:rPr lang="zh-CN" altLang="zh-CN" dirty="0"/>
              <a:t>：交互中间人的角色。它从</a:t>
            </a:r>
            <a:r>
              <a:rPr lang="en-US" altLang="zh-CN" dirty="0"/>
              <a:t>Model</a:t>
            </a:r>
            <a:r>
              <a:rPr lang="zh-CN" altLang="zh-CN" dirty="0"/>
              <a:t>层检索数据后，返回给</a:t>
            </a:r>
            <a:r>
              <a:rPr lang="en-US" altLang="zh-CN" dirty="0"/>
              <a:t>View</a:t>
            </a:r>
            <a:r>
              <a:rPr lang="zh-CN" altLang="zh-CN" dirty="0"/>
              <a:t>层，使得</a:t>
            </a:r>
            <a:r>
              <a:rPr lang="en-US" altLang="zh-CN" dirty="0"/>
              <a:t>Model</a:t>
            </a:r>
            <a:r>
              <a:rPr lang="zh-CN" altLang="zh-CN" dirty="0"/>
              <a:t>与</a:t>
            </a:r>
            <a:r>
              <a:rPr lang="en-US" altLang="zh-CN" dirty="0"/>
              <a:t>View</a:t>
            </a:r>
            <a:r>
              <a:rPr lang="zh-CN" altLang="zh-CN" dirty="0"/>
              <a:t>没有耦合，将业务逻辑也从</a:t>
            </a:r>
            <a:r>
              <a:rPr lang="en-US" altLang="zh-CN" dirty="0"/>
              <a:t>View</a:t>
            </a:r>
            <a:r>
              <a:rPr lang="zh-CN" altLang="zh-CN" dirty="0"/>
              <a:t>角色上抽离出来。）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06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79236-0C3E-4A9A-9322-97A43D2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需求分析建模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8668EB-A6F3-4FB6-91FE-A610DD099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290" y="1737360"/>
            <a:ext cx="6653228" cy="40625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4554DF-6D19-4CAA-BB5C-1334DBE00AB6}"/>
              </a:ext>
            </a:extLst>
          </p:cNvPr>
          <p:cNvSpPr txBox="1"/>
          <p:nvPr/>
        </p:nvSpPr>
        <p:spPr>
          <a:xfrm>
            <a:off x="8755380" y="1737360"/>
            <a:ext cx="2731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该用例图中参与者有用户、系统。</a:t>
            </a:r>
          </a:p>
          <a:p>
            <a:r>
              <a:rPr lang="zh-CN" altLang="zh-CN" dirty="0"/>
              <a:t>其中，用例包含显示天气主界面、查看多城市管理信息、进入城市选择、主界面下拉刷新和天气获取失败。</a:t>
            </a:r>
          </a:p>
          <a:p>
            <a:r>
              <a:rPr lang="zh-CN" altLang="zh-CN" dirty="0"/>
              <a:t>查看多城市管理信息、进入城市选择、主界面下拉刷新、天气信息获取失败都是扩展自显示天气主界面，同时，显示天气主界面是用户和系统交互的桥梁。</a:t>
            </a:r>
          </a:p>
        </p:txBody>
      </p:sp>
    </p:spTree>
    <p:extLst>
      <p:ext uri="{BB962C8B-B14F-4D97-AF65-F5344CB8AC3E}">
        <p14:creationId xmlns:p14="http://schemas.microsoft.com/office/powerpoint/2010/main" val="151051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9747-7B60-4E31-9065-53B7016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类建模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9B98C5-2A89-4CC8-9E0C-3971B37F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1" y="1737360"/>
            <a:ext cx="6572018" cy="3988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B4F7C8-EAC8-45B4-8F9C-C92C1D884A06}"/>
              </a:ext>
            </a:extLst>
          </p:cNvPr>
          <p:cNvSpPr txBox="1"/>
          <p:nvPr/>
        </p:nvSpPr>
        <p:spPr>
          <a:xfrm>
            <a:off x="7223760" y="1737360"/>
            <a:ext cx="4194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UML</a:t>
            </a:r>
            <a:r>
              <a:rPr lang="zh-CN" altLang="zh-CN" b="1" dirty="0"/>
              <a:t>图中相关类与接口的介绍：</a:t>
            </a:r>
            <a:endParaRPr lang="zh-CN" altLang="zh-CN" dirty="0"/>
          </a:p>
          <a:p>
            <a:r>
              <a:rPr lang="en-US" altLang="zh-CN" dirty="0"/>
              <a:t>1. Province</a:t>
            </a:r>
            <a:r>
              <a:rPr lang="zh-CN" altLang="zh-CN" dirty="0"/>
              <a:t>：实体类。主要实现有关省份</a:t>
            </a:r>
            <a:r>
              <a:rPr lang="en-US" altLang="zh-CN" dirty="0"/>
              <a:t>ID</a:t>
            </a:r>
            <a:r>
              <a:rPr lang="zh-CN" altLang="zh-CN" dirty="0"/>
              <a:t>、省份名字等信息及相关的</a:t>
            </a:r>
            <a:r>
              <a:rPr lang="en-US" altLang="zh-CN" dirty="0"/>
              <a:t>getter</a:t>
            </a:r>
            <a:r>
              <a:rPr lang="zh-CN" altLang="zh-CN" dirty="0"/>
              <a:t>和</a:t>
            </a:r>
            <a:r>
              <a:rPr lang="en-US" altLang="zh-CN" dirty="0"/>
              <a:t>setter</a:t>
            </a:r>
            <a:r>
              <a:rPr lang="zh-CN" altLang="zh-CN" dirty="0"/>
              <a:t>方法。</a:t>
            </a:r>
          </a:p>
          <a:p>
            <a:r>
              <a:rPr lang="en-US" altLang="zh-CN" dirty="0"/>
              <a:t>2. City: </a:t>
            </a:r>
            <a:r>
              <a:rPr lang="zh-CN" altLang="zh-CN" dirty="0"/>
              <a:t>实体类。主要实现有关城市</a:t>
            </a:r>
            <a:r>
              <a:rPr lang="en-US" altLang="zh-CN" dirty="0"/>
              <a:t>ID</a:t>
            </a:r>
            <a:r>
              <a:rPr lang="zh-CN" altLang="zh-CN" dirty="0"/>
              <a:t>、城市名字的信息及相关的</a:t>
            </a:r>
            <a:r>
              <a:rPr lang="en-US" altLang="zh-CN" dirty="0"/>
              <a:t>getter</a:t>
            </a:r>
            <a:r>
              <a:rPr lang="zh-CN" altLang="zh-CN" dirty="0"/>
              <a:t>和</a:t>
            </a:r>
            <a:r>
              <a:rPr lang="en-US" altLang="zh-CN" dirty="0"/>
              <a:t>setter</a:t>
            </a:r>
            <a:r>
              <a:rPr lang="zh-CN" altLang="zh-CN" dirty="0"/>
              <a:t>方法。</a:t>
            </a:r>
          </a:p>
          <a:p>
            <a:r>
              <a:rPr lang="en-US" altLang="zh-CN" dirty="0"/>
              <a:t>3. County</a:t>
            </a:r>
            <a:r>
              <a:rPr lang="zh-CN" altLang="zh-CN" dirty="0"/>
              <a:t>：实体类。主要实现有关县的</a:t>
            </a:r>
            <a:r>
              <a:rPr lang="en-US" altLang="zh-CN" dirty="0"/>
              <a:t>ID</a:t>
            </a:r>
            <a:r>
              <a:rPr lang="zh-CN" altLang="zh-CN" dirty="0"/>
              <a:t>、名字、天气代号等的信息及相关的</a:t>
            </a:r>
            <a:r>
              <a:rPr lang="en-US" altLang="zh-CN" dirty="0"/>
              <a:t>getter</a:t>
            </a:r>
            <a:r>
              <a:rPr lang="zh-CN" altLang="zh-CN" dirty="0"/>
              <a:t>和</a:t>
            </a:r>
            <a:r>
              <a:rPr lang="en-US" altLang="zh-CN" dirty="0"/>
              <a:t>setter</a:t>
            </a:r>
            <a:r>
              <a:rPr lang="zh-CN" altLang="zh-CN" dirty="0"/>
              <a:t>方法。</a:t>
            </a:r>
          </a:p>
          <a:p>
            <a:r>
              <a:rPr lang="en-US" altLang="zh-CN" dirty="0"/>
              <a:t>4. Utility</a:t>
            </a:r>
            <a:r>
              <a:rPr lang="zh-CN" altLang="zh-CN" dirty="0"/>
              <a:t>：实体类。主要实现有关数据库查询的功能方法。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HttpUtil</a:t>
            </a:r>
            <a:r>
              <a:rPr lang="zh-CN" altLang="zh-CN" dirty="0"/>
              <a:t>：实体类。主要实现异步网络请求的功能方法。</a:t>
            </a:r>
          </a:p>
        </p:txBody>
      </p:sp>
    </p:spTree>
    <p:extLst>
      <p:ext uri="{BB962C8B-B14F-4D97-AF65-F5344CB8AC3E}">
        <p14:creationId xmlns:p14="http://schemas.microsoft.com/office/powerpoint/2010/main" val="158048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51424-664E-4E6D-9416-A9EEBC4F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前期</a:t>
            </a:r>
            <a:r>
              <a:rPr lang="en-US" altLang="zh-CN" b="1" dirty="0"/>
              <a:t>UI</a:t>
            </a:r>
            <a:r>
              <a:rPr lang="zh-CN" altLang="zh-CN" b="1" dirty="0"/>
              <a:t>模型设计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 descr="C:\Users\刘诤\Documents\Tencent Files\862216098\FileRecv\MobileFile\Image\3O0VKQHWDLKJBLX3_R{Y1{0.png">
            <a:extLst>
              <a:ext uri="{FF2B5EF4-FFF2-40B4-BE49-F238E27FC236}">
                <a16:creationId xmlns:a16="http://schemas.microsoft.com/office/drawing/2014/main" id="{F554E238-5509-446D-B3D4-0B070BD04F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1737360"/>
            <a:ext cx="2434590" cy="404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刘诤\Documents\Tencent Files\862216098\FileRecv\MobileFile\Image\9{JDE{[HZ6RYBKJCLE6E{97.png">
            <a:extLst>
              <a:ext uri="{FF2B5EF4-FFF2-40B4-BE49-F238E27FC236}">
                <a16:creationId xmlns:a16="http://schemas.microsoft.com/office/drawing/2014/main" id="{5B3110F1-C159-4F59-9D89-25B6EF340F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0" y="1737360"/>
            <a:ext cx="2388870" cy="404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刘诤\Documents\Tencent Files\862216098\FileRecv\MobileFile\Image\UQ4TI~R9K[TNACAR6G]3CBF.png">
            <a:extLst>
              <a:ext uri="{FF2B5EF4-FFF2-40B4-BE49-F238E27FC236}">
                <a16:creationId xmlns:a16="http://schemas.microsoft.com/office/drawing/2014/main" id="{3745CBA8-AAD3-45F1-ABF4-45345FE53F8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10" y="1759367"/>
            <a:ext cx="2468880" cy="4024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38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0D9A-A2A6-4120-82F1-EA9075B7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图片 3" descr="C:\Users\刘诤\Documents\Tencent Files\862216098\Image\Group\Q1X7_Y38A67U5QUGUUGPCL5.jpg">
            <a:extLst>
              <a:ext uri="{FF2B5EF4-FFF2-40B4-BE49-F238E27FC236}">
                <a16:creationId xmlns:a16="http://schemas.microsoft.com/office/drawing/2014/main" id="{EF894451-A79D-48E6-B5D9-3E9ECA9481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27" y="1737360"/>
            <a:ext cx="2415223" cy="4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刘诤\Documents\Tencent Files\862216098\Image\Group\~7J(9}Y0MMPYZA)J~YQ~3$A.jpg">
            <a:extLst>
              <a:ext uri="{FF2B5EF4-FFF2-40B4-BE49-F238E27FC236}">
                <a16:creationId xmlns:a16="http://schemas.microsoft.com/office/drawing/2014/main" id="{C004BA0C-A90F-42E3-858A-BC76E69EF6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1" y="1737360"/>
            <a:ext cx="2194560" cy="436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刘诤\Documents\Tencent Files\862216098\FileRecv\MobileFile\Screenshot_2017-04-19-22-07-23.png">
            <a:extLst>
              <a:ext uri="{FF2B5EF4-FFF2-40B4-BE49-F238E27FC236}">
                <a16:creationId xmlns:a16="http://schemas.microsoft.com/office/drawing/2014/main" id="{D05C623A-712C-4083-8D18-198C11A5A9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2" y="1737360"/>
            <a:ext cx="2362518" cy="4366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4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4E60-EF67-4DB7-BB29-32AD2DCC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选择页面用例图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1A4BCA-E6D0-477A-9D98-75651BB0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1" y="1737360"/>
            <a:ext cx="6949668" cy="36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4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ADC98-DB9C-47CC-8093-CA967ACB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选择页面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4" name="图片 3" descr="F:\qqHiggins\867778117\Image\Group\71)EX%[M%8ENS@{1ZNA[@{T.jpg">
            <a:extLst>
              <a:ext uri="{FF2B5EF4-FFF2-40B4-BE49-F238E27FC236}">
                <a16:creationId xmlns:a16="http://schemas.microsoft.com/office/drawing/2014/main" id="{674CD6A9-91DE-4F8E-9F90-50FC4A8C18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212598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F:\qqHiggins\867778117\Image\Group\TVURN{M~4{J5ERQI92MRGJ8.jpg">
            <a:extLst>
              <a:ext uri="{FF2B5EF4-FFF2-40B4-BE49-F238E27FC236}">
                <a16:creationId xmlns:a16="http://schemas.microsoft.com/office/drawing/2014/main" id="{3B8C9127-45A0-438A-B02D-4E7EE8B3AF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90" y="1737360"/>
            <a:ext cx="22288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F:\qqHiggins\867778117\Image\Group\])B~3E$Q]VK{3~$FGQBB347.jpg">
            <a:extLst>
              <a:ext uri="{FF2B5EF4-FFF2-40B4-BE49-F238E27FC236}">
                <a16:creationId xmlns:a16="http://schemas.microsoft.com/office/drawing/2014/main" id="{9B47D097-7624-43AA-85D5-24EE46FD671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80" y="1737360"/>
            <a:ext cx="2170430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8725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964</Words>
  <Application>Microsoft Office PowerPoint</Application>
  <PresentationFormat>宽屏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回顾</vt:lpstr>
      <vt:lpstr>安卓应用“明日天气”</vt:lpstr>
      <vt:lpstr>项目介绍</vt:lpstr>
      <vt:lpstr>系统功能架构图(MVP) </vt:lpstr>
      <vt:lpstr>需求分析建模 </vt:lpstr>
      <vt:lpstr>类建模</vt:lpstr>
      <vt:lpstr>前期UI模型设计 </vt:lpstr>
      <vt:lpstr>主界面UI</vt:lpstr>
      <vt:lpstr>选择页面用例图</vt:lpstr>
      <vt:lpstr>选择页面UI设计</vt:lpstr>
      <vt:lpstr>用户操作说明</vt:lpstr>
      <vt:lpstr>时间管理</vt:lpstr>
      <vt:lpstr>成本管理</vt:lpstr>
      <vt:lpstr>质量管理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安卓应用“明日天气”</dc:title>
  <dc:creator>刘诤</dc:creator>
  <cp:lastModifiedBy>刘诤</cp:lastModifiedBy>
  <cp:revision>6</cp:revision>
  <dcterms:created xsi:type="dcterms:W3CDTF">2017-05-19T06:05:53Z</dcterms:created>
  <dcterms:modified xsi:type="dcterms:W3CDTF">2017-05-19T06:52:13Z</dcterms:modified>
</cp:coreProperties>
</file>