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7" r:id="rId8"/>
    <p:sldId id="281" r:id="rId9"/>
    <p:sldId id="268" r:id="rId10"/>
    <p:sldId id="283" r:id="rId11"/>
    <p:sldId id="284" r:id="rId12"/>
    <p:sldId id="285" r:id="rId13"/>
    <p:sldId id="286" r:id="rId14"/>
    <p:sldId id="260" r:id="rId15"/>
    <p:sldId id="278" r:id="rId16"/>
    <p:sldId id="26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42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11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37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95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27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8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07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04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27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7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36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59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DA2BF-55B3-4F87-A555-616E29ECEA11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0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81743" y="685800"/>
            <a:ext cx="10428514" cy="548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2220000">
            <a:off x="732768" y="-750453"/>
            <a:ext cx="297950" cy="4232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220000">
            <a:off x="986445" y="-733888"/>
            <a:ext cx="297950" cy="507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2220000">
            <a:off x="11161282" y="3367823"/>
            <a:ext cx="297950" cy="42329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2220000">
            <a:off x="10853441" y="2590679"/>
            <a:ext cx="297950" cy="48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465615" y="2421679"/>
            <a:ext cx="7260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spc="200" dirty="0">
                <a:solidFill>
                  <a:schemeClr val="bg1"/>
                </a:solidFill>
                <a:latin typeface="Britannic Bold" panose="020B0903060703020204" pitchFamily="34" charset="0"/>
                <a:cs typeface="Calibri" panose="020F0502020204030204" pitchFamily="34" charset="0"/>
              </a:rPr>
              <a:t>无线点餐系统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653643" y="4104890"/>
            <a:ext cx="2884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报告人：刘诤</a:t>
            </a:r>
          </a:p>
        </p:txBody>
      </p:sp>
    </p:spTree>
    <p:extLst>
      <p:ext uri="{BB962C8B-B14F-4D97-AF65-F5344CB8AC3E}">
        <p14:creationId xmlns:p14="http://schemas.microsoft.com/office/powerpoint/2010/main" val="74116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0" y="489983"/>
            <a:ext cx="12192000" cy="651798"/>
            <a:chOff x="0" y="489983"/>
            <a:chExt cx="12192000" cy="651798"/>
          </a:xfrm>
        </p:grpSpPr>
        <p:sp>
          <p:nvSpPr>
            <p:cNvPr id="40" name="矩形 39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42" name="矩形 41"/>
            <p:cNvSpPr/>
            <p:nvPr/>
          </p:nvSpPr>
          <p:spPr>
            <a:xfrm>
              <a:off x="1251955" y="489983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cs typeface="+mn-ea"/>
                  <a:sym typeface="+mn-lt"/>
                </a:rPr>
                <a:t>功能设计</a:t>
              </a:r>
            </a:p>
          </p:txBody>
        </p:sp>
        <p:sp>
          <p:nvSpPr>
            <p:cNvPr id="43" name="TextBox 9"/>
            <p:cNvSpPr txBox="1"/>
            <p:nvPr/>
          </p:nvSpPr>
          <p:spPr>
            <a:xfrm>
              <a:off x="444904" y="772449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UI</a:t>
              </a:r>
              <a:r>
                <a:rPr lang="zh-CN" altLang="en-US" dirty="0">
                  <a:cs typeface="+mn-ea"/>
                  <a:sym typeface="+mn-lt"/>
                </a:rPr>
                <a:t>设计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650595" y="1044593"/>
            <a:ext cx="2035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点餐主页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175" y="1567813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8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0" y="489983"/>
            <a:ext cx="12192000" cy="651798"/>
            <a:chOff x="0" y="489983"/>
            <a:chExt cx="12192000" cy="651798"/>
          </a:xfrm>
        </p:grpSpPr>
        <p:sp>
          <p:nvSpPr>
            <p:cNvPr id="40" name="矩形 39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42" name="矩形 41"/>
            <p:cNvSpPr/>
            <p:nvPr/>
          </p:nvSpPr>
          <p:spPr>
            <a:xfrm>
              <a:off x="1251955" y="489983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cs typeface="+mn-ea"/>
                  <a:sym typeface="+mn-lt"/>
                </a:rPr>
                <a:t>功能设计</a:t>
              </a:r>
            </a:p>
          </p:txBody>
        </p:sp>
        <p:sp>
          <p:nvSpPr>
            <p:cNvPr id="43" name="TextBox 9"/>
            <p:cNvSpPr txBox="1"/>
            <p:nvPr/>
          </p:nvSpPr>
          <p:spPr>
            <a:xfrm>
              <a:off x="444904" y="772449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UI</a:t>
              </a:r>
              <a:r>
                <a:rPr lang="zh-CN" altLang="en-US" dirty="0">
                  <a:cs typeface="+mn-ea"/>
                  <a:sym typeface="+mn-lt"/>
                </a:rPr>
                <a:t>设计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787704" y="1141781"/>
            <a:ext cx="2035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点餐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91" y="1665001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95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0" y="489983"/>
            <a:ext cx="12192000" cy="651798"/>
            <a:chOff x="0" y="489983"/>
            <a:chExt cx="12192000" cy="651798"/>
          </a:xfrm>
        </p:grpSpPr>
        <p:sp>
          <p:nvSpPr>
            <p:cNvPr id="40" name="矩形 39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42" name="矩形 41"/>
            <p:cNvSpPr/>
            <p:nvPr/>
          </p:nvSpPr>
          <p:spPr>
            <a:xfrm>
              <a:off x="1251955" y="489983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cs typeface="+mn-ea"/>
                  <a:sym typeface="+mn-lt"/>
                </a:rPr>
                <a:t>功能设计</a:t>
              </a:r>
            </a:p>
          </p:txBody>
        </p:sp>
        <p:sp>
          <p:nvSpPr>
            <p:cNvPr id="43" name="TextBox 9"/>
            <p:cNvSpPr txBox="1"/>
            <p:nvPr/>
          </p:nvSpPr>
          <p:spPr>
            <a:xfrm>
              <a:off x="444904" y="772449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UI</a:t>
              </a:r>
              <a:r>
                <a:rPr lang="zh-CN" altLang="en-US" dirty="0">
                  <a:cs typeface="+mn-ea"/>
                  <a:sym typeface="+mn-lt"/>
                </a:rPr>
                <a:t>设计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650595" y="1141781"/>
            <a:ext cx="2035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结账界面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43" y="1665001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30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0" y="489983"/>
            <a:ext cx="12192000" cy="651798"/>
            <a:chOff x="0" y="489983"/>
            <a:chExt cx="12192000" cy="651798"/>
          </a:xfrm>
        </p:grpSpPr>
        <p:sp>
          <p:nvSpPr>
            <p:cNvPr id="40" name="矩形 39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42" name="矩形 41"/>
            <p:cNvSpPr/>
            <p:nvPr/>
          </p:nvSpPr>
          <p:spPr>
            <a:xfrm>
              <a:off x="1251955" y="489983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cs typeface="+mn-ea"/>
                  <a:sym typeface="+mn-lt"/>
                </a:rPr>
                <a:t>功能设计</a:t>
              </a:r>
            </a:p>
          </p:txBody>
        </p:sp>
        <p:sp>
          <p:nvSpPr>
            <p:cNvPr id="43" name="TextBox 9"/>
            <p:cNvSpPr txBox="1"/>
            <p:nvPr/>
          </p:nvSpPr>
          <p:spPr>
            <a:xfrm>
              <a:off x="444904" y="772449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UI</a:t>
              </a:r>
              <a:r>
                <a:rPr lang="zh-CN" altLang="en-US" dirty="0">
                  <a:cs typeface="+mn-ea"/>
                  <a:sym typeface="+mn-lt"/>
                </a:rPr>
                <a:t>设计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214422" y="957115"/>
            <a:ext cx="2035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提交订单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91" y="148033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73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/>
          <p:cNvCxnSpPr/>
          <p:nvPr/>
        </p:nvCxnSpPr>
        <p:spPr>
          <a:xfrm rot="60000" flipH="1">
            <a:off x="6243009" y="-229905"/>
            <a:ext cx="1244600" cy="1703108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60000" flipH="1">
            <a:off x="4481178" y="5410197"/>
            <a:ext cx="1244600" cy="1703108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 rot="2220000">
            <a:off x="7046534" y="-332351"/>
            <a:ext cx="297950" cy="19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 rot="2220000">
            <a:off x="4682414" y="5218853"/>
            <a:ext cx="297950" cy="19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905250" y="1257300"/>
            <a:ext cx="4381500" cy="4381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4263269" y="2397637"/>
            <a:ext cx="3665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Britannic Bold" panose="020B0903060703020204" pitchFamily="34" charset="0"/>
              </a:rPr>
              <a:t>PART 3</a:t>
            </a:r>
            <a:endParaRPr lang="zh-CN" altLang="en-US" sz="72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230133" y="4015529"/>
            <a:ext cx="3731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Britannic Bold" panose="020B0903060703020204" pitchFamily="34" charset="0"/>
              </a:rPr>
              <a:t>系统设计</a:t>
            </a:r>
          </a:p>
        </p:txBody>
      </p:sp>
    </p:spTree>
    <p:extLst>
      <p:ext uri="{BB962C8B-B14F-4D97-AF65-F5344CB8AC3E}">
        <p14:creationId xmlns:p14="http://schemas.microsoft.com/office/powerpoint/2010/main" val="4197526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ef7cabfa-7ac4-4cae-ba99-ded0d89b488b" descr="4AUAAB+LCAAAAAAABADNVE1PwzAM/S8BbhMqiA9pt/IxmBAfYtM4oB1C661GaTKlLhpM++84bbO1Wgfshnppn5/j92ynC7FPnzMQXTFIpaUrlFMr0z5BKjqiH4uuzpXqiAvUMerpjTX5LBPd18UqrR55QUoujTLW5WoklGokVc60Db6nbcQfJxOMYJhACp4zRE2hjgeJjJkRHAasx+I0IQ1ZVgGPb+8QUS2te+pYeZbwmXu93snx+VkYusOKMsFy6STGMOd3DwpfsNLoutBq1gXqXiv4SXLrgMC2+G2krIkd5zcDCqMINFXKS0MFvuHTy18V5a7M4IGPc0rF9ZysLCDf2/JjvOGRNXDFBrjs/D+nx9ucFuaGMKc/ehu3uFstbbmFvy6tp92jxjRPK1qh9l7Oa9BRUIIYxwrqtL7mXnysKhw5rBwTWS7QMzaVxAUXwfJgfTtOzg+Dtn31ev66r0W7dhqiy6jPsE3mLhOqFDQGVLr4YfmeTEZo9G7Kq6S6+BFYwkiqUOFUpyzAZRki4/51t8bil9HUDLNfoCjh+B3ArJr7AL+44ESqDOqXzBn3dvwVfAYlCT8ahAa2tXtN1pbLvO5MW0fH/HwDxAhjAeAFAAA="/>
          <p:cNvGrpSpPr>
            <a:grpSpLocks noChangeAspect="1"/>
          </p:cNvGrpSpPr>
          <p:nvPr/>
        </p:nvGrpSpPr>
        <p:grpSpPr>
          <a:xfrm>
            <a:off x="1238650" y="1716323"/>
            <a:ext cx="2414750" cy="4454524"/>
            <a:chOff x="1540158" y="1362075"/>
            <a:chExt cx="2546201" cy="4697012"/>
          </a:xfrm>
        </p:grpSpPr>
        <p:sp>
          <p:nvSpPr>
            <p:cNvPr id="3" name="BackShape"/>
            <p:cNvSpPr/>
            <p:nvPr/>
          </p:nvSpPr>
          <p:spPr bwMode="auto">
            <a:xfrm>
              <a:off x="2275181" y="5162624"/>
              <a:ext cx="1076159" cy="333301"/>
            </a:xfrm>
            <a:prstGeom prst="can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19050">
              <a:noFill/>
              <a:round/>
              <a:headEnd/>
              <a:tailE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" name="RelativeShape"/>
            <p:cNvSpPr/>
            <p:nvPr/>
          </p:nvSpPr>
          <p:spPr>
            <a:xfrm>
              <a:off x="2449883" y="1967639"/>
              <a:ext cx="726756" cy="3336066"/>
            </a:xfrm>
            <a:prstGeom prst="can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ValueShape"/>
            <p:cNvSpPr/>
            <p:nvPr/>
          </p:nvSpPr>
          <p:spPr>
            <a:xfrm>
              <a:off x="2449883" y="3735754"/>
              <a:ext cx="726756" cy="1567951"/>
            </a:xfrm>
            <a:prstGeom prst="can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ValueText"/>
            <p:cNvSpPr/>
            <p:nvPr/>
          </p:nvSpPr>
          <p:spPr>
            <a:xfrm>
              <a:off x="2586225" y="1362075"/>
              <a:ext cx="454069" cy="340551"/>
            </a:xfrm>
            <a:prstGeom prst="rect">
              <a:avLst/>
            </a:prstGeom>
          </p:spPr>
          <p:txBody>
            <a:bodyPr wrap="none" lIns="0" tIns="0" rIns="0" bIns="0" anchor="ctr" anchorCtr="1">
              <a:prstTxWarp prst="textPlain">
                <a:avLst/>
              </a:prstTxWarp>
              <a:normAutofit fontScale="40000" lnSpcReduction="20000"/>
            </a:bodyPr>
            <a:lstStyle/>
            <a:p>
              <a:pPr lvl="0" algn="ctr"/>
              <a:r>
                <a:rPr lang="en-US" altLang="zh-CN" sz="6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25%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540158" y="5633044"/>
              <a:ext cx="2546201" cy="426043"/>
              <a:chOff x="2007511" y="4072426"/>
              <a:chExt cx="5740310" cy="426043"/>
            </a:xfrm>
          </p:grpSpPr>
          <p:sp>
            <p:nvSpPr>
              <p:cNvPr id="8" name="CustomText1"/>
              <p:cNvSpPr/>
              <p:nvPr/>
            </p:nvSpPr>
            <p:spPr>
              <a:xfrm>
                <a:off x="2007511" y="4149877"/>
                <a:ext cx="5740310" cy="348592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zh-CN" altLang="en-US" dirty="0"/>
                  <a:t>前端界面</a:t>
                </a:r>
                <a:endParaRPr lang="en-US" altLang="zh-CN" dirty="0"/>
              </a:p>
            </p:txBody>
          </p:sp>
          <p:cxnSp>
            <p:nvCxnSpPr>
              <p:cNvPr id="9" name="LineShape"/>
              <p:cNvCxnSpPr>
                <a:cxnSpLocks/>
              </p:cNvCxnSpPr>
              <p:nvPr/>
            </p:nvCxnSpPr>
            <p:spPr>
              <a:xfrm flipH="1">
                <a:off x="2039093" y="4072426"/>
                <a:ext cx="5708728" cy="0"/>
              </a:xfrm>
              <a:prstGeom prst="straightConnector1">
                <a:avLst/>
              </a:prstGeom>
              <a:noFill/>
              <a:ln w="3175" cap="flat" cmpd="sng">
                <a:solidFill>
                  <a:schemeClr val="bg1">
                    <a:lumMod val="75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6" name="ef7cabfa-7ac4-4cae-ba99-ded0d89b488b" descr="4AUAAB+LCAAAAAAABADNVMFOwkAQ/ZdVb8RUoyFyAxUlBjVC9GA4rO1Ax2x3yXZqUMK/O9t2oQ1F5WZ6ad+82XlvZrZLcUifcxAdMUqkpSuUMyuTAUEiWmIQiY7OlGqJHuoI9ezGmmyeis7rcp1WjbwgxZdGGetyNRJK9SxVxrQtvqdtxR+mUwxhHEMCnjNGTV0djWIZMSM4DliPxVlMGtK0BB7e3iGkSlqn7VhZGvOZB/3+Ra/XO79wh+VlgtXKSYxgwe8eFL5gqdF1odGsC1S9lvCj5NYBgW3wW0vZEFvObwrUDUPQVCovDOX4lk8vf12UuzKHez7OKRXXC7Iyh3xvi4/JlkfWwBVr4Kr1/5ye7nKamxvDgv7obdLgbr20xRb+urSeNkSNSZaUtFztUC4q0ElQgBhFCqq0geZefKwrnDisGBNZLtA3NpHEBZfB6mhzO87ax0HTvno9f93XvF17DdFlVGfYJHOfCZUKagMqXPywfI8mJTR6P+VlUlX8M1jCUKquwplOWIDLMkTG/etujcUvo6keZr9AYczxO4B5OfcRfnHBqVQpVC+ZM+7t+Cv4BEoSftQINWxn9+qsHZd505mmjk74+Qa55bU84AUAAA=="/>
          <p:cNvGrpSpPr>
            <a:grpSpLocks noChangeAspect="1"/>
          </p:cNvGrpSpPr>
          <p:nvPr/>
        </p:nvGrpSpPr>
        <p:grpSpPr>
          <a:xfrm>
            <a:off x="3671967" y="1716323"/>
            <a:ext cx="2414750" cy="4454524"/>
            <a:chOff x="1540158" y="1362075"/>
            <a:chExt cx="2546201" cy="4697012"/>
          </a:xfrm>
        </p:grpSpPr>
        <p:sp>
          <p:nvSpPr>
            <p:cNvPr id="17" name="BackShape"/>
            <p:cNvSpPr/>
            <p:nvPr/>
          </p:nvSpPr>
          <p:spPr bwMode="auto">
            <a:xfrm>
              <a:off x="2275181" y="5162624"/>
              <a:ext cx="1076159" cy="333301"/>
            </a:xfrm>
            <a:prstGeom prst="can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19050">
              <a:noFill/>
              <a:round/>
              <a:headEnd/>
              <a:tailE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RelativeShape"/>
            <p:cNvSpPr/>
            <p:nvPr/>
          </p:nvSpPr>
          <p:spPr>
            <a:xfrm>
              <a:off x="2449883" y="1967639"/>
              <a:ext cx="726756" cy="3336066"/>
            </a:xfrm>
            <a:prstGeom prst="can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ValueShape"/>
            <p:cNvSpPr/>
            <p:nvPr/>
          </p:nvSpPr>
          <p:spPr>
            <a:xfrm>
              <a:off x="2449883" y="3735754"/>
              <a:ext cx="726756" cy="1567951"/>
            </a:xfrm>
            <a:prstGeom prst="can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ValueText"/>
            <p:cNvSpPr/>
            <p:nvPr/>
          </p:nvSpPr>
          <p:spPr>
            <a:xfrm>
              <a:off x="2586225" y="1362075"/>
              <a:ext cx="454069" cy="340551"/>
            </a:xfrm>
            <a:prstGeom prst="rect">
              <a:avLst/>
            </a:prstGeom>
          </p:spPr>
          <p:txBody>
            <a:bodyPr wrap="none" lIns="0" tIns="0" rIns="0" bIns="0" anchor="ctr" anchorCtr="1">
              <a:prstTxWarp prst="textPlain">
                <a:avLst/>
              </a:prstTxWarp>
              <a:normAutofit fontScale="40000" lnSpcReduction="20000"/>
            </a:bodyPr>
            <a:lstStyle/>
            <a:p>
              <a:pPr lvl="0" algn="ctr"/>
              <a:r>
                <a:rPr lang="en-US" altLang="zh-CN" sz="6000" dirty="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20%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540158" y="5633044"/>
              <a:ext cx="2546201" cy="426043"/>
              <a:chOff x="2007511" y="4072426"/>
              <a:chExt cx="5740310" cy="426043"/>
            </a:xfrm>
          </p:grpSpPr>
          <p:sp>
            <p:nvSpPr>
              <p:cNvPr id="22" name="CustomText1"/>
              <p:cNvSpPr/>
              <p:nvPr/>
            </p:nvSpPr>
            <p:spPr>
              <a:xfrm>
                <a:off x="2007511" y="4149877"/>
                <a:ext cx="5740310" cy="348592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zh-CN" altLang="en-US" dirty="0"/>
                  <a:t>数据库设计</a:t>
                </a:r>
                <a:endParaRPr lang="en-US" altLang="zh-CN" dirty="0"/>
              </a:p>
            </p:txBody>
          </p:sp>
          <p:cxnSp>
            <p:nvCxnSpPr>
              <p:cNvPr id="23" name="LineShape"/>
              <p:cNvCxnSpPr>
                <a:cxnSpLocks/>
              </p:cNvCxnSpPr>
              <p:nvPr/>
            </p:nvCxnSpPr>
            <p:spPr>
              <a:xfrm flipH="1">
                <a:off x="2039093" y="4072426"/>
                <a:ext cx="5708728" cy="0"/>
              </a:xfrm>
              <a:prstGeom prst="straightConnector1">
                <a:avLst/>
              </a:prstGeom>
              <a:noFill/>
              <a:ln w="3175" cap="flat" cmpd="sng">
                <a:solidFill>
                  <a:schemeClr val="bg1">
                    <a:lumMod val="75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4" name="ef7cabfa-7ac4-4cae-ba99-ded0d89b488b" descr="4AUAAB+LCAAAAAAABADNVE1PwkAQ/S+r3ogpaqJyww+UGD8iBA+Gw9oOdMx2l2ynBiX8d2fbLrShqNxML+2bNzvvzcx2IfbpcwaiIwaJtHSFcmpl0idIREv0I9HRmVItcYE6Qj29sSabpaLzulilVSMvSPGlUca6XI2EUo2kypi2wfe0jfjjZIIhDGNIwHOGqKmro0EsI2YEhwHrsTiNSUOalsDj2zuEVEnrnDlWlsZ85l6v1zs+v2wfucPyMsFy6SRGMOd3DwpfsNToutBo1gWqXkv4SXLrgMA2+K2lrIkt5zcF6oYhaCqVF4ZyfMOnl78qyl2ZwQMf55SK6zlZmUO+t8XHeMMja+CKNXDZ+n9Oj7Y5zc0NYU5/9DZucLda2mILf11aT7tHjUmWlLRc7b2cV6B2UIAYRQqqtL7mXnysKrQdVoyJLBfoGZtI4oKLYHmwvh0np4dB0756PX/d17xdOw3RZVRn2CRzlwmVCmoDKlz8sHxPJiU0ejflZVJV/AgsYShVV+FUJyzAZRki4/51t8bil9FUD7NfoDDm+B3ArJz7AL+44ESqFKqXzBn3dvwVfAYlCT9qhBq2tXt11pbLvO5MU0fH/HwDpY65M+AFAAA="/>
          <p:cNvGrpSpPr>
            <a:grpSpLocks noChangeAspect="1"/>
          </p:cNvGrpSpPr>
          <p:nvPr/>
        </p:nvGrpSpPr>
        <p:grpSpPr>
          <a:xfrm>
            <a:off x="6105284" y="1716323"/>
            <a:ext cx="2414750" cy="4454524"/>
            <a:chOff x="1540158" y="1362075"/>
            <a:chExt cx="2546201" cy="4697012"/>
          </a:xfrm>
        </p:grpSpPr>
        <p:sp>
          <p:nvSpPr>
            <p:cNvPr id="25" name="BackShape"/>
            <p:cNvSpPr/>
            <p:nvPr/>
          </p:nvSpPr>
          <p:spPr bwMode="auto">
            <a:xfrm>
              <a:off x="2275181" y="5162624"/>
              <a:ext cx="1076159" cy="333301"/>
            </a:xfrm>
            <a:prstGeom prst="can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19050">
              <a:noFill/>
              <a:round/>
              <a:headEnd/>
              <a:tailE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RelativeShape"/>
            <p:cNvSpPr/>
            <p:nvPr/>
          </p:nvSpPr>
          <p:spPr>
            <a:xfrm>
              <a:off x="2449883" y="1967639"/>
              <a:ext cx="726756" cy="3336066"/>
            </a:xfrm>
            <a:prstGeom prst="can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ValueShape"/>
            <p:cNvSpPr/>
            <p:nvPr/>
          </p:nvSpPr>
          <p:spPr>
            <a:xfrm>
              <a:off x="2449883" y="3735754"/>
              <a:ext cx="726756" cy="1567951"/>
            </a:xfrm>
            <a:prstGeom prst="can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ValueText"/>
            <p:cNvSpPr/>
            <p:nvPr/>
          </p:nvSpPr>
          <p:spPr>
            <a:xfrm>
              <a:off x="2586225" y="1362075"/>
              <a:ext cx="454069" cy="340551"/>
            </a:xfrm>
            <a:prstGeom prst="rect">
              <a:avLst/>
            </a:prstGeom>
          </p:spPr>
          <p:txBody>
            <a:bodyPr wrap="none" lIns="0" tIns="0" rIns="0" bIns="0" anchor="ctr" anchorCtr="1">
              <a:prstTxWarp prst="textPlain">
                <a:avLst/>
              </a:prstTxWarp>
              <a:normAutofit fontScale="40000" lnSpcReduction="20000"/>
            </a:bodyPr>
            <a:lstStyle/>
            <a:p>
              <a:pPr lvl="0" algn="ctr"/>
              <a:r>
                <a:rPr lang="en-US" altLang="zh-CN" sz="6000" dirty="0">
                  <a:solidFill>
                    <a:schemeClr val="accent4">
                      <a:lumMod val="100000"/>
                    </a:schemeClr>
                  </a:solidFill>
                  <a:latin typeface="Impact" panose="020B0806030902050204" pitchFamily="34" charset="0"/>
                </a:rPr>
                <a:t>15%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540158" y="5633044"/>
              <a:ext cx="2546201" cy="426043"/>
              <a:chOff x="2007511" y="4072426"/>
              <a:chExt cx="5740310" cy="426043"/>
            </a:xfrm>
          </p:grpSpPr>
          <p:sp>
            <p:nvSpPr>
              <p:cNvPr id="30" name="CustomText1"/>
              <p:cNvSpPr/>
              <p:nvPr/>
            </p:nvSpPr>
            <p:spPr>
              <a:xfrm>
                <a:off x="2007511" y="4149877"/>
                <a:ext cx="5740310" cy="348592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zh-CN" altLang="en-US" dirty="0"/>
                  <a:t>文档撰写</a:t>
                </a:r>
                <a:endParaRPr lang="en-US" altLang="zh-CN" dirty="0"/>
              </a:p>
            </p:txBody>
          </p:sp>
          <p:cxnSp>
            <p:nvCxnSpPr>
              <p:cNvPr id="31" name="LineShape"/>
              <p:cNvCxnSpPr>
                <a:cxnSpLocks/>
              </p:cNvCxnSpPr>
              <p:nvPr/>
            </p:nvCxnSpPr>
            <p:spPr>
              <a:xfrm flipH="1">
                <a:off x="2039093" y="4072426"/>
                <a:ext cx="5708728" cy="0"/>
              </a:xfrm>
              <a:prstGeom prst="straightConnector1">
                <a:avLst/>
              </a:prstGeom>
              <a:noFill/>
              <a:ln w="3175" cap="flat" cmpd="sng">
                <a:solidFill>
                  <a:schemeClr val="bg1">
                    <a:lumMod val="75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" name="ef7cabfa-7ac4-4cae-ba99-ded0d89b488b" descr="4AUAAB+LCAAAAAAABADNVE1PwkAQ/S+r3oipelC44QdKDGqE4MFwWNuBjtnuku3UoIT/7mzbhTYUlZvppX3zZue9mdkuxSF9zkF0xDCRlq5RzqxM+gSJaIl+JDo6U6olLlFHqGe31mTzVHRel+u0auQFKb4yyliXq5FQqrFUGdO2+J62FX+cTjGEUQwJeM4INXV1NIxlxIzgOGA9FmcxaUjTEnh8e4eQKmmdtmNlacxnHvR6V8FZ+/TSHZaXCVYrJzGCBb97UPiCpUbXhUazLlD1WsJPklsHBLbBby1lQ2w5vylQNwxBU6m8MJTjWz69/HVR7socHvg4p1TcLMjKHPK9LT4mWx5ZA1esgavW/3N6ustpbm4EC/qjt0mDu/XSFlv469J62gA1JllS0nK1A7moQCdBAWIUKajS+pp78bGucOKwYkxkuUDP2EQSF1wGq6PN7Ti/OA6a9tXr+eu+5u3aa4guozrDJpn7TKhUUBtQ4eKH5XsyKaHR+ykvk6rix2AJQ6m6Cmc6YQEuyxAZ96+7Mxa/jKZ6mP0ChTHH7wHm5dyH+MUFp1KlUL1kzri346/gMyhJ+FEj1LCd3auzdlzmTWeaOjrh5xt9s+N/4AUAAA=="/>
          <p:cNvGrpSpPr>
            <a:grpSpLocks noChangeAspect="1"/>
          </p:cNvGrpSpPr>
          <p:nvPr/>
        </p:nvGrpSpPr>
        <p:grpSpPr>
          <a:xfrm>
            <a:off x="8538600" y="1716323"/>
            <a:ext cx="2414750" cy="4454524"/>
            <a:chOff x="1540158" y="1362075"/>
            <a:chExt cx="2546201" cy="4697012"/>
          </a:xfrm>
        </p:grpSpPr>
        <p:sp>
          <p:nvSpPr>
            <p:cNvPr id="33" name="BackShape"/>
            <p:cNvSpPr/>
            <p:nvPr/>
          </p:nvSpPr>
          <p:spPr bwMode="auto">
            <a:xfrm>
              <a:off x="2275181" y="5162624"/>
              <a:ext cx="1076159" cy="333301"/>
            </a:xfrm>
            <a:prstGeom prst="can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19050">
              <a:noFill/>
              <a:round/>
              <a:headEnd/>
              <a:tailE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RelativeShape"/>
            <p:cNvSpPr/>
            <p:nvPr/>
          </p:nvSpPr>
          <p:spPr>
            <a:xfrm>
              <a:off x="2449883" y="1967639"/>
              <a:ext cx="726756" cy="3336066"/>
            </a:xfrm>
            <a:prstGeom prst="can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ValueShape"/>
            <p:cNvSpPr/>
            <p:nvPr/>
          </p:nvSpPr>
          <p:spPr>
            <a:xfrm>
              <a:off x="2449883" y="2701573"/>
              <a:ext cx="726756" cy="2602132"/>
            </a:xfrm>
            <a:prstGeom prst="can">
              <a:avLst/>
            </a:prstGeom>
            <a:solidFill>
              <a:schemeClr val="accent5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ValueText"/>
            <p:cNvSpPr/>
            <p:nvPr/>
          </p:nvSpPr>
          <p:spPr>
            <a:xfrm>
              <a:off x="2586225" y="1362075"/>
              <a:ext cx="454069" cy="340551"/>
            </a:xfrm>
            <a:prstGeom prst="rect">
              <a:avLst/>
            </a:prstGeom>
          </p:spPr>
          <p:txBody>
            <a:bodyPr wrap="none" lIns="0" tIns="0" rIns="0" bIns="0" anchor="ctr" anchorCtr="1">
              <a:prstTxWarp prst="textPlain">
                <a:avLst/>
              </a:prstTxWarp>
              <a:normAutofit fontScale="40000" lnSpcReduction="20000"/>
            </a:bodyPr>
            <a:lstStyle/>
            <a:p>
              <a:pPr lvl="0" algn="ctr"/>
              <a:r>
                <a:rPr lang="en-US" altLang="zh-CN" sz="6000" dirty="0">
                  <a:solidFill>
                    <a:schemeClr val="accent5">
                      <a:lumMod val="100000"/>
                    </a:schemeClr>
                  </a:solidFill>
                  <a:latin typeface="Impact" panose="020B0806030902050204" pitchFamily="34" charset="0"/>
                </a:rPr>
                <a:t>40%</a:t>
              </a: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540158" y="5633044"/>
              <a:ext cx="2546201" cy="426043"/>
              <a:chOff x="2007511" y="4072426"/>
              <a:chExt cx="5740310" cy="426043"/>
            </a:xfrm>
          </p:grpSpPr>
          <p:sp>
            <p:nvSpPr>
              <p:cNvPr id="38" name="CustomText1"/>
              <p:cNvSpPr/>
              <p:nvPr/>
            </p:nvSpPr>
            <p:spPr>
              <a:xfrm>
                <a:off x="2007511" y="4149877"/>
                <a:ext cx="5740310" cy="348592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zh-CN" altLang="en-US" dirty="0"/>
                  <a:t>服务器制作</a:t>
                </a:r>
                <a:endParaRPr lang="en-US" altLang="zh-CN" dirty="0"/>
              </a:p>
            </p:txBody>
          </p:sp>
          <p:cxnSp>
            <p:nvCxnSpPr>
              <p:cNvPr id="39" name="LineShape"/>
              <p:cNvCxnSpPr>
                <a:cxnSpLocks/>
              </p:cNvCxnSpPr>
              <p:nvPr/>
            </p:nvCxnSpPr>
            <p:spPr>
              <a:xfrm flipH="1">
                <a:off x="2039093" y="4072426"/>
                <a:ext cx="5708728" cy="0"/>
              </a:xfrm>
              <a:prstGeom prst="straightConnector1">
                <a:avLst/>
              </a:prstGeom>
              <a:noFill/>
              <a:ln w="3175" cap="flat" cmpd="sng">
                <a:solidFill>
                  <a:schemeClr val="bg1">
                    <a:lumMod val="75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1" name="组合 40"/>
          <p:cNvGrpSpPr/>
          <p:nvPr/>
        </p:nvGrpSpPr>
        <p:grpSpPr>
          <a:xfrm>
            <a:off x="0" y="489983"/>
            <a:ext cx="12192000" cy="651798"/>
            <a:chOff x="0" y="489983"/>
            <a:chExt cx="12192000" cy="651798"/>
          </a:xfrm>
        </p:grpSpPr>
        <p:sp>
          <p:nvSpPr>
            <p:cNvPr id="42" name="矩形 41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44" name="矩形 43"/>
            <p:cNvSpPr/>
            <p:nvPr/>
          </p:nvSpPr>
          <p:spPr>
            <a:xfrm>
              <a:off x="1251957" y="489983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cs typeface="+mn-ea"/>
                  <a:sym typeface="+mn-lt"/>
                </a:rPr>
                <a:t>总结心得</a:t>
              </a:r>
            </a:p>
          </p:txBody>
        </p:sp>
        <p:sp>
          <p:nvSpPr>
            <p:cNvPr id="45" name="TextBox 9"/>
            <p:cNvSpPr txBox="1"/>
            <p:nvPr/>
          </p:nvSpPr>
          <p:spPr>
            <a:xfrm>
              <a:off x="444904" y="77244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cs typeface="+mn-ea"/>
                  <a:sym typeface="+mn-lt"/>
                </a:rPr>
                <a:t>时间成本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5058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81743" y="685800"/>
            <a:ext cx="10428514" cy="548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2220000">
            <a:off x="732768" y="-750453"/>
            <a:ext cx="297950" cy="4232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220000">
            <a:off x="986445" y="-733888"/>
            <a:ext cx="297950" cy="507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2220000">
            <a:off x="11161282" y="3367823"/>
            <a:ext cx="297950" cy="42329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2220000">
            <a:off x="10853441" y="2590679"/>
            <a:ext cx="297950" cy="48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118304" y="2159200"/>
            <a:ext cx="59553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spc="200" dirty="0">
                <a:solidFill>
                  <a:schemeClr val="bg1"/>
                </a:solidFill>
                <a:latin typeface="Britannic Bold" panose="020B0903060703020204" pitchFamily="34" charset="0"/>
                <a:cs typeface="Calibri" panose="020F0502020204030204" pitchFamily="34" charset="0"/>
              </a:rPr>
              <a:t>THANK YOU FOR YOUR ATTENTION</a:t>
            </a:r>
            <a:endParaRPr lang="zh-CN" altLang="en-US" sz="4400" spc="200" dirty="0">
              <a:solidFill>
                <a:schemeClr val="bg1"/>
              </a:solidFill>
              <a:latin typeface="Britannic Bold" panose="020B09030607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56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任意多边形 50"/>
          <p:cNvSpPr>
            <a:spLocks noChangeAspect="1"/>
          </p:cNvSpPr>
          <p:nvPr/>
        </p:nvSpPr>
        <p:spPr>
          <a:xfrm rot="2700000">
            <a:off x="1453680" y="1734832"/>
            <a:ext cx="3457912" cy="3457912"/>
          </a:xfrm>
          <a:custGeom>
            <a:avLst/>
            <a:gdLst>
              <a:gd name="connsiteX0" fmla="*/ 450956 w 3457912"/>
              <a:gd name="connsiteY0" fmla="*/ 450956 h 3457912"/>
              <a:gd name="connsiteX1" fmla="*/ 450956 w 3457912"/>
              <a:gd name="connsiteY1" fmla="*/ 3006956 h 3457912"/>
              <a:gd name="connsiteX2" fmla="*/ 3006956 w 3457912"/>
              <a:gd name="connsiteY2" fmla="*/ 3006956 h 3457912"/>
              <a:gd name="connsiteX3" fmla="*/ 3006956 w 3457912"/>
              <a:gd name="connsiteY3" fmla="*/ 450956 h 3457912"/>
              <a:gd name="connsiteX4" fmla="*/ 0 w 3457912"/>
              <a:gd name="connsiteY4" fmla="*/ 0 h 3457912"/>
              <a:gd name="connsiteX5" fmla="*/ 3457912 w 3457912"/>
              <a:gd name="connsiteY5" fmla="*/ 0 h 3457912"/>
              <a:gd name="connsiteX6" fmla="*/ 3457912 w 3457912"/>
              <a:gd name="connsiteY6" fmla="*/ 3457912 h 3457912"/>
              <a:gd name="connsiteX7" fmla="*/ 0 w 3457912"/>
              <a:gd name="connsiteY7" fmla="*/ 3457912 h 345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7912" h="3457912">
                <a:moveTo>
                  <a:pt x="450956" y="450956"/>
                </a:moveTo>
                <a:lnTo>
                  <a:pt x="450956" y="3006956"/>
                </a:lnTo>
                <a:lnTo>
                  <a:pt x="3006956" y="3006956"/>
                </a:lnTo>
                <a:lnTo>
                  <a:pt x="3006956" y="450956"/>
                </a:lnTo>
                <a:close/>
                <a:moveTo>
                  <a:pt x="0" y="0"/>
                </a:moveTo>
                <a:lnTo>
                  <a:pt x="3457912" y="0"/>
                </a:lnTo>
                <a:lnTo>
                  <a:pt x="3457912" y="3457912"/>
                </a:lnTo>
                <a:lnTo>
                  <a:pt x="0" y="345791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6119444" y="4963898"/>
            <a:ext cx="5103741" cy="1144413"/>
            <a:chOff x="6281459" y="4150611"/>
            <a:chExt cx="4430099" cy="624349"/>
          </a:xfrm>
        </p:grpSpPr>
        <p:sp>
          <p:nvSpPr>
            <p:cNvPr id="9" name="Diamond 26"/>
            <p:cNvSpPr/>
            <p:nvPr/>
          </p:nvSpPr>
          <p:spPr>
            <a:xfrm>
              <a:off x="6281459" y="4150611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grpSp>
          <p:nvGrpSpPr>
            <p:cNvPr id="10" name="Group 27"/>
            <p:cNvGrpSpPr/>
            <p:nvPr/>
          </p:nvGrpSpPr>
          <p:grpSpPr>
            <a:xfrm>
              <a:off x="6748984" y="4181169"/>
              <a:ext cx="3962574" cy="563232"/>
              <a:chOff x="6444107" y="1469392"/>
              <a:chExt cx="4232109" cy="563232"/>
            </a:xfrm>
          </p:grpSpPr>
          <p:sp>
            <p:nvSpPr>
              <p:cNvPr id="23" name="TextBox 48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CN" altLang="en-US" sz="3200" b="1" dirty="0">
                    <a:solidFill>
                      <a:schemeClr val="accent4">
                        <a:lumMod val="100000"/>
                      </a:schemeClr>
                    </a:solidFill>
                  </a:rPr>
                  <a:t>最后总结</a:t>
                </a:r>
              </a:p>
            </p:txBody>
          </p:sp>
          <p:sp>
            <p:nvSpPr>
              <p:cNvPr id="24" name="TextBox 49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dk1">
                        <a:lumMod val="100000"/>
                      </a:schemeClr>
                    </a:solidFill>
                  </a:rPr>
                  <a:t>总结和心得</a:t>
                </a: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6119444" y="3619363"/>
            <a:ext cx="5103742" cy="1072019"/>
            <a:chOff x="6281459" y="3272035"/>
            <a:chExt cx="4430099" cy="624349"/>
          </a:xfrm>
        </p:grpSpPr>
        <p:sp>
          <p:nvSpPr>
            <p:cNvPr id="11" name="Diamond 28"/>
            <p:cNvSpPr/>
            <p:nvPr/>
          </p:nvSpPr>
          <p:spPr>
            <a:xfrm>
              <a:off x="6281459" y="3272035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grpSp>
          <p:nvGrpSpPr>
            <p:cNvPr id="12" name="Group 29"/>
            <p:cNvGrpSpPr/>
            <p:nvPr/>
          </p:nvGrpSpPr>
          <p:grpSpPr>
            <a:xfrm>
              <a:off x="6748984" y="3302593"/>
              <a:ext cx="3962574" cy="563232"/>
              <a:chOff x="6444107" y="1469392"/>
              <a:chExt cx="4232109" cy="563232"/>
            </a:xfrm>
          </p:grpSpPr>
          <p:sp>
            <p:nvSpPr>
              <p:cNvPr id="21" name="TextBox 39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CN" altLang="en-US" sz="3200" b="1" dirty="0">
                    <a:solidFill>
                      <a:schemeClr val="accent3">
                        <a:lumMod val="100000"/>
                      </a:schemeClr>
                    </a:solidFill>
                  </a:rPr>
                  <a:t>系统设计</a:t>
                </a:r>
              </a:p>
            </p:txBody>
          </p:sp>
          <p:sp>
            <p:nvSpPr>
              <p:cNvPr id="22" name="TextBox 40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dk1">
                        <a:lumMod val="100000"/>
                      </a:schemeClr>
                    </a:solidFill>
                  </a:rPr>
                  <a:t>系统架构的简单介绍</a:t>
                </a: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6119444" y="2374397"/>
            <a:ext cx="5103741" cy="1082866"/>
            <a:chOff x="6281459" y="2393459"/>
            <a:chExt cx="4430099" cy="624349"/>
          </a:xfrm>
        </p:grpSpPr>
        <p:sp>
          <p:nvSpPr>
            <p:cNvPr id="13" name="Diamond 30"/>
            <p:cNvSpPr/>
            <p:nvPr/>
          </p:nvSpPr>
          <p:spPr>
            <a:xfrm>
              <a:off x="6281459" y="2393459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grpSp>
          <p:nvGrpSpPr>
            <p:cNvPr id="14" name="Group 31"/>
            <p:cNvGrpSpPr/>
            <p:nvPr/>
          </p:nvGrpSpPr>
          <p:grpSpPr>
            <a:xfrm>
              <a:off x="6748982" y="2399631"/>
              <a:ext cx="3962576" cy="587618"/>
              <a:chOff x="6444105" y="1445006"/>
              <a:chExt cx="4232111" cy="587618"/>
            </a:xfrm>
          </p:grpSpPr>
          <p:sp>
            <p:nvSpPr>
              <p:cNvPr id="19" name="TextBox 37"/>
              <p:cNvSpPr txBox="1"/>
              <p:nvPr/>
            </p:nvSpPr>
            <p:spPr>
              <a:xfrm>
                <a:off x="6444105" y="1445006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CN" altLang="en-US" sz="3200" b="1" dirty="0">
                    <a:solidFill>
                      <a:schemeClr val="accent2">
                        <a:lumMod val="100000"/>
                      </a:schemeClr>
                    </a:solidFill>
                  </a:rPr>
                  <a:t>功能设计</a:t>
                </a:r>
              </a:p>
            </p:txBody>
          </p:sp>
          <p:sp>
            <p:nvSpPr>
              <p:cNvPr id="20" name="TextBox 38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dk1">
                        <a:lumMod val="100000"/>
                      </a:schemeClr>
                    </a:solidFill>
                  </a:rPr>
                  <a:t>功能设计和分析</a:t>
                </a:r>
                <a:endParaRPr lang="zh-CN" altLang="en-US" sz="11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6119444" y="881344"/>
            <a:ext cx="5103739" cy="1257483"/>
            <a:chOff x="6281461" y="1514883"/>
            <a:chExt cx="4430097" cy="624349"/>
          </a:xfrm>
        </p:grpSpPr>
        <p:sp>
          <p:nvSpPr>
            <p:cNvPr id="15" name="Diamond 32"/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grpSp>
          <p:nvGrpSpPr>
            <p:cNvPr id="16" name="Group 33"/>
            <p:cNvGrpSpPr/>
            <p:nvPr/>
          </p:nvGrpSpPr>
          <p:grpSpPr>
            <a:xfrm>
              <a:off x="6748984" y="1545441"/>
              <a:ext cx="3962574" cy="563232"/>
              <a:chOff x="6444107" y="1469392"/>
              <a:chExt cx="4232109" cy="563232"/>
            </a:xfrm>
          </p:grpSpPr>
          <p:sp>
            <p:nvSpPr>
              <p:cNvPr id="17" name="TextBox 34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/>
              </a:bodyPr>
              <a:lstStyle/>
              <a:p>
                <a:r>
                  <a:rPr lang="zh-CN" altLang="en-US" sz="3200" b="1" dirty="0">
                    <a:solidFill>
                      <a:schemeClr val="accent1">
                        <a:lumMod val="100000"/>
                      </a:schemeClr>
                    </a:solidFill>
                  </a:rPr>
                  <a:t>团队介绍</a:t>
                </a:r>
              </a:p>
            </p:txBody>
          </p:sp>
          <p:sp>
            <p:nvSpPr>
              <p:cNvPr id="18" name="TextBox 36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dk1">
                        <a:lumMod val="100000"/>
                      </a:schemeClr>
                    </a:solidFill>
                  </a:rPr>
                  <a:t>团队成员及工作展示</a:t>
                </a:r>
              </a:p>
            </p:txBody>
          </p:sp>
        </p:grpSp>
      </p:grpSp>
      <p:sp>
        <p:nvSpPr>
          <p:cNvPr id="4" name="Rectangle 4"/>
          <p:cNvSpPr/>
          <p:nvPr/>
        </p:nvSpPr>
        <p:spPr>
          <a:xfrm>
            <a:off x="2039223" y="3163605"/>
            <a:ext cx="2286826" cy="600366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/>
            <a:r>
              <a:rPr lang="en-US" altLang="zh-CN" sz="3600" b="1" spc="300" dirty="0">
                <a:solidFill>
                  <a:schemeClr val="accent6"/>
                </a:solidFill>
                <a:latin typeface="Britannic Bold" panose="020B0903060703020204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14641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/>
          <p:cNvCxnSpPr/>
          <p:nvPr/>
        </p:nvCxnSpPr>
        <p:spPr>
          <a:xfrm rot="60000" flipH="1">
            <a:off x="6243009" y="-229905"/>
            <a:ext cx="1244600" cy="1703108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60000" flipH="1">
            <a:off x="4481178" y="5410197"/>
            <a:ext cx="1244600" cy="1703108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 rot="2220000">
            <a:off x="7046534" y="-332351"/>
            <a:ext cx="297950" cy="19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 rot="2220000">
            <a:off x="4682414" y="5218853"/>
            <a:ext cx="297950" cy="19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905250" y="1257300"/>
            <a:ext cx="4381500" cy="4381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4263269" y="2397637"/>
            <a:ext cx="3665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Britannic Bold" panose="020B0903060703020204" pitchFamily="34" charset="0"/>
              </a:rPr>
              <a:t>PART 1</a:t>
            </a:r>
            <a:endParaRPr lang="zh-CN" altLang="en-US" sz="72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230133" y="4015529"/>
            <a:ext cx="3731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Britannic Bold" panose="020B0903060703020204" pitchFamily="34" charset="0"/>
              </a:rPr>
              <a:t>团队介绍</a:t>
            </a:r>
          </a:p>
        </p:txBody>
      </p:sp>
    </p:spTree>
    <p:extLst>
      <p:ext uri="{BB962C8B-B14F-4D97-AF65-F5344CB8AC3E}">
        <p14:creationId xmlns:p14="http://schemas.microsoft.com/office/powerpoint/2010/main" val="169399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6"/>
          <p:cNvSpPr/>
          <p:nvPr/>
        </p:nvSpPr>
        <p:spPr>
          <a:xfrm>
            <a:off x="6506214" y="2687784"/>
            <a:ext cx="1625970" cy="1625970"/>
          </a:xfrm>
          <a:prstGeom prst="ellipse">
            <a:avLst/>
          </a:prstGeom>
          <a:noFill/>
          <a:ln w="508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Oval 17"/>
          <p:cNvSpPr/>
          <p:nvPr/>
        </p:nvSpPr>
        <p:spPr>
          <a:xfrm>
            <a:off x="6144264" y="2332184"/>
            <a:ext cx="2345680" cy="2345680"/>
          </a:xfrm>
          <a:prstGeom prst="ellipse">
            <a:avLst/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Oval 18"/>
          <p:cNvSpPr/>
          <p:nvPr/>
        </p:nvSpPr>
        <p:spPr>
          <a:xfrm>
            <a:off x="7925809" y="2481409"/>
            <a:ext cx="412750" cy="41275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Rectangle: Rounded Corners 20"/>
          <p:cNvSpPr/>
          <p:nvPr/>
        </p:nvSpPr>
        <p:spPr>
          <a:xfrm>
            <a:off x="6554652" y="4399432"/>
            <a:ext cx="1521947" cy="473742"/>
          </a:xfrm>
          <a:prstGeom prst="roundRect">
            <a:avLst/>
          </a:prstGeom>
          <a:solidFill>
            <a:schemeClr val="accent3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zh-CN" altLang="en-US" sz="1100" dirty="0"/>
              <a:t>王晓洁</a:t>
            </a:r>
          </a:p>
        </p:txBody>
      </p:sp>
      <p:sp>
        <p:nvSpPr>
          <p:cNvPr id="8" name="Oval 4"/>
          <p:cNvSpPr/>
          <p:nvPr/>
        </p:nvSpPr>
        <p:spPr>
          <a:xfrm>
            <a:off x="691929" y="2633185"/>
            <a:ext cx="1625970" cy="1625970"/>
          </a:xfrm>
          <a:prstGeom prst="ellipse">
            <a:avLst/>
          </a:prstGeom>
          <a:noFill/>
          <a:ln w="508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Oval 5"/>
          <p:cNvSpPr/>
          <p:nvPr/>
        </p:nvSpPr>
        <p:spPr>
          <a:xfrm>
            <a:off x="329979" y="2277585"/>
            <a:ext cx="2345680" cy="2345680"/>
          </a:xfrm>
          <a:prstGeom prst="ellipse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0" name="Oval 6"/>
          <p:cNvSpPr/>
          <p:nvPr/>
        </p:nvSpPr>
        <p:spPr>
          <a:xfrm>
            <a:off x="2111524" y="2426810"/>
            <a:ext cx="412750" cy="412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1" name="Rectangle: Rounded Corners 8"/>
          <p:cNvSpPr/>
          <p:nvPr/>
        </p:nvSpPr>
        <p:spPr>
          <a:xfrm>
            <a:off x="740366" y="4386394"/>
            <a:ext cx="1521947" cy="473742"/>
          </a:xfrm>
          <a:prstGeom prst="roundRect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zh-CN" altLang="en-US" sz="1100" dirty="0"/>
              <a:t>陈祥棉</a:t>
            </a:r>
          </a:p>
        </p:txBody>
      </p:sp>
      <p:sp>
        <p:nvSpPr>
          <p:cNvPr id="12" name="Oval 1"/>
          <p:cNvSpPr/>
          <p:nvPr/>
        </p:nvSpPr>
        <p:spPr>
          <a:xfrm>
            <a:off x="712211" y="2661705"/>
            <a:ext cx="1585406" cy="1568930"/>
          </a:xfrm>
          <a:prstGeom prst="ellipse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Oval 10"/>
          <p:cNvSpPr/>
          <p:nvPr/>
        </p:nvSpPr>
        <p:spPr>
          <a:xfrm>
            <a:off x="3500448" y="2734841"/>
            <a:ext cx="1625970" cy="1625970"/>
          </a:xfrm>
          <a:prstGeom prst="ellipse">
            <a:avLst/>
          </a:prstGeom>
          <a:noFill/>
          <a:ln w="508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4" name="Oval 11"/>
          <p:cNvSpPr/>
          <p:nvPr/>
        </p:nvSpPr>
        <p:spPr>
          <a:xfrm>
            <a:off x="3138498" y="2379241"/>
            <a:ext cx="2345680" cy="2345680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5" name="Oval 12"/>
          <p:cNvSpPr/>
          <p:nvPr/>
        </p:nvSpPr>
        <p:spPr>
          <a:xfrm>
            <a:off x="4920043" y="2528466"/>
            <a:ext cx="412750" cy="41275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6" name="Rectangle: Rounded Corners 14"/>
          <p:cNvSpPr/>
          <p:nvPr/>
        </p:nvSpPr>
        <p:spPr>
          <a:xfrm>
            <a:off x="3548886" y="4446489"/>
            <a:ext cx="1521947" cy="473742"/>
          </a:xfrm>
          <a:prstGeom prst="roundRect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zh-CN" altLang="en-US" sz="1100" dirty="0"/>
              <a:t>刘铮</a:t>
            </a:r>
          </a:p>
        </p:txBody>
      </p:sp>
      <p:sp>
        <p:nvSpPr>
          <p:cNvPr id="17" name="Oval 2"/>
          <p:cNvSpPr/>
          <p:nvPr/>
        </p:nvSpPr>
        <p:spPr>
          <a:xfrm>
            <a:off x="3525024" y="2763361"/>
            <a:ext cx="1585406" cy="1568930"/>
          </a:xfrm>
          <a:prstGeom prst="ellipse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8" name="Oval 3"/>
          <p:cNvSpPr/>
          <p:nvPr/>
        </p:nvSpPr>
        <p:spPr>
          <a:xfrm>
            <a:off x="6526496" y="2716304"/>
            <a:ext cx="1585406" cy="1568930"/>
          </a:xfrm>
          <a:prstGeom prst="ellipse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9" name="TextBox 23"/>
          <p:cNvSpPr txBox="1"/>
          <p:nvPr/>
        </p:nvSpPr>
        <p:spPr>
          <a:xfrm>
            <a:off x="241200" y="5022587"/>
            <a:ext cx="2520280" cy="246221"/>
          </a:xfrm>
          <a:prstGeom prst="rect">
            <a:avLst/>
          </a:prstGeom>
        </p:spPr>
        <p:txBody>
          <a:bodyPr vert="horz" wrap="none" lIns="0" tIns="0" rIns="0" bIns="0" anchor="b" anchorCtr="0">
            <a:normAutofit/>
          </a:bodyPr>
          <a:lstStyle/>
          <a:p>
            <a:pPr algn="ctr"/>
            <a:r>
              <a:rPr lang="zh-CN" altLang="en-US" sz="1600" b="1" kern="900" dirty="0">
                <a:solidFill>
                  <a:schemeClr val="accent1"/>
                </a:solidFill>
              </a:rPr>
              <a:t>设置模块、文档撰写</a:t>
            </a:r>
          </a:p>
        </p:txBody>
      </p:sp>
      <p:sp>
        <p:nvSpPr>
          <p:cNvPr id="20" name="TextBox 24"/>
          <p:cNvSpPr txBox="1"/>
          <p:nvPr/>
        </p:nvSpPr>
        <p:spPr>
          <a:xfrm>
            <a:off x="241200" y="5268808"/>
            <a:ext cx="2520280" cy="406265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/>
          <a:p>
            <a:pPr lvl="0" algn="ctr">
              <a:lnSpc>
                <a:spcPct val="120000"/>
              </a:lnSpc>
            </a:pPr>
            <a:endParaRPr lang="zh-CN" altLang="en-US" sz="110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21" name="TextBox 35"/>
          <p:cNvSpPr txBox="1"/>
          <p:nvPr/>
        </p:nvSpPr>
        <p:spPr>
          <a:xfrm>
            <a:off x="3089297" y="4975018"/>
            <a:ext cx="2520280" cy="246221"/>
          </a:xfrm>
          <a:prstGeom prst="rect">
            <a:avLst/>
          </a:prstGeom>
        </p:spPr>
        <p:txBody>
          <a:bodyPr vert="horz" wrap="none" lIns="0" tIns="0" rIns="0" bIns="0" anchor="b" anchorCtr="0">
            <a:normAutofit/>
          </a:bodyPr>
          <a:lstStyle/>
          <a:p>
            <a:pPr algn="ctr"/>
            <a:r>
              <a:rPr lang="zh-CN" altLang="en-US" sz="1600" b="1" kern="900" dirty="0">
                <a:solidFill>
                  <a:schemeClr val="accent2"/>
                </a:solidFill>
              </a:rPr>
              <a:t>点餐模块、提交查看订单</a:t>
            </a:r>
          </a:p>
        </p:txBody>
      </p:sp>
      <p:sp>
        <p:nvSpPr>
          <p:cNvPr id="22" name="TextBox 36"/>
          <p:cNvSpPr txBox="1"/>
          <p:nvPr/>
        </p:nvSpPr>
        <p:spPr>
          <a:xfrm>
            <a:off x="3089297" y="5221239"/>
            <a:ext cx="2520280" cy="406265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/>
          <a:p>
            <a:pPr lvl="0" algn="ctr">
              <a:lnSpc>
                <a:spcPct val="120000"/>
              </a:lnSpc>
            </a:pPr>
            <a:endParaRPr lang="zh-CN" altLang="en-US" sz="110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23" name="TextBox 38"/>
          <p:cNvSpPr txBox="1"/>
          <p:nvPr/>
        </p:nvSpPr>
        <p:spPr>
          <a:xfrm>
            <a:off x="6027300" y="4980860"/>
            <a:ext cx="2520280" cy="246221"/>
          </a:xfrm>
          <a:prstGeom prst="rect">
            <a:avLst/>
          </a:prstGeom>
        </p:spPr>
        <p:txBody>
          <a:bodyPr vert="horz" wrap="none" lIns="0" tIns="0" rIns="0" bIns="0" anchor="b" anchorCtr="0">
            <a:normAutofit/>
          </a:bodyPr>
          <a:lstStyle/>
          <a:p>
            <a:pPr algn="ctr"/>
            <a:r>
              <a:rPr lang="zh-CN" altLang="en-US" sz="1600" b="1" kern="900" dirty="0">
                <a:solidFill>
                  <a:schemeClr val="accent3"/>
                </a:solidFill>
              </a:rPr>
              <a:t>查台、结账功能模块</a:t>
            </a:r>
          </a:p>
        </p:txBody>
      </p:sp>
      <p:sp>
        <p:nvSpPr>
          <p:cNvPr id="24" name="TextBox 39"/>
          <p:cNvSpPr txBox="1"/>
          <p:nvPr/>
        </p:nvSpPr>
        <p:spPr>
          <a:xfrm>
            <a:off x="6027300" y="5227081"/>
            <a:ext cx="2520280" cy="406265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/>
          <a:p>
            <a:pPr lvl="0" algn="ctr">
              <a:lnSpc>
                <a:spcPct val="120000"/>
              </a:lnSpc>
            </a:pPr>
            <a:endParaRPr lang="zh-CN" altLang="en-US" sz="1100" dirty="0">
              <a:solidFill>
                <a:schemeClr val="dk1">
                  <a:lumMod val="100000"/>
                </a:schemeClr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0" y="489983"/>
            <a:ext cx="12192000" cy="651798"/>
            <a:chOff x="0" y="489983"/>
            <a:chExt cx="12192000" cy="651798"/>
          </a:xfrm>
        </p:grpSpPr>
        <p:sp>
          <p:nvSpPr>
            <p:cNvPr id="26" name="矩形 25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8" name="矩形 27"/>
            <p:cNvSpPr/>
            <p:nvPr/>
          </p:nvSpPr>
          <p:spPr>
            <a:xfrm>
              <a:off x="1251960" y="489983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cs typeface="+mn-ea"/>
                  <a:sym typeface="+mn-lt"/>
                </a:rPr>
                <a:t>团队成员</a:t>
              </a:r>
            </a:p>
          </p:txBody>
        </p:sp>
        <p:sp>
          <p:nvSpPr>
            <p:cNvPr id="29" name="TextBox 9"/>
            <p:cNvSpPr txBox="1"/>
            <p:nvPr/>
          </p:nvSpPr>
          <p:spPr>
            <a:xfrm>
              <a:off x="444904" y="77244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cs typeface="+mn-ea"/>
                  <a:sym typeface="+mn-lt"/>
                </a:rPr>
                <a:t>工作介绍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1" name="Oval 4"/>
          <p:cNvSpPr/>
          <p:nvPr/>
        </p:nvSpPr>
        <p:spPr>
          <a:xfrm>
            <a:off x="9545526" y="2818730"/>
            <a:ext cx="1625970" cy="1625970"/>
          </a:xfrm>
          <a:prstGeom prst="ellipse">
            <a:avLst/>
          </a:prstGeom>
          <a:noFill/>
          <a:ln w="508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2" name="Oval 5"/>
          <p:cNvSpPr/>
          <p:nvPr/>
        </p:nvSpPr>
        <p:spPr>
          <a:xfrm>
            <a:off x="9098649" y="2420063"/>
            <a:ext cx="2345680" cy="2345680"/>
          </a:xfrm>
          <a:prstGeom prst="ellipse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3" name="Oval 6"/>
          <p:cNvSpPr/>
          <p:nvPr/>
        </p:nvSpPr>
        <p:spPr>
          <a:xfrm>
            <a:off x="10766366" y="2462934"/>
            <a:ext cx="412750" cy="412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4" name="Rectangle: Rounded Corners 8"/>
          <p:cNvSpPr/>
          <p:nvPr/>
        </p:nvSpPr>
        <p:spPr>
          <a:xfrm>
            <a:off x="9511994" y="4488050"/>
            <a:ext cx="1521947" cy="473742"/>
          </a:xfrm>
          <a:prstGeom prst="roundRect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zh-CN" altLang="en-US" sz="1100" dirty="0"/>
              <a:t>王至尧</a:t>
            </a:r>
          </a:p>
        </p:txBody>
      </p:sp>
      <p:sp>
        <p:nvSpPr>
          <p:cNvPr id="35" name="Oval 1"/>
          <p:cNvSpPr/>
          <p:nvPr/>
        </p:nvSpPr>
        <p:spPr>
          <a:xfrm>
            <a:off x="9559485" y="2835862"/>
            <a:ext cx="1585406" cy="1568930"/>
          </a:xfrm>
          <a:prstGeom prst="ellipse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6" name="TextBox 23"/>
          <p:cNvSpPr txBox="1"/>
          <p:nvPr/>
        </p:nvSpPr>
        <p:spPr>
          <a:xfrm>
            <a:off x="9003403" y="5019355"/>
            <a:ext cx="2520280" cy="246221"/>
          </a:xfrm>
          <a:prstGeom prst="rect">
            <a:avLst/>
          </a:prstGeom>
        </p:spPr>
        <p:txBody>
          <a:bodyPr vert="horz" wrap="none" lIns="0" tIns="0" rIns="0" bIns="0" anchor="b" anchorCtr="0">
            <a:normAutofit/>
          </a:bodyPr>
          <a:lstStyle/>
          <a:p>
            <a:pPr algn="ctr"/>
            <a:r>
              <a:rPr lang="zh-CN" altLang="en-US" sz="1600" b="1" kern="900" dirty="0">
                <a:solidFill>
                  <a:schemeClr val="accent1"/>
                </a:solidFill>
              </a:rPr>
              <a:t>收藏夹、用户管理</a:t>
            </a:r>
          </a:p>
        </p:txBody>
      </p:sp>
      <p:sp>
        <p:nvSpPr>
          <p:cNvPr id="37" name="TextBox 24"/>
          <p:cNvSpPr txBox="1"/>
          <p:nvPr/>
        </p:nvSpPr>
        <p:spPr>
          <a:xfrm>
            <a:off x="8959566" y="5268808"/>
            <a:ext cx="2520280" cy="406265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/>
          <a:p>
            <a:pPr lvl="0" algn="ctr">
              <a:lnSpc>
                <a:spcPct val="120000"/>
              </a:lnSpc>
            </a:pPr>
            <a:endParaRPr lang="zh-CN" altLang="en-US" sz="1100" dirty="0">
              <a:solidFill>
                <a:schemeClr val="dk1">
                  <a:lumMod val="10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3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60"/>
          <p:cNvSpPr/>
          <p:nvPr/>
        </p:nvSpPr>
        <p:spPr>
          <a:xfrm>
            <a:off x="6507115" y="2038252"/>
            <a:ext cx="2277534" cy="3556000"/>
          </a:xfrm>
          <a:prstGeom prst="roundRect">
            <a:avLst>
              <a:gd name="adj" fmla="val 5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Rectangle: Rounded Corners 53"/>
          <p:cNvSpPr/>
          <p:nvPr/>
        </p:nvSpPr>
        <p:spPr>
          <a:xfrm>
            <a:off x="3577121" y="2057678"/>
            <a:ext cx="2277534" cy="3556000"/>
          </a:xfrm>
          <a:prstGeom prst="roundRect">
            <a:avLst>
              <a:gd name="adj" fmla="val 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Rectangle: Rounded Corners 41"/>
          <p:cNvSpPr/>
          <p:nvPr/>
        </p:nvSpPr>
        <p:spPr>
          <a:xfrm>
            <a:off x="572408" y="2038252"/>
            <a:ext cx="2277534" cy="3556000"/>
          </a:xfrm>
          <a:prstGeom prst="roundRect">
            <a:avLst>
              <a:gd name="adj" fmla="val 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Rectangle 15"/>
          <p:cNvSpPr/>
          <p:nvPr/>
        </p:nvSpPr>
        <p:spPr bwMode="auto">
          <a:xfrm>
            <a:off x="681681" y="4992058"/>
            <a:ext cx="2068513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 lnSpcReduction="10000"/>
          </a:bodyPr>
          <a:lstStyle/>
          <a:p>
            <a:pPr algn="ctr" eaLnBrk="1" fontAlgn="auto" hangingPunct="1">
              <a:defRPr/>
            </a:pPr>
            <a:r>
              <a:rPr lang="zh-CN" altLang="en-US" sz="1600" b="1" dirty="0">
                <a:solidFill>
                  <a:schemeClr val="tx2"/>
                </a:solidFill>
              </a:rPr>
              <a:t>团队队长</a:t>
            </a:r>
          </a:p>
        </p:txBody>
      </p:sp>
      <p:sp>
        <p:nvSpPr>
          <p:cNvPr id="8" name="TextBox 43"/>
          <p:cNvSpPr txBox="1">
            <a:spLocks/>
          </p:cNvSpPr>
          <p:nvPr/>
        </p:nvSpPr>
        <p:spPr bwMode="auto">
          <a:xfrm>
            <a:off x="572408" y="2953093"/>
            <a:ext cx="2277534" cy="309958"/>
          </a:xfrm>
          <a:prstGeom prst="rect">
            <a:avLst/>
          </a:prstGeom>
          <a:noFill/>
          <a:extLst/>
        </p:spPr>
        <p:txBody>
          <a:bodyPr wrap="none" lIns="90000" tIns="46800" rIns="90000" bIns="46800" anchor="ctr" anchorCtr="1">
            <a:normAutofit/>
          </a:bodyPr>
          <a:lstStyle/>
          <a:p>
            <a:pPr algn="ctr" latinLnBrk="0"/>
            <a:r>
              <a:rPr lang="zh-CN" altLang="en-US" sz="1400" dirty="0">
                <a:solidFill>
                  <a:schemeClr val="bg1">
                    <a:lumMod val="100000"/>
                  </a:schemeClr>
                </a:solidFill>
              </a:rPr>
              <a:t>刘诤</a:t>
            </a:r>
            <a:endParaRPr lang="zh-CN" altLang="en-US" sz="1400" dirty="0">
              <a:solidFill>
                <a:schemeClr val="bg1">
                  <a:lumMod val="100000"/>
                </a:schemeClr>
              </a:solidFill>
              <a:effectLst/>
            </a:endParaRPr>
          </a:p>
        </p:txBody>
      </p:sp>
      <p:sp>
        <p:nvSpPr>
          <p:cNvPr id="10" name="Freeform: Shape 48"/>
          <p:cNvSpPr>
            <a:spLocks/>
          </p:cNvSpPr>
          <p:nvPr/>
        </p:nvSpPr>
        <p:spPr bwMode="auto">
          <a:xfrm>
            <a:off x="7343568" y="2278715"/>
            <a:ext cx="633204" cy="633204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06 w 236"/>
              <a:gd name="T11" fmla="*/ 171 h 236"/>
              <a:gd name="T12" fmla="*/ 54 w 236"/>
              <a:gd name="T13" fmla="*/ 163 h 236"/>
              <a:gd name="T14" fmla="*/ 54 w 236"/>
              <a:gd name="T15" fmla="*/ 121 h 236"/>
              <a:gd name="T16" fmla="*/ 106 w 236"/>
              <a:gd name="T17" fmla="*/ 121 h 236"/>
              <a:gd name="T18" fmla="*/ 106 w 236"/>
              <a:gd name="T19" fmla="*/ 171 h 236"/>
              <a:gd name="T20" fmla="*/ 106 w 236"/>
              <a:gd name="T21" fmla="*/ 114 h 236"/>
              <a:gd name="T22" fmla="*/ 54 w 236"/>
              <a:gd name="T23" fmla="*/ 114 h 236"/>
              <a:gd name="T24" fmla="*/ 54 w 236"/>
              <a:gd name="T25" fmla="*/ 72 h 236"/>
              <a:gd name="T26" fmla="*/ 106 w 236"/>
              <a:gd name="T27" fmla="*/ 64 h 236"/>
              <a:gd name="T28" fmla="*/ 106 w 236"/>
              <a:gd name="T29" fmla="*/ 114 h 236"/>
              <a:gd name="T30" fmla="*/ 182 w 236"/>
              <a:gd name="T31" fmla="*/ 182 h 236"/>
              <a:gd name="T32" fmla="*/ 113 w 236"/>
              <a:gd name="T33" fmla="*/ 172 h 236"/>
              <a:gd name="T34" fmla="*/ 113 w 236"/>
              <a:gd name="T35" fmla="*/ 121 h 236"/>
              <a:gd name="T36" fmla="*/ 182 w 236"/>
              <a:gd name="T37" fmla="*/ 121 h 236"/>
              <a:gd name="T38" fmla="*/ 182 w 236"/>
              <a:gd name="T39" fmla="*/ 182 h 236"/>
              <a:gd name="T40" fmla="*/ 182 w 236"/>
              <a:gd name="T41" fmla="*/ 114 h 236"/>
              <a:gd name="T42" fmla="*/ 113 w 236"/>
              <a:gd name="T43" fmla="*/ 114 h 236"/>
              <a:gd name="T44" fmla="*/ 113 w 236"/>
              <a:gd name="T45" fmla="*/ 63 h 236"/>
              <a:gd name="T46" fmla="*/ 182 w 236"/>
              <a:gd name="T47" fmla="*/ 53 h 236"/>
              <a:gd name="T48" fmla="*/ 182 w 236"/>
              <a:gd name="T49" fmla="*/ 11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06" y="171"/>
                </a:moveTo>
                <a:cubicBezTo>
                  <a:pt x="54" y="163"/>
                  <a:pt x="54" y="163"/>
                  <a:pt x="54" y="163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106" y="121"/>
                  <a:pt x="106" y="121"/>
                  <a:pt x="106" y="121"/>
                </a:cubicBezTo>
                <a:lnTo>
                  <a:pt x="106" y="171"/>
                </a:lnTo>
                <a:close/>
                <a:moveTo>
                  <a:pt x="106" y="114"/>
                </a:moveTo>
                <a:cubicBezTo>
                  <a:pt x="54" y="114"/>
                  <a:pt x="54" y="114"/>
                  <a:pt x="54" y="114"/>
                </a:cubicBezTo>
                <a:cubicBezTo>
                  <a:pt x="54" y="72"/>
                  <a:pt x="54" y="72"/>
                  <a:pt x="54" y="72"/>
                </a:cubicBezTo>
                <a:cubicBezTo>
                  <a:pt x="106" y="64"/>
                  <a:pt x="106" y="64"/>
                  <a:pt x="106" y="64"/>
                </a:cubicBezTo>
                <a:lnTo>
                  <a:pt x="106" y="114"/>
                </a:lnTo>
                <a:close/>
                <a:moveTo>
                  <a:pt x="182" y="182"/>
                </a:moveTo>
                <a:cubicBezTo>
                  <a:pt x="113" y="172"/>
                  <a:pt x="113" y="172"/>
                  <a:pt x="113" y="172"/>
                </a:cubicBezTo>
                <a:cubicBezTo>
                  <a:pt x="113" y="121"/>
                  <a:pt x="113" y="121"/>
                  <a:pt x="113" y="121"/>
                </a:cubicBezTo>
                <a:cubicBezTo>
                  <a:pt x="182" y="121"/>
                  <a:pt x="182" y="121"/>
                  <a:pt x="182" y="121"/>
                </a:cubicBezTo>
                <a:lnTo>
                  <a:pt x="182" y="182"/>
                </a:lnTo>
                <a:close/>
                <a:moveTo>
                  <a:pt x="182" y="114"/>
                </a:moveTo>
                <a:cubicBezTo>
                  <a:pt x="113" y="114"/>
                  <a:pt x="113" y="114"/>
                  <a:pt x="113" y="114"/>
                </a:cubicBezTo>
                <a:cubicBezTo>
                  <a:pt x="113" y="63"/>
                  <a:pt x="113" y="63"/>
                  <a:pt x="113" y="63"/>
                </a:cubicBezTo>
                <a:cubicBezTo>
                  <a:pt x="182" y="53"/>
                  <a:pt x="182" y="53"/>
                  <a:pt x="182" y="53"/>
                </a:cubicBezTo>
                <a:lnTo>
                  <a:pt x="182" y="1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" name="Freeform: Shape 49"/>
          <p:cNvSpPr>
            <a:spLocks/>
          </p:cNvSpPr>
          <p:nvPr/>
        </p:nvSpPr>
        <p:spPr bwMode="auto">
          <a:xfrm>
            <a:off x="1399335" y="2278715"/>
            <a:ext cx="633204" cy="633204"/>
          </a:xfrm>
          <a:custGeom>
            <a:avLst/>
            <a:gdLst>
              <a:gd name="T0" fmla="*/ 223 w 228"/>
              <a:gd name="T1" fmla="*/ 95 h 228"/>
              <a:gd name="T2" fmla="*/ 196 w 228"/>
              <a:gd name="T3" fmla="*/ 90 h 228"/>
              <a:gd name="T4" fmla="*/ 189 w 228"/>
              <a:gd name="T5" fmla="*/ 74 h 228"/>
              <a:gd name="T6" fmla="*/ 205 w 228"/>
              <a:gd name="T7" fmla="*/ 50 h 228"/>
              <a:gd name="T8" fmla="*/ 205 w 228"/>
              <a:gd name="T9" fmla="*/ 43 h 228"/>
              <a:gd name="T10" fmla="*/ 185 w 228"/>
              <a:gd name="T11" fmla="*/ 24 h 228"/>
              <a:gd name="T12" fmla="*/ 178 w 228"/>
              <a:gd name="T13" fmla="*/ 23 h 228"/>
              <a:gd name="T14" fmla="*/ 155 w 228"/>
              <a:gd name="T15" fmla="*/ 39 h 228"/>
              <a:gd name="T16" fmla="*/ 138 w 228"/>
              <a:gd name="T17" fmla="*/ 32 h 228"/>
              <a:gd name="T18" fmla="*/ 133 w 228"/>
              <a:gd name="T19" fmla="*/ 5 h 228"/>
              <a:gd name="T20" fmla="*/ 127 w 228"/>
              <a:gd name="T21" fmla="*/ 0 h 228"/>
              <a:gd name="T22" fmla="*/ 100 w 228"/>
              <a:gd name="T23" fmla="*/ 0 h 228"/>
              <a:gd name="T24" fmla="*/ 94 w 228"/>
              <a:gd name="T25" fmla="*/ 5 h 228"/>
              <a:gd name="T26" fmla="*/ 89 w 228"/>
              <a:gd name="T27" fmla="*/ 32 h 228"/>
              <a:gd name="T28" fmla="*/ 73 w 228"/>
              <a:gd name="T29" fmla="*/ 39 h 228"/>
              <a:gd name="T30" fmla="*/ 50 w 228"/>
              <a:gd name="T31" fmla="*/ 23 h 228"/>
              <a:gd name="T32" fmla="*/ 43 w 228"/>
              <a:gd name="T33" fmla="*/ 24 h 228"/>
              <a:gd name="T34" fmla="*/ 23 w 228"/>
              <a:gd name="T35" fmla="*/ 43 h 228"/>
              <a:gd name="T36" fmla="*/ 23 w 228"/>
              <a:gd name="T37" fmla="*/ 51 h 228"/>
              <a:gd name="T38" fmla="*/ 39 w 228"/>
              <a:gd name="T39" fmla="*/ 74 h 228"/>
              <a:gd name="T40" fmla="*/ 32 w 228"/>
              <a:gd name="T41" fmla="*/ 90 h 228"/>
              <a:gd name="T42" fmla="*/ 5 w 228"/>
              <a:gd name="T43" fmla="*/ 95 h 228"/>
              <a:gd name="T44" fmla="*/ 0 w 228"/>
              <a:gd name="T45" fmla="*/ 100 h 228"/>
              <a:gd name="T46" fmla="*/ 0 w 228"/>
              <a:gd name="T47" fmla="*/ 128 h 228"/>
              <a:gd name="T48" fmla="*/ 5 w 228"/>
              <a:gd name="T49" fmla="*/ 134 h 228"/>
              <a:gd name="T50" fmla="*/ 32 w 228"/>
              <a:gd name="T51" fmla="*/ 139 h 228"/>
              <a:gd name="T52" fmla="*/ 39 w 228"/>
              <a:gd name="T53" fmla="*/ 155 h 228"/>
              <a:gd name="T54" fmla="*/ 23 w 228"/>
              <a:gd name="T55" fmla="*/ 178 h 228"/>
              <a:gd name="T56" fmla="*/ 24 w 228"/>
              <a:gd name="T57" fmla="*/ 185 h 228"/>
              <a:gd name="T58" fmla="*/ 43 w 228"/>
              <a:gd name="T59" fmla="*/ 204 h 228"/>
              <a:gd name="T60" fmla="*/ 51 w 228"/>
              <a:gd name="T61" fmla="*/ 205 h 228"/>
              <a:gd name="T62" fmla="*/ 73 w 228"/>
              <a:gd name="T63" fmla="*/ 189 h 228"/>
              <a:gd name="T64" fmla="*/ 89 w 228"/>
              <a:gd name="T65" fmla="*/ 196 h 228"/>
              <a:gd name="T66" fmla="*/ 94 w 228"/>
              <a:gd name="T67" fmla="*/ 223 h 228"/>
              <a:gd name="T68" fmla="*/ 100 w 228"/>
              <a:gd name="T69" fmla="*/ 228 h 228"/>
              <a:gd name="T70" fmla="*/ 127 w 228"/>
              <a:gd name="T71" fmla="*/ 228 h 228"/>
              <a:gd name="T72" fmla="*/ 133 w 228"/>
              <a:gd name="T73" fmla="*/ 223 h 228"/>
              <a:gd name="T74" fmla="*/ 138 w 228"/>
              <a:gd name="T75" fmla="*/ 196 h 228"/>
              <a:gd name="T76" fmla="*/ 154 w 228"/>
              <a:gd name="T77" fmla="*/ 190 h 228"/>
              <a:gd name="T78" fmla="*/ 177 w 228"/>
              <a:gd name="T79" fmla="*/ 205 h 228"/>
              <a:gd name="T80" fmla="*/ 185 w 228"/>
              <a:gd name="T81" fmla="*/ 205 h 228"/>
              <a:gd name="T82" fmla="*/ 204 w 228"/>
              <a:gd name="T83" fmla="*/ 185 h 228"/>
              <a:gd name="T84" fmla="*/ 205 w 228"/>
              <a:gd name="T85" fmla="*/ 178 h 228"/>
              <a:gd name="T86" fmla="*/ 189 w 228"/>
              <a:gd name="T87" fmla="*/ 155 h 228"/>
              <a:gd name="T88" fmla="*/ 196 w 228"/>
              <a:gd name="T89" fmla="*/ 139 h 228"/>
              <a:gd name="T90" fmla="*/ 223 w 228"/>
              <a:gd name="T91" fmla="*/ 134 h 228"/>
              <a:gd name="T92" fmla="*/ 228 w 228"/>
              <a:gd name="T93" fmla="*/ 128 h 228"/>
              <a:gd name="T94" fmla="*/ 228 w 228"/>
              <a:gd name="T95" fmla="*/ 100 h 228"/>
              <a:gd name="T96" fmla="*/ 223 w 228"/>
              <a:gd name="T97" fmla="*/ 95 h 228"/>
              <a:gd name="T98" fmla="*/ 114 w 228"/>
              <a:gd name="T99" fmla="*/ 149 h 228"/>
              <a:gd name="T100" fmla="*/ 79 w 228"/>
              <a:gd name="T101" fmla="*/ 114 h 228"/>
              <a:gd name="T102" fmla="*/ 114 w 228"/>
              <a:gd name="T103" fmla="*/ 79 h 228"/>
              <a:gd name="T104" fmla="*/ 149 w 228"/>
              <a:gd name="T105" fmla="*/ 114 h 228"/>
              <a:gd name="T106" fmla="*/ 114 w 228"/>
              <a:gd name="T107" fmla="*/ 149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8" h="228">
                <a:moveTo>
                  <a:pt x="223" y="95"/>
                </a:moveTo>
                <a:cubicBezTo>
                  <a:pt x="196" y="90"/>
                  <a:pt x="196" y="90"/>
                  <a:pt x="196" y="90"/>
                </a:cubicBezTo>
                <a:cubicBezTo>
                  <a:pt x="194" y="84"/>
                  <a:pt x="192" y="79"/>
                  <a:pt x="189" y="74"/>
                </a:cubicBezTo>
                <a:cubicBezTo>
                  <a:pt x="205" y="50"/>
                  <a:pt x="205" y="50"/>
                  <a:pt x="205" y="50"/>
                </a:cubicBezTo>
                <a:cubicBezTo>
                  <a:pt x="207" y="48"/>
                  <a:pt x="206" y="45"/>
                  <a:pt x="205" y="43"/>
                </a:cubicBezTo>
                <a:cubicBezTo>
                  <a:pt x="185" y="24"/>
                  <a:pt x="185" y="24"/>
                  <a:pt x="185" y="24"/>
                </a:cubicBezTo>
                <a:cubicBezTo>
                  <a:pt x="183" y="22"/>
                  <a:pt x="180" y="21"/>
                  <a:pt x="178" y="23"/>
                </a:cubicBezTo>
                <a:cubicBezTo>
                  <a:pt x="155" y="39"/>
                  <a:pt x="155" y="39"/>
                  <a:pt x="155" y="39"/>
                </a:cubicBezTo>
                <a:cubicBezTo>
                  <a:pt x="149" y="36"/>
                  <a:pt x="144" y="34"/>
                  <a:pt x="138" y="32"/>
                </a:cubicBezTo>
                <a:cubicBezTo>
                  <a:pt x="133" y="5"/>
                  <a:pt x="133" y="5"/>
                  <a:pt x="133" y="5"/>
                </a:cubicBezTo>
                <a:cubicBezTo>
                  <a:pt x="133" y="2"/>
                  <a:pt x="130" y="0"/>
                  <a:pt x="12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97" y="0"/>
                  <a:pt x="95" y="2"/>
                  <a:pt x="94" y="5"/>
                </a:cubicBezTo>
                <a:cubicBezTo>
                  <a:pt x="89" y="32"/>
                  <a:pt x="89" y="32"/>
                  <a:pt x="89" y="32"/>
                </a:cubicBezTo>
                <a:cubicBezTo>
                  <a:pt x="83" y="34"/>
                  <a:pt x="78" y="36"/>
                  <a:pt x="73" y="39"/>
                </a:cubicBezTo>
                <a:cubicBezTo>
                  <a:pt x="50" y="23"/>
                  <a:pt x="50" y="23"/>
                  <a:pt x="50" y="23"/>
                </a:cubicBezTo>
                <a:cubicBezTo>
                  <a:pt x="48" y="22"/>
                  <a:pt x="45" y="22"/>
                  <a:pt x="43" y="24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5"/>
                  <a:pt x="21" y="49"/>
                  <a:pt x="23" y="51"/>
                </a:cubicBezTo>
                <a:cubicBezTo>
                  <a:pt x="39" y="74"/>
                  <a:pt x="39" y="74"/>
                  <a:pt x="39" y="74"/>
                </a:cubicBezTo>
                <a:cubicBezTo>
                  <a:pt x="36" y="79"/>
                  <a:pt x="34" y="84"/>
                  <a:pt x="32" y="90"/>
                </a:cubicBezTo>
                <a:cubicBezTo>
                  <a:pt x="5" y="95"/>
                  <a:pt x="5" y="95"/>
                  <a:pt x="5" y="95"/>
                </a:cubicBezTo>
                <a:cubicBezTo>
                  <a:pt x="2" y="95"/>
                  <a:pt x="0" y="98"/>
                  <a:pt x="0" y="100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1"/>
                  <a:pt x="2" y="133"/>
                  <a:pt x="5" y="134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34" y="144"/>
                  <a:pt x="36" y="150"/>
                  <a:pt x="39" y="155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22" y="180"/>
                  <a:pt x="22" y="183"/>
                  <a:pt x="24" y="185"/>
                </a:cubicBezTo>
                <a:cubicBezTo>
                  <a:pt x="43" y="204"/>
                  <a:pt x="43" y="204"/>
                  <a:pt x="43" y="204"/>
                </a:cubicBezTo>
                <a:cubicBezTo>
                  <a:pt x="45" y="206"/>
                  <a:pt x="48" y="207"/>
                  <a:pt x="51" y="205"/>
                </a:cubicBezTo>
                <a:cubicBezTo>
                  <a:pt x="73" y="189"/>
                  <a:pt x="73" y="189"/>
                  <a:pt x="73" y="189"/>
                </a:cubicBezTo>
                <a:cubicBezTo>
                  <a:pt x="78" y="192"/>
                  <a:pt x="84" y="194"/>
                  <a:pt x="89" y="196"/>
                </a:cubicBezTo>
                <a:cubicBezTo>
                  <a:pt x="94" y="223"/>
                  <a:pt x="94" y="223"/>
                  <a:pt x="94" y="223"/>
                </a:cubicBezTo>
                <a:cubicBezTo>
                  <a:pt x="95" y="226"/>
                  <a:pt x="97" y="228"/>
                  <a:pt x="100" y="228"/>
                </a:cubicBezTo>
                <a:cubicBezTo>
                  <a:pt x="127" y="228"/>
                  <a:pt x="127" y="228"/>
                  <a:pt x="127" y="228"/>
                </a:cubicBezTo>
                <a:cubicBezTo>
                  <a:pt x="130" y="228"/>
                  <a:pt x="133" y="226"/>
                  <a:pt x="133" y="223"/>
                </a:cubicBezTo>
                <a:cubicBezTo>
                  <a:pt x="138" y="196"/>
                  <a:pt x="138" y="196"/>
                  <a:pt x="138" y="196"/>
                </a:cubicBezTo>
                <a:cubicBezTo>
                  <a:pt x="144" y="194"/>
                  <a:pt x="149" y="192"/>
                  <a:pt x="154" y="190"/>
                </a:cubicBezTo>
                <a:cubicBezTo>
                  <a:pt x="177" y="205"/>
                  <a:pt x="177" y="205"/>
                  <a:pt x="177" y="205"/>
                </a:cubicBezTo>
                <a:cubicBezTo>
                  <a:pt x="180" y="207"/>
                  <a:pt x="183" y="207"/>
                  <a:pt x="185" y="205"/>
                </a:cubicBezTo>
                <a:cubicBezTo>
                  <a:pt x="204" y="185"/>
                  <a:pt x="204" y="185"/>
                  <a:pt x="204" y="185"/>
                </a:cubicBezTo>
                <a:cubicBezTo>
                  <a:pt x="206" y="183"/>
                  <a:pt x="206" y="180"/>
                  <a:pt x="205" y="178"/>
                </a:cubicBezTo>
                <a:cubicBezTo>
                  <a:pt x="189" y="155"/>
                  <a:pt x="189" y="155"/>
                  <a:pt x="189" y="155"/>
                </a:cubicBezTo>
                <a:cubicBezTo>
                  <a:pt x="192" y="150"/>
                  <a:pt x="194" y="144"/>
                  <a:pt x="196" y="139"/>
                </a:cubicBezTo>
                <a:cubicBezTo>
                  <a:pt x="223" y="134"/>
                  <a:pt x="223" y="134"/>
                  <a:pt x="223" y="134"/>
                </a:cubicBezTo>
                <a:cubicBezTo>
                  <a:pt x="226" y="133"/>
                  <a:pt x="228" y="131"/>
                  <a:pt x="228" y="128"/>
                </a:cubicBezTo>
                <a:cubicBezTo>
                  <a:pt x="228" y="100"/>
                  <a:pt x="228" y="100"/>
                  <a:pt x="228" y="100"/>
                </a:cubicBezTo>
                <a:cubicBezTo>
                  <a:pt x="228" y="98"/>
                  <a:pt x="226" y="95"/>
                  <a:pt x="223" y="95"/>
                </a:cubicBezTo>
                <a:close/>
                <a:moveTo>
                  <a:pt x="114" y="149"/>
                </a:moveTo>
                <a:cubicBezTo>
                  <a:pt x="95" y="149"/>
                  <a:pt x="79" y="133"/>
                  <a:pt x="79" y="114"/>
                </a:cubicBezTo>
                <a:cubicBezTo>
                  <a:pt x="79" y="95"/>
                  <a:pt x="95" y="79"/>
                  <a:pt x="114" y="79"/>
                </a:cubicBezTo>
                <a:cubicBezTo>
                  <a:pt x="133" y="79"/>
                  <a:pt x="149" y="95"/>
                  <a:pt x="149" y="114"/>
                </a:cubicBezTo>
                <a:cubicBezTo>
                  <a:pt x="149" y="133"/>
                  <a:pt x="133" y="149"/>
                  <a:pt x="114" y="1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" name="Freeform: Shape 50"/>
          <p:cNvSpPr>
            <a:spLocks/>
          </p:cNvSpPr>
          <p:nvPr/>
        </p:nvSpPr>
        <p:spPr bwMode="auto">
          <a:xfrm>
            <a:off x="4413574" y="2298141"/>
            <a:ext cx="633204" cy="633204"/>
          </a:xfrm>
          <a:custGeom>
            <a:avLst/>
            <a:gdLst>
              <a:gd name="T0" fmla="*/ 130 w 236"/>
              <a:gd name="T1" fmla="*/ 1 h 236"/>
              <a:gd name="T2" fmla="*/ 118 w 236"/>
              <a:gd name="T3" fmla="*/ 0 h 236"/>
              <a:gd name="T4" fmla="*/ 30 w 236"/>
              <a:gd name="T5" fmla="*/ 40 h 236"/>
              <a:gd name="T6" fmla="*/ 68 w 236"/>
              <a:gd name="T7" fmla="*/ 105 h 236"/>
              <a:gd name="T8" fmla="*/ 130 w 236"/>
              <a:gd name="T9" fmla="*/ 1 h 236"/>
              <a:gd name="T10" fmla="*/ 20 w 236"/>
              <a:gd name="T11" fmla="*/ 52 h 236"/>
              <a:gd name="T12" fmla="*/ 0 w 236"/>
              <a:gd name="T13" fmla="*/ 118 h 236"/>
              <a:gd name="T14" fmla="*/ 5 w 236"/>
              <a:gd name="T15" fmla="*/ 153 h 236"/>
              <a:gd name="T16" fmla="*/ 81 w 236"/>
              <a:gd name="T17" fmla="*/ 153 h 236"/>
              <a:gd name="T18" fmla="*/ 20 w 236"/>
              <a:gd name="T19" fmla="*/ 52 h 236"/>
              <a:gd name="T20" fmla="*/ 225 w 236"/>
              <a:gd name="T21" fmla="*/ 68 h 236"/>
              <a:gd name="T22" fmla="*/ 145 w 236"/>
              <a:gd name="T23" fmla="*/ 3 h 236"/>
              <a:gd name="T24" fmla="*/ 106 w 236"/>
              <a:gd name="T25" fmla="*/ 68 h 236"/>
              <a:gd name="T26" fmla="*/ 225 w 236"/>
              <a:gd name="T27" fmla="*/ 68 h 236"/>
              <a:gd name="T28" fmla="*/ 130 w 236"/>
              <a:gd name="T29" fmla="*/ 167 h 236"/>
              <a:gd name="T30" fmla="*/ 11 w 236"/>
              <a:gd name="T31" fmla="*/ 167 h 236"/>
              <a:gd name="T32" fmla="*/ 96 w 236"/>
              <a:gd name="T33" fmla="*/ 234 h 236"/>
              <a:gd name="T34" fmla="*/ 93 w 236"/>
              <a:gd name="T35" fmla="*/ 232 h 236"/>
              <a:gd name="T36" fmla="*/ 130 w 236"/>
              <a:gd name="T37" fmla="*/ 167 h 236"/>
              <a:gd name="T38" fmla="*/ 230 w 236"/>
              <a:gd name="T39" fmla="*/ 82 h 236"/>
              <a:gd name="T40" fmla="*/ 155 w 236"/>
              <a:gd name="T41" fmla="*/ 82 h 236"/>
              <a:gd name="T42" fmla="*/ 215 w 236"/>
              <a:gd name="T43" fmla="*/ 186 h 236"/>
              <a:gd name="T44" fmla="*/ 236 w 236"/>
              <a:gd name="T45" fmla="*/ 118 h 236"/>
              <a:gd name="T46" fmla="*/ 230 w 236"/>
              <a:gd name="T47" fmla="*/ 82 h 236"/>
              <a:gd name="T48" fmla="*/ 108 w 236"/>
              <a:gd name="T49" fmla="*/ 236 h 236"/>
              <a:gd name="T50" fmla="*/ 118 w 236"/>
              <a:gd name="T51" fmla="*/ 236 h 236"/>
              <a:gd name="T52" fmla="*/ 205 w 236"/>
              <a:gd name="T53" fmla="*/ 198 h 236"/>
              <a:gd name="T54" fmla="*/ 167 w 236"/>
              <a:gd name="T55" fmla="*/ 132 h 236"/>
              <a:gd name="T56" fmla="*/ 108 w 236"/>
              <a:gd name="T57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6" h="236">
                <a:moveTo>
                  <a:pt x="130" y="1"/>
                </a:moveTo>
                <a:cubicBezTo>
                  <a:pt x="126" y="0"/>
                  <a:pt x="122" y="0"/>
                  <a:pt x="118" y="0"/>
                </a:cubicBezTo>
                <a:cubicBezTo>
                  <a:pt x="83" y="0"/>
                  <a:pt x="51" y="16"/>
                  <a:pt x="30" y="40"/>
                </a:cubicBezTo>
                <a:cubicBezTo>
                  <a:pt x="68" y="105"/>
                  <a:pt x="68" y="105"/>
                  <a:pt x="68" y="105"/>
                </a:cubicBezTo>
                <a:lnTo>
                  <a:pt x="130" y="1"/>
                </a:lnTo>
                <a:close/>
                <a:moveTo>
                  <a:pt x="20" y="52"/>
                </a:moveTo>
                <a:cubicBezTo>
                  <a:pt x="7" y="71"/>
                  <a:pt x="0" y="94"/>
                  <a:pt x="0" y="118"/>
                </a:cubicBezTo>
                <a:cubicBezTo>
                  <a:pt x="0" y="130"/>
                  <a:pt x="2" y="142"/>
                  <a:pt x="5" y="153"/>
                </a:cubicBezTo>
                <a:cubicBezTo>
                  <a:pt x="81" y="153"/>
                  <a:pt x="81" y="153"/>
                  <a:pt x="81" y="153"/>
                </a:cubicBezTo>
                <a:lnTo>
                  <a:pt x="20" y="52"/>
                </a:lnTo>
                <a:close/>
                <a:moveTo>
                  <a:pt x="225" y="68"/>
                </a:moveTo>
                <a:cubicBezTo>
                  <a:pt x="210" y="36"/>
                  <a:pt x="180" y="11"/>
                  <a:pt x="145" y="3"/>
                </a:cubicBezTo>
                <a:cubicBezTo>
                  <a:pt x="106" y="68"/>
                  <a:pt x="106" y="68"/>
                  <a:pt x="106" y="68"/>
                </a:cubicBezTo>
                <a:lnTo>
                  <a:pt x="225" y="68"/>
                </a:lnTo>
                <a:close/>
                <a:moveTo>
                  <a:pt x="130" y="167"/>
                </a:moveTo>
                <a:cubicBezTo>
                  <a:pt x="11" y="167"/>
                  <a:pt x="11" y="167"/>
                  <a:pt x="11" y="167"/>
                </a:cubicBezTo>
                <a:cubicBezTo>
                  <a:pt x="26" y="201"/>
                  <a:pt x="58" y="227"/>
                  <a:pt x="96" y="234"/>
                </a:cubicBezTo>
                <a:cubicBezTo>
                  <a:pt x="93" y="232"/>
                  <a:pt x="93" y="232"/>
                  <a:pt x="93" y="232"/>
                </a:cubicBezTo>
                <a:lnTo>
                  <a:pt x="130" y="167"/>
                </a:lnTo>
                <a:close/>
                <a:moveTo>
                  <a:pt x="230" y="82"/>
                </a:moveTo>
                <a:cubicBezTo>
                  <a:pt x="155" y="82"/>
                  <a:pt x="155" y="82"/>
                  <a:pt x="155" y="82"/>
                </a:cubicBezTo>
                <a:cubicBezTo>
                  <a:pt x="215" y="186"/>
                  <a:pt x="215" y="186"/>
                  <a:pt x="215" y="186"/>
                </a:cubicBezTo>
                <a:cubicBezTo>
                  <a:pt x="228" y="167"/>
                  <a:pt x="236" y="143"/>
                  <a:pt x="236" y="118"/>
                </a:cubicBezTo>
                <a:cubicBezTo>
                  <a:pt x="236" y="106"/>
                  <a:pt x="234" y="94"/>
                  <a:pt x="230" y="82"/>
                </a:cubicBezTo>
                <a:close/>
                <a:moveTo>
                  <a:pt x="108" y="236"/>
                </a:moveTo>
                <a:cubicBezTo>
                  <a:pt x="111" y="236"/>
                  <a:pt x="115" y="236"/>
                  <a:pt x="118" y="236"/>
                </a:cubicBezTo>
                <a:cubicBezTo>
                  <a:pt x="152" y="236"/>
                  <a:pt x="183" y="221"/>
                  <a:pt x="205" y="198"/>
                </a:cubicBezTo>
                <a:cubicBezTo>
                  <a:pt x="167" y="132"/>
                  <a:pt x="167" y="132"/>
                  <a:pt x="167" y="132"/>
                </a:cubicBezTo>
                <a:lnTo>
                  <a:pt x="108" y="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" name="Rectangle 54"/>
          <p:cNvSpPr/>
          <p:nvPr/>
        </p:nvSpPr>
        <p:spPr bwMode="auto">
          <a:xfrm>
            <a:off x="3695920" y="5011484"/>
            <a:ext cx="2068513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 lnSpcReduction="10000"/>
          </a:bodyPr>
          <a:lstStyle/>
          <a:p>
            <a:pPr algn="ctr" eaLnBrk="1" fontAlgn="auto" hangingPunct="1">
              <a:defRPr/>
            </a:pPr>
            <a:r>
              <a:rPr lang="zh-CN" altLang="en-US" sz="1600" b="1" dirty="0">
                <a:solidFill>
                  <a:schemeClr val="tx2"/>
                </a:solidFill>
              </a:rPr>
              <a:t>团队成员</a:t>
            </a:r>
          </a:p>
        </p:txBody>
      </p:sp>
      <p:sp>
        <p:nvSpPr>
          <p:cNvPr id="14" name="TextBox 55"/>
          <p:cNvSpPr txBox="1">
            <a:spLocks/>
          </p:cNvSpPr>
          <p:nvPr/>
        </p:nvSpPr>
        <p:spPr bwMode="auto">
          <a:xfrm>
            <a:off x="3577121" y="2978077"/>
            <a:ext cx="2277534" cy="309958"/>
          </a:xfrm>
          <a:prstGeom prst="rect">
            <a:avLst/>
          </a:prstGeom>
          <a:noFill/>
          <a:extLst/>
        </p:spPr>
        <p:txBody>
          <a:bodyPr wrap="none" lIns="90000" tIns="46800" rIns="90000" bIns="46800" anchor="ctr" anchorCtr="1">
            <a:normAutofit/>
          </a:bodyPr>
          <a:lstStyle/>
          <a:p>
            <a:pPr algn="ctr" latinLnBrk="0"/>
            <a:r>
              <a:rPr lang="zh-CN" altLang="en-US" sz="1400" dirty="0">
                <a:solidFill>
                  <a:schemeClr val="bg1">
                    <a:lumMod val="100000"/>
                  </a:schemeClr>
                </a:solidFill>
                <a:effectLst/>
              </a:rPr>
              <a:t>陈祥棉</a:t>
            </a:r>
          </a:p>
        </p:txBody>
      </p:sp>
      <p:sp>
        <p:nvSpPr>
          <p:cNvPr id="16" name="Rectangle 61"/>
          <p:cNvSpPr/>
          <p:nvPr/>
        </p:nvSpPr>
        <p:spPr bwMode="auto">
          <a:xfrm>
            <a:off x="6625914" y="4992058"/>
            <a:ext cx="2068513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 lnSpcReduction="10000"/>
          </a:bodyPr>
          <a:lstStyle/>
          <a:p>
            <a:pPr algn="ctr" eaLnBrk="1" fontAlgn="auto" hangingPunct="1">
              <a:defRPr/>
            </a:pPr>
            <a:r>
              <a:rPr lang="zh-CN" altLang="en-US" sz="1600" b="1" dirty="0">
                <a:solidFill>
                  <a:schemeClr val="tx2"/>
                </a:solidFill>
              </a:rPr>
              <a:t>团队成员</a:t>
            </a:r>
          </a:p>
        </p:txBody>
      </p:sp>
      <p:sp>
        <p:nvSpPr>
          <p:cNvPr id="17" name="TextBox 62"/>
          <p:cNvSpPr txBox="1">
            <a:spLocks/>
          </p:cNvSpPr>
          <p:nvPr/>
        </p:nvSpPr>
        <p:spPr bwMode="auto">
          <a:xfrm>
            <a:off x="6507115" y="2958651"/>
            <a:ext cx="2277534" cy="309958"/>
          </a:xfrm>
          <a:prstGeom prst="rect">
            <a:avLst/>
          </a:prstGeom>
          <a:noFill/>
          <a:extLst/>
        </p:spPr>
        <p:txBody>
          <a:bodyPr wrap="none" lIns="90000" tIns="46800" rIns="90000" bIns="46800" anchor="ctr" anchorCtr="1">
            <a:normAutofit/>
          </a:bodyPr>
          <a:lstStyle/>
          <a:p>
            <a:pPr algn="ctr" latinLnBrk="0"/>
            <a:r>
              <a:rPr lang="zh-CN" altLang="en-US" sz="1400" dirty="0">
                <a:solidFill>
                  <a:schemeClr val="bg1">
                    <a:lumMod val="100000"/>
                  </a:schemeClr>
                </a:solidFill>
                <a:effectLst/>
              </a:rPr>
              <a:t>王至尧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0" y="489983"/>
            <a:ext cx="12192000" cy="651798"/>
            <a:chOff x="0" y="489983"/>
            <a:chExt cx="12192000" cy="651798"/>
          </a:xfrm>
        </p:grpSpPr>
        <p:sp>
          <p:nvSpPr>
            <p:cNvPr id="26" name="矩形 25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8" name="矩形 27"/>
            <p:cNvSpPr/>
            <p:nvPr/>
          </p:nvSpPr>
          <p:spPr>
            <a:xfrm>
              <a:off x="1251955" y="489983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cs typeface="+mn-ea"/>
                  <a:sym typeface="+mn-lt"/>
                </a:rPr>
                <a:t>团队成员</a:t>
              </a:r>
            </a:p>
          </p:txBody>
        </p:sp>
        <p:sp>
          <p:nvSpPr>
            <p:cNvPr id="29" name="TextBox 9"/>
            <p:cNvSpPr txBox="1"/>
            <p:nvPr/>
          </p:nvSpPr>
          <p:spPr>
            <a:xfrm>
              <a:off x="444904" y="77244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cs typeface="+mn-ea"/>
                  <a:sym typeface="+mn-lt"/>
                </a:rPr>
                <a:t>工作介绍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81681" y="3263051"/>
            <a:ext cx="2068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负责点餐模块、提交订单模块的编写。</a:t>
            </a:r>
          </a:p>
        </p:txBody>
      </p:sp>
      <p:sp>
        <p:nvSpPr>
          <p:cNvPr id="24" name="Rectangle: Rounded Corners 60"/>
          <p:cNvSpPr/>
          <p:nvPr/>
        </p:nvSpPr>
        <p:spPr>
          <a:xfrm>
            <a:off x="9421606" y="2057678"/>
            <a:ext cx="2277534" cy="3556000"/>
          </a:xfrm>
          <a:prstGeom prst="roundRect">
            <a:avLst>
              <a:gd name="adj" fmla="val 5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1" name="Freeform: Shape 48"/>
          <p:cNvSpPr>
            <a:spLocks/>
          </p:cNvSpPr>
          <p:nvPr/>
        </p:nvSpPr>
        <p:spPr bwMode="auto">
          <a:xfrm>
            <a:off x="10258059" y="2298141"/>
            <a:ext cx="633204" cy="633204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06 w 236"/>
              <a:gd name="T11" fmla="*/ 171 h 236"/>
              <a:gd name="T12" fmla="*/ 54 w 236"/>
              <a:gd name="T13" fmla="*/ 163 h 236"/>
              <a:gd name="T14" fmla="*/ 54 w 236"/>
              <a:gd name="T15" fmla="*/ 121 h 236"/>
              <a:gd name="T16" fmla="*/ 106 w 236"/>
              <a:gd name="T17" fmla="*/ 121 h 236"/>
              <a:gd name="T18" fmla="*/ 106 w 236"/>
              <a:gd name="T19" fmla="*/ 171 h 236"/>
              <a:gd name="T20" fmla="*/ 106 w 236"/>
              <a:gd name="T21" fmla="*/ 114 h 236"/>
              <a:gd name="T22" fmla="*/ 54 w 236"/>
              <a:gd name="T23" fmla="*/ 114 h 236"/>
              <a:gd name="T24" fmla="*/ 54 w 236"/>
              <a:gd name="T25" fmla="*/ 72 h 236"/>
              <a:gd name="T26" fmla="*/ 106 w 236"/>
              <a:gd name="T27" fmla="*/ 64 h 236"/>
              <a:gd name="T28" fmla="*/ 106 w 236"/>
              <a:gd name="T29" fmla="*/ 114 h 236"/>
              <a:gd name="T30" fmla="*/ 182 w 236"/>
              <a:gd name="T31" fmla="*/ 182 h 236"/>
              <a:gd name="T32" fmla="*/ 113 w 236"/>
              <a:gd name="T33" fmla="*/ 172 h 236"/>
              <a:gd name="T34" fmla="*/ 113 w 236"/>
              <a:gd name="T35" fmla="*/ 121 h 236"/>
              <a:gd name="T36" fmla="*/ 182 w 236"/>
              <a:gd name="T37" fmla="*/ 121 h 236"/>
              <a:gd name="T38" fmla="*/ 182 w 236"/>
              <a:gd name="T39" fmla="*/ 182 h 236"/>
              <a:gd name="T40" fmla="*/ 182 w 236"/>
              <a:gd name="T41" fmla="*/ 114 h 236"/>
              <a:gd name="T42" fmla="*/ 113 w 236"/>
              <a:gd name="T43" fmla="*/ 114 h 236"/>
              <a:gd name="T44" fmla="*/ 113 w 236"/>
              <a:gd name="T45" fmla="*/ 63 h 236"/>
              <a:gd name="T46" fmla="*/ 182 w 236"/>
              <a:gd name="T47" fmla="*/ 53 h 236"/>
              <a:gd name="T48" fmla="*/ 182 w 236"/>
              <a:gd name="T49" fmla="*/ 11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06" y="171"/>
                </a:moveTo>
                <a:cubicBezTo>
                  <a:pt x="54" y="163"/>
                  <a:pt x="54" y="163"/>
                  <a:pt x="54" y="163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106" y="121"/>
                  <a:pt x="106" y="121"/>
                  <a:pt x="106" y="121"/>
                </a:cubicBezTo>
                <a:lnTo>
                  <a:pt x="106" y="171"/>
                </a:lnTo>
                <a:close/>
                <a:moveTo>
                  <a:pt x="106" y="114"/>
                </a:moveTo>
                <a:cubicBezTo>
                  <a:pt x="54" y="114"/>
                  <a:pt x="54" y="114"/>
                  <a:pt x="54" y="114"/>
                </a:cubicBezTo>
                <a:cubicBezTo>
                  <a:pt x="54" y="72"/>
                  <a:pt x="54" y="72"/>
                  <a:pt x="54" y="72"/>
                </a:cubicBezTo>
                <a:cubicBezTo>
                  <a:pt x="106" y="64"/>
                  <a:pt x="106" y="64"/>
                  <a:pt x="106" y="64"/>
                </a:cubicBezTo>
                <a:lnTo>
                  <a:pt x="106" y="114"/>
                </a:lnTo>
                <a:close/>
                <a:moveTo>
                  <a:pt x="182" y="182"/>
                </a:moveTo>
                <a:cubicBezTo>
                  <a:pt x="113" y="172"/>
                  <a:pt x="113" y="172"/>
                  <a:pt x="113" y="172"/>
                </a:cubicBezTo>
                <a:cubicBezTo>
                  <a:pt x="113" y="121"/>
                  <a:pt x="113" y="121"/>
                  <a:pt x="113" y="121"/>
                </a:cubicBezTo>
                <a:cubicBezTo>
                  <a:pt x="182" y="121"/>
                  <a:pt x="182" y="121"/>
                  <a:pt x="182" y="121"/>
                </a:cubicBezTo>
                <a:lnTo>
                  <a:pt x="182" y="182"/>
                </a:lnTo>
                <a:close/>
                <a:moveTo>
                  <a:pt x="182" y="114"/>
                </a:moveTo>
                <a:cubicBezTo>
                  <a:pt x="113" y="114"/>
                  <a:pt x="113" y="114"/>
                  <a:pt x="113" y="114"/>
                </a:cubicBezTo>
                <a:cubicBezTo>
                  <a:pt x="113" y="63"/>
                  <a:pt x="113" y="63"/>
                  <a:pt x="113" y="63"/>
                </a:cubicBezTo>
                <a:cubicBezTo>
                  <a:pt x="182" y="53"/>
                  <a:pt x="182" y="53"/>
                  <a:pt x="182" y="53"/>
                </a:cubicBezTo>
                <a:lnTo>
                  <a:pt x="182" y="1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2" name="Rectangle 61"/>
          <p:cNvSpPr/>
          <p:nvPr/>
        </p:nvSpPr>
        <p:spPr bwMode="auto">
          <a:xfrm>
            <a:off x="9540405" y="5011484"/>
            <a:ext cx="2068513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 lnSpcReduction="10000"/>
          </a:bodyPr>
          <a:lstStyle/>
          <a:p>
            <a:pPr algn="ctr" eaLnBrk="1" fontAlgn="auto" hangingPunct="1">
              <a:defRPr/>
            </a:pPr>
            <a:r>
              <a:rPr lang="zh-CN" altLang="en-US" sz="1600" b="1" dirty="0">
                <a:solidFill>
                  <a:schemeClr val="tx2"/>
                </a:solidFill>
              </a:rPr>
              <a:t>团队成员</a:t>
            </a:r>
          </a:p>
        </p:txBody>
      </p:sp>
      <p:sp>
        <p:nvSpPr>
          <p:cNvPr id="33" name="TextBox 62"/>
          <p:cNvSpPr txBox="1">
            <a:spLocks/>
          </p:cNvSpPr>
          <p:nvPr/>
        </p:nvSpPr>
        <p:spPr bwMode="auto">
          <a:xfrm>
            <a:off x="9421606" y="2978077"/>
            <a:ext cx="2277534" cy="309958"/>
          </a:xfrm>
          <a:prstGeom prst="rect">
            <a:avLst/>
          </a:prstGeom>
          <a:noFill/>
          <a:extLst/>
        </p:spPr>
        <p:txBody>
          <a:bodyPr wrap="none" lIns="90000" tIns="46800" rIns="90000" bIns="46800" anchor="ctr" anchorCtr="1">
            <a:normAutofit/>
          </a:bodyPr>
          <a:lstStyle/>
          <a:p>
            <a:pPr algn="ctr" latinLnBrk="0"/>
            <a:r>
              <a:rPr lang="zh-CN" altLang="en-US" sz="1400" dirty="0">
                <a:solidFill>
                  <a:schemeClr val="bg1">
                    <a:lumMod val="100000"/>
                  </a:schemeClr>
                </a:solidFill>
              </a:rPr>
              <a:t>王晓洁</a:t>
            </a:r>
            <a:endParaRPr lang="zh-CN" altLang="en-US" sz="1400" dirty="0">
              <a:solidFill>
                <a:schemeClr val="bg1">
                  <a:lumMod val="100000"/>
                </a:schemeClr>
              </a:solidFill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95920" y="3288035"/>
            <a:ext cx="2068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负责设置模块的编写，以及相关文档、</a:t>
            </a:r>
            <a:r>
              <a:rPr lang="en-US" altLang="zh-CN" dirty="0"/>
              <a:t>PPT</a:t>
            </a:r>
            <a:r>
              <a:rPr lang="zh-CN" altLang="en-US" dirty="0"/>
              <a:t>的撰写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6603874" y="3288035"/>
            <a:ext cx="2068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负责收藏夹、用户管理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9511828" y="3334767"/>
            <a:ext cx="2068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负责查台、结账功能以及后台的编写。</a:t>
            </a:r>
          </a:p>
        </p:txBody>
      </p:sp>
    </p:spTree>
    <p:extLst>
      <p:ext uri="{BB962C8B-B14F-4D97-AF65-F5344CB8AC3E}">
        <p14:creationId xmlns:p14="http://schemas.microsoft.com/office/powerpoint/2010/main" val="154905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/>
          <p:cNvCxnSpPr/>
          <p:nvPr/>
        </p:nvCxnSpPr>
        <p:spPr>
          <a:xfrm rot="60000" flipH="1">
            <a:off x="6243009" y="-229905"/>
            <a:ext cx="1244600" cy="1703108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60000" flipH="1">
            <a:off x="4481178" y="5410197"/>
            <a:ext cx="1244600" cy="1703108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 rot="2220000">
            <a:off x="7046534" y="-332351"/>
            <a:ext cx="297950" cy="19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 rot="2220000">
            <a:off x="4682414" y="5218853"/>
            <a:ext cx="297950" cy="19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905250" y="1257300"/>
            <a:ext cx="4381500" cy="4381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4263269" y="2397637"/>
            <a:ext cx="3665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Britannic Bold" panose="020B0903060703020204" pitchFamily="34" charset="0"/>
              </a:rPr>
              <a:t>PART 2</a:t>
            </a:r>
            <a:endParaRPr lang="zh-CN" altLang="en-US" sz="72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230133" y="4015529"/>
            <a:ext cx="3731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Britannic Bold" panose="020B0903060703020204" pitchFamily="34" charset="0"/>
              </a:rPr>
              <a:t>功能设计</a:t>
            </a:r>
          </a:p>
        </p:txBody>
      </p:sp>
    </p:spTree>
    <p:extLst>
      <p:ext uri="{BB962C8B-B14F-4D97-AF65-F5344CB8AC3E}">
        <p14:creationId xmlns:p14="http://schemas.microsoft.com/office/powerpoint/2010/main" val="233628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0" y="489983"/>
            <a:ext cx="12192000" cy="651798"/>
            <a:chOff x="0" y="489983"/>
            <a:chExt cx="12192000" cy="651798"/>
          </a:xfrm>
        </p:grpSpPr>
        <p:sp>
          <p:nvSpPr>
            <p:cNvPr id="27" name="矩形 26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9" name="矩形 28"/>
            <p:cNvSpPr/>
            <p:nvPr/>
          </p:nvSpPr>
          <p:spPr>
            <a:xfrm>
              <a:off x="1251955" y="489983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cs typeface="+mn-ea"/>
                  <a:sym typeface="+mn-lt"/>
                </a:rPr>
                <a:t>功能设计</a:t>
              </a:r>
            </a:p>
          </p:txBody>
        </p:sp>
        <p:sp>
          <p:nvSpPr>
            <p:cNvPr id="30" name="TextBox 9"/>
            <p:cNvSpPr txBox="1"/>
            <p:nvPr/>
          </p:nvSpPr>
          <p:spPr>
            <a:xfrm>
              <a:off x="444904" y="77244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cs typeface="+mn-ea"/>
                  <a:sym typeface="+mn-lt"/>
                </a:rPr>
                <a:t>数据库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249" y="1366864"/>
            <a:ext cx="8372896" cy="527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7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0" y="489983"/>
            <a:ext cx="12192000" cy="651798"/>
            <a:chOff x="0" y="489983"/>
            <a:chExt cx="12192000" cy="651798"/>
          </a:xfrm>
        </p:grpSpPr>
        <p:sp>
          <p:nvSpPr>
            <p:cNvPr id="27" name="矩形 26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9" name="矩形 28"/>
            <p:cNvSpPr/>
            <p:nvPr/>
          </p:nvSpPr>
          <p:spPr>
            <a:xfrm>
              <a:off x="1251955" y="489983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cs typeface="+mn-ea"/>
                  <a:sym typeface="+mn-lt"/>
                </a:rPr>
                <a:t>功能设计</a:t>
              </a:r>
            </a:p>
          </p:txBody>
        </p:sp>
        <p:sp>
          <p:nvSpPr>
            <p:cNvPr id="30" name="TextBox 9"/>
            <p:cNvSpPr txBox="1"/>
            <p:nvPr/>
          </p:nvSpPr>
          <p:spPr>
            <a:xfrm>
              <a:off x="444904" y="77244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cs typeface="+mn-ea"/>
                  <a:sym typeface="+mn-lt"/>
                </a:rPr>
                <a:t>功能模块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044300"/>
              </p:ext>
            </p:extLst>
          </p:nvPr>
        </p:nvGraphicFramePr>
        <p:xfrm>
          <a:off x="733169" y="1172559"/>
          <a:ext cx="10323890" cy="56464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0486">
                  <a:extLst>
                    <a:ext uri="{9D8B030D-6E8A-4147-A177-3AD203B41FA5}">
                      <a16:colId xmlns:a16="http://schemas.microsoft.com/office/drawing/2014/main" val="1687814961"/>
                    </a:ext>
                  </a:extLst>
                </a:gridCol>
                <a:gridCol w="1290486">
                  <a:extLst>
                    <a:ext uri="{9D8B030D-6E8A-4147-A177-3AD203B41FA5}">
                      <a16:colId xmlns:a16="http://schemas.microsoft.com/office/drawing/2014/main" val="1856287240"/>
                    </a:ext>
                  </a:extLst>
                </a:gridCol>
                <a:gridCol w="1290486">
                  <a:extLst>
                    <a:ext uri="{9D8B030D-6E8A-4147-A177-3AD203B41FA5}">
                      <a16:colId xmlns:a16="http://schemas.microsoft.com/office/drawing/2014/main" val="3779157418"/>
                    </a:ext>
                  </a:extLst>
                </a:gridCol>
                <a:gridCol w="1290487">
                  <a:extLst>
                    <a:ext uri="{9D8B030D-6E8A-4147-A177-3AD203B41FA5}">
                      <a16:colId xmlns:a16="http://schemas.microsoft.com/office/drawing/2014/main" val="3406957712"/>
                    </a:ext>
                  </a:extLst>
                </a:gridCol>
                <a:gridCol w="1290487">
                  <a:extLst>
                    <a:ext uri="{9D8B030D-6E8A-4147-A177-3AD203B41FA5}">
                      <a16:colId xmlns:a16="http://schemas.microsoft.com/office/drawing/2014/main" val="362350986"/>
                    </a:ext>
                  </a:extLst>
                </a:gridCol>
                <a:gridCol w="1290486">
                  <a:extLst>
                    <a:ext uri="{9D8B030D-6E8A-4147-A177-3AD203B41FA5}">
                      <a16:colId xmlns:a16="http://schemas.microsoft.com/office/drawing/2014/main" val="1836443599"/>
                    </a:ext>
                  </a:extLst>
                </a:gridCol>
                <a:gridCol w="1290486">
                  <a:extLst>
                    <a:ext uri="{9D8B030D-6E8A-4147-A177-3AD203B41FA5}">
                      <a16:colId xmlns:a16="http://schemas.microsoft.com/office/drawing/2014/main" val="2959665202"/>
                    </a:ext>
                  </a:extLst>
                </a:gridCol>
                <a:gridCol w="1290486">
                  <a:extLst>
                    <a:ext uri="{9D8B030D-6E8A-4147-A177-3AD203B41FA5}">
                      <a16:colId xmlns:a16="http://schemas.microsoft.com/office/drawing/2014/main" val="3770784997"/>
                    </a:ext>
                  </a:extLst>
                </a:gridCol>
              </a:tblGrid>
              <a:tr h="1425498">
                <a:tc gridSpan="8">
                  <a:txBody>
                    <a:bodyPr/>
                    <a:lstStyle/>
                    <a:p>
                      <a:pPr indent="2235200" algn="just">
                        <a:spcAft>
                          <a:spcPts val="0"/>
                        </a:spcAft>
                      </a:pPr>
                      <a:r>
                        <a:rPr lang="en-US" altLang="zh-CN" sz="3600" kern="100" dirty="0">
                          <a:effectLst/>
                        </a:rPr>
                        <a:t>                 </a:t>
                      </a:r>
                      <a:r>
                        <a:rPr lang="zh-CN" sz="3600" kern="100" dirty="0">
                          <a:effectLst/>
                        </a:rPr>
                        <a:t>功能模块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024413"/>
                  </a:ext>
                </a:extLst>
              </a:tr>
              <a:tr h="42209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r>
                        <a:rPr lang="zh-CN" altLang="en-US" sz="1600" dirty="0"/>
                        <a:t>点餐：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r>
                        <a:rPr lang="zh-CN" altLang="en-US" sz="1600" kern="100" dirty="0">
                          <a:effectLst/>
                        </a:rPr>
                        <a:t>用户进入点餐界面可以选择菜肴，点击加入订单按钮，即可将喜欢的菜肴加入到订单中。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altLang="en-US" sz="1050" dirty="0"/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提交订单：</a:t>
                      </a:r>
                      <a:endParaRPr lang="en-US" alt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用户进入提交订单界面，将会显示出，你已经选购好的菜谱，并且可以查看价格和优惠，删减菜肴，并可以结账和提交订单。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收藏夹：</a:t>
                      </a:r>
                      <a:endParaRPr lang="en-US" alt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可以增加删减所喜欢的菜肴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用户管理：</a:t>
                      </a:r>
                      <a:endParaRPr lang="en-US" alt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开始是登陆界面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查台：</a:t>
                      </a:r>
                      <a:endParaRPr lang="en-US" alt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查台功能可以查看台号的使用情况，</a:t>
                      </a:r>
                      <a:endParaRPr lang="zh-CN" alt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结账功能：</a:t>
                      </a:r>
                      <a:endParaRPr lang="en-US" alt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结账功能将会给顾客一个支付宝的二维码用于支付。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设置：</a:t>
                      </a:r>
                      <a:endParaRPr lang="en-US" alt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altLang="en-US" sz="1600" b="1" kern="1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可以设置台桌号，</a:t>
                      </a:r>
                      <a:r>
                        <a:rPr lang="en-US" altLang="zh-CN" sz="1600" b="1" kern="1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zh-CN" altLang="en-US" sz="1600" b="1" kern="1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地址和登陆密码。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查看订单：</a:t>
                      </a:r>
                      <a:endParaRPr lang="en-US" alt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查看订单可以查询所选购的菜谱。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2710289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1926310" y="2313927"/>
            <a:ext cx="24521747" cy="662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52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2414811" y="4936507"/>
            <a:ext cx="6959958" cy="83925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0" anchor="ctr">
            <a:normAutofit/>
          </a:bodyPr>
          <a:lstStyle/>
          <a:p>
            <a:pPr>
              <a:lnSpc>
                <a:spcPct val="120000"/>
              </a:lnSpc>
            </a:pPr>
            <a:endParaRPr lang="zh-CN" altLang="en-US" sz="120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539006" y="3985479"/>
            <a:ext cx="6959958" cy="83925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anchor="ctr">
            <a:normAutofit/>
          </a:bodyPr>
          <a:lstStyle/>
          <a:p>
            <a:pPr>
              <a:lnSpc>
                <a:spcPct val="120000"/>
              </a:lnSpc>
            </a:pPr>
            <a:endParaRPr lang="zh-CN" altLang="en-US" sz="120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3529881" y="3036411"/>
            <a:ext cx="6959958" cy="83925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0" anchor="ctr">
            <a:noAutofit/>
          </a:bodyPr>
          <a:lstStyle/>
          <a:p>
            <a:pPr>
              <a:lnSpc>
                <a:spcPct val="120000"/>
              </a:lnSpc>
            </a:pP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1825484" y="2103225"/>
            <a:ext cx="6959958" cy="83925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anchor="ctr">
            <a:normAutofit/>
          </a:bodyPr>
          <a:lstStyle/>
          <a:p>
            <a:r>
              <a:rPr lang="zh-CN" altLang="zh-CN" dirty="0"/>
              <a:t>师课程信息。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058311" y="2103225"/>
            <a:ext cx="4510496" cy="3674406"/>
            <a:chOff x="-977759" y="1228726"/>
            <a:chExt cx="8702532" cy="7089397"/>
          </a:xfrm>
        </p:grpSpPr>
        <p:sp>
          <p:nvSpPr>
            <p:cNvPr id="25" name="Right Triangle 8"/>
            <p:cNvSpPr/>
            <p:nvPr/>
          </p:nvSpPr>
          <p:spPr>
            <a:xfrm rot="5400000">
              <a:off x="6105523" y="1228727"/>
              <a:ext cx="1619251" cy="161924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Right Triangle 9"/>
            <p:cNvSpPr/>
            <p:nvPr/>
          </p:nvSpPr>
          <p:spPr>
            <a:xfrm rot="5400000">
              <a:off x="4333872" y="3048002"/>
              <a:ext cx="1619251" cy="1619249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Right Triangle 10"/>
            <p:cNvSpPr/>
            <p:nvPr/>
          </p:nvSpPr>
          <p:spPr>
            <a:xfrm rot="16200000">
              <a:off x="4333873" y="1228727"/>
              <a:ext cx="1619251" cy="161925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Right Triangle 11"/>
            <p:cNvSpPr/>
            <p:nvPr/>
          </p:nvSpPr>
          <p:spPr>
            <a:xfrm rot="16200000">
              <a:off x="2552699" y="3076577"/>
              <a:ext cx="1619251" cy="161925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Right Triangle 12"/>
            <p:cNvSpPr/>
            <p:nvPr/>
          </p:nvSpPr>
          <p:spPr>
            <a:xfrm rot="5400000">
              <a:off x="2552697" y="4833993"/>
              <a:ext cx="1619252" cy="1619252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Right Triangle 13"/>
            <p:cNvSpPr/>
            <p:nvPr/>
          </p:nvSpPr>
          <p:spPr>
            <a:xfrm rot="16200000">
              <a:off x="773236" y="4837613"/>
              <a:ext cx="1619250" cy="1619252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Right Triangle 14"/>
            <p:cNvSpPr/>
            <p:nvPr/>
          </p:nvSpPr>
          <p:spPr>
            <a:xfrm rot="5400000">
              <a:off x="787468" y="6698873"/>
              <a:ext cx="1619250" cy="161925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Right Triangle 15"/>
            <p:cNvSpPr/>
            <p:nvPr/>
          </p:nvSpPr>
          <p:spPr>
            <a:xfrm rot="16200000">
              <a:off x="-977758" y="6698870"/>
              <a:ext cx="1619250" cy="161925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9" name="Group 16"/>
          <p:cNvGrpSpPr/>
          <p:nvPr/>
        </p:nvGrpSpPr>
        <p:grpSpPr>
          <a:xfrm flipH="1">
            <a:off x="7568526" y="2272551"/>
            <a:ext cx="630460" cy="435353"/>
            <a:chOff x="6581417" y="4508968"/>
            <a:chExt cx="1165640" cy="804905"/>
          </a:xfrm>
          <a:solidFill>
            <a:schemeClr val="bg1"/>
          </a:solidFill>
        </p:grpSpPr>
        <p:sp>
          <p:nvSpPr>
            <p:cNvPr id="21" name="Rectangle: Rounded Corners 17"/>
            <p:cNvSpPr/>
            <p:nvPr/>
          </p:nvSpPr>
          <p:spPr>
            <a:xfrm>
              <a:off x="6737230" y="4508968"/>
              <a:ext cx="854015" cy="658255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Rectangle 18"/>
            <p:cNvSpPr/>
            <p:nvPr/>
          </p:nvSpPr>
          <p:spPr>
            <a:xfrm>
              <a:off x="6836434" y="4590294"/>
              <a:ext cx="655607" cy="49560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Freeform: Shape 19"/>
            <p:cNvSpPr/>
            <p:nvPr/>
          </p:nvSpPr>
          <p:spPr>
            <a:xfrm>
              <a:off x="6581417" y="5217733"/>
              <a:ext cx="1165640" cy="96140"/>
            </a:xfrm>
            <a:custGeom>
              <a:avLst/>
              <a:gdLst>
                <a:gd name="connsiteX0" fmla="*/ 0 w 2193259"/>
                <a:gd name="connsiteY0" fmla="*/ 0 h 138023"/>
                <a:gd name="connsiteX1" fmla="*/ 2193259 w 2193259"/>
                <a:gd name="connsiteY1" fmla="*/ 0 h 138023"/>
                <a:gd name="connsiteX2" fmla="*/ 2193259 w 2193259"/>
                <a:gd name="connsiteY2" fmla="*/ 67572 h 138023"/>
                <a:gd name="connsiteX3" fmla="*/ 2122808 w 2193259"/>
                <a:gd name="connsiteY3" fmla="*/ 138023 h 138023"/>
                <a:gd name="connsiteX4" fmla="*/ 70451 w 2193259"/>
                <a:gd name="connsiteY4" fmla="*/ 138023 h 138023"/>
                <a:gd name="connsiteX5" fmla="*/ 0 w 2193259"/>
                <a:gd name="connsiteY5" fmla="*/ 67572 h 138023"/>
                <a:gd name="connsiteX6" fmla="*/ 0 w 2193259"/>
                <a:gd name="connsiteY6" fmla="*/ 0 h 138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3259" h="138023">
                  <a:moveTo>
                    <a:pt x="0" y="0"/>
                  </a:moveTo>
                  <a:lnTo>
                    <a:pt x="2193259" y="0"/>
                  </a:lnTo>
                  <a:lnTo>
                    <a:pt x="2193259" y="67572"/>
                  </a:lnTo>
                  <a:cubicBezTo>
                    <a:pt x="2193259" y="106481"/>
                    <a:pt x="2161717" y="138023"/>
                    <a:pt x="2122808" y="138023"/>
                  </a:cubicBezTo>
                  <a:lnTo>
                    <a:pt x="70451" y="138023"/>
                  </a:lnTo>
                  <a:cubicBezTo>
                    <a:pt x="31542" y="138023"/>
                    <a:pt x="0" y="106481"/>
                    <a:pt x="0" y="675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Rectangle 20"/>
            <p:cNvSpPr/>
            <p:nvPr/>
          </p:nvSpPr>
          <p:spPr>
            <a:xfrm>
              <a:off x="7008962" y="5242943"/>
              <a:ext cx="310549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0" name="Group 21"/>
          <p:cNvGrpSpPr/>
          <p:nvPr/>
        </p:nvGrpSpPr>
        <p:grpSpPr>
          <a:xfrm>
            <a:off x="2598488" y="5039517"/>
            <a:ext cx="342857" cy="633230"/>
            <a:chOff x="6015343" y="3569108"/>
            <a:chExt cx="1187905" cy="1691916"/>
          </a:xfrm>
        </p:grpSpPr>
        <p:sp>
          <p:nvSpPr>
            <p:cNvPr id="17" name="Rectangle: Rounded Corners 22"/>
            <p:cNvSpPr/>
            <p:nvPr/>
          </p:nvSpPr>
          <p:spPr>
            <a:xfrm>
              <a:off x="6015343" y="3569108"/>
              <a:ext cx="1187905" cy="16919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Rectangle: Rounded Corners 23"/>
            <p:cNvSpPr/>
            <p:nvPr/>
          </p:nvSpPr>
          <p:spPr>
            <a:xfrm>
              <a:off x="6208221" y="3889714"/>
              <a:ext cx="795506" cy="109332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Rectangle 24"/>
            <p:cNvSpPr/>
            <p:nvPr/>
          </p:nvSpPr>
          <p:spPr>
            <a:xfrm>
              <a:off x="6392504" y="3685557"/>
              <a:ext cx="403639" cy="4571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Oval 25"/>
            <p:cNvSpPr/>
            <p:nvPr/>
          </p:nvSpPr>
          <p:spPr>
            <a:xfrm flipH="1">
              <a:off x="6505385" y="5042165"/>
              <a:ext cx="184946" cy="20587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1" name="Group 26"/>
          <p:cNvGrpSpPr/>
          <p:nvPr/>
        </p:nvGrpSpPr>
        <p:grpSpPr>
          <a:xfrm>
            <a:off x="3873459" y="3243105"/>
            <a:ext cx="477241" cy="474965"/>
            <a:chOff x="5262370" y="2742828"/>
            <a:chExt cx="675892" cy="1542433"/>
          </a:xfrm>
          <a:solidFill>
            <a:schemeClr val="accent2"/>
          </a:solidFill>
        </p:grpSpPr>
        <p:sp>
          <p:nvSpPr>
            <p:cNvPr id="13" name="Freeform: Shape 27"/>
            <p:cNvSpPr/>
            <p:nvPr/>
          </p:nvSpPr>
          <p:spPr>
            <a:xfrm rot="10800000" flipH="1">
              <a:off x="5262370" y="2742828"/>
              <a:ext cx="675892" cy="1542433"/>
            </a:xfrm>
            <a:custGeom>
              <a:avLst/>
              <a:gdLst>
                <a:gd name="connsiteX0" fmla="*/ 0 w 999747"/>
                <a:gd name="connsiteY0" fmla="*/ 0 h 1605837"/>
                <a:gd name="connsiteX1" fmla="*/ 999747 w 999747"/>
                <a:gd name="connsiteY1" fmla="*/ 0 h 1605837"/>
                <a:gd name="connsiteX2" fmla="*/ 999747 w 999747"/>
                <a:gd name="connsiteY2" fmla="*/ 0 h 1605837"/>
                <a:gd name="connsiteX3" fmla="*/ 0 w 999747"/>
                <a:gd name="connsiteY3" fmla="*/ 0 h 1605837"/>
                <a:gd name="connsiteX4" fmla="*/ 0 w 999747"/>
                <a:gd name="connsiteY4" fmla="*/ 1605837 h 1605837"/>
                <a:gd name="connsiteX5" fmla="*/ 0 w 999747"/>
                <a:gd name="connsiteY5" fmla="*/ 1605837 h 1605837"/>
                <a:gd name="connsiteX6" fmla="*/ 0 w 999747"/>
                <a:gd name="connsiteY6" fmla="*/ 0 h 1605837"/>
                <a:gd name="connsiteX0" fmla="*/ 0 w 999747"/>
                <a:gd name="connsiteY0" fmla="*/ 8964 h 1614801"/>
                <a:gd name="connsiteX1" fmla="*/ 999747 w 999747"/>
                <a:gd name="connsiteY1" fmla="*/ 8964 h 1614801"/>
                <a:gd name="connsiteX2" fmla="*/ 703911 w 999747"/>
                <a:gd name="connsiteY2" fmla="*/ 0 h 1614801"/>
                <a:gd name="connsiteX3" fmla="*/ 0 w 999747"/>
                <a:gd name="connsiteY3" fmla="*/ 8964 h 1614801"/>
                <a:gd name="connsiteX4" fmla="*/ 0 w 999747"/>
                <a:gd name="connsiteY4" fmla="*/ 1614801 h 1614801"/>
                <a:gd name="connsiteX5" fmla="*/ 0 w 999747"/>
                <a:gd name="connsiteY5" fmla="*/ 1614801 h 1614801"/>
                <a:gd name="connsiteX6" fmla="*/ 0 w 999747"/>
                <a:gd name="connsiteY6" fmla="*/ 8964 h 1614801"/>
                <a:gd name="connsiteX0" fmla="*/ 0 w 703911"/>
                <a:gd name="connsiteY0" fmla="*/ 8964 h 1614801"/>
                <a:gd name="connsiteX1" fmla="*/ 703911 w 703911"/>
                <a:gd name="connsiteY1" fmla="*/ 0 h 1614801"/>
                <a:gd name="connsiteX2" fmla="*/ 0 w 703911"/>
                <a:gd name="connsiteY2" fmla="*/ 8964 h 1614801"/>
                <a:gd name="connsiteX3" fmla="*/ 0 w 703911"/>
                <a:gd name="connsiteY3" fmla="*/ 1614801 h 1614801"/>
                <a:gd name="connsiteX4" fmla="*/ 0 w 703911"/>
                <a:gd name="connsiteY4" fmla="*/ 1614801 h 1614801"/>
                <a:gd name="connsiteX5" fmla="*/ 0 w 703911"/>
                <a:gd name="connsiteY5" fmla="*/ 8964 h 1614801"/>
                <a:gd name="connsiteX0" fmla="*/ 0 w 703911"/>
                <a:gd name="connsiteY0" fmla="*/ 8964 h 1614801"/>
                <a:gd name="connsiteX1" fmla="*/ 703911 w 703911"/>
                <a:gd name="connsiteY1" fmla="*/ 0 h 1614801"/>
                <a:gd name="connsiteX2" fmla="*/ 0 w 703911"/>
                <a:gd name="connsiteY2" fmla="*/ 8964 h 1614801"/>
                <a:gd name="connsiteX3" fmla="*/ 0 w 703911"/>
                <a:gd name="connsiteY3" fmla="*/ 1614801 h 1614801"/>
                <a:gd name="connsiteX4" fmla="*/ 0 w 703911"/>
                <a:gd name="connsiteY4" fmla="*/ 1614801 h 1614801"/>
                <a:gd name="connsiteX5" fmla="*/ 0 w 703911"/>
                <a:gd name="connsiteY5" fmla="*/ 8964 h 1614801"/>
                <a:gd name="connsiteX0" fmla="*/ 0 w 703911"/>
                <a:gd name="connsiteY0" fmla="*/ 0 h 1605837"/>
                <a:gd name="connsiteX1" fmla="*/ 703911 w 703911"/>
                <a:gd name="connsiteY1" fmla="*/ 8965 h 1605837"/>
                <a:gd name="connsiteX2" fmla="*/ 0 w 703911"/>
                <a:gd name="connsiteY2" fmla="*/ 0 h 1605837"/>
                <a:gd name="connsiteX3" fmla="*/ 0 w 703911"/>
                <a:gd name="connsiteY3" fmla="*/ 1605837 h 1605837"/>
                <a:gd name="connsiteX4" fmla="*/ 0 w 703911"/>
                <a:gd name="connsiteY4" fmla="*/ 1605837 h 1605837"/>
                <a:gd name="connsiteX5" fmla="*/ 0 w 703911"/>
                <a:gd name="connsiteY5" fmla="*/ 0 h 1605837"/>
                <a:gd name="connsiteX0" fmla="*/ 0 w 506687"/>
                <a:gd name="connsiteY0" fmla="*/ 0 h 1605837"/>
                <a:gd name="connsiteX1" fmla="*/ 506687 w 506687"/>
                <a:gd name="connsiteY1" fmla="*/ 1 h 1605837"/>
                <a:gd name="connsiteX2" fmla="*/ 0 w 506687"/>
                <a:gd name="connsiteY2" fmla="*/ 0 h 1605837"/>
                <a:gd name="connsiteX3" fmla="*/ 0 w 506687"/>
                <a:gd name="connsiteY3" fmla="*/ 1605837 h 1605837"/>
                <a:gd name="connsiteX4" fmla="*/ 0 w 506687"/>
                <a:gd name="connsiteY4" fmla="*/ 1605837 h 1605837"/>
                <a:gd name="connsiteX5" fmla="*/ 0 w 506687"/>
                <a:gd name="connsiteY5" fmla="*/ 0 h 160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6687" h="1605837">
                  <a:moveTo>
                    <a:pt x="0" y="0"/>
                  </a:moveTo>
                  <a:lnTo>
                    <a:pt x="506687" y="1"/>
                  </a:lnTo>
                  <a:lnTo>
                    <a:pt x="0" y="0"/>
                  </a:lnTo>
                  <a:lnTo>
                    <a:pt x="0" y="1605837"/>
                  </a:lnTo>
                  <a:lnTo>
                    <a:pt x="0" y="160583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Flowchart: Process 28"/>
            <p:cNvSpPr/>
            <p:nvPr/>
          </p:nvSpPr>
          <p:spPr>
            <a:xfrm>
              <a:off x="5378824" y="3413889"/>
              <a:ext cx="89647" cy="871371"/>
            </a:xfrm>
            <a:prstGeom prst="flowChartProcess">
              <a:avLst/>
            </a:prstGeom>
            <a:grp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Flowchart: Process 29"/>
            <p:cNvSpPr/>
            <p:nvPr/>
          </p:nvSpPr>
          <p:spPr>
            <a:xfrm>
              <a:off x="5805183" y="2754631"/>
              <a:ext cx="102558" cy="1499940"/>
            </a:xfrm>
            <a:prstGeom prst="flowChartProcess">
              <a:avLst/>
            </a:prstGeom>
            <a:grp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Flowchart: Process 30"/>
            <p:cNvSpPr/>
            <p:nvPr/>
          </p:nvSpPr>
          <p:spPr>
            <a:xfrm>
              <a:off x="5582880" y="3079518"/>
              <a:ext cx="89649" cy="1174478"/>
            </a:xfrm>
            <a:prstGeom prst="flowChartProcess">
              <a:avLst/>
            </a:prstGeom>
            <a:grp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2" name="Freeform: Shape 35"/>
          <p:cNvSpPr>
            <a:spLocks/>
          </p:cNvSpPr>
          <p:nvPr/>
        </p:nvSpPr>
        <p:spPr bwMode="auto">
          <a:xfrm>
            <a:off x="6733509" y="4151245"/>
            <a:ext cx="463668" cy="503517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39" name="组合 38"/>
          <p:cNvGrpSpPr/>
          <p:nvPr/>
        </p:nvGrpSpPr>
        <p:grpSpPr>
          <a:xfrm>
            <a:off x="0" y="489983"/>
            <a:ext cx="12192000" cy="651798"/>
            <a:chOff x="0" y="489983"/>
            <a:chExt cx="12192000" cy="651798"/>
          </a:xfrm>
        </p:grpSpPr>
        <p:sp>
          <p:nvSpPr>
            <p:cNvPr id="40" name="矩形 39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42" name="矩形 41"/>
            <p:cNvSpPr/>
            <p:nvPr/>
          </p:nvSpPr>
          <p:spPr>
            <a:xfrm>
              <a:off x="1251955" y="489983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cs typeface="+mn-ea"/>
                  <a:sym typeface="+mn-lt"/>
                </a:rPr>
                <a:t>功能设计</a:t>
              </a:r>
            </a:p>
          </p:txBody>
        </p:sp>
        <p:sp>
          <p:nvSpPr>
            <p:cNvPr id="43" name="TextBox 9"/>
            <p:cNvSpPr txBox="1"/>
            <p:nvPr/>
          </p:nvSpPr>
          <p:spPr>
            <a:xfrm>
              <a:off x="444904" y="77244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cs typeface="+mn-ea"/>
                  <a:sym typeface="+mn-lt"/>
                </a:rPr>
                <a:t>功能模块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2" name="Rectangle: Rounded Corners 3"/>
          <p:cNvSpPr/>
          <p:nvPr/>
        </p:nvSpPr>
        <p:spPr>
          <a:xfrm>
            <a:off x="1410076" y="5819343"/>
            <a:ext cx="6959958" cy="83925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0" anchor="ctr">
            <a:normAutofit/>
          </a:bodyPr>
          <a:lstStyle/>
          <a:p>
            <a:pPr>
              <a:lnSpc>
                <a:spcPct val="120000"/>
              </a:lnSpc>
            </a:pPr>
            <a:endParaRPr lang="zh-CN" altLang="en-US" sz="1200" dirty="0">
              <a:solidFill>
                <a:schemeClr val="dk1">
                  <a:lumMod val="100000"/>
                </a:schemeClr>
              </a:solidFill>
            </a:endParaRPr>
          </a:p>
        </p:txBody>
      </p:sp>
      <p:grpSp>
        <p:nvGrpSpPr>
          <p:cNvPr id="58" name="Group 16"/>
          <p:cNvGrpSpPr/>
          <p:nvPr/>
        </p:nvGrpSpPr>
        <p:grpSpPr>
          <a:xfrm flipH="1">
            <a:off x="1784351" y="6021292"/>
            <a:ext cx="630460" cy="435353"/>
            <a:chOff x="6581417" y="4508968"/>
            <a:chExt cx="1165640" cy="804905"/>
          </a:xfrm>
          <a:solidFill>
            <a:schemeClr val="bg1"/>
          </a:solidFill>
        </p:grpSpPr>
        <p:sp>
          <p:nvSpPr>
            <p:cNvPr id="59" name="Rectangle: Rounded Corners 17"/>
            <p:cNvSpPr/>
            <p:nvPr/>
          </p:nvSpPr>
          <p:spPr>
            <a:xfrm>
              <a:off x="6737230" y="4508968"/>
              <a:ext cx="854015" cy="658255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Rectangle 18"/>
            <p:cNvSpPr/>
            <p:nvPr/>
          </p:nvSpPr>
          <p:spPr>
            <a:xfrm>
              <a:off x="6836434" y="4590294"/>
              <a:ext cx="655607" cy="49560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Freeform: Shape 19"/>
            <p:cNvSpPr/>
            <p:nvPr/>
          </p:nvSpPr>
          <p:spPr>
            <a:xfrm>
              <a:off x="6581417" y="5217733"/>
              <a:ext cx="1165640" cy="96140"/>
            </a:xfrm>
            <a:custGeom>
              <a:avLst/>
              <a:gdLst>
                <a:gd name="connsiteX0" fmla="*/ 0 w 2193259"/>
                <a:gd name="connsiteY0" fmla="*/ 0 h 138023"/>
                <a:gd name="connsiteX1" fmla="*/ 2193259 w 2193259"/>
                <a:gd name="connsiteY1" fmla="*/ 0 h 138023"/>
                <a:gd name="connsiteX2" fmla="*/ 2193259 w 2193259"/>
                <a:gd name="connsiteY2" fmla="*/ 67572 h 138023"/>
                <a:gd name="connsiteX3" fmla="*/ 2122808 w 2193259"/>
                <a:gd name="connsiteY3" fmla="*/ 138023 h 138023"/>
                <a:gd name="connsiteX4" fmla="*/ 70451 w 2193259"/>
                <a:gd name="connsiteY4" fmla="*/ 138023 h 138023"/>
                <a:gd name="connsiteX5" fmla="*/ 0 w 2193259"/>
                <a:gd name="connsiteY5" fmla="*/ 67572 h 138023"/>
                <a:gd name="connsiteX6" fmla="*/ 0 w 2193259"/>
                <a:gd name="connsiteY6" fmla="*/ 0 h 138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3259" h="138023">
                  <a:moveTo>
                    <a:pt x="0" y="0"/>
                  </a:moveTo>
                  <a:lnTo>
                    <a:pt x="2193259" y="0"/>
                  </a:lnTo>
                  <a:lnTo>
                    <a:pt x="2193259" y="67572"/>
                  </a:lnTo>
                  <a:cubicBezTo>
                    <a:pt x="2193259" y="106481"/>
                    <a:pt x="2161717" y="138023"/>
                    <a:pt x="2122808" y="138023"/>
                  </a:cubicBezTo>
                  <a:lnTo>
                    <a:pt x="70451" y="138023"/>
                  </a:lnTo>
                  <a:cubicBezTo>
                    <a:pt x="31542" y="138023"/>
                    <a:pt x="0" y="106481"/>
                    <a:pt x="0" y="675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Rectangle 20"/>
            <p:cNvSpPr/>
            <p:nvPr/>
          </p:nvSpPr>
          <p:spPr>
            <a:xfrm>
              <a:off x="7008962" y="5242943"/>
              <a:ext cx="310549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0" name="Right Triangle 8"/>
          <p:cNvSpPr/>
          <p:nvPr/>
        </p:nvSpPr>
        <p:spPr>
          <a:xfrm rot="5400000">
            <a:off x="3110256" y="5859150"/>
            <a:ext cx="839251" cy="83925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1" name="Right Triangle 11"/>
          <p:cNvSpPr/>
          <p:nvPr/>
        </p:nvSpPr>
        <p:spPr>
          <a:xfrm rot="16200000">
            <a:off x="2234532" y="5799761"/>
            <a:ext cx="839251" cy="83925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" name="文本框 1"/>
          <p:cNvSpPr txBox="1"/>
          <p:nvPr/>
        </p:nvSpPr>
        <p:spPr>
          <a:xfrm>
            <a:off x="2276880" y="2187950"/>
            <a:ext cx="3534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结算：</a:t>
            </a:r>
          </a:p>
          <a:p>
            <a:r>
              <a:rPr lang="en-US" altLang="zh-CN" sz="1200" b="1" dirty="0"/>
              <a:t>(1)</a:t>
            </a:r>
            <a:r>
              <a:rPr lang="zh-CN" altLang="en-US" sz="1200" b="1" dirty="0"/>
              <a:t>获取订单信息提交订单</a:t>
            </a:r>
            <a:r>
              <a:rPr lang="en-US" altLang="zh-CN" sz="1200" b="1" dirty="0"/>
              <a:t>(2)</a:t>
            </a:r>
            <a:r>
              <a:rPr lang="zh-CN" altLang="en-US" sz="1200" b="1" dirty="0"/>
              <a:t>结算界面显示订单信息</a:t>
            </a:r>
            <a:r>
              <a:rPr lang="en-US" altLang="zh-CN" sz="1200" b="1" dirty="0"/>
              <a:t>(3)</a:t>
            </a:r>
            <a:r>
              <a:rPr lang="zh-CN" altLang="en-US" sz="1200" b="1" dirty="0"/>
              <a:t>显示 支付宝</a:t>
            </a:r>
            <a:r>
              <a:rPr lang="en-US" altLang="zh-CN" sz="1200" b="1" dirty="0"/>
              <a:t>,</a:t>
            </a:r>
            <a:r>
              <a:rPr lang="zh-CN" altLang="en-US" sz="1200" b="1" dirty="0"/>
              <a:t>微信的付款码</a:t>
            </a:r>
            <a:r>
              <a:rPr lang="en-US" altLang="zh-CN" sz="1200" b="1" dirty="0"/>
              <a:t>(4)</a:t>
            </a:r>
            <a:r>
              <a:rPr lang="zh-CN" altLang="en-US" sz="1200" b="1" dirty="0"/>
              <a:t>清空当前的订单信息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29758" y="3979823"/>
            <a:ext cx="33993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收藏夹：</a:t>
            </a:r>
          </a:p>
          <a:p>
            <a:r>
              <a:rPr lang="en-US" altLang="zh-CN" sz="1400" b="1" dirty="0"/>
              <a:t>(1) </a:t>
            </a:r>
            <a:r>
              <a:rPr lang="zh-CN" altLang="en-US" sz="1400" b="1" dirty="0"/>
              <a:t>登录收藏</a:t>
            </a:r>
            <a:r>
              <a:rPr lang="en-US" altLang="zh-CN" sz="1400" b="1" dirty="0"/>
              <a:t>: </a:t>
            </a:r>
            <a:r>
              <a:rPr lang="zh-CN" altLang="en-US" sz="1400" b="1" dirty="0"/>
              <a:t>点餐页面</a:t>
            </a:r>
            <a:r>
              <a:rPr lang="en-US" altLang="zh-CN" sz="1400" b="1" dirty="0"/>
              <a:t>(</a:t>
            </a:r>
            <a:r>
              <a:rPr lang="zh-CN" altLang="en-US" sz="1400" b="1" dirty="0"/>
              <a:t>直接收藏</a:t>
            </a:r>
            <a:r>
              <a:rPr lang="en-US" altLang="zh-CN" sz="1400" b="1" dirty="0"/>
              <a:t>)  , </a:t>
            </a:r>
            <a:r>
              <a:rPr lang="zh-CN" altLang="en-US" sz="1400" b="1" dirty="0"/>
              <a:t>详情页</a:t>
            </a:r>
            <a:r>
              <a:rPr lang="en-US" altLang="zh-CN" sz="1400" b="1" dirty="0"/>
              <a:t>(</a:t>
            </a:r>
            <a:r>
              <a:rPr lang="zh-CN" altLang="en-US" sz="1400" b="1" dirty="0"/>
              <a:t>收藏</a:t>
            </a:r>
            <a:r>
              <a:rPr lang="en-US" altLang="zh-CN" sz="1400" b="1" dirty="0"/>
              <a:t>)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(3) </a:t>
            </a:r>
            <a:r>
              <a:rPr lang="zh-CN" altLang="en-US" sz="1400" b="1" dirty="0"/>
              <a:t>收藏夹显示。查看收藏夹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695791" y="3003690"/>
            <a:ext cx="3887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用户管理：</a:t>
            </a:r>
          </a:p>
          <a:p>
            <a:r>
              <a:rPr lang="en-US" altLang="zh-CN" sz="1200" b="1" dirty="0"/>
              <a:t>(1) </a:t>
            </a:r>
            <a:r>
              <a:rPr lang="zh-CN" altLang="en-US" sz="1200" b="1" dirty="0"/>
              <a:t>登录</a:t>
            </a:r>
            <a:r>
              <a:rPr lang="en-US" altLang="zh-CN" sz="1200" b="1" dirty="0"/>
              <a:t>(2) </a:t>
            </a:r>
            <a:r>
              <a:rPr lang="zh-CN" altLang="en-US" sz="1200" b="1" dirty="0"/>
              <a:t>注册</a:t>
            </a:r>
            <a:r>
              <a:rPr lang="en-US" altLang="zh-CN" sz="1200" b="1" dirty="0"/>
              <a:t>(</a:t>
            </a:r>
            <a:r>
              <a:rPr lang="zh-CN" altLang="en-US" sz="1200" b="1" dirty="0"/>
              <a:t>验证码</a:t>
            </a:r>
            <a:r>
              <a:rPr lang="en-US" altLang="zh-CN" sz="1200" b="1" dirty="0"/>
              <a:t>) (3) Application : </a:t>
            </a:r>
            <a:r>
              <a:rPr lang="zh-CN" altLang="en-US" sz="1200" b="1" dirty="0"/>
              <a:t>保存登录信息第一次登录保存用户名密码。退出</a:t>
            </a:r>
            <a:r>
              <a:rPr lang="en-US" altLang="zh-CN" sz="1200" b="1" dirty="0"/>
              <a:t>: </a:t>
            </a:r>
            <a:r>
              <a:rPr lang="zh-CN" altLang="en-US" sz="1200" b="1" dirty="0"/>
              <a:t>记录退出时间。重新进入</a:t>
            </a:r>
            <a:r>
              <a:rPr lang="en-US" altLang="zh-CN" sz="1200" b="1" dirty="0"/>
              <a:t>: </a:t>
            </a:r>
            <a:r>
              <a:rPr lang="zh-CN" altLang="en-US" sz="1200" b="1" dirty="0"/>
              <a:t>查看时间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4805099" y="4988061"/>
            <a:ext cx="4352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结账：查看所选择的菜肴，完成支付功能。</a:t>
            </a:r>
          </a:p>
          <a:p>
            <a:endParaRPr lang="zh-CN" altLang="en-US" sz="1600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3897564" y="5878770"/>
            <a:ext cx="4523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设置：</a:t>
            </a:r>
          </a:p>
          <a:p>
            <a:r>
              <a:rPr lang="zh-CN" altLang="en-US" sz="1400" b="1" dirty="0"/>
              <a:t> 权限控制</a:t>
            </a:r>
            <a:r>
              <a:rPr lang="en-US" altLang="zh-CN" sz="1400" b="1" dirty="0"/>
              <a:t>: </a:t>
            </a:r>
            <a:r>
              <a:rPr lang="zh-CN" altLang="en-US" sz="1400" b="1" dirty="0"/>
              <a:t>初始密码    修改初始密码    设置台桌    设置</a:t>
            </a:r>
            <a:r>
              <a:rPr lang="en-US" altLang="zh-CN" sz="1400" b="1" dirty="0"/>
              <a:t>IP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97056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6A1C6"/>
      </a:accent1>
      <a:accent2>
        <a:srgbClr val="EE3C30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6A1C6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461</Words>
  <Application>Microsoft Office PowerPoint</Application>
  <PresentationFormat>宽屏</PresentationFormat>
  <Paragraphs>107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Arial</vt:lpstr>
      <vt:lpstr>Britannic Bold</vt:lpstr>
      <vt:lpstr>Calibri</vt:lpstr>
      <vt:lpstr>Impact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yaopf</dc:creator>
  <cp:lastModifiedBy>刘诤</cp:lastModifiedBy>
  <cp:revision>30</cp:revision>
  <dcterms:created xsi:type="dcterms:W3CDTF">2017-04-14T10:22:28Z</dcterms:created>
  <dcterms:modified xsi:type="dcterms:W3CDTF">2018-02-11T13:00:58Z</dcterms:modified>
</cp:coreProperties>
</file>