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312" r:id="rId26"/>
    <p:sldId id="286" r:id="rId27"/>
    <p:sldId id="327" r:id="rId28"/>
    <p:sldId id="328" r:id="rId29"/>
    <p:sldId id="329" r:id="rId30"/>
    <p:sldId id="287" r:id="rId31"/>
    <p:sldId id="290" r:id="rId32"/>
    <p:sldId id="311" r:id="rId33"/>
    <p:sldId id="291" r:id="rId34"/>
    <p:sldId id="313" r:id="rId35"/>
    <p:sldId id="298" r:id="rId36"/>
    <p:sldId id="297" r:id="rId37"/>
    <p:sldId id="292" r:id="rId38"/>
    <p:sldId id="314" r:id="rId39"/>
    <p:sldId id="299" r:id="rId40"/>
    <p:sldId id="301" r:id="rId41"/>
    <p:sldId id="303" r:id="rId42"/>
    <p:sldId id="304" r:id="rId43"/>
    <p:sldId id="315" r:id="rId44"/>
    <p:sldId id="316" r:id="rId45"/>
    <p:sldId id="307" r:id="rId46"/>
    <p:sldId id="317" r:id="rId47"/>
    <p:sldId id="309" r:id="rId48"/>
    <p:sldId id="330" r:id="rId49"/>
    <p:sldId id="319" r:id="rId50"/>
    <p:sldId id="320" r:id="rId51"/>
    <p:sldId id="321" r:id="rId52"/>
    <p:sldId id="323" r:id="rId53"/>
    <p:sldId id="322" r:id="rId54"/>
    <p:sldId id="324" r:id="rId55"/>
    <p:sldId id="325" r:id="rId56"/>
    <p:sldId id="326" r:id="rId5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9"/>
    </p:embeddedFont>
    <p:embeddedFont>
      <p:font typeface="Lato" panose="020F0502020204030203" pitchFamily="34" charset="0"/>
      <p:regular r:id="rId60"/>
      <p:bold r:id="rId61"/>
      <p:italic r:id="rId62"/>
      <p:boldItalic r:id="rId63"/>
    </p:embeddedFont>
    <p:embeddedFont>
      <p:font typeface="Raleway" pitchFamily="2" charset="0"/>
      <p:regular r:id="rId64"/>
      <p:bold r:id="rId65"/>
      <p:italic r:id="rId66"/>
      <p:boldItalic r:id="rId67"/>
    </p:embeddedFont>
    <p:embeddedFont>
      <p:font typeface="Times" panose="02020603050405020304" pitchFamily="18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6584"/>
  </p:normalViewPr>
  <p:slideViewPr>
    <p:cSldViewPr snapToGrid="0">
      <p:cViewPr varScale="1">
        <p:scale>
          <a:sx n="143" d="100"/>
          <a:sy n="143" d="100"/>
        </p:scale>
        <p:origin x="7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font" Target="fonts/font12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859575c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859575c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 Algorithm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CSE404 Spring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Oradea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Lugoj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Faragas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57DAB7EC-AAAA-8943-B0FA-1FDE8EBC8C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772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Lugoj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Faragas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EF2037B3-68E4-7F49-B9B0-6E9878BA1E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35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893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Lugoj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Faragas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Pitesi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Craiova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C577FDBB-C788-7D47-ADFE-F4ABC9B60F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02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Faragas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Pitesi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Craiova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Mehadia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EEDC0A80-2C9B-814D-9F54-07CB04F616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28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Pitesi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Craiova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Mehadia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Bucharest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599F0A97-6275-C648-8AEB-F115426D7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770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Mehadia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299 (118+111+70)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Pitesi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Craiova</a:t>
            </a:r>
            <a:endParaRPr lang="en-US" sz="1050" dirty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Bucharest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Dobreta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B46F0C4B-6C0D-1144-9F8F-6D6E43EBD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07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Mehadia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299 (118+111+70)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317 (140+80+97)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Craiova</a:t>
            </a:r>
            <a:endParaRPr lang="en-US" sz="1050" dirty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Bucharest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Dobreta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4F034534-DF4A-084C-93BC-D1916E7813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931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Mehadia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299 (118+111+70)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317 (140+80+97)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Craiova	    366 (140+80+146)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Bucharest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Dobreta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2A7925BD-6605-AB4F-9B4C-15DA577EDE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82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6" y="4537970"/>
            <a:ext cx="616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cxnSpLocks/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Mehadia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299 (118+111+70)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317 (140+80+97)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Craiova	    366 (140+80+146)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Dobreta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374 (118+111+70+75)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Bucharest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</a:t>
            </a:r>
          </a:p>
          <a:p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4F6BBF3C-344B-9E4B-A545-9DE5AB53E3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6" y="4537970"/>
            <a:ext cx="625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cxnSpLocks/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Mehadia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299 (118+111+70)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317 (140+80+97)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Craiova	    366 (140+80+146)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Dobreta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374 (118+111+70+75)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Bucharest	    418 (140+80+97+101)</a:t>
            </a:r>
          </a:p>
          <a:p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276D98DA-CCC7-DB4A-9863-F5F3CF050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97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Google Shape;93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9450" y="1946445"/>
                <a:ext cx="7688700" cy="289275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Graph traversal algorithm </a:t>
                </a:r>
              </a:p>
              <a:p>
                <a:pPr marL="914400" lvl="1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BFS</a:t>
                </a:r>
              </a:p>
              <a:p>
                <a:pPr marL="914400" lvl="1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DFS</a:t>
                </a:r>
              </a:p>
              <a:p>
                <a:pPr marL="914400" lvl="1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Bellman-Ford</a:t>
                </a: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Floyd- </a:t>
                </a:r>
                <a:r>
                  <a:rPr lang="en-US" sz="1300" dirty="0" err="1">
                    <a:solidFill>
                      <a:schemeClr val="bg2"/>
                    </a:solidFill>
                    <a:latin typeface="Times" pitchFamily="2" charset="0"/>
                  </a:rPr>
                  <a:t>Warshall</a:t>
                </a:r>
                <a:endParaRPr lang="en-US" sz="1300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 marL="914400" lvl="1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sz="1300" b="1" dirty="0">
                    <a:solidFill>
                      <a:schemeClr val="bg2"/>
                    </a:solidFill>
                    <a:latin typeface="Times" pitchFamily="2" charset="0"/>
                  </a:rPr>
                  <a:t>Dijkstra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 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Finds the optimal path between two nodes of a graph</a:t>
                </a: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SzPts val="1300"/>
                  <a:buChar char="●"/>
                </a:pPr>
                <a:r>
                  <a:rPr lang="en-US" sz="1500" dirty="0">
                    <a:solidFill>
                      <a:srgbClr val="0070C0"/>
                    </a:solidFill>
                    <a:latin typeface="Times" pitchFamily="2" charset="0"/>
                  </a:rPr>
                  <a:t>Best-First Search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Algorithm</a:t>
                </a:r>
              </a:p>
              <a:p>
                <a:pPr marL="914400" lvl="1" indent="-2984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○"/>
                </a:pP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Greedy approach </a:t>
                </a: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Evaluation function</a:t>
                </a:r>
                <a:r>
                  <a:rPr lang="en-US" sz="1300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ar-AE" sz="13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3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300" b="1" dirty="0">
                    <a:latin typeface="Times" pitchFamily="2" charset="0"/>
                  </a:rPr>
                  <a:t> 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 Estimate of the total cost</a:t>
                </a: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Expands the node n with the smallest </a:t>
                </a:r>
                <a14:m>
                  <m:oMath xmlns:m="http://schemas.openxmlformats.org/officeDocument/2006/math">
                    <m:r>
                      <a:rPr lang="en-US" sz="13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ar-AE" sz="13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3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sz="13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93" name="Google Shape;93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1946445"/>
                <a:ext cx="7688700" cy="28927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6" y="4537970"/>
            <a:ext cx="625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cxnSpLocks/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Mehadia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299 (118+111+70)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317 (140+80+97)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Craiova	    366 (140+80+146)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Dobreta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374 (118+111+70+75)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Bucharest	    418 (140+80+97+101)</a:t>
            </a:r>
          </a:p>
          <a:p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19902D-2B18-9D43-B220-917F176FFA3A}"/>
              </a:ext>
            </a:extLst>
          </p:cNvPr>
          <p:cNvSpPr txBox="1"/>
          <p:nvPr/>
        </p:nvSpPr>
        <p:spPr>
          <a:xfrm>
            <a:off x="3413524" y="953035"/>
            <a:ext cx="3018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11 intermediate nodes expanded !! </a:t>
            </a:r>
            <a:r>
              <a:rPr lang="en-US" dirty="0"/>
              <a:t>😔</a:t>
            </a:r>
          </a:p>
        </p:txBody>
      </p:sp>
      <p:sp>
        <p:nvSpPr>
          <p:cNvPr id="98" name="Google Shape;92;p14">
            <a:extLst>
              <a:ext uri="{FF2B5EF4-FFF2-40B4-BE49-F238E27FC236}">
                <a16:creationId xmlns:a16="http://schemas.microsoft.com/office/drawing/2014/main" id="{49892AE8-2350-8C4A-999F-E769B2B8C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5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1109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6" y="4537970"/>
            <a:ext cx="625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cxnSpLocks/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    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    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140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Oradea	    146 (75 + 71)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220 (140+80)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Lugoj	    229 (118+111)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239 (140+99)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Mehadia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299 (118+111+70)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317 (140+80+97)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Craiova	    366 (140+80+146)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Dobreta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    374 (118+111+70+75)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Bucharest	    418 (140+80+97+101)</a:t>
            </a:r>
          </a:p>
          <a:p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919902D-2B18-9D43-B220-917F176FFA3A}"/>
                  </a:ext>
                </a:extLst>
              </p:cNvPr>
              <p:cNvSpPr txBox="1"/>
              <p:nvPr/>
            </p:nvSpPr>
            <p:spPr>
              <a:xfrm>
                <a:off x="2906509" y="850933"/>
                <a:ext cx="355333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Times" pitchFamily="2" charset="0"/>
                  </a:rPr>
                  <a:t>Single Cost Function: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)=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B0F0"/>
                  </a:solidFill>
                  <a:latin typeface="Times" pitchFamily="2" charset="0"/>
                </a:endParaRPr>
              </a:p>
              <a:p>
                <a:pPr algn="ctr"/>
                <a:r>
                  <a:rPr lang="en-US" dirty="0"/>
                  <a:t>real cost value from source to each node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algn="ctr"/>
                <a:endParaRPr lang="en-US" dirty="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919902D-2B18-9D43-B220-917F176FF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09" y="850933"/>
                <a:ext cx="3553332" cy="738664"/>
              </a:xfrm>
              <a:prstGeom prst="rect">
                <a:avLst/>
              </a:prstGeom>
              <a:blipFill>
                <a:blip r:embed="rId2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Google Shape;92;p14">
            <a:extLst>
              <a:ext uri="{FF2B5EF4-FFF2-40B4-BE49-F238E27FC236}">
                <a16:creationId xmlns:a16="http://schemas.microsoft.com/office/drawing/2014/main" id="{53C90631-431C-D043-A83C-30A195823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18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68EF-91AC-4B45-970B-7BEACC44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Heuristic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D32EE7-DB8F-8047-88B7-B3CA405FA1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Guided Search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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 Use a heuristic</a:t>
                </a: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estimation of how to search for a solution</a:t>
                </a: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Updated Evaluation Function </a:t>
                </a:r>
              </a:p>
              <a:p>
                <a:pPr marL="146050" indent="0">
                  <a:buNone/>
                </a:pPr>
                <a:r>
                  <a:rPr lang="en-US" sz="1500" i="1" dirty="0">
                    <a:latin typeface="Times" pitchFamily="2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= 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+ 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5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1500" dirty="0">
                  <a:latin typeface="Times" pitchFamily="2" charset="0"/>
                  <a:cs typeface="Times New Roman" pitchFamily="18" charset="0"/>
                </a:endParaRPr>
              </a:p>
              <a:p>
                <a:pPr marL="922338" lvl="1">
                  <a:lnSpc>
                    <a:spcPct val="150000"/>
                  </a:lnSpc>
                </a:pP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  <a:cs typeface="Times New Roman" pitchFamily="18" charset="0"/>
                  </a:rPr>
                  <a:t>g(n) 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  <a:cs typeface="Times New Roman" pitchFamily="18" charset="0"/>
                  </a:rPr>
                  <a:t>=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 cost so far to reach </a:t>
                </a: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</a:rPr>
                  <a:t>n 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</a:t>
                </a: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 similar to Dijkstra </a:t>
                </a:r>
                <a:endParaRPr lang="en-US" sz="1300" i="1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 marL="922338" lvl="1">
                  <a:lnSpc>
                    <a:spcPct val="150000"/>
                  </a:lnSpc>
                </a:pP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  <a:cs typeface="Times New Roman" pitchFamily="18" charset="0"/>
                  </a:rPr>
                  <a:t>h(n)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  <a:cs typeface="Times New Roman" pitchFamily="18" charset="0"/>
                  </a:rPr>
                  <a:t> =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 estimated cost from </a:t>
                </a: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</a:rPr>
                  <a:t>n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 to goal 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 </a:t>
                </a: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  <a:sym typeface="Wingdings" pitchFamily="2" charset="2"/>
                  </a:rPr>
                  <a:t>extra information </a:t>
                </a:r>
                <a:endParaRPr lang="en-US" sz="1300" i="1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 marL="922338" lvl="1">
                  <a:lnSpc>
                    <a:spcPct val="150000"/>
                  </a:lnSpc>
                </a:pP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  <a:cs typeface="Times New Roman" pitchFamily="18" charset="0"/>
                  </a:rPr>
                  <a:t>f(n) 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  <a:cs typeface="Times New Roman" pitchFamily="18" charset="0"/>
                  </a:rPr>
                  <a:t>=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 estimated total cost of path through </a:t>
                </a:r>
                <a:r>
                  <a:rPr lang="en-US" sz="1300" i="1" dirty="0">
                    <a:solidFill>
                      <a:schemeClr val="bg2"/>
                    </a:solidFill>
                    <a:latin typeface="Times" pitchFamily="2" charset="0"/>
                  </a:rPr>
                  <a:t>n</a:t>
                </a:r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 to goal</a:t>
                </a:r>
                <a:endParaRPr lang="en-US" sz="1300" b="1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endParaRPr lang="en-US" sz="15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D32EE7-DB8F-8047-88B7-B3CA405FA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9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7321-6DD7-E046-9CDC-1D73A37E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485CEF-5FC6-7049-B4EE-C8A47241D6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A* Search Algorithm</a:t>
                </a: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Use of heuristic to guide the search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= 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+ 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1500" dirty="0">
                  <a:latin typeface="Times" pitchFamily="2" charset="0"/>
                  <a:cs typeface="Times New Roman" pitchFamily="18" charset="0"/>
                </a:endParaRP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Dijkstra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= 0</m:t>
                    </m:r>
                  </m:oMath>
                </a14:m>
                <a:endParaRPr lang="en-US" sz="1300" dirty="0">
                  <a:latin typeface="Times" pitchFamily="2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= 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1300" dirty="0">
                  <a:latin typeface="Times" pitchFamily="2" charset="0"/>
                </a:endParaRP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Generic Best-First Search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 = </m:t>
                    </m:r>
                    <m:r>
                      <a:rPr lang="en-US" sz="1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h</m:t>
                    </m:r>
                    <m:r>
                      <a:rPr lang="en-US" sz="1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1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sz="1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130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485CEF-5FC6-7049-B4EE-C8A47241D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694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9" name="Google Shape;92;p14">
            <a:extLst>
              <a:ext uri="{FF2B5EF4-FFF2-40B4-BE49-F238E27FC236}">
                <a16:creationId xmlns:a16="http://schemas.microsoft.com/office/drawing/2014/main" id="{A8DC0D76-13C5-584C-9920-39031F905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78CFC33-0329-1445-8BDF-569192418128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83E9003-81B8-A642-91B5-AD115886288A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49562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92;p14">
            <a:extLst>
              <a:ext uri="{FF2B5EF4-FFF2-40B4-BE49-F238E27FC236}">
                <a16:creationId xmlns:a16="http://schemas.microsoft.com/office/drawing/2014/main" id="{602F3708-3116-8A4E-8253-BD6B353E4F01}"/>
              </a:ext>
            </a:extLst>
          </p:cNvPr>
          <p:cNvSpPr txBox="1">
            <a:spLocks/>
          </p:cNvSpPr>
          <p:nvPr/>
        </p:nvSpPr>
        <p:spPr>
          <a:xfrm>
            <a:off x="253034" y="484876"/>
            <a:ext cx="16379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A*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02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Zerind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75 + 374 = 449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Timisoara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118 + 329 = 447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Sibiu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140 + 253 = 393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100" name="Google Shape;92;p14">
            <a:extLst>
              <a:ext uri="{FF2B5EF4-FFF2-40B4-BE49-F238E27FC236}">
                <a16:creationId xmlns:a16="http://schemas.microsoft.com/office/drawing/2014/main" id="{225EA341-A36D-5543-958A-D7FBA3422CDE}"/>
              </a:ext>
            </a:extLst>
          </p:cNvPr>
          <p:cNvSpPr txBox="1">
            <a:spLocks/>
          </p:cNvSpPr>
          <p:nvPr/>
        </p:nvSpPr>
        <p:spPr>
          <a:xfrm>
            <a:off x="253034" y="484876"/>
            <a:ext cx="16379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A* Search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37B0E9-EA4F-3B4A-9F36-9726E5F14FE6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7C1C3DC-B297-214C-BD64-4ABB85C9D82A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5974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Zerind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75 + 374 = 449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Timisoara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118 + 329 = 447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Sibiu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140 + 253 = 393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100" name="Google Shape;92;p14">
            <a:extLst>
              <a:ext uri="{FF2B5EF4-FFF2-40B4-BE49-F238E27FC236}">
                <a16:creationId xmlns:a16="http://schemas.microsoft.com/office/drawing/2014/main" id="{225EA341-A36D-5543-958A-D7FBA3422CDE}"/>
              </a:ext>
            </a:extLst>
          </p:cNvPr>
          <p:cNvSpPr txBox="1">
            <a:spLocks/>
          </p:cNvSpPr>
          <p:nvPr/>
        </p:nvSpPr>
        <p:spPr>
          <a:xfrm>
            <a:off x="253034" y="484876"/>
            <a:ext cx="16379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A* Search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37B0E9-EA4F-3B4A-9F36-9726E5F14FE6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7C1C3DC-B297-214C-BD64-4ABB85C9D82A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EE39426C-1B41-FF43-81F0-D2BDE5CC2BFA}"/>
              </a:ext>
            </a:extLst>
          </p:cNvPr>
          <p:cNvSpPr/>
          <p:nvPr/>
        </p:nvSpPr>
        <p:spPr>
          <a:xfrm rot="19427381">
            <a:off x="809329" y="1763334"/>
            <a:ext cx="197414" cy="343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Zerind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75 + 374 = 449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Timisoara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118 + 329 = 447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Sibiu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140 + 253 = 393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100" name="Google Shape;92;p14">
            <a:extLst>
              <a:ext uri="{FF2B5EF4-FFF2-40B4-BE49-F238E27FC236}">
                <a16:creationId xmlns:a16="http://schemas.microsoft.com/office/drawing/2014/main" id="{225EA341-A36D-5543-958A-D7FBA3422CDE}"/>
              </a:ext>
            </a:extLst>
          </p:cNvPr>
          <p:cNvSpPr txBox="1">
            <a:spLocks/>
          </p:cNvSpPr>
          <p:nvPr/>
        </p:nvSpPr>
        <p:spPr>
          <a:xfrm>
            <a:off x="253034" y="484876"/>
            <a:ext cx="16379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A* Search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37B0E9-EA4F-3B4A-9F36-9726E5F14FE6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7C1C3DC-B297-214C-BD64-4ABB85C9D82A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EE39426C-1B41-FF43-81F0-D2BDE5CC2BFA}"/>
              </a:ext>
            </a:extLst>
          </p:cNvPr>
          <p:cNvSpPr/>
          <p:nvPr/>
        </p:nvSpPr>
        <p:spPr>
          <a:xfrm rot="19427381">
            <a:off x="809329" y="1763334"/>
            <a:ext cx="197414" cy="343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CAEB5E-C283-A443-850A-D42599EBE57E}"/>
              </a:ext>
            </a:extLst>
          </p:cNvPr>
          <p:cNvSpPr/>
          <p:nvPr/>
        </p:nvSpPr>
        <p:spPr>
          <a:xfrm>
            <a:off x="4014780" y="539015"/>
            <a:ext cx="185626" cy="16362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E33FD2C-1282-3F4F-84B5-F6A5894D205C}"/>
              </a:ext>
            </a:extLst>
          </p:cNvPr>
          <p:cNvSpPr/>
          <p:nvPr/>
        </p:nvSpPr>
        <p:spPr>
          <a:xfrm>
            <a:off x="859870" y="2274614"/>
            <a:ext cx="185626" cy="16362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8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" pitchFamily="2" charset="0"/>
              </a:rPr>
              <a:t>Zerind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75 + 374 = 449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Timisoara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118 + 329 = 447</a:t>
            </a:r>
            <a:endParaRPr lang="en-US" sz="1200" b="1" dirty="0">
              <a:latin typeface="Times" pitchFamily="2" charset="0"/>
            </a:endParaRPr>
          </a:p>
          <a:p>
            <a:r>
              <a:rPr lang="en-US" sz="1200" b="1" dirty="0">
                <a:latin typeface="Times" pitchFamily="2" charset="0"/>
              </a:rPr>
              <a:t>Sibiu</a:t>
            </a:r>
            <a:r>
              <a:rPr lang="en-US" sz="1200" dirty="0">
                <a:latin typeface="Times" pitchFamily="2" charset="0"/>
              </a:rPr>
              <a:t>: </a:t>
            </a:r>
            <a:r>
              <a:rPr lang="en-US" sz="1200" i="1" dirty="0">
                <a:latin typeface="Times" pitchFamily="2" charset="0"/>
              </a:rPr>
              <a:t>f(n) = g(n) + h(n) = 140 + 253 = 393</a:t>
            </a:r>
            <a:endParaRPr lang="en-US" sz="1200" b="1" dirty="0">
              <a:latin typeface="Times" pitchFamily="2" charset="0"/>
            </a:endParaRPr>
          </a:p>
        </p:txBody>
      </p:sp>
      <p:sp>
        <p:nvSpPr>
          <p:cNvPr id="100" name="Google Shape;92;p14">
            <a:extLst>
              <a:ext uri="{FF2B5EF4-FFF2-40B4-BE49-F238E27FC236}">
                <a16:creationId xmlns:a16="http://schemas.microsoft.com/office/drawing/2014/main" id="{225EA341-A36D-5543-958A-D7FBA3422CDE}"/>
              </a:ext>
            </a:extLst>
          </p:cNvPr>
          <p:cNvSpPr txBox="1">
            <a:spLocks/>
          </p:cNvSpPr>
          <p:nvPr/>
        </p:nvSpPr>
        <p:spPr>
          <a:xfrm>
            <a:off x="253034" y="484876"/>
            <a:ext cx="1637926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A* Search</a:t>
            </a:r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537B0E9-EA4F-3B4A-9F36-9726E5F14FE6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7C1C3DC-B297-214C-BD64-4ABB85C9D82A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EE39426C-1B41-FF43-81F0-D2BDE5CC2BFA}"/>
              </a:ext>
            </a:extLst>
          </p:cNvPr>
          <p:cNvSpPr/>
          <p:nvPr/>
        </p:nvSpPr>
        <p:spPr>
          <a:xfrm rot="19427381">
            <a:off x="809329" y="1763334"/>
            <a:ext cx="197414" cy="3434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CAEB5E-C283-A443-850A-D42599EBE57E}"/>
              </a:ext>
            </a:extLst>
          </p:cNvPr>
          <p:cNvSpPr/>
          <p:nvPr/>
        </p:nvSpPr>
        <p:spPr>
          <a:xfrm>
            <a:off x="4014780" y="539015"/>
            <a:ext cx="185626" cy="16362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E33FD2C-1282-3F4F-84B5-F6A5894D205C}"/>
              </a:ext>
            </a:extLst>
          </p:cNvPr>
          <p:cNvSpPr/>
          <p:nvPr/>
        </p:nvSpPr>
        <p:spPr>
          <a:xfrm>
            <a:off x="859870" y="2274614"/>
            <a:ext cx="185626" cy="16362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B55FF9-F905-EB43-9E0B-70B27CB722B7}"/>
              </a:ext>
            </a:extLst>
          </p:cNvPr>
          <p:cNvSpPr/>
          <p:nvPr/>
        </p:nvSpPr>
        <p:spPr>
          <a:xfrm>
            <a:off x="4343986" y="534554"/>
            <a:ext cx="276139" cy="16362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3A71C36-298C-2C46-AA0D-08611184CDFC}"/>
              </a:ext>
            </a:extLst>
          </p:cNvPr>
          <p:cNvSpPr/>
          <p:nvPr/>
        </p:nvSpPr>
        <p:spPr>
          <a:xfrm>
            <a:off x="8509552" y="4848944"/>
            <a:ext cx="276139" cy="16362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4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E81B-93C1-BF48-AB60-87D4A37F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Dijkstra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6E6F-A6F4-B140-B6AA-1327C0008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41039"/>
            <a:ext cx="7688700" cy="226110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2"/>
                </a:solidFill>
                <a:latin typeface="Times" pitchFamily="2" charset="0"/>
              </a:rPr>
              <a:t>Greedy technique like A*</a:t>
            </a:r>
          </a:p>
          <a:p>
            <a:r>
              <a:rPr lang="en-US" sz="1500" dirty="0">
                <a:solidFill>
                  <a:schemeClr val="bg2"/>
                </a:solidFill>
                <a:latin typeface="Times" pitchFamily="2" charset="0"/>
              </a:rPr>
              <a:t>Visits the nearest node</a:t>
            </a:r>
          </a:p>
          <a:p>
            <a:r>
              <a:rPr lang="en-US" sz="1500" dirty="0">
                <a:solidFill>
                  <a:srgbClr val="C00000"/>
                </a:solidFill>
                <a:latin typeface="Times" pitchFamily="2" charset="0"/>
              </a:rPr>
              <a:t>Visits too many nodes</a:t>
            </a:r>
          </a:p>
          <a:p>
            <a:endParaRPr lang="en-US" sz="15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62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rgbClr val="002060"/>
                </a:solidFill>
                <a:latin typeface="Times" pitchFamily="2" charset="0"/>
              </a:rPr>
              <a:t>Sibiu</a:t>
            </a:r>
            <a:r>
              <a:rPr lang="en-US" sz="1200" dirty="0">
                <a:solidFill>
                  <a:srgbClr val="002060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rgbClr val="002060"/>
                </a:solidFill>
                <a:latin typeface="Times" pitchFamily="2" charset="0"/>
              </a:rPr>
              <a:t>f(n) = g(n) + h(n) = 140 + 253 = 393</a:t>
            </a:r>
            <a:endParaRPr lang="en-US" sz="1200" b="1" dirty="0">
              <a:solidFill>
                <a:srgbClr val="002060"/>
              </a:solidFill>
              <a:latin typeface="Times" pitchFamily="2" charset="0"/>
            </a:endParaRPr>
          </a:p>
        </p:txBody>
      </p:sp>
      <p:sp>
        <p:nvSpPr>
          <p:cNvPr id="99" name="Google Shape;92;p14">
            <a:extLst>
              <a:ext uri="{FF2B5EF4-FFF2-40B4-BE49-F238E27FC236}">
                <a16:creationId xmlns:a16="http://schemas.microsoft.com/office/drawing/2014/main" id="{C6096179-07F1-7940-9433-0B515D2E0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8452BC5-A925-9841-A518-AEDAC78EF595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147B25D-8F15-6D4B-9F77-E5994B53A86C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26931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5AFD-B9A1-464D-809D-3E69229E71D4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15C13-1CD4-B34A-8ED8-DC9E5AF1E044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5C933C-190C-AB4E-99ED-5EBCB7512B66}"/>
              </a:ext>
            </a:extLst>
          </p:cNvPr>
          <p:cNvSpPr txBox="1"/>
          <p:nvPr/>
        </p:nvSpPr>
        <p:spPr>
          <a:xfrm>
            <a:off x="1175659" y="2342240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00B0F0"/>
                </a:solidFill>
                <a:latin typeface="Times" pitchFamily="2" charset="0"/>
              </a:rPr>
              <a:t>140 + 253 = 393</a:t>
            </a:r>
            <a:endParaRPr lang="en-US" sz="1000" b="1" dirty="0">
              <a:solidFill>
                <a:srgbClr val="00B0F0"/>
              </a:solidFill>
              <a:latin typeface="Times" pitchFamily="2" charset="0"/>
            </a:endParaRPr>
          </a:p>
        </p:txBody>
      </p:sp>
      <p:sp>
        <p:nvSpPr>
          <p:cNvPr id="51" name="Google Shape;92;p14">
            <a:extLst>
              <a:ext uri="{FF2B5EF4-FFF2-40B4-BE49-F238E27FC236}">
                <a16:creationId xmlns:a16="http://schemas.microsoft.com/office/drawing/2014/main" id="{78905743-32FF-6244-8588-B414377A77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6647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26945EF-6AE3-4D4C-9C50-0B400B9CCED4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5D6E8D-70CA-7D49-A68A-6EB70046BE09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D37417-D232-3144-BCA1-7E8143B5D49A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276596-CF25-634F-8ACE-AF42119B5ACD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5D1331-9234-2744-BD90-8E4547ECF852}"/>
              </a:ext>
            </a:extLst>
          </p:cNvPr>
          <p:cNvCxnSpPr>
            <a:endCxn id="4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534D1B-1FE7-1847-85AD-D5E928C43843}"/>
              </a:ext>
            </a:extLst>
          </p:cNvPr>
          <p:cNvCxnSpPr>
            <a:endCxn id="5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01698D-F6E4-5248-BEA3-F5048737A38D}"/>
              </a:ext>
            </a:extLst>
          </p:cNvPr>
          <p:cNvCxnSpPr>
            <a:endCxn id="6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8DEA77-74AF-AD4E-BF76-2B57EFCA1281}"/>
              </a:ext>
            </a:extLst>
          </p:cNvPr>
          <p:cNvCxnSpPr>
            <a:endCxn id="7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9E2AE33-0E9F-4542-805B-F22C0BFB484C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76785E-F0EE-1D42-AB64-DBB6DEE99BC2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A0497B-94FA-FF49-B8CC-4E67659871DD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B4162-CD80-5744-97B3-081FE933D72B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606584-C3FA-6A40-A72E-ED0C5D8DED86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A9E02-6587-654D-93DA-B5B9FB3306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B0463A-AB72-9B43-BA93-E7C5C3079BB6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8E2A4F-63F8-4E42-AFDB-61E481B6B55D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B8FEFC-BEC0-804C-B71F-2D43191C4733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26" name="Google Shape;92;p14">
            <a:extLst>
              <a:ext uri="{FF2B5EF4-FFF2-40B4-BE49-F238E27FC236}">
                <a16:creationId xmlns:a16="http://schemas.microsoft.com/office/drawing/2014/main" id="{2E1A1A17-4077-9F43-9865-19DF6C0490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982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93427"/>
            <a:ext cx="4623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+ 99) + 176 = 415</a:t>
            </a:r>
          </a:p>
          <a:p>
            <a:r>
              <a:rPr lang="en-US" sz="1200" b="1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+ 80) + 193 = 413</a:t>
            </a:r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+ 140) + 366 = 646</a:t>
            </a:r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99" name="Google Shape;92;p14">
            <a:extLst>
              <a:ext uri="{FF2B5EF4-FFF2-40B4-BE49-F238E27FC236}">
                <a16:creationId xmlns:a16="http://schemas.microsoft.com/office/drawing/2014/main" id="{41047415-4C5D-8C44-A47E-6E64CC244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05000C0-FBB5-0447-92E0-6B4F14132104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C4A26E6-B942-9C46-A3E4-BA543DC31498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9807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93427"/>
            <a:ext cx="4623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Faragas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+ 99) + 176 = 415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Times" pitchFamily="2" charset="0"/>
              </a:rPr>
              <a:t>Rimnicu</a:t>
            </a:r>
            <a:r>
              <a:rPr lang="en-US" sz="1200" b="1" dirty="0">
                <a:solidFill>
                  <a:srgbClr val="002060"/>
                </a:solidFill>
                <a:latin typeface="Times" pitchFamily="2" charset="0"/>
              </a:rPr>
              <a:t> </a:t>
            </a:r>
            <a:r>
              <a:rPr lang="en-US" sz="1200" b="1" dirty="0" err="1">
                <a:solidFill>
                  <a:srgbClr val="002060"/>
                </a:solidFill>
                <a:latin typeface="Times" pitchFamily="2" charset="0"/>
              </a:rPr>
              <a:t>Vilcea</a:t>
            </a:r>
            <a:r>
              <a:rPr lang="en-US" sz="1200" dirty="0">
                <a:solidFill>
                  <a:srgbClr val="002060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rgbClr val="002060"/>
                </a:solidFill>
                <a:latin typeface="Times" pitchFamily="2" charset="0"/>
              </a:rPr>
              <a:t>f(n) = g(n) + h(n) = (140 + 80) + 193 = 413</a:t>
            </a:r>
            <a:endParaRPr lang="en-US" sz="1200" b="1" dirty="0">
              <a:solidFill>
                <a:srgbClr val="002060"/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99" name="Google Shape;92;p14">
            <a:extLst>
              <a:ext uri="{FF2B5EF4-FFF2-40B4-BE49-F238E27FC236}">
                <a16:creationId xmlns:a16="http://schemas.microsoft.com/office/drawing/2014/main" id="{E7524106-A667-B740-92BF-3BD8A39B03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4ED82D1-9E4B-6D46-AFAF-55F1089CCD65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C5F0BF3-651B-A04C-80F9-A535ED17794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13440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75F90D-9915-F24D-928C-4B7A465091C5}"/>
              </a:ext>
            </a:extLst>
          </p:cNvPr>
          <p:cNvSpPr txBox="1"/>
          <p:nvPr/>
        </p:nvSpPr>
        <p:spPr>
          <a:xfrm>
            <a:off x="3813135" y="3057978"/>
            <a:ext cx="1281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00B0F0"/>
                </a:solidFill>
                <a:latin typeface="Times" pitchFamily="2" charset="0"/>
              </a:rPr>
              <a:t>220 + 193 = 413</a:t>
            </a:r>
            <a:endParaRPr lang="en-US" sz="1000" b="1" dirty="0">
              <a:solidFill>
                <a:srgbClr val="00B0F0"/>
              </a:solidFill>
              <a:latin typeface="Times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17A3B1-ACCB-324C-9F2B-B401503EF519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F36E78-814E-E74E-8DDE-E60B3C21F207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C95CCA-86EE-8B40-A85D-E2F0EB40FA70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069042-5652-9145-8796-EC6551CB0B95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8A4BFB-37AB-EE44-A99D-B37237BF3366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D1F8B5-28A4-2F41-9C3C-13C7A58B803D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B3F45E-4590-F249-96F9-F7CFF55CF5C1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5761B6-BAB5-AF49-8510-9DD1BD23DFB6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FAE9DA-435F-9745-9708-C9C6E7984C40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7C7C0A-6888-3842-8C32-C7A0BA9B2B07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DA37D2-02B1-1744-860B-8B679FF6E9C8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48DDB1-857C-BD4A-8646-078DF1956D0A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93CA73-FB70-CC4F-BF2A-4B908C1E4324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A22C8A-A56C-8145-BAE2-BD99E78FDAE0}"/>
              </a:ext>
            </a:extLst>
          </p:cNvPr>
          <p:cNvCxnSpPr>
            <a:endCxn id="15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2859DF-9B1A-3D49-B727-676206AB65D3}"/>
              </a:ext>
            </a:extLst>
          </p:cNvPr>
          <p:cNvCxnSpPr>
            <a:endCxn id="16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EA83F4-D200-2D40-BE9B-119B6609B94E}"/>
              </a:ext>
            </a:extLst>
          </p:cNvPr>
          <p:cNvCxnSpPr>
            <a:endCxn id="17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725AC9-B244-DB47-A47A-8476CAE5C933}"/>
              </a:ext>
            </a:extLst>
          </p:cNvPr>
          <p:cNvCxnSpPr>
            <a:endCxn id="18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9AD9E1-2D30-0749-B372-3C314D4DDA0C}"/>
              </a:ext>
            </a:extLst>
          </p:cNvPr>
          <p:cNvSpPr txBox="1"/>
          <p:nvPr/>
        </p:nvSpPr>
        <p:spPr>
          <a:xfrm>
            <a:off x="145145" y="3057979"/>
            <a:ext cx="12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280 + 366 = 646</a:t>
            </a:r>
            <a:endParaRPr lang="en-US" sz="10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87C54C-FAE8-D34A-B747-E977AC63AB12}"/>
              </a:ext>
            </a:extLst>
          </p:cNvPr>
          <p:cNvSpPr txBox="1"/>
          <p:nvPr/>
        </p:nvSpPr>
        <p:spPr>
          <a:xfrm>
            <a:off x="1349333" y="3046184"/>
            <a:ext cx="125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239 + 176 = 415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895C75-4EF9-0C45-A6AF-6B052D6EE349}"/>
              </a:ext>
            </a:extLst>
          </p:cNvPr>
          <p:cNvSpPr txBox="1"/>
          <p:nvPr/>
        </p:nvSpPr>
        <p:spPr>
          <a:xfrm>
            <a:off x="2569031" y="3049430"/>
            <a:ext cx="128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291 + 380 = 671</a:t>
            </a:r>
          </a:p>
        </p:txBody>
      </p:sp>
      <p:sp>
        <p:nvSpPr>
          <p:cNvPr id="26" name="Google Shape;92;p14">
            <a:extLst>
              <a:ext uri="{FF2B5EF4-FFF2-40B4-BE49-F238E27FC236}">
                <a16:creationId xmlns:a16="http://schemas.microsoft.com/office/drawing/2014/main" id="{DA0E88C1-FBDA-0B49-8F54-81BC3D7BD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05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5AFD-B9A1-464D-809D-3E69229E71D4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15C13-1CD4-B34A-8ED8-DC9E5AF1E044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5987B-D2CF-5547-998C-38BFF038E1A0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8467B2-8FBA-A745-A305-A5A0566B3B2D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1ED3EC-337E-814B-A494-D1E70A14E870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1DD91C-F756-3F46-8ED4-625580BFAACC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C38246-6786-3840-AB67-BB14096D2FE8}"/>
              </a:ext>
            </a:extLst>
          </p:cNvPr>
          <p:cNvCxnSpPr>
            <a:endCxn id="12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1ACE86-9914-D941-8B60-97A76134CB2F}"/>
              </a:ext>
            </a:extLst>
          </p:cNvPr>
          <p:cNvCxnSpPr>
            <a:endCxn id="13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12D587-7B3B-6642-8542-19B7FBFA28A8}"/>
              </a:ext>
            </a:extLst>
          </p:cNvPr>
          <p:cNvCxnSpPr>
            <a:endCxn id="14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E39F-F119-304E-ABD0-5251C3D3CEC4}"/>
              </a:ext>
            </a:extLst>
          </p:cNvPr>
          <p:cNvCxnSpPr>
            <a:endCxn id="15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D14B69-15C6-6A46-814C-1CE57073DE1D}"/>
              </a:ext>
            </a:extLst>
          </p:cNvPr>
          <p:cNvSpPr txBox="1"/>
          <p:nvPr/>
        </p:nvSpPr>
        <p:spPr>
          <a:xfrm>
            <a:off x="145145" y="3057979"/>
            <a:ext cx="12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280 + 366 = 646</a:t>
            </a:r>
            <a:endParaRPr lang="en-US" sz="10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1C0951-36EA-344A-A78A-611FE32A7DB7}"/>
              </a:ext>
            </a:extLst>
          </p:cNvPr>
          <p:cNvSpPr txBox="1"/>
          <p:nvPr/>
        </p:nvSpPr>
        <p:spPr>
          <a:xfrm>
            <a:off x="1349333" y="3046184"/>
            <a:ext cx="125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239 + 176 = 415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3A643-FAC0-9E4D-9597-840EE4E0E466}"/>
              </a:ext>
            </a:extLst>
          </p:cNvPr>
          <p:cNvSpPr txBox="1"/>
          <p:nvPr/>
        </p:nvSpPr>
        <p:spPr>
          <a:xfrm>
            <a:off x="2569031" y="3049430"/>
            <a:ext cx="128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291 + 380 = 671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6D8C88-0B75-A24D-87E6-4AF4E20EEB3E}"/>
              </a:ext>
            </a:extLst>
          </p:cNvPr>
          <p:cNvSpPr/>
          <p:nvPr/>
        </p:nvSpPr>
        <p:spPr>
          <a:xfrm>
            <a:off x="3265717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0D748B-E57F-E248-9471-C64D96C5524D}"/>
              </a:ext>
            </a:extLst>
          </p:cNvPr>
          <p:cNvSpPr/>
          <p:nvPr/>
        </p:nvSpPr>
        <p:spPr>
          <a:xfrm>
            <a:off x="4572000" y="3458480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CD32F7-C693-F644-9A00-76312910AF29}"/>
              </a:ext>
            </a:extLst>
          </p:cNvPr>
          <p:cNvSpPr/>
          <p:nvPr/>
        </p:nvSpPr>
        <p:spPr>
          <a:xfrm>
            <a:off x="5972629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C8B71C-BC14-0740-8E7A-CB53BA424645}"/>
              </a:ext>
            </a:extLst>
          </p:cNvPr>
          <p:cNvCxnSpPr>
            <a:endCxn id="25" idx="0"/>
          </p:cNvCxnSpPr>
          <p:nvPr/>
        </p:nvCxnSpPr>
        <p:spPr>
          <a:xfrm flipH="1">
            <a:off x="3780974" y="3057979"/>
            <a:ext cx="515257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2F7902-54E7-4546-8528-FD2958E7E7C4}"/>
              </a:ext>
            </a:extLst>
          </p:cNvPr>
          <p:cNvCxnSpPr>
            <a:endCxn id="29" idx="0"/>
          </p:cNvCxnSpPr>
          <p:nvPr/>
        </p:nvCxnSpPr>
        <p:spPr>
          <a:xfrm>
            <a:off x="4296231" y="3057979"/>
            <a:ext cx="2191655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2564B-2C31-B64B-9210-E3397B9147EF}"/>
              </a:ext>
            </a:extLst>
          </p:cNvPr>
          <p:cNvCxnSpPr>
            <a:endCxn id="27" idx="0"/>
          </p:cNvCxnSpPr>
          <p:nvPr/>
        </p:nvCxnSpPr>
        <p:spPr>
          <a:xfrm>
            <a:off x="4296231" y="3057979"/>
            <a:ext cx="791026" cy="4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9121DA6A-6819-BC47-8114-47941BF8B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73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Faragas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+ 99) + 176 = 415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+ 80 + 97) + 100 = 417</a:t>
            </a: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+ 80 + 146) + 160 = 526</a:t>
            </a:r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</a:t>
            </a:r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99" name="Google Shape;92;p14">
            <a:extLst>
              <a:ext uri="{FF2B5EF4-FFF2-40B4-BE49-F238E27FC236}">
                <a16:creationId xmlns:a16="http://schemas.microsoft.com/office/drawing/2014/main" id="{47FCD61B-9049-D04D-BD1F-5941A7C251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FA00B3A-5193-EC4D-9209-20C4F7A6B3C5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DD124DB-3101-4746-969A-B0F7630E0350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77471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 err="1">
                <a:solidFill>
                  <a:srgbClr val="002060"/>
                </a:solidFill>
                <a:latin typeface="Times" pitchFamily="2" charset="0"/>
              </a:rPr>
              <a:t>Faragas</a:t>
            </a:r>
            <a:r>
              <a:rPr lang="en-US" sz="1200" dirty="0">
                <a:solidFill>
                  <a:srgbClr val="002060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rgbClr val="002060"/>
                </a:solidFill>
                <a:latin typeface="Times" pitchFamily="2" charset="0"/>
              </a:rPr>
              <a:t>f(n) = g(n) + h(n) = (140 + 99) + 176 = 415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Pitesi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+ 97) + 100 = 417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+ 146) + 160 = 526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Sibiu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</p:txBody>
      </p:sp>
      <p:sp>
        <p:nvSpPr>
          <p:cNvPr id="99" name="Google Shape;92;p14">
            <a:extLst>
              <a:ext uri="{FF2B5EF4-FFF2-40B4-BE49-F238E27FC236}">
                <a16:creationId xmlns:a16="http://schemas.microsoft.com/office/drawing/2014/main" id="{C4527A9C-E2A1-7247-AD8A-08928CFB1C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619F029-3445-F54D-B9E9-DEFBCA8993D6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6867648-BD9B-F644-B3B7-DF4AF005C2C3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36003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5AFD-B9A1-464D-809D-3E69229E71D4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15C13-1CD4-B34A-8ED8-DC9E5AF1E044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5987B-D2CF-5547-998C-38BFF038E1A0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8467B2-8FBA-A745-A305-A5A0566B3B2D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1ED3EC-337E-814B-A494-D1E70A14E870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1DD91C-F756-3F46-8ED4-625580BFAACC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C38246-6786-3840-AB67-BB14096D2FE8}"/>
              </a:ext>
            </a:extLst>
          </p:cNvPr>
          <p:cNvCxnSpPr>
            <a:endCxn id="12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1ACE86-9914-D941-8B60-97A76134CB2F}"/>
              </a:ext>
            </a:extLst>
          </p:cNvPr>
          <p:cNvCxnSpPr>
            <a:endCxn id="13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12D587-7B3B-6642-8542-19B7FBFA28A8}"/>
              </a:ext>
            </a:extLst>
          </p:cNvPr>
          <p:cNvCxnSpPr>
            <a:endCxn id="14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E39F-F119-304E-ABD0-5251C3D3CEC4}"/>
              </a:ext>
            </a:extLst>
          </p:cNvPr>
          <p:cNvCxnSpPr>
            <a:endCxn id="15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D14B69-15C6-6A46-814C-1CE57073DE1D}"/>
              </a:ext>
            </a:extLst>
          </p:cNvPr>
          <p:cNvSpPr txBox="1"/>
          <p:nvPr/>
        </p:nvSpPr>
        <p:spPr>
          <a:xfrm>
            <a:off x="145145" y="3057979"/>
            <a:ext cx="12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280 + 366 = 646</a:t>
            </a:r>
            <a:endParaRPr lang="en-US" sz="10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1C0951-36EA-344A-A78A-611FE32A7DB7}"/>
              </a:ext>
            </a:extLst>
          </p:cNvPr>
          <p:cNvSpPr txBox="1"/>
          <p:nvPr/>
        </p:nvSpPr>
        <p:spPr>
          <a:xfrm>
            <a:off x="1349333" y="3046184"/>
            <a:ext cx="1259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00B0F0"/>
                </a:solidFill>
                <a:latin typeface="Times" pitchFamily="2" charset="0"/>
              </a:rPr>
              <a:t>239 + 176 = 415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3A643-FAC0-9E4D-9597-840EE4E0E466}"/>
              </a:ext>
            </a:extLst>
          </p:cNvPr>
          <p:cNvSpPr txBox="1"/>
          <p:nvPr/>
        </p:nvSpPr>
        <p:spPr>
          <a:xfrm>
            <a:off x="2569031" y="3049430"/>
            <a:ext cx="128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291 + 380 = 671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6D8C88-0B75-A24D-87E6-4AF4E20EEB3E}"/>
              </a:ext>
            </a:extLst>
          </p:cNvPr>
          <p:cNvSpPr/>
          <p:nvPr/>
        </p:nvSpPr>
        <p:spPr>
          <a:xfrm>
            <a:off x="3265717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0D748B-E57F-E248-9471-C64D96C5524D}"/>
              </a:ext>
            </a:extLst>
          </p:cNvPr>
          <p:cNvSpPr/>
          <p:nvPr/>
        </p:nvSpPr>
        <p:spPr>
          <a:xfrm>
            <a:off x="4572000" y="3458480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CD32F7-C693-F644-9A00-76312910AF29}"/>
              </a:ext>
            </a:extLst>
          </p:cNvPr>
          <p:cNvSpPr/>
          <p:nvPr/>
        </p:nvSpPr>
        <p:spPr>
          <a:xfrm>
            <a:off x="5972629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C8B71C-BC14-0740-8E7A-CB53BA424645}"/>
              </a:ext>
            </a:extLst>
          </p:cNvPr>
          <p:cNvCxnSpPr>
            <a:endCxn id="25" idx="0"/>
          </p:cNvCxnSpPr>
          <p:nvPr/>
        </p:nvCxnSpPr>
        <p:spPr>
          <a:xfrm flipH="1">
            <a:off x="3780974" y="3057979"/>
            <a:ext cx="515257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2F7902-54E7-4546-8528-FD2958E7E7C4}"/>
              </a:ext>
            </a:extLst>
          </p:cNvPr>
          <p:cNvCxnSpPr>
            <a:endCxn id="29" idx="0"/>
          </p:cNvCxnSpPr>
          <p:nvPr/>
        </p:nvCxnSpPr>
        <p:spPr>
          <a:xfrm>
            <a:off x="4296231" y="3057979"/>
            <a:ext cx="2191655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2564B-2C31-B64B-9210-E3397B9147EF}"/>
              </a:ext>
            </a:extLst>
          </p:cNvPr>
          <p:cNvCxnSpPr>
            <a:endCxn id="27" idx="0"/>
          </p:cNvCxnSpPr>
          <p:nvPr/>
        </p:nvCxnSpPr>
        <p:spPr>
          <a:xfrm>
            <a:off x="4296231" y="3057979"/>
            <a:ext cx="791026" cy="4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21CF59-5679-A044-A121-05FBF939D827}"/>
              </a:ext>
            </a:extLst>
          </p:cNvPr>
          <p:cNvSpPr txBox="1"/>
          <p:nvPr/>
        </p:nvSpPr>
        <p:spPr>
          <a:xfrm>
            <a:off x="3279231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366 + 160 = 526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D3E73D-D6DE-2B42-A822-CA0711D04E88}"/>
              </a:ext>
            </a:extLst>
          </p:cNvPr>
          <p:cNvSpPr txBox="1"/>
          <p:nvPr/>
        </p:nvSpPr>
        <p:spPr>
          <a:xfrm>
            <a:off x="4586514" y="3722076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317 + 100 = 417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21D-D9FA-9D4B-9703-1A4CC7B54C15}"/>
              </a:ext>
            </a:extLst>
          </p:cNvPr>
          <p:cNvSpPr txBox="1"/>
          <p:nvPr/>
        </p:nvSpPr>
        <p:spPr>
          <a:xfrm>
            <a:off x="5980384" y="371610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300 + 253 = 553</a:t>
            </a:r>
          </a:p>
        </p:txBody>
      </p:sp>
      <p:sp>
        <p:nvSpPr>
          <p:cNvPr id="38" name="Google Shape;92;p14">
            <a:extLst>
              <a:ext uri="{FF2B5EF4-FFF2-40B4-BE49-F238E27FC236}">
                <a16:creationId xmlns:a16="http://schemas.microsoft.com/office/drawing/2014/main" id="{77049DF4-3CC1-D541-82C4-8410C2E1D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54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961EEF8-A52A-C542-BAA1-9DABFBC8426B}"/>
              </a:ext>
            </a:extLst>
          </p:cNvPr>
          <p:cNvSpPr/>
          <p:nvPr/>
        </p:nvSpPr>
        <p:spPr>
          <a:xfrm>
            <a:off x="901017" y="25370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C2B4EA2-CA55-A241-95CF-9FD54A3D615E}"/>
              </a:ext>
            </a:extLst>
          </p:cNvPr>
          <p:cNvSpPr/>
          <p:nvPr/>
        </p:nvSpPr>
        <p:spPr>
          <a:xfrm>
            <a:off x="4212853" y="4314235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2" name="Google Shape;92;p14">
            <a:extLst>
              <a:ext uri="{FF2B5EF4-FFF2-40B4-BE49-F238E27FC236}">
                <a16:creationId xmlns:a16="http://schemas.microsoft.com/office/drawing/2014/main" id="{E623077E-0BD5-D548-A972-FE008D8596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122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5AFD-B9A1-464D-809D-3E69229E71D4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15C13-1CD4-B34A-8ED8-DC9E5AF1E044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5987B-D2CF-5547-998C-38BFF038E1A0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8467B2-8FBA-A745-A305-A5A0566B3B2D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1ED3EC-337E-814B-A494-D1E70A14E870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1DD91C-F756-3F46-8ED4-625580BFAACC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C38246-6786-3840-AB67-BB14096D2FE8}"/>
              </a:ext>
            </a:extLst>
          </p:cNvPr>
          <p:cNvCxnSpPr>
            <a:endCxn id="12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1ACE86-9914-D941-8B60-97A76134CB2F}"/>
              </a:ext>
            </a:extLst>
          </p:cNvPr>
          <p:cNvCxnSpPr>
            <a:endCxn id="13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12D587-7B3B-6642-8542-19B7FBFA28A8}"/>
              </a:ext>
            </a:extLst>
          </p:cNvPr>
          <p:cNvCxnSpPr>
            <a:endCxn id="14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E39F-F119-304E-ABD0-5251C3D3CEC4}"/>
              </a:ext>
            </a:extLst>
          </p:cNvPr>
          <p:cNvCxnSpPr>
            <a:endCxn id="15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D14B69-15C6-6A46-814C-1CE57073DE1D}"/>
              </a:ext>
            </a:extLst>
          </p:cNvPr>
          <p:cNvSpPr txBox="1"/>
          <p:nvPr/>
        </p:nvSpPr>
        <p:spPr>
          <a:xfrm>
            <a:off x="145145" y="3057979"/>
            <a:ext cx="12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280 + 366 = 646</a:t>
            </a:r>
            <a:endParaRPr lang="en-US" sz="10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3A643-FAC0-9E4D-9597-840EE4E0E466}"/>
              </a:ext>
            </a:extLst>
          </p:cNvPr>
          <p:cNvSpPr txBox="1"/>
          <p:nvPr/>
        </p:nvSpPr>
        <p:spPr>
          <a:xfrm>
            <a:off x="2569031" y="3049430"/>
            <a:ext cx="128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291 + 380 = 671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6D8C88-0B75-A24D-87E6-4AF4E20EEB3E}"/>
              </a:ext>
            </a:extLst>
          </p:cNvPr>
          <p:cNvSpPr/>
          <p:nvPr/>
        </p:nvSpPr>
        <p:spPr>
          <a:xfrm>
            <a:off x="3265717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0D748B-E57F-E248-9471-C64D96C5524D}"/>
              </a:ext>
            </a:extLst>
          </p:cNvPr>
          <p:cNvSpPr/>
          <p:nvPr/>
        </p:nvSpPr>
        <p:spPr>
          <a:xfrm>
            <a:off x="4572000" y="3458480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CD32F7-C693-F644-9A00-76312910AF29}"/>
              </a:ext>
            </a:extLst>
          </p:cNvPr>
          <p:cNvSpPr/>
          <p:nvPr/>
        </p:nvSpPr>
        <p:spPr>
          <a:xfrm>
            <a:off x="5972629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C8B71C-BC14-0740-8E7A-CB53BA424645}"/>
              </a:ext>
            </a:extLst>
          </p:cNvPr>
          <p:cNvCxnSpPr>
            <a:endCxn id="25" idx="0"/>
          </p:cNvCxnSpPr>
          <p:nvPr/>
        </p:nvCxnSpPr>
        <p:spPr>
          <a:xfrm flipH="1">
            <a:off x="3780974" y="3057979"/>
            <a:ext cx="515257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2F7902-54E7-4546-8528-FD2958E7E7C4}"/>
              </a:ext>
            </a:extLst>
          </p:cNvPr>
          <p:cNvCxnSpPr>
            <a:endCxn id="29" idx="0"/>
          </p:cNvCxnSpPr>
          <p:nvPr/>
        </p:nvCxnSpPr>
        <p:spPr>
          <a:xfrm>
            <a:off x="4296231" y="3057979"/>
            <a:ext cx="2191655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2564B-2C31-B64B-9210-E3397B9147EF}"/>
              </a:ext>
            </a:extLst>
          </p:cNvPr>
          <p:cNvCxnSpPr>
            <a:endCxn id="27" idx="0"/>
          </p:cNvCxnSpPr>
          <p:nvPr/>
        </p:nvCxnSpPr>
        <p:spPr>
          <a:xfrm>
            <a:off x="4296231" y="3057979"/>
            <a:ext cx="791026" cy="4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21CF59-5679-A044-A121-05FBF939D827}"/>
              </a:ext>
            </a:extLst>
          </p:cNvPr>
          <p:cNvSpPr txBox="1"/>
          <p:nvPr/>
        </p:nvSpPr>
        <p:spPr>
          <a:xfrm>
            <a:off x="3279231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366 + 160 = 526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D3E73D-D6DE-2B42-A822-CA0711D04E88}"/>
              </a:ext>
            </a:extLst>
          </p:cNvPr>
          <p:cNvSpPr txBox="1"/>
          <p:nvPr/>
        </p:nvSpPr>
        <p:spPr>
          <a:xfrm>
            <a:off x="4586514" y="3722076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317 + 100 = 417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21D-D9FA-9D4B-9703-1A4CC7B54C15}"/>
              </a:ext>
            </a:extLst>
          </p:cNvPr>
          <p:cNvSpPr txBox="1"/>
          <p:nvPr/>
        </p:nvSpPr>
        <p:spPr>
          <a:xfrm>
            <a:off x="5980384" y="371610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300 + 253 = 553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F116CE-E947-5D46-9576-95A9C437E199}"/>
              </a:ext>
            </a:extLst>
          </p:cNvPr>
          <p:cNvSpPr/>
          <p:nvPr/>
        </p:nvSpPr>
        <p:spPr>
          <a:xfrm>
            <a:off x="493488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4F7FF1-870F-5247-B16F-5F36D9D63DC0}"/>
              </a:ext>
            </a:extLst>
          </p:cNvPr>
          <p:cNvSpPr/>
          <p:nvPr/>
        </p:nvSpPr>
        <p:spPr>
          <a:xfrm>
            <a:off x="2053774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Bucharest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E1384F-7D31-6C4F-AB46-321BE42B1E38}"/>
              </a:ext>
            </a:extLst>
          </p:cNvPr>
          <p:cNvCxnSpPr>
            <a:endCxn id="38" idx="0"/>
          </p:cNvCxnSpPr>
          <p:nvPr/>
        </p:nvCxnSpPr>
        <p:spPr>
          <a:xfrm flipH="1">
            <a:off x="1008745" y="3061153"/>
            <a:ext cx="863600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F1DD12-0D5D-334C-AE34-59FDCC3B57EC}"/>
              </a:ext>
            </a:extLst>
          </p:cNvPr>
          <p:cNvCxnSpPr/>
          <p:nvPr/>
        </p:nvCxnSpPr>
        <p:spPr>
          <a:xfrm>
            <a:off x="1872345" y="3061153"/>
            <a:ext cx="696686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92;p14">
            <a:extLst>
              <a:ext uri="{FF2B5EF4-FFF2-40B4-BE49-F238E27FC236}">
                <a16:creationId xmlns:a16="http://schemas.microsoft.com/office/drawing/2014/main" id="{9ABF287C-28BB-1A4F-869B-82AE1F11E2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812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Pitesi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+ 97) + 100 = 417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+ 146) + 160 = 526</a:t>
            </a: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+ 99 + 211) + 0 = 450</a:t>
            </a:r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Sibiu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</a:t>
            </a:r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7538C4-AAB1-D340-90A8-2A32EEF7F421}"/>
              </a:ext>
            </a:extLst>
          </p:cNvPr>
          <p:cNvCxnSpPr>
            <a:cxnSpLocks/>
          </p:cNvCxnSpPr>
          <p:nvPr/>
        </p:nvCxnSpPr>
        <p:spPr>
          <a:xfrm flipH="1">
            <a:off x="6029379" y="1377910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B6671F8-1192-E649-A450-8B9F8EA7A0AE}"/>
              </a:ext>
            </a:extLst>
          </p:cNvPr>
          <p:cNvSpPr txBox="1"/>
          <p:nvPr/>
        </p:nvSpPr>
        <p:spPr>
          <a:xfrm>
            <a:off x="6697051" y="1247980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Faragas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sp>
        <p:nvSpPr>
          <p:cNvPr id="101" name="Google Shape;92;p14">
            <a:extLst>
              <a:ext uri="{FF2B5EF4-FFF2-40B4-BE49-F238E27FC236}">
                <a16:creationId xmlns:a16="http://schemas.microsoft.com/office/drawing/2014/main" id="{D54FB108-F341-9745-8938-1A9177FC94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9EE9462-ACBB-794E-B185-6FAD69F68A4E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8C531A2-5C2F-B348-9600-9B1332B28492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20376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Pitesi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+ 97) + 100 = 417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+ 146) + 160 = 526</a:t>
            </a:r>
          </a:p>
          <a:p>
            <a:r>
              <a:rPr lang="en-US" sz="1200" b="1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f(n) = g(n) + h(n) = (140 + 99 + 211) + 0 = 450</a:t>
            </a:r>
            <a:endParaRPr lang="en-US" sz="1200" b="1" dirty="0">
              <a:solidFill>
                <a:schemeClr val="bg2"/>
              </a:solidFill>
              <a:highlight>
                <a:srgbClr val="00FF00"/>
              </a:highlight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Sibiu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0F31215-A4FF-C049-86DD-8641360C00F5}"/>
              </a:ext>
            </a:extLst>
          </p:cNvPr>
          <p:cNvCxnSpPr>
            <a:cxnSpLocks/>
          </p:cNvCxnSpPr>
          <p:nvPr/>
        </p:nvCxnSpPr>
        <p:spPr>
          <a:xfrm flipH="1">
            <a:off x="6029379" y="1377910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AE9921-9962-6A45-A36B-1BDA0429396F}"/>
              </a:ext>
            </a:extLst>
          </p:cNvPr>
          <p:cNvSpPr txBox="1"/>
          <p:nvPr/>
        </p:nvSpPr>
        <p:spPr>
          <a:xfrm>
            <a:off x="6697051" y="1247980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Faragas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sp>
        <p:nvSpPr>
          <p:cNvPr id="101" name="Google Shape;92;p14">
            <a:extLst>
              <a:ext uri="{FF2B5EF4-FFF2-40B4-BE49-F238E27FC236}">
                <a16:creationId xmlns:a16="http://schemas.microsoft.com/office/drawing/2014/main" id="{21916970-8148-4142-8A5C-DC6EDC675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8197542-C2EE-214C-BB54-77C146B3BFD6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AE976EC-8625-6C42-9EA7-91C33CD32B41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073683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bg2"/>
              </a:solidFill>
              <a:highlight>
                <a:srgbClr val="FFFF00"/>
              </a:highlight>
              <a:latin typeface="Times" pitchFamily="2" charset="0"/>
            </a:endParaRPr>
          </a:p>
          <a:p>
            <a:r>
              <a:rPr lang="en-US" sz="1200" b="1" dirty="0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bg2"/>
              </a:solidFill>
              <a:highlight>
                <a:srgbClr val="FFFF00"/>
              </a:highlight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 err="1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Pitesi</a:t>
            </a:r>
            <a:r>
              <a:rPr lang="en-US" sz="1200" dirty="0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highlight>
                  <a:srgbClr val="FFFF00"/>
                </a:highlight>
                <a:latin typeface="Times" pitchFamily="2" charset="0"/>
              </a:rPr>
              <a:t>f(n) = g(n) + h(n) = (140 + 80 + 97) + 100 = 417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+ 146) + 160 = 526</a:t>
            </a:r>
          </a:p>
          <a:p>
            <a:r>
              <a:rPr lang="en-US" sz="1200" b="1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f(n) = g(n) + h(n) = (140 + 99 + 211) + 0 = 450</a:t>
            </a:r>
            <a:endParaRPr lang="en-US" sz="1200" b="1" dirty="0">
              <a:solidFill>
                <a:schemeClr val="bg2"/>
              </a:solidFill>
              <a:highlight>
                <a:srgbClr val="00FF00"/>
              </a:highlight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Sibiu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594AFB-613E-F24C-B919-7AF41F080006}"/>
              </a:ext>
            </a:extLst>
          </p:cNvPr>
          <p:cNvCxnSpPr>
            <a:cxnSpLocks/>
          </p:cNvCxnSpPr>
          <p:nvPr/>
        </p:nvCxnSpPr>
        <p:spPr>
          <a:xfrm flipH="1">
            <a:off x="6029379" y="1377910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927DDE0B-5991-FD49-8B29-B9564BB09A4F}"/>
              </a:ext>
            </a:extLst>
          </p:cNvPr>
          <p:cNvSpPr txBox="1"/>
          <p:nvPr/>
        </p:nvSpPr>
        <p:spPr>
          <a:xfrm>
            <a:off x="6697051" y="1247980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Faragas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sp>
        <p:nvSpPr>
          <p:cNvPr id="101" name="Google Shape;92;p14">
            <a:extLst>
              <a:ext uri="{FF2B5EF4-FFF2-40B4-BE49-F238E27FC236}">
                <a16:creationId xmlns:a16="http://schemas.microsoft.com/office/drawing/2014/main" id="{4651B2BE-20D9-F446-B4EC-3F4DD4D701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24E9453-526B-2649-88EB-7ED38B51DC3A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30971F8-2375-CE4A-ABED-735C9D79FF9E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44161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 err="1">
                <a:solidFill>
                  <a:srgbClr val="002060"/>
                </a:solidFill>
                <a:latin typeface="Times" pitchFamily="2" charset="0"/>
              </a:rPr>
              <a:t>Pitesi</a:t>
            </a:r>
            <a:r>
              <a:rPr lang="en-US" sz="1200" dirty="0">
                <a:solidFill>
                  <a:srgbClr val="002060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rgbClr val="002060"/>
                </a:solidFill>
                <a:latin typeface="Times" pitchFamily="2" charset="0"/>
              </a:rPr>
              <a:t>f(n) = g(n) + h(n) = (140 + 80 + 97) + 100 = 417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+ 146) + 160 = 526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+ 99 + 211) + 0 = 450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Sibiu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561900E-A4FA-F840-9085-ED9B8D753E6D}"/>
              </a:ext>
            </a:extLst>
          </p:cNvPr>
          <p:cNvCxnSpPr>
            <a:cxnSpLocks/>
          </p:cNvCxnSpPr>
          <p:nvPr/>
        </p:nvCxnSpPr>
        <p:spPr>
          <a:xfrm flipH="1">
            <a:off x="6029379" y="1377910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1510B90-F3C5-B248-8B1F-F986DE553ED0}"/>
              </a:ext>
            </a:extLst>
          </p:cNvPr>
          <p:cNvSpPr txBox="1"/>
          <p:nvPr/>
        </p:nvSpPr>
        <p:spPr>
          <a:xfrm>
            <a:off x="6697051" y="1247980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Faragas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sp>
        <p:nvSpPr>
          <p:cNvPr id="101" name="Google Shape;92;p14">
            <a:extLst>
              <a:ext uri="{FF2B5EF4-FFF2-40B4-BE49-F238E27FC236}">
                <a16:creationId xmlns:a16="http://schemas.microsoft.com/office/drawing/2014/main" id="{58C094DF-D937-AA40-8CE0-D18671FC2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7EB8254-1865-F24E-8C26-CC65841E0E58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425975B-5925-9E49-BFE8-3449AC2D52EC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06010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5AFD-B9A1-464D-809D-3E69229E71D4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15C13-1CD4-B34A-8ED8-DC9E5AF1E044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5987B-D2CF-5547-998C-38BFF038E1A0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8467B2-8FBA-A745-A305-A5A0566B3B2D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1ED3EC-337E-814B-A494-D1E70A14E870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1DD91C-F756-3F46-8ED4-625580BFAACC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C38246-6786-3840-AB67-BB14096D2FE8}"/>
              </a:ext>
            </a:extLst>
          </p:cNvPr>
          <p:cNvCxnSpPr>
            <a:endCxn id="12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1ACE86-9914-D941-8B60-97A76134CB2F}"/>
              </a:ext>
            </a:extLst>
          </p:cNvPr>
          <p:cNvCxnSpPr>
            <a:endCxn id="13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12D587-7B3B-6642-8542-19B7FBFA28A8}"/>
              </a:ext>
            </a:extLst>
          </p:cNvPr>
          <p:cNvCxnSpPr>
            <a:endCxn id="14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E39F-F119-304E-ABD0-5251C3D3CEC4}"/>
              </a:ext>
            </a:extLst>
          </p:cNvPr>
          <p:cNvCxnSpPr>
            <a:endCxn id="15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D14B69-15C6-6A46-814C-1CE57073DE1D}"/>
              </a:ext>
            </a:extLst>
          </p:cNvPr>
          <p:cNvSpPr txBox="1"/>
          <p:nvPr/>
        </p:nvSpPr>
        <p:spPr>
          <a:xfrm>
            <a:off x="145145" y="3057979"/>
            <a:ext cx="12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280 + 366 = 646</a:t>
            </a:r>
            <a:endParaRPr lang="en-US" sz="10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3A643-FAC0-9E4D-9597-840EE4E0E466}"/>
              </a:ext>
            </a:extLst>
          </p:cNvPr>
          <p:cNvSpPr txBox="1"/>
          <p:nvPr/>
        </p:nvSpPr>
        <p:spPr>
          <a:xfrm>
            <a:off x="2569031" y="3049430"/>
            <a:ext cx="128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291 + 380 = 671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6D8C88-0B75-A24D-87E6-4AF4E20EEB3E}"/>
              </a:ext>
            </a:extLst>
          </p:cNvPr>
          <p:cNvSpPr/>
          <p:nvPr/>
        </p:nvSpPr>
        <p:spPr>
          <a:xfrm>
            <a:off x="3265717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0D748B-E57F-E248-9471-C64D96C5524D}"/>
              </a:ext>
            </a:extLst>
          </p:cNvPr>
          <p:cNvSpPr/>
          <p:nvPr/>
        </p:nvSpPr>
        <p:spPr>
          <a:xfrm>
            <a:off x="4572000" y="3458480"/>
            <a:ext cx="1030514" cy="261258"/>
          </a:xfrm>
          <a:prstGeom prst="ellipse">
            <a:avLst/>
          </a:prstGeom>
          <a:noFill/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CD32F7-C693-F644-9A00-76312910AF29}"/>
              </a:ext>
            </a:extLst>
          </p:cNvPr>
          <p:cNvSpPr/>
          <p:nvPr/>
        </p:nvSpPr>
        <p:spPr>
          <a:xfrm>
            <a:off x="5972629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C8B71C-BC14-0740-8E7A-CB53BA424645}"/>
              </a:ext>
            </a:extLst>
          </p:cNvPr>
          <p:cNvCxnSpPr>
            <a:endCxn id="25" idx="0"/>
          </p:cNvCxnSpPr>
          <p:nvPr/>
        </p:nvCxnSpPr>
        <p:spPr>
          <a:xfrm flipH="1">
            <a:off x="3780974" y="3057979"/>
            <a:ext cx="515257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2F7902-54E7-4546-8528-FD2958E7E7C4}"/>
              </a:ext>
            </a:extLst>
          </p:cNvPr>
          <p:cNvCxnSpPr>
            <a:endCxn id="29" idx="0"/>
          </p:cNvCxnSpPr>
          <p:nvPr/>
        </p:nvCxnSpPr>
        <p:spPr>
          <a:xfrm>
            <a:off x="4296231" y="3057979"/>
            <a:ext cx="2191655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2564B-2C31-B64B-9210-E3397B9147EF}"/>
              </a:ext>
            </a:extLst>
          </p:cNvPr>
          <p:cNvCxnSpPr>
            <a:endCxn id="27" idx="0"/>
          </p:cNvCxnSpPr>
          <p:nvPr/>
        </p:nvCxnSpPr>
        <p:spPr>
          <a:xfrm>
            <a:off x="4296231" y="3057979"/>
            <a:ext cx="791026" cy="4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21CF59-5679-A044-A121-05FBF939D827}"/>
              </a:ext>
            </a:extLst>
          </p:cNvPr>
          <p:cNvSpPr txBox="1"/>
          <p:nvPr/>
        </p:nvSpPr>
        <p:spPr>
          <a:xfrm>
            <a:off x="3279231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366 + 160 = 526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D3E73D-D6DE-2B42-A822-CA0711D04E88}"/>
              </a:ext>
            </a:extLst>
          </p:cNvPr>
          <p:cNvSpPr txBox="1"/>
          <p:nvPr/>
        </p:nvSpPr>
        <p:spPr>
          <a:xfrm>
            <a:off x="4586514" y="3722076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00B0F0"/>
                </a:solidFill>
                <a:latin typeface="Times" pitchFamily="2" charset="0"/>
              </a:rPr>
              <a:t>317 + 100 = 417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21D-D9FA-9D4B-9703-1A4CC7B54C15}"/>
              </a:ext>
            </a:extLst>
          </p:cNvPr>
          <p:cNvSpPr txBox="1"/>
          <p:nvPr/>
        </p:nvSpPr>
        <p:spPr>
          <a:xfrm>
            <a:off x="5980384" y="371610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300 + 253 = 553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F116CE-E947-5D46-9576-95A9C437E199}"/>
              </a:ext>
            </a:extLst>
          </p:cNvPr>
          <p:cNvSpPr/>
          <p:nvPr/>
        </p:nvSpPr>
        <p:spPr>
          <a:xfrm>
            <a:off x="493488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4F7FF1-870F-5247-B16F-5F36D9D63DC0}"/>
              </a:ext>
            </a:extLst>
          </p:cNvPr>
          <p:cNvSpPr/>
          <p:nvPr/>
        </p:nvSpPr>
        <p:spPr>
          <a:xfrm>
            <a:off x="2053774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Bucharest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E1384F-7D31-6C4F-AB46-321BE42B1E38}"/>
              </a:ext>
            </a:extLst>
          </p:cNvPr>
          <p:cNvCxnSpPr>
            <a:endCxn id="38" idx="0"/>
          </p:cNvCxnSpPr>
          <p:nvPr/>
        </p:nvCxnSpPr>
        <p:spPr>
          <a:xfrm flipH="1">
            <a:off x="1008745" y="3061153"/>
            <a:ext cx="863600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F1DD12-0D5D-334C-AE34-59FDCC3B57EC}"/>
              </a:ext>
            </a:extLst>
          </p:cNvPr>
          <p:cNvCxnSpPr/>
          <p:nvPr/>
        </p:nvCxnSpPr>
        <p:spPr>
          <a:xfrm>
            <a:off x="1872345" y="3061153"/>
            <a:ext cx="696686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4FE152-C604-AC49-A6C8-3D39ECABF045}"/>
              </a:ext>
            </a:extLst>
          </p:cNvPr>
          <p:cNvSpPr txBox="1"/>
          <p:nvPr/>
        </p:nvSpPr>
        <p:spPr>
          <a:xfrm>
            <a:off x="2153876" y="3714557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450 + 0 = 450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95418-45C5-BE4B-AC02-521446612128}"/>
              </a:ext>
            </a:extLst>
          </p:cNvPr>
          <p:cNvSpPr txBox="1"/>
          <p:nvPr/>
        </p:nvSpPr>
        <p:spPr>
          <a:xfrm>
            <a:off x="468722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338 + 253 = 591</a:t>
            </a:r>
          </a:p>
        </p:txBody>
      </p:sp>
      <p:sp>
        <p:nvSpPr>
          <p:cNvPr id="50" name="Google Shape;92;p14">
            <a:extLst>
              <a:ext uri="{FF2B5EF4-FFF2-40B4-BE49-F238E27FC236}">
                <a16:creationId xmlns:a16="http://schemas.microsoft.com/office/drawing/2014/main" id="{1F97E0A0-786A-474F-AD87-7B43A6A946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43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5AFD-B9A1-464D-809D-3E69229E71D4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15C13-1CD4-B34A-8ED8-DC9E5AF1E044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5987B-D2CF-5547-998C-38BFF038E1A0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8467B2-8FBA-A745-A305-A5A0566B3B2D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1ED3EC-337E-814B-A494-D1E70A14E870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1DD91C-F756-3F46-8ED4-625580BFAACC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C38246-6786-3840-AB67-BB14096D2FE8}"/>
              </a:ext>
            </a:extLst>
          </p:cNvPr>
          <p:cNvCxnSpPr>
            <a:endCxn id="12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1ACE86-9914-D941-8B60-97A76134CB2F}"/>
              </a:ext>
            </a:extLst>
          </p:cNvPr>
          <p:cNvCxnSpPr>
            <a:endCxn id="13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12D587-7B3B-6642-8542-19B7FBFA28A8}"/>
              </a:ext>
            </a:extLst>
          </p:cNvPr>
          <p:cNvCxnSpPr>
            <a:endCxn id="14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E39F-F119-304E-ABD0-5251C3D3CEC4}"/>
              </a:ext>
            </a:extLst>
          </p:cNvPr>
          <p:cNvCxnSpPr>
            <a:endCxn id="15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D14B69-15C6-6A46-814C-1CE57073DE1D}"/>
              </a:ext>
            </a:extLst>
          </p:cNvPr>
          <p:cNvSpPr txBox="1"/>
          <p:nvPr/>
        </p:nvSpPr>
        <p:spPr>
          <a:xfrm>
            <a:off x="145145" y="3057979"/>
            <a:ext cx="12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280 + 366 = 646</a:t>
            </a:r>
            <a:endParaRPr lang="en-US" sz="10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3A643-FAC0-9E4D-9597-840EE4E0E466}"/>
              </a:ext>
            </a:extLst>
          </p:cNvPr>
          <p:cNvSpPr txBox="1"/>
          <p:nvPr/>
        </p:nvSpPr>
        <p:spPr>
          <a:xfrm>
            <a:off x="2569031" y="3049430"/>
            <a:ext cx="128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291 + 380 = 671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6D8C88-0B75-A24D-87E6-4AF4E20EEB3E}"/>
              </a:ext>
            </a:extLst>
          </p:cNvPr>
          <p:cNvSpPr/>
          <p:nvPr/>
        </p:nvSpPr>
        <p:spPr>
          <a:xfrm>
            <a:off x="3265717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0D748B-E57F-E248-9471-C64D96C5524D}"/>
              </a:ext>
            </a:extLst>
          </p:cNvPr>
          <p:cNvSpPr/>
          <p:nvPr/>
        </p:nvSpPr>
        <p:spPr>
          <a:xfrm>
            <a:off x="4572000" y="3458480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CD32F7-C693-F644-9A00-76312910AF29}"/>
              </a:ext>
            </a:extLst>
          </p:cNvPr>
          <p:cNvSpPr/>
          <p:nvPr/>
        </p:nvSpPr>
        <p:spPr>
          <a:xfrm>
            <a:off x="5972629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C8B71C-BC14-0740-8E7A-CB53BA424645}"/>
              </a:ext>
            </a:extLst>
          </p:cNvPr>
          <p:cNvCxnSpPr>
            <a:endCxn id="25" idx="0"/>
          </p:cNvCxnSpPr>
          <p:nvPr/>
        </p:nvCxnSpPr>
        <p:spPr>
          <a:xfrm flipH="1">
            <a:off x="3780974" y="3057979"/>
            <a:ext cx="515257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2F7902-54E7-4546-8528-FD2958E7E7C4}"/>
              </a:ext>
            </a:extLst>
          </p:cNvPr>
          <p:cNvCxnSpPr>
            <a:endCxn id="29" idx="0"/>
          </p:cNvCxnSpPr>
          <p:nvPr/>
        </p:nvCxnSpPr>
        <p:spPr>
          <a:xfrm>
            <a:off x="4296231" y="3057979"/>
            <a:ext cx="2191655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2564B-2C31-B64B-9210-E3397B9147EF}"/>
              </a:ext>
            </a:extLst>
          </p:cNvPr>
          <p:cNvCxnSpPr>
            <a:endCxn id="27" idx="0"/>
          </p:cNvCxnSpPr>
          <p:nvPr/>
        </p:nvCxnSpPr>
        <p:spPr>
          <a:xfrm>
            <a:off x="4296231" y="3057979"/>
            <a:ext cx="791026" cy="4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21CF59-5679-A044-A121-05FBF939D827}"/>
              </a:ext>
            </a:extLst>
          </p:cNvPr>
          <p:cNvSpPr txBox="1"/>
          <p:nvPr/>
        </p:nvSpPr>
        <p:spPr>
          <a:xfrm>
            <a:off x="3279231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366 + 160 = 526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21D-D9FA-9D4B-9703-1A4CC7B54C15}"/>
              </a:ext>
            </a:extLst>
          </p:cNvPr>
          <p:cNvSpPr txBox="1"/>
          <p:nvPr/>
        </p:nvSpPr>
        <p:spPr>
          <a:xfrm>
            <a:off x="5980384" y="371610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300 + 253 = 553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F116CE-E947-5D46-9576-95A9C437E199}"/>
              </a:ext>
            </a:extLst>
          </p:cNvPr>
          <p:cNvSpPr/>
          <p:nvPr/>
        </p:nvSpPr>
        <p:spPr>
          <a:xfrm>
            <a:off x="493488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4F7FF1-870F-5247-B16F-5F36D9D63DC0}"/>
              </a:ext>
            </a:extLst>
          </p:cNvPr>
          <p:cNvSpPr/>
          <p:nvPr/>
        </p:nvSpPr>
        <p:spPr>
          <a:xfrm>
            <a:off x="2053774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Bucharest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E1384F-7D31-6C4F-AB46-321BE42B1E38}"/>
              </a:ext>
            </a:extLst>
          </p:cNvPr>
          <p:cNvCxnSpPr>
            <a:endCxn id="38" idx="0"/>
          </p:cNvCxnSpPr>
          <p:nvPr/>
        </p:nvCxnSpPr>
        <p:spPr>
          <a:xfrm flipH="1">
            <a:off x="1008745" y="3061153"/>
            <a:ext cx="863600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F1DD12-0D5D-334C-AE34-59FDCC3B57EC}"/>
              </a:ext>
            </a:extLst>
          </p:cNvPr>
          <p:cNvCxnSpPr/>
          <p:nvPr/>
        </p:nvCxnSpPr>
        <p:spPr>
          <a:xfrm>
            <a:off x="1872345" y="3061153"/>
            <a:ext cx="696686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4FE152-C604-AC49-A6C8-3D39ECABF045}"/>
              </a:ext>
            </a:extLst>
          </p:cNvPr>
          <p:cNvSpPr txBox="1"/>
          <p:nvPr/>
        </p:nvSpPr>
        <p:spPr>
          <a:xfrm>
            <a:off x="2153876" y="3714557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450 + 0 = 450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95418-45C5-BE4B-AC02-521446612128}"/>
              </a:ext>
            </a:extLst>
          </p:cNvPr>
          <p:cNvSpPr txBox="1"/>
          <p:nvPr/>
        </p:nvSpPr>
        <p:spPr>
          <a:xfrm>
            <a:off x="468722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338 + 253 = 591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DF3148-F972-ED47-9B8F-867CE74EE936}"/>
              </a:ext>
            </a:extLst>
          </p:cNvPr>
          <p:cNvSpPr/>
          <p:nvPr/>
        </p:nvSpPr>
        <p:spPr>
          <a:xfrm>
            <a:off x="3345048" y="42318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Bucharest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F259D0-F050-6B48-ACBB-E8908542D637}"/>
              </a:ext>
            </a:extLst>
          </p:cNvPr>
          <p:cNvSpPr/>
          <p:nvPr/>
        </p:nvSpPr>
        <p:spPr>
          <a:xfrm>
            <a:off x="4811488" y="424452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6F194A-3590-584A-813E-22FA0C21C9C0}"/>
              </a:ext>
            </a:extLst>
          </p:cNvPr>
          <p:cNvSpPr/>
          <p:nvPr/>
        </p:nvSpPr>
        <p:spPr>
          <a:xfrm>
            <a:off x="6291947" y="424452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EE5EA2-AB7C-E44F-9011-A8A5F2B940DC}"/>
              </a:ext>
            </a:extLst>
          </p:cNvPr>
          <p:cNvCxnSpPr>
            <a:cxnSpLocks/>
            <a:stCxn id="27" idx="4"/>
            <a:endCxn id="44" idx="0"/>
          </p:cNvCxnSpPr>
          <p:nvPr/>
        </p:nvCxnSpPr>
        <p:spPr>
          <a:xfrm flipH="1">
            <a:off x="3860305" y="3719738"/>
            <a:ext cx="1226952" cy="512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1DC3E8-C1E2-D34D-8989-9FB701DE3ABE}"/>
              </a:ext>
            </a:extLst>
          </p:cNvPr>
          <p:cNvCxnSpPr>
            <a:endCxn id="45" idx="0"/>
          </p:cNvCxnSpPr>
          <p:nvPr/>
        </p:nvCxnSpPr>
        <p:spPr>
          <a:xfrm>
            <a:off x="5087257" y="3719738"/>
            <a:ext cx="239488" cy="52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2A3077-AE54-544B-89E9-88409E2377EC}"/>
              </a:ext>
            </a:extLst>
          </p:cNvPr>
          <p:cNvCxnSpPr>
            <a:endCxn id="46" idx="0"/>
          </p:cNvCxnSpPr>
          <p:nvPr/>
        </p:nvCxnSpPr>
        <p:spPr>
          <a:xfrm>
            <a:off x="5087257" y="3719738"/>
            <a:ext cx="1719947" cy="52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92;p14">
            <a:extLst>
              <a:ext uri="{FF2B5EF4-FFF2-40B4-BE49-F238E27FC236}">
                <a16:creationId xmlns:a16="http://schemas.microsoft.com/office/drawing/2014/main" id="{A781CBBE-0152-554C-AC7E-425209248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644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+ 146) + 160 = 526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+ 99 + 211) + 0 = 450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latin typeface="Times" pitchFamily="2" charset="0"/>
              </a:rPr>
              <a:t>f(n) = g(n) + h(n) = (140 + 80 + 97+101) + 0 = 418</a:t>
            </a:r>
          </a:p>
          <a:p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</a:t>
            </a:r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200" b="1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Times" pitchFamily="2" charset="0"/>
              </a:rPr>
              <a:t>Vilcea</a:t>
            </a:r>
            <a:r>
              <a:rPr lang="en-US" sz="1200" dirty="0">
                <a:solidFill>
                  <a:schemeClr val="bg2"/>
                </a:solidFill>
                <a:latin typeface="Times" pitchFamily="2" charset="0"/>
              </a:rPr>
              <a:t>:</a:t>
            </a:r>
            <a:r>
              <a:rPr lang="en-US" sz="1200" b="1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311930-EF8D-9B4B-98E2-9822DCEFAC07}"/>
              </a:ext>
            </a:extLst>
          </p:cNvPr>
          <p:cNvCxnSpPr>
            <a:cxnSpLocks/>
          </p:cNvCxnSpPr>
          <p:nvPr/>
        </p:nvCxnSpPr>
        <p:spPr>
          <a:xfrm flipH="1">
            <a:off x="6051150" y="1172583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C7AA599-D05C-6B4F-A0C7-9A7B136F6357}"/>
              </a:ext>
            </a:extLst>
          </p:cNvPr>
          <p:cNvSpPr txBox="1"/>
          <p:nvPr/>
        </p:nvSpPr>
        <p:spPr>
          <a:xfrm>
            <a:off x="6718822" y="1042653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Faragas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27C892-66D2-F24B-8B20-B2EAC647E257}"/>
              </a:ext>
            </a:extLst>
          </p:cNvPr>
          <p:cNvCxnSpPr>
            <a:cxnSpLocks/>
          </p:cNvCxnSpPr>
          <p:nvPr/>
        </p:nvCxnSpPr>
        <p:spPr>
          <a:xfrm flipH="1">
            <a:off x="6306480" y="1377002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7AA2F34-258A-6A43-AB69-9FBE84F79B87}"/>
              </a:ext>
            </a:extLst>
          </p:cNvPr>
          <p:cNvSpPr txBox="1"/>
          <p:nvPr/>
        </p:nvSpPr>
        <p:spPr>
          <a:xfrm>
            <a:off x="6974152" y="1247072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Pitesi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sp>
        <p:nvSpPr>
          <p:cNvPr id="105" name="Google Shape;92;p14">
            <a:extLst>
              <a:ext uri="{FF2B5EF4-FFF2-40B4-BE49-F238E27FC236}">
                <a16:creationId xmlns:a16="http://schemas.microsoft.com/office/drawing/2014/main" id="{C5928D21-7A28-9940-8D13-5A2BD3E92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D061D0-C715-9C44-8943-1107291181BC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371F929-179A-924F-95B3-6C531DD058FD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213850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46E9D-96BD-DF40-BC06-5F47E154C379}"/>
              </a:ext>
            </a:extLst>
          </p:cNvPr>
          <p:cNvSpPr txBox="1"/>
          <p:nvPr/>
        </p:nvSpPr>
        <p:spPr>
          <a:xfrm>
            <a:off x="2139858" y="486233"/>
            <a:ext cx="4623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Zerind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75 + 374 = 449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Timisoara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118 + 329 = 447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Oradea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+ 151) + 380 = 671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Arad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+ 140) + 366 = 646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+ 80 + 146) + 160 = 526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f(n) = g(n) + h(n) = (140 + 99 + 211) + 0 = 450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Bucharest</a:t>
            </a:r>
            <a:r>
              <a:rPr lang="en-US" sz="1200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: </a:t>
            </a:r>
            <a:r>
              <a:rPr lang="en-US" sz="1200" i="1" dirty="0">
                <a:solidFill>
                  <a:schemeClr val="bg2"/>
                </a:solidFill>
                <a:highlight>
                  <a:srgbClr val="00FF00"/>
                </a:highlight>
                <a:latin typeface="Times" pitchFamily="2" charset="0"/>
              </a:rPr>
              <a:t>f(n) = g(n) + h(n) = (140 + 80 + 97+101) + 0 = 418</a:t>
            </a:r>
          </a:p>
          <a:p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Craiova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" pitchFamily="2" charset="0"/>
            </a:endParaRPr>
          </a:p>
          <a:p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Rimnicu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 </a:t>
            </a:r>
            <a:r>
              <a:rPr lang="en-US" sz="1200" b="1" dirty="0" err="1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Vilcea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: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" pitchFamily="2" charset="0"/>
              </a:rPr>
              <a:t> </a:t>
            </a:r>
          </a:p>
          <a:p>
            <a:endParaRPr lang="en-US" sz="1200" b="1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3311930-EF8D-9B4B-98E2-9822DCEFAC07}"/>
              </a:ext>
            </a:extLst>
          </p:cNvPr>
          <p:cNvCxnSpPr>
            <a:cxnSpLocks/>
          </p:cNvCxnSpPr>
          <p:nvPr/>
        </p:nvCxnSpPr>
        <p:spPr>
          <a:xfrm flipH="1">
            <a:off x="6051150" y="1172583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C7AA599-D05C-6B4F-A0C7-9A7B136F6357}"/>
              </a:ext>
            </a:extLst>
          </p:cNvPr>
          <p:cNvSpPr txBox="1"/>
          <p:nvPr/>
        </p:nvSpPr>
        <p:spPr>
          <a:xfrm>
            <a:off x="6718822" y="1042653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Faragas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627C892-66D2-F24B-8B20-B2EAC647E257}"/>
              </a:ext>
            </a:extLst>
          </p:cNvPr>
          <p:cNvCxnSpPr>
            <a:cxnSpLocks/>
          </p:cNvCxnSpPr>
          <p:nvPr/>
        </p:nvCxnSpPr>
        <p:spPr>
          <a:xfrm flipH="1">
            <a:off x="6306480" y="1377002"/>
            <a:ext cx="712507" cy="3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7AA2F34-258A-6A43-AB69-9FBE84F79B87}"/>
              </a:ext>
            </a:extLst>
          </p:cNvPr>
          <p:cNvSpPr txBox="1"/>
          <p:nvPr/>
        </p:nvSpPr>
        <p:spPr>
          <a:xfrm>
            <a:off x="6974152" y="1247072"/>
            <a:ext cx="15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nnai MN" pitchFamily="2" charset="0"/>
                <a:cs typeface="Annai MN" pitchFamily="2" charset="0"/>
              </a:rPr>
              <a:t>Through </a:t>
            </a:r>
            <a:r>
              <a:rPr lang="en-US" sz="900" dirty="0" err="1">
                <a:latin typeface="Annai MN" pitchFamily="2" charset="0"/>
                <a:cs typeface="Annai MN" pitchFamily="2" charset="0"/>
              </a:rPr>
              <a:t>Pitesi</a:t>
            </a:r>
            <a:endParaRPr lang="en-US" sz="900" dirty="0">
              <a:latin typeface="Annai MN" pitchFamily="2" charset="0"/>
              <a:cs typeface="Annai MN" pitchFamily="2" charset="0"/>
            </a:endParaRPr>
          </a:p>
        </p:txBody>
      </p:sp>
      <p:sp>
        <p:nvSpPr>
          <p:cNvPr id="105" name="Google Shape;92;p14">
            <a:extLst>
              <a:ext uri="{FF2B5EF4-FFF2-40B4-BE49-F238E27FC236}">
                <a16:creationId xmlns:a16="http://schemas.microsoft.com/office/drawing/2014/main" id="{C5928D21-7A28-9940-8D13-5A2BD3E924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2D061D0-C715-9C44-8943-1107291181BC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371F929-179A-924F-95B3-6C531DD058FD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738952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6A16182-C473-C942-B776-1FC431585B80}"/>
              </a:ext>
            </a:extLst>
          </p:cNvPr>
          <p:cNvSpPr/>
          <p:nvPr/>
        </p:nvSpPr>
        <p:spPr>
          <a:xfrm>
            <a:off x="3679372" y="146594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A940FA-0EFA-4643-9E2E-95E7B1C8E3A8}"/>
              </a:ext>
            </a:extLst>
          </p:cNvPr>
          <p:cNvSpPr/>
          <p:nvPr/>
        </p:nvSpPr>
        <p:spPr>
          <a:xfrm>
            <a:off x="1175659" y="2092777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52C7D-6186-6347-8918-BB28C7234696}"/>
              </a:ext>
            </a:extLst>
          </p:cNvPr>
          <p:cNvSpPr/>
          <p:nvPr/>
        </p:nvSpPr>
        <p:spPr>
          <a:xfrm>
            <a:off x="4463144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Timisoara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76D404-896C-9548-B747-0CFBEAFE8287}"/>
              </a:ext>
            </a:extLst>
          </p:cNvPr>
          <p:cNvSpPr/>
          <p:nvPr/>
        </p:nvSpPr>
        <p:spPr>
          <a:xfrm>
            <a:off x="6560458" y="2092777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566346-6079-2A4A-8C0B-07C3A4D17808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690916" y="1727199"/>
            <a:ext cx="2503713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4B469A-51DB-AC43-88EF-D0EDC5644AA7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4194629" y="1727199"/>
            <a:ext cx="783772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ED6BC3-E054-B346-8FB5-0E330D90C0B8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4194629" y="1727199"/>
            <a:ext cx="2881086" cy="36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C775AFD-B9A1-464D-809D-3E69229E71D4}"/>
              </a:ext>
            </a:extLst>
          </p:cNvPr>
          <p:cNvSpPr txBox="1"/>
          <p:nvPr/>
        </p:nvSpPr>
        <p:spPr>
          <a:xfrm>
            <a:off x="6560458" y="2342239"/>
            <a:ext cx="119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75 + 374 = 449</a:t>
            </a:r>
            <a:endParaRPr lang="en-US" sz="1000" b="1" dirty="0">
              <a:latin typeface="Time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15C13-1CD4-B34A-8ED8-DC9E5AF1E044}"/>
              </a:ext>
            </a:extLst>
          </p:cNvPr>
          <p:cNvSpPr txBox="1"/>
          <p:nvPr/>
        </p:nvSpPr>
        <p:spPr>
          <a:xfrm>
            <a:off x="4463144" y="2354033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118 + 329 = 447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65987B-D2CF-5547-998C-38BFF038E1A0}"/>
              </a:ext>
            </a:extLst>
          </p:cNvPr>
          <p:cNvSpPr/>
          <p:nvPr/>
        </p:nvSpPr>
        <p:spPr>
          <a:xfrm>
            <a:off x="145145" y="280171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Arad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8467B2-8FBA-A745-A305-A5A0566B3B2D}"/>
              </a:ext>
            </a:extLst>
          </p:cNvPr>
          <p:cNvSpPr/>
          <p:nvPr/>
        </p:nvSpPr>
        <p:spPr>
          <a:xfrm>
            <a:off x="1357088" y="2799895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Faragas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1ED3EC-337E-814B-A494-D1E70A14E870}"/>
              </a:ext>
            </a:extLst>
          </p:cNvPr>
          <p:cNvSpPr/>
          <p:nvPr/>
        </p:nvSpPr>
        <p:spPr>
          <a:xfrm>
            <a:off x="2569031" y="27967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Oradea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1DD91C-F756-3F46-8ED4-625580BFAACC}"/>
              </a:ext>
            </a:extLst>
          </p:cNvPr>
          <p:cNvSpPr/>
          <p:nvPr/>
        </p:nvSpPr>
        <p:spPr>
          <a:xfrm>
            <a:off x="3780974" y="2796721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C38246-6786-3840-AB67-BB14096D2FE8}"/>
              </a:ext>
            </a:extLst>
          </p:cNvPr>
          <p:cNvCxnSpPr>
            <a:endCxn id="12" idx="0"/>
          </p:cNvCxnSpPr>
          <p:nvPr/>
        </p:nvCxnSpPr>
        <p:spPr>
          <a:xfrm flipH="1">
            <a:off x="660402" y="2354035"/>
            <a:ext cx="1030514" cy="44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1ACE86-9914-D941-8B60-97A76134CB2F}"/>
              </a:ext>
            </a:extLst>
          </p:cNvPr>
          <p:cNvCxnSpPr>
            <a:endCxn id="13" idx="0"/>
          </p:cNvCxnSpPr>
          <p:nvPr/>
        </p:nvCxnSpPr>
        <p:spPr>
          <a:xfrm>
            <a:off x="1690916" y="2354035"/>
            <a:ext cx="181429" cy="445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12D587-7B3B-6642-8542-19B7FBFA28A8}"/>
              </a:ext>
            </a:extLst>
          </p:cNvPr>
          <p:cNvCxnSpPr>
            <a:endCxn id="14" idx="0"/>
          </p:cNvCxnSpPr>
          <p:nvPr/>
        </p:nvCxnSpPr>
        <p:spPr>
          <a:xfrm>
            <a:off x="1690916" y="2354035"/>
            <a:ext cx="1393372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E39F-F119-304E-ABD0-5251C3D3CEC4}"/>
              </a:ext>
            </a:extLst>
          </p:cNvPr>
          <p:cNvCxnSpPr>
            <a:endCxn id="15" idx="0"/>
          </p:cNvCxnSpPr>
          <p:nvPr/>
        </p:nvCxnSpPr>
        <p:spPr>
          <a:xfrm>
            <a:off x="1690916" y="2354035"/>
            <a:ext cx="2605315" cy="442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D14B69-15C6-6A46-814C-1CE57073DE1D}"/>
              </a:ext>
            </a:extLst>
          </p:cNvPr>
          <p:cNvSpPr txBox="1"/>
          <p:nvPr/>
        </p:nvSpPr>
        <p:spPr>
          <a:xfrm>
            <a:off x="145145" y="3057979"/>
            <a:ext cx="1259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280 + 366 = 646</a:t>
            </a:r>
            <a:endParaRPr lang="en-US" sz="10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53A643-FAC0-9E4D-9597-840EE4E0E466}"/>
              </a:ext>
            </a:extLst>
          </p:cNvPr>
          <p:cNvSpPr txBox="1"/>
          <p:nvPr/>
        </p:nvSpPr>
        <p:spPr>
          <a:xfrm>
            <a:off x="2569031" y="3049430"/>
            <a:ext cx="1281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Times" pitchFamily="2" charset="0"/>
              </a:rPr>
              <a:t>291 + 380 = 671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6D8C88-0B75-A24D-87E6-4AF4E20EEB3E}"/>
              </a:ext>
            </a:extLst>
          </p:cNvPr>
          <p:cNvSpPr/>
          <p:nvPr/>
        </p:nvSpPr>
        <p:spPr>
          <a:xfrm>
            <a:off x="3265717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0D748B-E57F-E248-9471-C64D96C5524D}"/>
              </a:ext>
            </a:extLst>
          </p:cNvPr>
          <p:cNvSpPr/>
          <p:nvPr/>
        </p:nvSpPr>
        <p:spPr>
          <a:xfrm>
            <a:off x="4572000" y="3458480"/>
            <a:ext cx="1030514" cy="26125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2"/>
                </a:solidFill>
                <a:latin typeface="Times" pitchFamily="2" charset="0"/>
              </a:rPr>
              <a:t>Pitesi</a:t>
            </a:r>
            <a:endParaRPr lang="en-US" sz="1000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CD32F7-C693-F644-9A00-76312910AF29}"/>
              </a:ext>
            </a:extLst>
          </p:cNvPr>
          <p:cNvSpPr/>
          <p:nvPr/>
        </p:nvSpPr>
        <p:spPr>
          <a:xfrm>
            <a:off x="5972629" y="344578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C8B71C-BC14-0740-8E7A-CB53BA424645}"/>
              </a:ext>
            </a:extLst>
          </p:cNvPr>
          <p:cNvCxnSpPr>
            <a:endCxn id="25" idx="0"/>
          </p:cNvCxnSpPr>
          <p:nvPr/>
        </p:nvCxnSpPr>
        <p:spPr>
          <a:xfrm flipH="1">
            <a:off x="3780974" y="3057979"/>
            <a:ext cx="515257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C2F7902-54E7-4546-8528-FD2958E7E7C4}"/>
              </a:ext>
            </a:extLst>
          </p:cNvPr>
          <p:cNvCxnSpPr>
            <a:endCxn id="29" idx="0"/>
          </p:cNvCxnSpPr>
          <p:nvPr/>
        </p:nvCxnSpPr>
        <p:spPr>
          <a:xfrm>
            <a:off x="4296231" y="3057979"/>
            <a:ext cx="2191655" cy="38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52564B-2C31-B64B-9210-E3397B9147EF}"/>
              </a:ext>
            </a:extLst>
          </p:cNvPr>
          <p:cNvCxnSpPr>
            <a:endCxn id="27" idx="0"/>
          </p:cNvCxnSpPr>
          <p:nvPr/>
        </p:nvCxnSpPr>
        <p:spPr>
          <a:xfrm>
            <a:off x="4296231" y="3057979"/>
            <a:ext cx="791026" cy="40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21CF59-5679-A044-A121-05FBF939D827}"/>
              </a:ext>
            </a:extLst>
          </p:cNvPr>
          <p:cNvSpPr txBox="1"/>
          <p:nvPr/>
        </p:nvSpPr>
        <p:spPr>
          <a:xfrm>
            <a:off x="3279231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366 + 160 = 526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4821D-D9FA-9D4B-9703-1A4CC7B54C15}"/>
              </a:ext>
            </a:extLst>
          </p:cNvPr>
          <p:cNvSpPr txBox="1"/>
          <p:nvPr/>
        </p:nvSpPr>
        <p:spPr>
          <a:xfrm>
            <a:off x="5980384" y="371610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300 + 253 = 553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DF116CE-E947-5D46-9576-95A9C437E199}"/>
              </a:ext>
            </a:extLst>
          </p:cNvPr>
          <p:cNvSpPr/>
          <p:nvPr/>
        </p:nvSpPr>
        <p:spPr>
          <a:xfrm>
            <a:off x="493488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Sibiu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4F7FF1-870F-5247-B16F-5F36D9D63DC0}"/>
              </a:ext>
            </a:extLst>
          </p:cNvPr>
          <p:cNvSpPr/>
          <p:nvPr/>
        </p:nvSpPr>
        <p:spPr>
          <a:xfrm>
            <a:off x="2053774" y="345848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Bucharest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E1384F-7D31-6C4F-AB46-321BE42B1E38}"/>
              </a:ext>
            </a:extLst>
          </p:cNvPr>
          <p:cNvCxnSpPr>
            <a:endCxn id="38" idx="0"/>
          </p:cNvCxnSpPr>
          <p:nvPr/>
        </p:nvCxnSpPr>
        <p:spPr>
          <a:xfrm flipH="1">
            <a:off x="1008745" y="3061153"/>
            <a:ext cx="863600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F1DD12-0D5D-334C-AE34-59FDCC3B57EC}"/>
              </a:ext>
            </a:extLst>
          </p:cNvPr>
          <p:cNvCxnSpPr/>
          <p:nvPr/>
        </p:nvCxnSpPr>
        <p:spPr>
          <a:xfrm>
            <a:off x="1872345" y="3061153"/>
            <a:ext cx="696686" cy="39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4FE152-C604-AC49-A6C8-3D39ECABF045}"/>
              </a:ext>
            </a:extLst>
          </p:cNvPr>
          <p:cNvSpPr txBox="1"/>
          <p:nvPr/>
        </p:nvSpPr>
        <p:spPr>
          <a:xfrm>
            <a:off x="2153876" y="3714557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450 + 0 = 450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95418-45C5-BE4B-AC02-521446612128}"/>
              </a:ext>
            </a:extLst>
          </p:cNvPr>
          <p:cNvSpPr txBox="1"/>
          <p:nvPr/>
        </p:nvSpPr>
        <p:spPr>
          <a:xfrm>
            <a:off x="468722" y="370703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338 + 253 = 591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DF3148-F972-ED47-9B8F-867CE74EE936}"/>
              </a:ext>
            </a:extLst>
          </p:cNvPr>
          <p:cNvSpPr/>
          <p:nvPr/>
        </p:nvSpPr>
        <p:spPr>
          <a:xfrm>
            <a:off x="3345048" y="4231821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Bucharest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F259D0-F050-6B48-ACBB-E8908542D637}"/>
              </a:ext>
            </a:extLst>
          </p:cNvPr>
          <p:cNvSpPr/>
          <p:nvPr/>
        </p:nvSpPr>
        <p:spPr>
          <a:xfrm>
            <a:off x="4811488" y="424452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  <a:latin typeface="Times" pitchFamily="2" charset="0"/>
              </a:rPr>
              <a:t>Craiova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96F194A-3590-584A-813E-22FA0C21C9C0}"/>
              </a:ext>
            </a:extLst>
          </p:cNvPr>
          <p:cNvSpPr/>
          <p:nvPr/>
        </p:nvSpPr>
        <p:spPr>
          <a:xfrm>
            <a:off x="6291947" y="4244520"/>
            <a:ext cx="1030514" cy="26125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Rimnicu</a:t>
            </a:r>
            <a:r>
              <a:rPr lang="en-US" sz="800" dirty="0">
                <a:solidFill>
                  <a:schemeClr val="bg2"/>
                </a:solidFill>
                <a:latin typeface="Times" pitchFamily="2" charset="0"/>
              </a:rPr>
              <a:t> </a:t>
            </a:r>
          </a:p>
          <a:p>
            <a:pPr algn="ctr"/>
            <a:r>
              <a:rPr lang="en-US" sz="800" dirty="0" err="1">
                <a:solidFill>
                  <a:schemeClr val="bg2"/>
                </a:solidFill>
                <a:latin typeface="Times" pitchFamily="2" charset="0"/>
              </a:rPr>
              <a:t>Vilcia</a:t>
            </a:r>
            <a:endParaRPr lang="en-US" sz="800" dirty="0">
              <a:solidFill>
                <a:schemeClr val="bg2"/>
              </a:solidFill>
              <a:latin typeface="Times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EE5EA2-AB7C-E44F-9011-A8A5F2B940DC}"/>
              </a:ext>
            </a:extLst>
          </p:cNvPr>
          <p:cNvCxnSpPr>
            <a:cxnSpLocks/>
            <a:stCxn id="27" idx="4"/>
            <a:endCxn id="44" idx="0"/>
          </p:cNvCxnSpPr>
          <p:nvPr/>
        </p:nvCxnSpPr>
        <p:spPr>
          <a:xfrm flipH="1">
            <a:off x="3860305" y="3719738"/>
            <a:ext cx="1226952" cy="512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1DC3E8-C1E2-D34D-8989-9FB701DE3ABE}"/>
              </a:ext>
            </a:extLst>
          </p:cNvPr>
          <p:cNvCxnSpPr>
            <a:endCxn id="45" idx="0"/>
          </p:cNvCxnSpPr>
          <p:nvPr/>
        </p:nvCxnSpPr>
        <p:spPr>
          <a:xfrm>
            <a:off x="5087257" y="3719738"/>
            <a:ext cx="239488" cy="52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2A3077-AE54-544B-89E9-88409E2377EC}"/>
              </a:ext>
            </a:extLst>
          </p:cNvPr>
          <p:cNvCxnSpPr>
            <a:endCxn id="46" idx="0"/>
          </p:cNvCxnSpPr>
          <p:nvPr/>
        </p:nvCxnSpPr>
        <p:spPr>
          <a:xfrm>
            <a:off x="5087257" y="3719738"/>
            <a:ext cx="1719947" cy="524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F33B858-BF51-E140-9DAB-36B53D3AB39D}"/>
              </a:ext>
            </a:extLst>
          </p:cNvPr>
          <p:cNvSpPr txBox="1"/>
          <p:nvPr/>
        </p:nvSpPr>
        <p:spPr>
          <a:xfrm>
            <a:off x="6349501" y="4493079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414 + 193 = 607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8A1E6A-EEAF-444A-9B95-2888F5EB7BF5}"/>
              </a:ext>
            </a:extLst>
          </p:cNvPr>
          <p:cNvSpPr txBox="1"/>
          <p:nvPr/>
        </p:nvSpPr>
        <p:spPr>
          <a:xfrm>
            <a:off x="4811488" y="4510382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455 + 160 = 615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31C0F5-15E7-BC48-B81D-55770A7D4DB8}"/>
              </a:ext>
            </a:extLst>
          </p:cNvPr>
          <p:cNvSpPr txBox="1"/>
          <p:nvPr/>
        </p:nvSpPr>
        <p:spPr>
          <a:xfrm>
            <a:off x="3402602" y="4502864"/>
            <a:ext cx="1307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" pitchFamily="2" charset="0"/>
              </a:rPr>
              <a:t>418 + 0 = 418</a:t>
            </a: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83DFD094-7516-C243-A8AB-D761002BF0AF}"/>
              </a:ext>
            </a:extLst>
          </p:cNvPr>
          <p:cNvSpPr/>
          <p:nvPr/>
        </p:nvSpPr>
        <p:spPr>
          <a:xfrm>
            <a:off x="2956792" y="4275818"/>
            <a:ext cx="370115" cy="173264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92;p14">
            <a:extLst>
              <a:ext uri="{FF2B5EF4-FFF2-40B4-BE49-F238E27FC236}">
                <a16:creationId xmlns:a16="http://schemas.microsoft.com/office/drawing/2014/main" id="{BC0C2CBD-1A60-0844-9A2C-B0D43DA54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89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D9EAF7CB-EEAE-FA49-B674-8436EA508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1766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cxnSpLocks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817DB0-D785-AE4D-9E16-FD48358BB991}"/>
              </a:ext>
            </a:extLst>
          </p:cNvPr>
          <p:cNvSpPr txBox="1"/>
          <p:nvPr/>
        </p:nvSpPr>
        <p:spPr>
          <a:xfrm>
            <a:off x="6624547" y="1526245"/>
            <a:ext cx="264498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Straight Line distance to Bucharest</a:t>
            </a:r>
          </a:p>
          <a:p>
            <a:endParaRPr lang="en-US" sz="50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366</a:t>
            </a:r>
          </a:p>
          <a:p>
            <a:r>
              <a:rPr lang="en-US" sz="1050" dirty="0">
                <a:latin typeface="Times" pitchFamily="2" charset="0"/>
              </a:rPr>
              <a:t>Bucharest		0</a:t>
            </a:r>
          </a:p>
          <a:p>
            <a:r>
              <a:rPr lang="en-US" sz="1050" dirty="0">
                <a:latin typeface="Times" pitchFamily="2" charset="0"/>
              </a:rPr>
              <a:t>Craiova		160</a:t>
            </a:r>
          </a:p>
          <a:p>
            <a:r>
              <a:rPr lang="en-US" sz="1050" dirty="0" err="1">
                <a:latin typeface="Times" pitchFamily="2" charset="0"/>
              </a:rPr>
              <a:t>Dobreta</a:t>
            </a:r>
            <a:r>
              <a:rPr lang="en-US" sz="1050" dirty="0">
                <a:latin typeface="Times" pitchFamily="2" charset="0"/>
              </a:rPr>
              <a:t>		242</a:t>
            </a:r>
          </a:p>
          <a:p>
            <a:r>
              <a:rPr lang="en-US" sz="1050" dirty="0" err="1">
                <a:latin typeface="Times" pitchFamily="2" charset="0"/>
              </a:rPr>
              <a:t>Eforie</a:t>
            </a:r>
            <a:r>
              <a:rPr lang="en-US" sz="1050" dirty="0">
                <a:latin typeface="Times" pitchFamily="2" charset="0"/>
              </a:rPr>
              <a:t>		161</a:t>
            </a:r>
          </a:p>
          <a:p>
            <a:r>
              <a:rPr lang="en-US" sz="1050" dirty="0" err="1">
                <a:latin typeface="Times" pitchFamily="2" charset="0"/>
              </a:rPr>
              <a:t>Faragas</a:t>
            </a:r>
            <a:r>
              <a:rPr lang="en-US" sz="1050" dirty="0">
                <a:latin typeface="Times" pitchFamily="2" charset="0"/>
              </a:rPr>
              <a:t>		176</a:t>
            </a:r>
          </a:p>
          <a:p>
            <a:r>
              <a:rPr lang="en-US" sz="1050" dirty="0" err="1">
                <a:latin typeface="Times" pitchFamily="2" charset="0"/>
              </a:rPr>
              <a:t>Giurhiu</a:t>
            </a:r>
            <a:r>
              <a:rPr lang="en-US" sz="1050" dirty="0">
                <a:latin typeface="Times" pitchFamily="2" charset="0"/>
              </a:rPr>
              <a:t>		77</a:t>
            </a:r>
          </a:p>
          <a:p>
            <a:r>
              <a:rPr lang="en-US" sz="1050" dirty="0" err="1">
                <a:latin typeface="Times" pitchFamily="2" charset="0"/>
              </a:rPr>
              <a:t>Hirsova</a:t>
            </a:r>
            <a:r>
              <a:rPr lang="en-US" sz="1050" dirty="0">
                <a:latin typeface="Times" pitchFamily="2" charset="0"/>
              </a:rPr>
              <a:t>		151</a:t>
            </a:r>
          </a:p>
          <a:p>
            <a:r>
              <a:rPr lang="en-US" sz="1050" dirty="0">
                <a:latin typeface="Times" pitchFamily="2" charset="0"/>
              </a:rPr>
              <a:t>Iasi		226</a:t>
            </a:r>
          </a:p>
          <a:p>
            <a:r>
              <a:rPr lang="en-US" sz="1050" dirty="0">
                <a:latin typeface="Times" pitchFamily="2" charset="0"/>
              </a:rPr>
              <a:t>Lugoj		244</a:t>
            </a:r>
          </a:p>
          <a:p>
            <a:r>
              <a:rPr lang="en-US" sz="1050" dirty="0" err="1">
                <a:latin typeface="Times" pitchFamily="2" charset="0"/>
              </a:rPr>
              <a:t>Mehadia</a:t>
            </a:r>
            <a:r>
              <a:rPr lang="en-US" sz="1050" dirty="0">
                <a:latin typeface="Times" pitchFamily="2" charset="0"/>
              </a:rPr>
              <a:t>		241</a:t>
            </a:r>
          </a:p>
          <a:p>
            <a:r>
              <a:rPr lang="en-US" sz="1050" dirty="0" err="1">
                <a:latin typeface="Times" pitchFamily="2" charset="0"/>
              </a:rPr>
              <a:t>Neamt</a:t>
            </a:r>
            <a:r>
              <a:rPr lang="en-US" sz="1050" dirty="0">
                <a:latin typeface="Times" pitchFamily="2" charset="0"/>
              </a:rPr>
              <a:t>		234</a:t>
            </a:r>
          </a:p>
          <a:p>
            <a:r>
              <a:rPr lang="en-US" sz="1050" dirty="0">
                <a:latin typeface="Times" pitchFamily="2" charset="0"/>
              </a:rPr>
              <a:t>Oradea		380</a:t>
            </a:r>
          </a:p>
          <a:p>
            <a:r>
              <a:rPr lang="en-US" sz="1050" dirty="0" err="1">
                <a:latin typeface="Times" pitchFamily="2" charset="0"/>
              </a:rPr>
              <a:t>Pitesi</a:t>
            </a:r>
            <a:r>
              <a:rPr lang="en-US" sz="1050" dirty="0">
                <a:latin typeface="Times" pitchFamily="2" charset="0"/>
              </a:rPr>
              <a:t>		100</a:t>
            </a:r>
          </a:p>
          <a:p>
            <a:r>
              <a:rPr lang="en-US" sz="1050" dirty="0" err="1">
                <a:latin typeface="Times" pitchFamily="2" charset="0"/>
              </a:rPr>
              <a:t>Rimnicu</a:t>
            </a:r>
            <a:r>
              <a:rPr lang="en-US" sz="1050" dirty="0">
                <a:latin typeface="Times" pitchFamily="2" charset="0"/>
              </a:rPr>
              <a:t> </a:t>
            </a:r>
            <a:r>
              <a:rPr lang="en-US" sz="1050" dirty="0" err="1">
                <a:latin typeface="Times" pitchFamily="2" charset="0"/>
              </a:rPr>
              <a:t>Vilcea</a:t>
            </a:r>
            <a:r>
              <a:rPr lang="en-US" sz="1050" dirty="0">
                <a:latin typeface="Times" pitchFamily="2" charset="0"/>
              </a:rPr>
              <a:t>     	193</a:t>
            </a:r>
          </a:p>
          <a:p>
            <a:r>
              <a:rPr lang="en-US" sz="1050" dirty="0">
                <a:latin typeface="Times" pitchFamily="2" charset="0"/>
              </a:rPr>
              <a:t>Sibiu		253</a:t>
            </a:r>
          </a:p>
          <a:p>
            <a:r>
              <a:rPr lang="en-US" sz="1050" dirty="0">
                <a:latin typeface="Times" pitchFamily="2" charset="0"/>
              </a:rPr>
              <a:t>Timisoara		329</a:t>
            </a:r>
          </a:p>
          <a:p>
            <a:r>
              <a:rPr lang="en-US" sz="1050" dirty="0">
                <a:latin typeface="Times" pitchFamily="2" charset="0"/>
              </a:rPr>
              <a:t>Urziceni		80</a:t>
            </a:r>
          </a:p>
          <a:p>
            <a:r>
              <a:rPr lang="en-US" sz="1050" dirty="0" err="1">
                <a:latin typeface="Times" pitchFamily="2" charset="0"/>
              </a:rPr>
              <a:t>Vaslui</a:t>
            </a:r>
            <a:r>
              <a:rPr lang="en-US" sz="1050" dirty="0">
                <a:latin typeface="Times" pitchFamily="2" charset="0"/>
              </a:rPr>
              <a:t>		199</a:t>
            </a:r>
          </a:p>
          <a:p>
            <a:r>
              <a:rPr lang="en-US" sz="1050" dirty="0" err="1"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374</a:t>
            </a:r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65E64660-1126-0744-9884-1EDFCE098B42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F4DA2E-F1C5-EF43-B47E-345C9CE06D2E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96" name="Left Arrow 95">
            <a:extLst>
              <a:ext uri="{FF2B5EF4-FFF2-40B4-BE49-F238E27FC236}">
                <a16:creationId xmlns:a16="http://schemas.microsoft.com/office/drawing/2014/main" id="{F39B0201-E181-CC48-97E9-889B0A98D708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D0FF43-4551-1647-987C-CDA40E628F40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CB935E7-B43A-6242-A6F8-C14F1BDD3BAA}"/>
              </a:ext>
            </a:extLst>
          </p:cNvPr>
          <p:cNvSpPr txBox="1"/>
          <p:nvPr/>
        </p:nvSpPr>
        <p:spPr>
          <a:xfrm>
            <a:off x="3413525" y="953035"/>
            <a:ext cx="263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" pitchFamily="2" charset="0"/>
              </a:rPr>
              <a:t>4 intermediate nodes expanded </a:t>
            </a:r>
            <a:r>
              <a:rPr lang="en-US" dirty="0"/>
              <a:t>😄</a:t>
            </a:r>
            <a:r>
              <a:rPr lang="en-US" dirty="0">
                <a:solidFill>
                  <a:srgbClr val="00B050"/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107" name="Google Shape;92;p14">
            <a:extLst>
              <a:ext uri="{FF2B5EF4-FFF2-40B4-BE49-F238E27FC236}">
                <a16:creationId xmlns:a16="http://schemas.microsoft.com/office/drawing/2014/main" id="{936BF8E2-7E5C-E347-A348-F6D2D3BDB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034" y="484876"/>
            <a:ext cx="163792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A* Search</a:t>
            </a:r>
            <a:endParaRPr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EC5D7C1-6466-9545-8457-A88915665081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76924AE-850E-C941-87AC-919539AAF020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083631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2785-F278-544F-84F2-EF24A6B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A*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𝑔𝑜𝑎𝑙</m:t>
                    </m:r>
                  </m:oMath>
                </a14:m>
                <a:endParaRPr lang="en-US" sz="1500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Only Nodes on the shortest path are expanded</a:t>
                </a: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Optimal solution is found</a:t>
                </a: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𝑔𝑜𝑎𝑙</m:t>
                    </m:r>
                  </m:oMath>
                </a14:m>
                <a:endParaRPr lang="en-US" sz="1500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Additional nodes are expanded</a:t>
                </a: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Optimal solution is found</a:t>
                </a: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𝑔𝑜𝑎𝑙</m:t>
                    </m:r>
                  </m:oMath>
                </a14:m>
                <a:endParaRPr lang="en-US" sz="1500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 lvl="1"/>
                <a:r>
                  <a:rPr lang="en-US" sz="1300" dirty="0">
                    <a:solidFill>
                      <a:schemeClr val="bg2"/>
                    </a:solidFill>
                    <a:latin typeface="Times" pitchFamily="2" charset="0"/>
                  </a:rPr>
                  <a:t>Optimal solution is overlooked</a:t>
                </a:r>
              </a:p>
              <a:p>
                <a:endParaRPr lang="en-US" dirty="0">
                  <a:solidFill>
                    <a:schemeClr val="bg2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63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2785-F278-544F-84F2-EF24A6B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Admissible Heuristic and Dominance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A heuristic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 </a:t>
                </a:r>
                <a:r>
                  <a:rPr lang="en-US" sz="1500" dirty="0">
                    <a:latin typeface="Times" pitchFamily="2" charset="0"/>
                  </a:rPr>
                  <a:t>is </a:t>
                </a:r>
                <a:r>
                  <a:rPr lang="en-US" sz="1500" dirty="0">
                    <a:solidFill>
                      <a:srgbClr val="0070C0"/>
                    </a:solidFill>
                    <a:latin typeface="Times" pitchFamily="2" charset="0"/>
                  </a:rPr>
                  <a:t>admissible</a:t>
                </a:r>
                <a:r>
                  <a:rPr lang="en-US" sz="1500" dirty="0">
                    <a:latin typeface="Times" pitchFamily="2" charset="0"/>
                  </a:rPr>
                  <a:t>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if for every node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 ≤ </m:t>
                    </m:r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500" i="1" baseline="30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i="1" dirty="0">
                    <a:solidFill>
                      <a:schemeClr val="bg2"/>
                    </a:solidFill>
                    <a:latin typeface="Times" pitchFamily="2" charset="0"/>
                  </a:rPr>
                  <a:t>,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500" i="1" baseline="30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 is the</a:t>
                </a:r>
                <a:r>
                  <a:rPr lang="en-US" sz="1500" dirty="0">
                    <a:latin typeface="Times" pitchFamily="2" charset="0"/>
                  </a:rPr>
                  <a:t> </a:t>
                </a:r>
                <a:r>
                  <a:rPr lang="en-US" sz="1500" dirty="0">
                    <a:solidFill>
                      <a:srgbClr val="0070C0"/>
                    </a:solidFill>
                    <a:latin typeface="Times" pitchFamily="2" charset="0"/>
                  </a:rPr>
                  <a:t>true cost</a:t>
                </a:r>
                <a:r>
                  <a:rPr lang="en-US" sz="1500" dirty="0">
                    <a:latin typeface="Times" pitchFamily="2" charset="0"/>
                  </a:rPr>
                  <a:t>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to reach the goal state from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.</a:t>
                </a:r>
                <a:endParaRPr lang="en-US" sz="1500" dirty="0">
                  <a:latin typeface="Times" pitchFamily="2" charset="0"/>
                </a:endParaRP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An admissible heuristic </a:t>
                </a:r>
                <a:r>
                  <a:rPr lang="en-US" sz="1500" dirty="0">
                    <a:solidFill>
                      <a:srgbClr val="FF0000"/>
                    </a:solidFill>
                    <a:latin typeface="Times" pitchFamily="2" charset="0"/>
                  </a:rPr>
                  <a:t>never overestimates</a:t>
                </a:r>
                <a:r>
                  <a:rPr lang="en-US" sz="1500" dirty="0">
                    <a:latin typeface="Times" pitchFamily="2" charset="0"/>
                  </a:rPr>
                  <a:t>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the cost to reach the goal, i.e., it is </a:t>
                </a:r>
                <a:r>
                  <a:rPr lang="en-US" sz="1500" dirty="0">
                    <a:solidFill>
                      <a:srgbClr val="0070C0"/>
                    </a:solidFill>
                    <a:latin typeface="Times" pitchFamily="2" charset="0"/>
                  </a:rPr>
                  <a:t>optimistic.</a:t>
                </a: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i="1" dirty="0">
                    <a:solidFill>
                      <a:schemeClr val="bg2"/>
                    </a:solidFill>
                    <a:latin typeface="Times" pitchFamily="2" charset="0"/>
                  </a:rPr>
                  <a:t>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is admissible, A</a:t>
                </a:r>
                <a:r>
                  <a:rPr lang="en-US" sz="1500" baseline="30000" dirty="0">
                    <a:solidFill>
                      <a:schemeClr val="bg2"/>
                    </a:solidFill>
                    <a:latin typeface="Times" pitchFamily="2" charset="0"/>
                  </a:rPr>
                  <a:t>*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 using</a:t>
                </a:r>
                <a:r>
                  <a:rPr lang="en-US" sz="1500" dirty="0">
                    <a:latin typeface="Times" pitchFamily="2" charset="0"/>
                  </a:rPr>
                  <a:t> </a:t>
                </a:r>
                <a:r>
                  <a:rPr lang="en-US" sz="1500" b="1" dirty="0">
                    <a:solidFill>
                      <a:srgbClr val="0070C0"/>
                    </a:solidFill>
                    <a:latin typeface="Times" pitchFamily="2" charset="0"/>
                    <a:cs typeface="Times New Roman" pitchFamily="18" charset="0"/>
                  </a:rPr>
                  <a:t>TREE-SEARCH</a:t>
                </a:r>
                <a:r>
                  <a:rPr lang="en-US" sz="1500" dirty="0">
                    <a:latin typeface="Times" pitchFamily="2" charset="0"/>
                  </a:rPr>
                  <a:t>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is</a:t>
                </a:r>
                <a:r>
                  <a:rPr lang="en-US" sz="1500" dirty="0">
                    <a:latin typeface="Times" pitchFamily="2" charset="0"/>
                  </a:rPr>
                  <a:t> </a:t>
                </a:r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optimal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 are both admissible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500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 dominates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is better for A* search</a:t>
                </a:r>
              </a:p>
              <a:p>
                <a:pPr lvl="1"/>
                <a:r>
                  <a:rPr lang="en-US" sz="1500" dirty="0">
                    <a:solidFill>
                      <a:schemeClr val="bg2"/>
                    </a:solidFill>
                    <a:latin typeface="Times" pitchFamily="2" charset="0"/>
                  </a:rPr>
                  <a:t>Expands less or equal number of nodes</a:t>
                </a:r>
              </a:p>
              <a:p>
                <a:endParaRPr lang="en-US" sz="1500" b="1" dirty="0">
                  <a:latin typeface="Times" pitchFamily="2" charset="0"/>
                </a:endParaRPr>
              </a:p>
              <a:p>
                <a:endParaRPr lang="en-US" sz="1500" dirty="0">
                  <a:solidFill>
                    <a:schemeClr val="bg2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348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2785-F278-544F-84F2-EF24A6B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Consistent Heuristic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 marL="146050" indent="0" algn="ctr">
                  <a:buNone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2"/>
                    </a:solidFill>
                  </a:rPr>
                  <a:t> if consistent if for every node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solidFill>
                      <a:schemeClr val="bg2"/>
                    </a:solidFill>
                  </a:rPr>
                  <a:t> and for every successor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5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500" dirty="0">
                    <a:solidFill>
                      <a:schemeClr val="bg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solidFill>
                      <a:schemeClr val="bg2"/>
                    </a:solidFill>
                  </a:rPr>
                  <a:t>:</a:t>
                </a:r>
              </a:p>
              <a:p>
                <a:pPr marL="146050" indent="0" algn="ctr">
                  <a:buNone/>
                </a:pPr>
                <a:endParaRPr lang="en-US" sz="800" dirty="0">
                  <a:solidFill>
                    <a:schemeClr val="bg2"/>
                  </a:solidFill>
                </a:endParaRPr>
              </a:p>
              <a:p>
                <a:pPr marL="1460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1500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5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50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5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500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5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500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500" b="0" i="1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ECAF98A-9EFE-634B-8938-FE3F3674CE40}"/>
                  </a:ext>
                </a:extLst>
              </p:cNvPr>
              <p:cNvSpPr/>
              <p:nvPr/>
            </p:nvSpPr>
            <p:spPr>
              <a:xfrm>
                <a:off x="2605115" y="354148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ECAF98A-9EFE-634B-8938-FE3F3674C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115" y="3541488"/>
                <a:ext cx="365760" cy="3657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C535B6-E098-FA4B-9989-A3E27BCD4637}"/>
                  </a:ext>
                </a:extLst>
              </p:cNvPr>
              <p:cNvSpPr/>
              <p:nvPr/>
            </p:nvSpPr>
            <p:spPr>
              <a:xfrm>
                <a:off x="6103057" y="3274742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5C535B6-E098-FA4B-9989-A3E27BCD4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057" y="3274742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83206ED-862B-8745-B663-0D6AFB8E71DE}"/>
                  </a:ext>
                </a:extLst>
              </p:cNvPr>
              <p:cNvSpPr/>
              <p:nvPr/>
            </p:nvSpPr>
            <p:spPr>
              <a:xfrm>
                <a:off x="4206240" y="4477658"/>
                <a:ext cx="365760" cy="365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83206ED-862B-8745-B663-0D6AFB8E7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4477658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B2D0AA-AACD-A942-B93D-48A89CA66DB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2970875" y="3457622"/>
            <a:ext cx="3132182" cy="266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8180B-DEBA-5648-AC65-8E54AA26E8AC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2917311" y="3853684"/>
            <a:ext cx="1342493" cy="67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D266F8-A82F-8241-8272-5EFF29FECCD3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518436" y="3586938"/>
            <a:ext cx="1638185" cy="94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5E4E173-6657-0846-A741-57F70BBFC89E}"/>
                  </a:ext>
                </a:extLst>
              </p:cNvPr>
              <p:cNvSpPr/>
              <p:nvPr/>
            </p:nvSpPr>
            <p:spPr>
              <a:xfrm>
                <a:off x="3030202" y="4198883"/>
                <a:ext cx="804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5E4E173-6657-0846-A741-57F70BBFC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202" y="4198883"/>
                <a:ext cx="80451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B3E924A-3DF6-6B4E-BFC1-7A45DB1E7594}"/>
                  </a:ext>
                </a:extLst>
              </p:cNvPr>
              <p:cNvSpPr/>
              <p:nvPr/>
            </p:nvSpPr>
            <p:spPr>
              <a:xfrm>
                <a:off x="4094135" y="3267551"/>
                <a:ext cx="5899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B3E924A-3DF6-6B4E-BFC1-7A45DB1E7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135" y="3267551"/>
                <a:ext cx="589969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2ECB36C-F5DF-2A4A-A1C1-C4B91F2550DF}"/>
                  </a:ext>
                </a:extLst>
              </p:cNvPr>
              <p:cNvSpPr/>
              <p:nvPr/>
            </p:nvSpPr>
            <p:spPr>
              <a:xfrm>
                <a:off x="5229568" y="4026081"/>
                <a:ext cx="6438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2ECB36C-F5DF-2A4A-A1C1-C4B91F255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568" y="4026081"/>
                <a:ext cx="643894" cy="307777"/>
              </a:xfrm>
              <a:prstGeom prst="rect">
                <a:avLst/>
              </a:prstGeom>
              <a:blipFill>
                <a:blip r:embed="rId8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8515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2785-F278-544F-84F2-EF24A6B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Consistent Heuristic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 is consistent then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 is admissible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Frequently when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 is admissible, it is also consistent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A* generates an optimal solution 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 is a </a:t>
                </a:r>
                <a:r>
                  <a:rPr lang="en-US" sz="1600" dirty="0">
                    <a:solidFill>
                      <a:srgbClr val="0070C0"/>
                    </a:solidFill>
                    <a:latin typeface="Times" pitchFamily="2" charset="0"/>
                  </a:rPr>
                  <a:t>consistent heuristic</a:t>
                </a:r>
                <a:r>
                  <a:rPr lang="en-US" sz="1600" dirty="0">
                    <a:latin typeface="Times" pitchFamily="2" charset="0"/>
                  </a:rPr>
                  <a:t> </a:t>
                </a:r>
                <a:r>
                  <a:rPr lang="en-US" sz="1600" dirty="0">
                    <a:solidFill>
                      <a:schemeClr val="bg2"/>
                    </a:solidFill>
                    <a:latin typeface="Times" pitchFamily="2" charset="0"/>
                  </a:rPr>
                  <a:t>and the search space is a </a:t>
                </a:r>
                <a:r>
                  <a:rPr lang="en-US" sz="1600" dirty="0">
                    <a:solidFill>
                      <a:srgbClr val="0070C0"/>
                    </a:solidFill>
                    <a:latin typeface="Times" pitchFamily="2" charset="0"/>
                  </a:rPr>
                  <a:t>graph</a:t>
                </a:r>
                <a:endParaRPr lang="en-US" sz="1600" b="1" dirty="0">
                  <a:solidFill>
                    <a:srgbClr val="0070C0"/>
                  </a:solidFill>
                  <a:latin typeface="Times" pitchFamily="2" charset="0"/>
                </a:endParaRPr>
              </a:p>
              <a:p>
                <a:endParaRPr lang="en-US" sz="1600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endParaRPr lang="en-US" sz="1600" dirty="0">
                  <a:solidFill>
                    <a:schemeClr val="bg2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303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2785-F278-544F-84F2-EF24A6BE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50" y="1839393"/>
                <a:ext cx="7688700" cy="3102723"/>
              </a:xfrm>
            </p:spPr>
            <p:txBody>
              <a:bodyPr>
                <a:noAutofit/>
              </a:bodyPr>
              <a:lstStyle/>
              <a:p>
                <a:r>
                  <a:rPr lang="en-US" b="1" kern="1200" dirty="0">
                    <a:solidFill>
                      <a:schemeClr val="bg2"/>
                    </a:solidFill>
                    <a:latin typeface="Times" pitchFamily="2" charset="0"/>
                  </a:rPr>
                  <a:t>Complete</a:t>
                </a:r>
              </a:p>
              <a:p>
                <a:pPr lvl="1"/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Yes, unless there are infinitely many nodes</a:t>
                </a:r>
              </a:p>
              <a:p>
                <a:r>
                  <a:rPr lang="en-US" b="1" kern="1200" dirty="0">
                    <a:solidFill>
                      <a:schemeClr val="bg2"/>
                    </a:solidFill>
                    <a:latin typeface="Times" pitchFamily="2" charset="0"/>
                  </a:rPr>
                  <a:t>Time</a:t>
                </a:r>
              </a:p>
              <a:p>
                <a:pPr lvl="1"/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Exponential</a:t>
                </a:r>
              </a:p>
              <a:p>
                <a:pPr lvl="1"/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The better the heuristic, the better the time</a:t>
                </a:r>
              </a:p>
              <a:p>
                <a:pPr lvl="1"/>
                <a:r>
                  <a:rPr lang="en-US" sz="1300" b="1" kern="1200" dirty="0">
                    <a:solidFill>
                      <a:schemeClr val="bg2"/>
                    </a:solidFill>
                    <a:latin typeface="Times" pitchFamily="2" charset="0"/>
                  </a:rPr>
                  <a:t>Best case:</a:t>
                </a:r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 is perfect, </a:t>
                </a:r>
                <a14:m>
                  <m:oMath xmlns:m="http://schemas.openxmlformats.org/officeDocument/2006/math"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300" i="1" kern="1200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pPr lvl="1"/>
                <a:r>
                  <a:rPr lang="en-US" sz="1300" b="1" kern="1200" dirty="0">
                    <a:solidFill>
                      <a:schemeClr val="bg2"/>
                    </a:solidFill>
                    <a:latin typeface="Times" pitchFamily="2" charset="0"/>
                  </a:rPr>
                  <a:t>Worst case:</a:t>
                </a:r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sz="1300" i="1" kern="12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 same as BFS</a:t>
                </a:r>
              </a:p>
              <a:p>
                <a:r>
                  <a:rPr lang="en-US" b="1" kern="1200" dirty="0">
                    <a:solidFill>
                      <a:schemeClr val="bg2"/>
                    </a:solidFill>
                    <a:latin typeface="Times" pitchFamily="2" charset="0"/>
                  </a:rPr>
                  <a:t>Space</a:t>
                </a:r>
              </a:p>
              <a:p>
                <a:pPr lvl="1"/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Keeps all nodes in memory and save in case of repetition</a:t>
                </a:r>
              </a:p>
              <a:p>
                <a:pPr lvl="1"/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This is </a:t>
                </a:r>
                <a14:m>
                  <m:oMath xmlns:m="http://schemas.openxmlformats.org/officeDocument/2006/math"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𝑏𝑑</m:t>
                    </m:r>
                    <m:r>
                      <a:rPr lang="en-US" sz="1300" i="1" kern="12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 or worse</a:t>
                </a:r>
              </a:p>
              <a:p>
                <a:pPr lvl="1"/>
                <a:r>
                  <a:rPr lang="en-US" sz="1300" b="1" kern="1200" dirty="0">
                    <a:solidFill>
                      <a:schemeClr val="bg2"/>
                    </a:solidFill>
                    <a:latin typeface="Times" pitchFamily="2" charset="0"/>
                  </a:rPr>
                  <a:t>A* usually runs out of space before it runs out of time</a:t>
                </a:r>
              </a:p>
              <a:p>
                <a:r>
                  <a:rPr lang="en-US" b="1" kern="1200" dirty="0">
                    <a:solidFill>
                      <a:schemeClr val="bg2"/>
                    </a:solidFill>
                    <a:latin typeface="Times" pitchFamily="2" charset="0"/>
                  </a:rPr>
                  <a:t>Optimal</a:t>
                </a:r>
              </a:p>
              <a:p>
                <a:pPr lvl="1"/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Yes, cannot expand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kern="120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kern="120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300" b="0" i="1" kern="120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00" b="0" i="1" kern="120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300" b="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 unless </a:t>
                </a:r>
                <a14:m>
                  <m:oMath xmlns:m="http://schemas.openxmlformats.org/officeDocument/2006/math">
                    <m:r>
                      <a:rPr lang="en-US" sz="1300" i="1" kern="120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00" i="1" kern="1200" baseline="-25000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300" kern="1200" dirty="0">
                    <a:solidFill>
                      <a:schemeClr val="bg2"/>
                    </a:solidFill>
                    <a:latin typeface="Times" pitchFamily="2" charset="0"/>
                  </a:rPr>
                  <a:t> is finished</a:t>
                </a:r>
                <a:endParaRPr lang="en-US" dirty="0">
                  <a:solidFill>
                    <a:schemeClr val="bg2"/>
                  </a:solidFill>
                  <a:latin typeface="Times" pitchFamily="2" charset="0"/>
                </a:endParaRPr>
              </a:p>
              <a:p>
                <a:endParaRPr lang="en-US" dirty="0">
                  <a:solidFill>
                    <a:schemeClr val="bg2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D34038-E8C5-DF42-AE6C-F38A4BDE6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1839393"/>
                <a:ext cx="7688700" cy="3102723"/>
              </a:xfrm>
              <a:blipFill>
                <a:blip r:embed="rId2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970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9335C-1DF1-3042-A9CB-C05CC0169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ctr">
              <a:buNone/>
            </a:pPr>
            <a:r>
              <a:rPr lang="en-US" sz="2500" dirty="0">
                <a:latin typeface="Times" pitchFamily="2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2223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Sibiu		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Timisoara		</a:t>
            </a:r>
          </a:p>
          <a:p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EE7C2EDE-E4B0-C84A-9DB9-38739D32BA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45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		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Sibiu		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Timisoara		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F57341FC-F1C4-534C-846F-3DC6688F0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38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Sibiu		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Timisoara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Oradea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8BBB4BAA-0DCF-A445-A4EA-78937211D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23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240D861-2CAF-084F-ACCC-E0ED9F0E8E3C}"/>
              </a:ext>
            </a:extLst>
          </p:cNvPr>
          <p:cNvSpPr/>
          <p:nvPr/>
        </p:nvSpPr>
        <p:spPr>
          <a:xfrm>
            <a:off x="1329575" y="168363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D12C5-22F3-534B-A380-D469CD1DD8E7}"/>
              </a:ext>
            </a:extLst>
          </p:cNvPr>
          <p:cNvSpPr/>
          <p:nvPr/>
        </p:nvSpPr>
        <p:spPr>
          <a:xfrm>
            <a:off x="1086612" y="2114039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B1FD9-42CA-BE40-A795-B46FA6D319E3}"/>
              </a:ext>
            </a:extLst>
          </p:cNvPr>
          <p:cNvSpPr/>
          <p:nvPr/>
        </p:nvSpPr>
        <p:spPr>
          <a:xfrm>
            <a:off x="903040" y="2541723"/>
            <a:ext cx="113383" cy="119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11D3A-D977-954A-A225-D14BADC7B354}"/>
              </a:ext>
            </a:extLst>
          </p:cNvPr>
          <p:cNvSpPr/>
          <p:nvPr/>
        </p:nvSpPr>
        <p:spPr>
          <a:xfrm>
            <a:off x="2123253" y="2906752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32F388-C413-B042-A8FB-FDE38EF36E66}"/>
              </a:ext>
            </a:extLst>
          </p:cNvPr>
          <p:cNvSpPr/>
          <p:nvPr/>
        </p:nvSpPr>
        <p:spPr>
          <a:xfrm>
            <a:off x="903040" y="3427056"/>
            <a:ext cx="113383" cy="11986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0FF23F-EBF5-2F4F-BF04-753E8A36B937}"/>
              </a:ext>
            </a:extLst>
          </p:cNvPr>
          <p:cNvSpPr/>
          <p:nvPr/>
        </p:nvSpPr>
        <p:spPr>
          <a:xfrm>
            <a:off x="1694019" y="3767568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09EF91-BAC8-CB4E-8306-E82B68024F94}"/>
              </a:ext>
            </a:extLst>
          </p:cNvPr>
          <p:cNvSpPr/>
          <p:nvPr/>
        </p:nvSpPr>
        <p:spPr>
          <a:xfrm>
            <a:off x="2431006" y="342705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F9794-4F64-5C46-8069-AB11F6CC0104}"/>
              </a:ext>
            </a:extLst>
          </p:cNvPr>
          <p:cNvSpPr/>
          <p:nvPr/>
        </p:nvSpPr>
        <p:spPr>
          <a:xfrm>
            <a:off x="3205788" y="300209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F60E5F-D096-6442-8FF6-710817E7BEAB}"/>
              </a:ext>
            </a:extLst>
          </p:cNvPr>
          <p:cNvSpPr/>
          <p:nvPr/>
        </p:nvSpPr>
        <p:spPr>
          <a:xfrm>
            <a:off x="1726413" y="419525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CD303A-106A-3F49-AF20-085A77A7B821}"/>
              </a:ext>
            </a:extLst>
          </p:cNvPr>
          <p:cNvSpPr/>
          <p:nvPr/>
        </p:nvSpPr>
        <p:spPr>
          <a:xfrm>
            <a:off x="1694019" y="462293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59CDA2-1856-D94C-AACB-B994D6DE66C3}"/>
              </a:ext>
            </a:extLst>
          </p:cNvPr>
          <p:cNvSpPr/>
          <p:nvPr/>
        </p:nvSpPr>
        <p:spPr>
          <a:xfrm>
            <a:off x="4260055" y="202704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AC60F-70E3-3F47-B510-983DABD08F82}"/>
              </a:ext>
            </a:extLst>
          </p:cNvPr>
          <p:cNvSpPr/>
          <p:nvPr/>
        </p:nvSpPr>
        <p:spPr>
          <a:xfrm>
            <a:off x="3359663" y="3892876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9FD719-65E1-7042-898B-1C222729423A}"/>
              </a:ext>
            </a:extLst>
          </p:cNvPr>
          <p:cNvSpPr/>
          <p:nvPr/>
        </p:nvSpPr>
        <p:spPr>
          <a:xfrm>
            <a:off x="2628075" y="47662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48138E-4233-4949-B38B-B7DB8873CA29}"/>
              </a:ext>
            </a:extLst>
          </p:cNvPr>
          <p:cNvSpPr/>
          <p:nvPr/>
        </p:nvSpPr>
        <p:spPr>
          <a:xfrm>
            <a:off x="4210032" y="4315111"/>
            <a:ext cx="113383" cy="1198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C4C6F7-D846-E640-BAEC-A9E6477614A9}"/>
              </a:ext>
            </a:extLst>
          </p:cNvPr>
          <p:cNvSpPr/>
          <p:nvPr/>
        </p:nvSpPr>
        <p:spPr>
          <a:xfrm>
            <a:off x="4992913" y="240007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A795BB-0786-824D-AE47-4AECED797CE0}"/>
              </a:ext>
            </a:extLst>
          </p:cNvPr>
          <p:cNvSpPr/>
          <p:nvPr/>
        </p:nvSpPr>
        <p:spPr>
          <a:xfrm>
            <a:off x="4814740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04A92B-F9CD-F940-B799-AA1EFBE77048}"/>
              </a:ext>
            </a:extLst>
          </p:cNvPr>
          <p:cNvSpPr/>
          <p:nvPr/>
        </p:nvSpPr>
        <p:spPr>
          <a:xfrm>
            <a:off x="5362756" y="304397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81110A-7D3E-FE41-893F-78DDBFDBBFA0}"/>
              </a:ext>
            </a:extLst>
          </p:cNvPr>
          <p:cNvSpPr/>
          <p:nvPr/>
        </p:nvSpPr>
        <p:spPr>
          <a:xfrm>
            <a:off x="5937767" y="4682864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218B23-4F72-7D42-B9D1-CEF8BD504D95}"/>
              </a:ext>
            </a:extLst>
          </p:cNvPr>
          <p:cNvSpPr/>
          <p:nvPr/>
        </p:nvSpPr>
        <p:spPr>
          <a:xfrm>
            <a:off x="3931976" y="4930759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25D799-53C5-5044-98B4-D6CE947A8953}"/>
              </a:ext>
            </a:extLst>
          </p:cNvPr>
          <p:cNvSpPr/>
          <p:nvPr/>
        </p:nvSpPr>
        <p:spPr>
          <a:xfrm>
            <a:off x="5635414" y="4075391"/>
            <a:ext cx="113383" cy="11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A19600-C9FB-F844-ACFA-AC8C358C237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43304" y="1785939"/>
            <a:ext cx="202876" cy="328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1612B5-50E1-7149-BE00-786ABB87379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959731" y="2216346"/>
            <a:ext cx="143486" cy="325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752B0-EB81-9C44-AEEF-837D7E45EC1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959731" y="2661583"/>
            <a:ext cx="0" cy="765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654FAB-91EE-914D-8C3F-0C0525963BCC}"/>
              </a:ext>
            </a:extLst>
          </p:cNvPr>
          <p:cNvSpPr txBox="1"/>
          <p:nvPr/>
        </p:nvSpPr>
        <p:spPr>
          <a:xfrm>
            <a:off x="999213" y="2400071"/>
            <a:ext cx="57041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Arad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D7D7EC-ED64-1642-910F-BAB5043637CF}"/>
              </a:ext>
            </a:extLst>
          </p:cNvPr>
          <p:cNvSpPr txBox="1"/>
          <p:nvPr/>
        </p:nvSpPr>
        <p:spPr>
          <a:xfrm>
            <a:off x="4249513" y="4369591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Bucharest		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7011A-9B01-A14C-8DC2-9AED6D609F8C}"/>
              </a:ext>
            </a:extLst>
          </p:cNvPr>
          <p:cNvSpPr txBox="1"/>
          <p:nvPr/>
        </p:nvSpPr>
        <p:spPr>
          <a:xfrm>
            <a:off x="1398619" y="1590332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Oradea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3AF0-B6BE-5540-96C9-198B607C48C0}"/>
              </a:ext>
            </a:extLst>
          </p:cNvPr>
          <p:cNvSpPr txBox="1"/>
          <p:nvPr/>
        </p:nvSpPr>
        <p:spPr>
          <a:xfrm>
            <a:off x="1159909" y="2073750"/>
            <a:ext cx="65124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Zerind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DCDB0-6625-004A-941B-AA09DF6A8668}"/>
              </a:ext>
            </a:extLst>
          </p:cNvPr>
          <p:cNvSpPr txBox="1"/>
          <p:nvPr/>
        </p:nvSpPr>
        <p:spPr>
          <a:xfrm>
            <a:off x="996850" y="329724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Timisoara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5CC9C6-F4AC-3448-A69D-9C433434BAE2}"/>
              </a:ext>
            </a:extLst>
          </p:cNvPr>
          <p:cNvSpPr txBox="1"/>
          <p:nvPr/>
        </p:nvSpPr>
        <p:spPr>
          <a:xfrm>
            <a:off x="2183149" y="2716407"/>
            <a:ext cx="55830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Sibiu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77177-86ED-D046-BDDF-11A319C15B5E}"/>
              </a:ext>
            </a:extLst>
          </p:cNvPr>
          <p:cNvSpPr txBox="1"/>
          <p:nvPr/>
        </p:nvSpPr>
        <p:spPr>
          <a:xfrm>
            <a:off x="3059368" y="2760431"/>
            <a:ext cx="61884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Faragas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6D9A9E-8480-714D-965F-F29F1D7A52BE}"/>
              </a:ext>
            </a:extLst>
          </p:cNvPr>
          <p:cNvSpPr txBox="1"/>
          <p:nvPr/>
        </p:nvSpPr>
        <p:spPr>
          <a:xfrm>
            <a:off x="1787492" y="3696830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Lugoj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21AB-9A96-134D-B755-60444DC2D93F}"/>
              </a:ext>
            </a:extLst>
          </p:cNvPr>
          <p:cNvSpPr txBox="1"/>
          <p:nvPr/>
        </p:nvSpPr>
        <p:spPr>
          <a:xfrm>
            <a:off x="4100024" y="1806556"/>
            <a:ext cx="210837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Neamt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EA18AA-8005-954A-B8EA-9491CCD475D8}"/>
              </a:ext>
            </a:extLst>
          </p:cNvPr>
          <p:cNvSpPr txBox="1"/>
          <p:nvPr/>
        </p:nvSpPr>
        <p:spPr>
          <a:xfrm>
            <a:off x="2465087" y="3242005"/>
            <a:ext cx="12378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Rimnicu</a:t>
            </a:r>
            <a:r>
              <a:rPr lang="en-US" sz="1000" dirty="0">
                <a:latin typeface="Times" pitchFamily="2" charset="0"/>
              </a:rPr>
              <a:t> </a:t>
            </a:r>
            <a:r>
              <a:rPr lang="en-US" sz="1000" dirty="0" err="1">
                <a:latin typeface="Times" pitchFamily="2" charset="0"/>
              </a:rPr>
              <a:t>Vilcea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CE541-8CC6-B14B-BEC5-A7610423E74A}"/>
              </a:ext>
            </a:extLst>
          </p:cNvPr>
          <p:cNvSpPr txBox="1"/>
          <p:nvPr/>
        </p:nvSpPr>
        <p:spPr>
          <a:xfrm>
            <a:off x="1804703" y="4117400"/>
            <a:ext cx="7138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Mehadia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E9E022-712E-B346-8D54-663BF12C8F88}"/>
              </a:ext>
            </a:extLst>
          </p:cNvPr>
          <p:cNvSpPr txBox="1"/>
          <p:nvPr/>
        </p:nvSpPr>
        <p:spPr>
          <a:xfrm>
            <a:off x="1106185" y="4537970"/>
            <a:ext cx="73145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Dobreta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0BBE0-3CF8-0F4C-A1E6-F7D16444345C}"/>
              </a:ext>
            </a:extLst>
          </p:cNvPr>
          <p:cNvSpPr txBox="1"/>
          <p:nvPr/>
        </p:nvSpPr>
        <p:spPr>
          <a:xfrm>
            <a:off x="2710751" y="4737346"/>
            <a:ext cx="76229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Craiova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52499E-EA18-3B40-9580-C26268D54085}"/>
              </a:ext>
            </a:extLst>
          </p:cNvPr>
          <p:cNvSpPr txBox="1"/>
          <p:nvPr/>
        </p:nvSpPr>
        <p:spPr>
          <a:xfrm>
            <a:off x="3217936" y="3625996"/>
            <a:ext cx="567925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Pitesi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22259-34E9-404F-9AE5-8B77C8BC6E10}"/>
              </a:ext>
            </a:extLst>
          </p:cNvPr>
          <p:cNvSpPr txBox="1"/>
          <p:nvPr/>
        </p:nvSpPr>
        <p:spPr>
          <a:xfrm>
            <a:off x="5075923" y="2338527"/>
            <a:ext cx="443744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Iasi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DC36C2-8622-BF49-814C-DF627F3EF500}"/>
              </a:ext>
            </a:extLst>
          </p:cNvPr>
          <p:cNvSpPr txBox="1"/>
          <p:nvPr/>
        </p:nvSpPr>
        <p:spPr>
          <a:xfrm>
            <a:off x="5454879" y="2988814"/>
            <a:ext cx="75352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Vaslui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07360-5A6F-834C-8053-1C2B9F6FB950}"/>
              </a:ext>
            </a:extLst>
          </p:cNvPr>
          <p:cNvSpPr txBox="1"/>
          <p:nvPr/>
        </p:nvSpPr>
        <p:spPr>
          <a:xfrm>
            <a:off x="5799075" y="4769013"/>
            <a:ext cx="63325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Eforie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51CD8B-5219-6647-A10F-DD08ABD07829}"/>
              </a:ext>
            </a:extLst>
          </p:cNvPr>
          <p:cNvSpPr txBox="1"/>
          <p:nvPr/>
        </p:nvSpPr>
        <p:spPr>
          <a:xfrm>
            <a:off x="4724642" y="4157793"/>
            <a:ext cx="730237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Urziceni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776D9F-E6D1-CA41-BA7C-80386F1126C2}"/>
              </a:ext>
            </a:extLst>
          </p:cNvPr>
          <p:cNvSpPr txBox="1"/>
          <p:nvPr/>
        </p:nvSpPr>
        <p:spPr>
          <a:xfrm>
            <a:off x="5702094" y="3994008"/>
            <a:ext cx="730238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Hirsova</a:t>
            </a:r>
            <a:endParaRPr lang="en-US" sz="1000" dirty="0">
              <a:latin typeface="Time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C00179-96AE-5543-A196-1C48EDED43E0}"/>
              </a:ext>
            </a:extLst>
          </p:cNvPr>
          <p:cNvSpPr txBox="1"/>
          <p:nvPr/>
        </p:nvSpPr>
        <p:spPr>
          <a:xfrm>
            <a:off x="1724845" y="2176927"/>
            <a:ext cx="47784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541092-0D79-4C4F-8821-8CBE28328E45}"/>
              </a:ext>
            </a:extLst>
          </p:cNvPr>
          <p:cNvSpPr txBox="1"/>
          <p:nvPr/>
        </p:nvSpPr>
        <p:spPr>
          <a:xfrm>
            <a:off x="975559" y="1782017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D49267-DB45-0840-AEF5-EB60E570C0D2}"/>
              </a:ext>
            </a:extLst>
          </p:cNvPr>
          <p:cNvSpPr txBox="1"/>
          <p:nvPr/>
        </p:nvSpPr>
        <p:spPr>
          <a:xfrm>
            <a:off x="799436" y="223194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AF4DF2-2CD4-A845-94F1-4B5A424D2A06}"/>
              </a:ext>
            </a:extLst>
          </p:cNvPr>
          <p:cNvSpPr txBox="1"/>
          <p:nvPr/>
        </p:nvSpPr>
        <p:spPr>
          <a:xfrm>
            <a:off x="599092" y="2886505"/>
            <a:ext cx="464296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76A652-910B-2647-B2B2-9C1F4A6DAFFD}"/>
              </a:ext>
            </a:extLst>
          </p:cNvPr>
          <p:cNvSpPr txBox="1"/>
          <p:nvPr/>
        </p:nvSpPr>
        <p:spPr>
          <a:xfrm>
            <a:off x="1440795" y="26120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AF8223-41DB-7D48-8B30-6E008A99B451}"/>
              </a:ext>
            </a:extLst>
          </p:cNvPr>
          <p:cNvSpPr txBox="1"/>
          <p:nvPr/>
        </p:nvSpPr>
        <p:spPr>
          <a:xfrm>
            <a:off x="2635158" y="2823783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ED4AD7-2BC5-6C4D-BD03-4A7E0D43AA66}"/>
              </a:ext>
            </a:extLst>
          </p:cNvPr>
          <p:cNvSpPr txBox="1"/>
          <p:nvPr/>
        </p:nvSpPr>
        <p:spPr>
          <a:xfrm>
            <a:off x="2102534" y="312833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C23F41-4FA4-E24A-96DA-F8DAC6C9BEEE}"/>
              </a:ext>
            </a:extLst>
          </p:cNvPr>
          <p:cNvSpPr txBox="1"/>
          <p:nvPr/>
        </p:nvSpPr>
        <p:spPr>
          <a:xfrm>
            <a:off x="2768407" y="370308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FA81B-1A9B-6C4C-8B2B-D573A39609F1}"/>
              </a:ext>
            </a:extLst>
          </p:cNvPr>
          <p:cNvSpPr txBox="1"/>
          <p:nvPr/>
        </p:nvSpPr>
        <p:spPr>
          <a:xfrm>
            <a:off x="1133977" y="363810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F426FB-5961-8D49-AC68-318FED6AAFE5}"/>
              </a:ext>
            </a:extLst>
          </p:cNvPr>
          <p:cNvSpPr txBox="1"/>
          <p:nvPr/>
        </p:nvSpPr>
        <p:spPr>
          <a:xfrm>
            <a:off x="1526426" y="3920001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5990D1-CE95-9B42-B815-A7F2276408A7}"/>
              </a:ext>
            </a:extLst>
          </p:cNvPr>
          <p:cNvSpPr txBox="1"/>
          <p:nvPr/>
        </p:nvSpPr>
        <p:spPr>
          <a:xfrm>
            <a:off x="1530967" y="4341034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75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D61C1D-1B45-F142-A119-61C79C20FB49}"/>
              </a:ext>
            </a:extLst>
          </p:cNvPr>
          <p:cNvSpPr txBox="1"/>
          <p:nvPr/>
        </p:nvSpPr>
        <p:spPr>
          <a:xfrm>
            <a:off x="2047912" y="456162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120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922278-C2AD-6442-9D34-7AE261AA455F}"/>
              </a:ext>
            </a:extLst>
          </p:cNvPr>
          <p:cNvSpPr txBox="1"/>
          <p:nvPr/>
        </p:nvSpPr>
        <p:spPr>
          <a:xfrm>
            <a:off x="2558611" y="409751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F4187-F7A8-1547-A145-8062D0A6A3C9}"/>
              </a:ext>
            </a:extLst>
          </p:cNvPr>
          <p:cNvSpPr txBox="1"/>
          <p:nvPr/>
        </p:nvSpPr>
        <p:spPr>
          <a:xfrm>
            <a:off x="2960374" y="435061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138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27CF8-8BAB-7447-B581-ABA4689E2600}"/>
              </a:ext>
            </a:extLst>
          </p:cNvPr>
          <p:cNvSpPr txBox="1"/>
          <p:nvPr/>
        </p:nvSpPr>
        <p:spPr>
          <a:xfrm>
            <a:off x="4564314" y="204516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FE8AEF-084D-7944-8392-10AA0BA5A39B}"/>
              </a:ext>
            </a:extLst>
          </p:cNvPr>
          <p:cNvSpPr txBox="1"/>
          <p:nvPr/>
        </p:nvSpPr>
        <p:spPr>
          <a:xfrm>
            <a:off x="5204160" y="2624042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2AF52A-8412-BF49-A84A-7D88694F1A05}"/>
              </a:ext>
            </a:extLst>
          </p:cNvPr>
          <p:cNvSpPr txBox="1"/>
          <p:nvPr/>
        </p:nvSpPr>
        <p:spPr>
          <a:xfrm>
            <a:off x="5151934" y="3504952"/>
            <a:ext cx="483479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142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F90031-E344-4D42-A378-518C021DD663}"/>
              </a:ext>
            </a:extLst>
          </p:cNvPr>
          <p:cNvSpPr txBox="1"/>
          <p:nvPr/>
        </p:nvSpPr>
        <p:spPr>
          <a:xfrm>
            <a:off x="3790247" y="3594096"/>
            <a:ext cx="513870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211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D206DD-2A6B-2340-B53C-04545DE76743}"/>
              </a:ext>
            </a:extLst>
          </p:cNvPr>
          <p:cNvSpPr txBox="1"/>
          <p:nvPr/>
        </p:nvSpPr>
        <p:spPr>
          <a:xfrm>
            <a:off x="5154212" y="391760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14C96D-4849-E542-90FD-56AC7F4846CE}"/>
              </a:ext>
            </a:extLst>
          </p:cNvPr>
          <p:cNvSpPr txBox="1"/>
          <p:nvPr/>
        </p:nvSpPr>
        <p:spPr>
          <a:xfrm>
            <a:off x="5812701" y="4320966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2F4AD-83CD-B540-81A5-B9850C0F4109}"/>
              </a:ext>
            </a:extLst>
          </p:cNvPr>
          <p:cNvSpPr txBox="1"/>
          <p:nvPr/>
        </p:nvSpPr>
        <p:spPr>
          <a:xfrm>
            <a:off x="4067698" y="4601459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90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4B8B9E-F8B4-F248-A281-9A70C24916C0}"/>
              </a:ext>
            </a:extLst>
          </p:cNvPr>
          <p:cNvSpPr txBox="1"/>
          <p:nvPr/>
        </p:nvSpPr>
        <p:spPr>
          <a:xfrm>
            <a:off x="4401530" y="4062098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85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60963-1C59-0748-A6B5-7FFAA15BA535}"/>
              </a:ext>
            </a:extLst>
          </p:cNvPr>
          <p:cNvSpPr txBox="1"/>
          <p:nvPr/>
        </p:nvSpPr>
        <p:spPr>
          <a:xfrm>
            <a:off x="3595369" y="4156770"/>
            <a:ext cx="396841" cy="22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" pitchFamily="2" charset="0"/>
              </a:rPr>
              <a:t>101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62E1178-73A0-A448-88C0-811FF03375F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35235" y="1787148"/>
            <a:ext cx="704623" cy="1137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527638-6841-1443-A3D2-8BB26D081C62}"/>
              </a:ext>
            </a:extLst>
          </p:cNvPr>
          <p:cNvCxnSpPr>
            <a:stCxn id="10" idx="5"/>
            <a:endCxn id="11" idx="1"/>
          </p:cNvCxnSpPr>
          <p:nvPr/>
        </p:nvCxnSpPr>
        <p:spPr>
          <a:xfrm>
            <a:off x="999818" y="3529363"/>
            <a:ext cx="710806" cy="2557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AFB591-3F19-C74C-A497-0B1CCB564F8E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1750710" y="3887428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1CD471-5132-804D-A258-010DDE218263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1750710" y="4315111"/>
            <a:ext cx="32393" cy="3078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8C93814-0745-4342-B38F-F4E9E752BB21}"/>
              </a:ext>
            </a:extLst>
          </p:cNvPr>
          <p:cNvCxnSpPr>
            <a:stCxn id="15" idx="5"/>
            <a:endCxn id="18" idx="2"/>
          </p:cNvCxnSpPr>
          <p:nvPr/>
        </p:nvCxnSpPr>
        <p:spPr>
          <a:xfrm>
            <a:off x="1790797" y="4725242"/>
            <a:ext cx="837278" cy="100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B9BFBA3-A5B6-F44E-963F-06ECAD4129E1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 flipH="1" flipV="1">
            <a:off x="2487697" y="3546916"/>
            <a:ext cx="197069" cy="1219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3133FF-E2D4-A84D-B275-6CA2E75ACE42}"/>
              </a:ext>
            </a:extLst>
          </p:cNvPr>
          <p:cNvCxnSpPr>
            <a:stCxn id="8" idx="5"/>
            <a:endCxn id="9" idx="2"/>
          </p:cNvCxnSpPr>
          <p:nvPr/>
        </p:nvCxnSpPr>
        <p:spPr>
          <a:xfrm>
            <a:off x="999818" y="2644030"/>
            <a:ext cx="1123435" cy="3226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F72B8FB-4A72-B34F-B8B9-EAEDEF041538}"/>
              </a:ext>
            </a:extLst>
          </p:cNvPr>
          <p:cNvCxnSpPr>
            <a:stCxn id="9" idx="5"/>
          </p:cNvCxnSpPr>
          <p:nvPr/>
        </p:nvCxnSpPr>
        <p:spPr>
          <a:xfrm>
            <a:off x="2220031" y="3009059"/>
            <a:ext cx="232776" cy="417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E84A79-C05C-E345-B700-7D262A36DE8A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2236636" y="2966682"/>
            <a:ext cx="969152" cy="95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DA3D9D-499A-884F-93D9-DEE0FC58F836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3302565" y="3104402"/>
            <a:ext cx="964159" cy="12107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2E98DD9-83CA-3347-ADB1-8E299C1464A1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46565" y="3513002"/>
            <a:ext cx="813098" cy="4398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82C0ACD-5CC4-C44A-9D75-5949A142364D}"/>
              </a:ext>
            </a:extLst>
          </p:cNvPr>
          <p:cNvCxnSpPr>
            <a:stCxn id="17" idx="3"/>
            <a:endCxn id="18" idx="7"/>
          </p:cNvCxnSpPr>
          <p:nvPr/>
        </p:nvCxnSpPr>
        <p:spPr>
          <a:xfrm flipH="1">
            <a:off x="2724853" y="3995183"/>
            <a:ext cx="651415" cy="788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966968-D1E4-844A-B107-115B54302E82}"/>
              </a:ext>
            </a:extLst>
          </p:cNvPr>
          <p:cNvCxnSpPr>
            <a:stCxn id="19" idx="2"/>
            <a:endCxn id="17" idx="5"/>
          </p:cNvCxnSpPr>
          <p:nvPr/>
        </p:nvCxnSpPr>
        <p:spPr>
          <a:xfrm flipH="1" flipV="1">
            <a:off x="3456441" y="3995183"/>
            <a:ext cx="753592" cy="3798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C75A099-FCE1-7947-9BD3-0C44E70E0088}"/>
              </a:ext>
            </a:extLst>
          </p:cNvPr>
          <p:cNvCxnSpPr>
            <a:stCxn id="19" idx="3"/>
            <a:endCxn id="24" idx="0"/>
          </p:cNvCxnSpPr>
          <p:nvPr/>
        </p:nvCxnSpPr>
        <p:spPr>
          <a:xfrm flipH="1">
            <a:off x="3988667" y="4417419"/>
            <a:ext cx="237970" cy="5133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C8E5B39-44A7-634D-86D1-CB9333229C8F}"/>
              </a:ext>
            </a:extLst>
          </p:cNvPr>
          <p:cNvCxnSpPr>
            <a:stCxn id="19" idx="6"/>
          </p:cNvCxnSpPr>
          <p:nvPr/>
        </p:nvCxnSpPr>
        <p:spPr>
          <a:xfrm flipV="1">
            <a:off x="4323415" y="4165172"/>
            <a:ext cx="491325" cy="2098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4833DD-81B5-9D40-8EFF-62E8E28C6E17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>
            <a:off x="4928123" y="4135321"/>
            <a:ext cx="7072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AA6342-489E-AD47-9583-B2C0AB83AE02}"/>
              </a:ext>
            </a:extLst>
          </p:cNvPr>
          <p:cNvCxnSpPr>
            <a:cxnSpLocks/>
            <a:stCxn id="55" idx="1"/>
            <a:endCxn id="23" idx="1"/>
          </p:cNvCxnSpPr>
          <p:nvPr/>
        </p:nvCxnSpPr>
        <p:spPr>
          <a:xfrm>
            <a:off x="5702094" y="4104749"/>
            <a:ext cx="252276" cy="595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12970E4-4263-2549-B1A2-E7F079ED88AA}"/>
              </a:ext>
            </a:extLst>
          </p:cNvPr>
          <p:cNvCxnSpPr>
            <a:stCxn id="22" idx="4"/>
            <a:endCxn id="21" idx="7"/>
          </p:cNvCxnSpPr>
          <p:nvPr/>
        </p:nvCxnSpPr>
        <p:spPr>
          <a:xfrm flipH="1">
            <a:off x="4911518" y="3163839"/>
            <a:ext cx="507929" cy="929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EA986B9-B618-AB44-A5ED-43562AF323C3}"/>
              </a:ext>
            </a:extLst>
          </p:cNvPr>
          <p:cNvCxnSpPr>
            <a:cxnSpLocks/>
            <a:stCxn id="22" idx="0"/>
            <a:endCxn id="51" idx="1"/>
          </p:cNvCxnSpPr>
          <p:nvPr/>
        </p:nvCxnSpPr>
        <p:spPr>
          <a:xfrm flipH="1" flipV="1">
            <a:off x="5075923" y="2449269"/>
            <a:ext cx="343525" cy="594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5EA8BA1-786E-4644-988C-735B04D7CA93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4356833" y="2129351"/>
            <a:ext cx="652685" cy="2882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DB72A84-4B44-F94F-B244-D1862A5AA92D}"/>
              </a:ext>
            </a:extLst>
          </p:cNvPr>
          <p:cNvSpPr/>
          <p:nvPr/>
        </p:nvSpPr>
        <p:spPr>
          <a:xfrm>
            <a:off x="4024406" y="4843573"/>
            <a:ext cx="537435" cy="221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latin typeface="Times" pitchFamily="2" charset="0"/>
              </a:rPr>
              <a:t>Giurhiu</a:t>
            </a:r>
            <a:endParaRPr lang="en-US" sz="1000" dirty="0"/>
          </a:p>
        </p:txBody>
      </p:sp>
      <p:sp>
        <p:nvSpPr>
          <p:cNvPr id="145" name="Left Arrow 144">
            <a:extLst>
              <a:ext uri="{FF2B5EF4-FFF2-40B4-BE49-F238E27FC236}">
                <a16:creationId xmlns:a16="http://schemas.microsoft.com/office/drawing/2014/main" id="{BAA0CC72-1FB2-BF4F-90BE-106182569B4A}"/>
              </a:ext>
            </a:extLst>
          </p:cNvPr>
          <p:cNvSpPr/>
          <p:nvPr/>
        </p:nvSpPr>
        <p:spPr>
          <a:xfrm rot="13861970">
            <a:off x="601971" y="2309319"/>
            <a:ext cx="352447" cy="172333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425010D-1956-674B-9958-DDAE2B83926F}"/>
              </a:ext>
            </a:extLst>
          </p:cNvPr>
          <p:cNvSpPr txBox="1"/>
          <p:nvPr/>
        </p:nvSpPr>
        <p:spPr>
          <a:xfrm>
            <a:off x="283779" y="1811814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Start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147" name="Left Arrow 146">
            <a:extLst>
              <a:ext uri="{FF2B5EF4-FFF2-40B4-BE49-F238E27FC236}">
                <a16:creationId xmlns:a16="http://schemas.microsoft.com/office/drawing/2014/main" id="{4C007472-3116-E046-8C2D-180DF40AC3CC}"/>
              </a:ext>
            </a:extLst>
          </p:cNvPr>
          <p:cNvSpPr/>
          <p:nvPr/>
        </p:nvSpPr>
        <p:spPr>
          <a:xfrm rot="17104584">
            <a:off x="4171430" y="4025988"/>
            <a:ext cx="352447" cy="172333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ADE983D-F41B-D848-894F-D0AA4001C386}"/>
              </a:ext>
            </a:extLst>
          </p:cNvPr>
          <p:cNvSpPr txBox="1"/>
          <p:nvPr/>
        </p:nvSpPr>
        <p:spPr>
          <a:xfrm>
            <a:off x="4169015" y="3493987"/>
            <a:ext cx="672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End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FE9842-5FDF-0942-AFD0-BCDE101802AE}"/>
              </a:ext>
            </a:extLst>
          </p:cNvPr>
          <p:cNvSpPr txBox="1"/>
          <p:nvPr/>
        </p:nvSpPr>
        <p:spPr>
          <a:xfrm>
            <a:off x="6624547" y="1526245"/>
            <a:ext cx="264498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Node Expanded by Dijkstra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Arad</a:t>
            </a:r>
          </a:p>
          <a:p>
            <a:r>
              <a:rPr lang="en-US" sz="1050" dirty="0" err="1">
                <a:solidFill>
                  <a:schemeClr val="bg2"/>
                </a:solidFill>
                <a:latin typeface="Times" pitchFamily="2" charset="0"/>
              </a:rPr>
              <a:t>Zerind</a:t>
            </a:r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	</a:t>
            </a:r>
            <a:r>
              <a:rPr lang="en-US" sz="1050" dirty="0">
                <a:latin typeface="Times" pitchFamily="2" charset="0"/>
              </a:rPr>
              <a:t>75</a:t>
            </a:r>
          </a:p>
          <a:p>
            <a:r>
              <a:rPr lang="en-US" sz="1050" dirty="0">
                <a:solidFill>
                  <a:schemeClr val="bg2"/>
                </a:solidFill>
                <a:latin typeface="Times" pitchFamily="2" charset="0"/>
              </a:rPr>
              <a:t>Timisoara	118</a:t>
            </a:r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Sibiu		</a:t>
            </a:r>
            <a:endParaRPr lang="en-US" sz="1050" dirty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Oradea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Lugoj		</a:t>
            </a:r>
          </a:p>
          <a:p>
            <a:r>
              <a:rPr lang="en-US" sz="1050" dirty="0">
                <a:latin typeface="Times" pitchFamily="2" charset="0"/>
              </a:rPr>
              <a:t>		</a:t>
            </a:r>
          </a:p>
        </p:txBody>
      </p:sp>
      <p:sp>
        <p:nvSpPr>
          <p:cNvPr id="96" name="Google Shape;92;p14">
            <a:extLst>
              <a:ext uri="{FF2B5EF4-FFF2-40B4-BE49-F238E27FC236}">
                <a16:creationId xmlns:a16="http://schemas.microsoft.com/office/drawing/2014/main" id="{636B928B-C911-C143-9780-B978943C70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491" y="463105"/>
            <a:ext cx="133042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Dijkstra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4958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7218</Words>
  <Application>Microsoft Office PowerPoint</Application>
  <PresentationFormat>On-screen Show (16:9)</PresentationFormat>
  <Paragraphs>2641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Lato</vt:lpstr>
      <vt:lpstr>Arial</vt:lpstr>
      <vt:lpstr>Annai MN</vt:lpstr>
      <vt:lpstr>Times</vt:lpstr>
      <vt:lpstr>Times New Roman</vt:lpstr>
      <vt:lpstr>Raleway</vt:lpstr>
      <vt:lpstr>Cambria Math</vt:lpstr>
      <vt:lpstr>Streamline</vt:lpstr>
      <vt:lpstr>A* Search Algorithm</vt:lpstr>
      <vt:lpstr>A* Search </vt:lpstr>
      <vt:lpstr>Dijkstra Algorithm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Heuristic </vt:lpstr>
      <vt:lpstr>Summary</vt:lpstr>
      <vt:lpstr>A*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Admissible Heuristic and Dominance</vt:lpstr>
      <vt:lpstr>Consistent Heuristic </vt:lpstr>
      <vt:lpstr>Consistent Heuristic </vt:lpstr>
      <vt:lpstr>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Search Algorithm</dc:title>
  <cp:lastModifiedBy>Windows</cp:lastModifiedBy>
  <cp:revision>5</cp:revision>
  <dcterms:modified xsi:type="dcterms:W3CDTF">2023-08-21T05:02:45Z</dcterms:modified>
</cp:coreProperties>
</file>