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83" r:id="rId6"/>
    <p:sldId id="284" r:id="rId7"/>
    <p:sldId id="285" r:id="rId8"/>
    <p:sldId id="258" r:id="rId9"/>
    <p:sldId id="259" r:id="rId10"/>
    <p:sldId id="260" r:id="rId11"/>
    <p:sldId id="262" r:id="rId12"/>
    <p:sldId id="263" r:id="rId13"/>
    <p:sldId id="278" r:id="rId14"/>
    <p:sldId id="264" r:id="rId15"/>
    <p:sldId id="279" r:id="rId16"/>
    <p:sldId id="266" r:id="rId17"/>
    <p:sldId id="267" r:id="rId18"/>
    <p:sldId id="281" r:id="rId19"/>
    <p:sldId id="268" r:id="rId20"/>
    <p:sldId id="269" r:id="rId21"/>
    <p:sldId id="270" r:id="rId22"/>
    <p:sldId id="271" r:id="rId23"/>
    <p:sldId id="272" r:id="rId24"/>
    <p:sldId id="293" r:id="rId25"/>
    <p:sldId id="280" r:id="rId26"/>
    <p:sldId id="273" r:id="rId27"/>
    <p:sldId id="274" r:id="rId28"/>
    <p:sldId id="275" r:id="rId29"/>
    <p:sldId id="282" r:id="rId30"/>
    <p:sldId id="286" r:id="rId31"/>
    <p:sldId id="287" r:id="rId32"/>
    <p:sldId id="289" r:id="rId33"/>
    <p:sldId id="291" r:id="rId34"/>
    <p:sldId id="288" r:id="rId35"/>
    <p:sldId id="292" r:id="rId36"/>
    <p:sldId id="277" r:id="rId37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39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0939" y="551179"/>
            <a:ext cx="774192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1207" y="1914297"/>
            <a:ext cx="7540444" cy="365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8450" y="554990"/>
            <a:ext cx="18669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390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ctoring_problem" TargetMode="External"/><Relationship Id="rId3" Type="http://schemas.openxmlformats.org/officeDocument/2006/relationships/hyperlink" Target="https://en.wikipedia.org/wiki/Leonard_Adleman" TargetMode="External"/><Relationship Id="rId2" Type="http://schemas.openxmlformats.org/officeDocument/2006/relationships/hyperlink" Target="https://en.wikipedia.org/wiki/Adi_Shamir" TargetMode="External"/><Relationship Id="rId1" Type="http://schemas.openxmlformats.org/officeDocument/2006/relationships/hyperlink" Target="https://en.wikipedia.org/wiki/Ron_Riv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src.nist.gov/csrc/media/publications/fips/197/final/documents/fips-197.pdf" TargetMode="External"/><Relationship Id="rId2" Type="http://schemas.openxmlformats.org/officeDocument/2006/relationships/hyperlink" Target="http://security.nknu.edu.tw/textbook/Rijndael_2002.pdf" TargetMode="External"/><Relationship Id="rId1" Type="http://schemas.openxmlformats.org/officeDocument/2006/relationships/hyperlink" Target="https://www.cs.miami.edu/home/burt/learning/Csc688.012/rijndael/rijndael_doc_V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70940" y="3117215"/>
            <a:ext cx="7741920" cy="7023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122930" marR="5080" indent="-3110230" algn="ctr">
              <a:lnSpc>
                <a:spcPts val="4930"/>
              </a:lnSpc>
              <a:spcBef>
                <a:spcPts val="555"/>
              </a:spcBef>
            </a:pP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Cryptography</a:t>
            </a:r>
            <a:endParaRPr lang="en-US" spc="-5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How Does</a:t>
            </a: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work?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5440" y="2448560"/>
            <a:ext cx="1296670" cy="586105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Calibri" panose="020F0502020204030204" charset="0"/>
                <a:cs typeface="Calibri" panose="020F0502020204030204" charset="0"/>
              </a:rPr>
              <a:t>D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89" y="2825750"/>
            <a:ext cx="1224280" cy="107950"/>
            <a:chOff x="935989" y="2825750"/>
            <a:chExt cx="1224280" cy="107950"/>
          </a:xfrm>
        </p:grpSpPr>
        <p:sp>
          <p:nvSpPr>
            <p:cNvPr id="5" name="object 5"/>
            <p:cNvSpPr/>
            <p:nvPr/>
          </p:nvSpPr>
          <p:spPr>
            <a:xfrm>
              <a:off x="93598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9770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492500" y="2825750"/>
            <a:ext cx="1223010" cy="107950"/>
            <a:chOff x="3492500" y="2825750"/>
            <a:chExt cx="1223010" cy="107950"/>
          </a:xfrm>
        </p:grpSpPr>
        <p:sp>
          <p:nvSpPr>
            <p:cNvPr id="8" name="object 8"/>
            <p:cNvSpPr/>
            <p:nvPr/>
          </p:nvSpPr>
          <p:spPr>
            <a:xfrm>
              <a:off x="3492500" y="2880360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54219" y="282575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400040" y="2825750"/>
            <a:ext cx="1224280" cy="107950"/>
            <a:chOff x="5400040" y="2825750"/>
            <a:chExt cx="1224280" cy="107950"/>
          </a:xfrm>
        </p:grpSpPr>
        <p:sp>
          <p:nvSpPr>
            <p:cNvPr id="11" name="object 11"/>
            <p:cNvSpPr/>
            <p:nvPr/>
          </p:nvSpPr>
          <p:spPr>
            <a:xfrm>
              <a:off x="5400040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61760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027669" y="2825750"/>
            <a:ext cx="1224280" cy="107950"/>
            <a:chOff x="8027669" y="2825750"/>
            <a:chExt cx="1224280" cy="107950"/>
          </a:xfrm>
        </p:grpSpPr>
        <p:sp>
          <p:nvSpPr>
            <p:cNvPr id="14" name="object 14"/>
            <p:cNvSpPr/>
            <p:nvPr/>
          </p:nvSpPr>
          <p:spPr>
            <a:xfrm>
              <a:off x="802766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08938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754629" y="3239770"/>
            <a:ext cx="107950" cy="935990"/>
            <a:chOff x="2754629" y="3239770"/>
            <a:chExt cx="107950" cy="935990"/>
          </a:xfrm>
        </p:grpSpPr>
        <p:sp>
          <p:nvSpPr>
            <p:cNvPr id="17" name="object 17"/>
            <p:cNvSpPr/>
            <p:nvPr/>
          </p:nvSpPr>
          <p:spPr>
            <a:xfrm>
              <a:off x="2807969" y="3394710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54629" y="323977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362190" y="3167379"/>
            <a:ext cx="107950" cy="935990"/>
            <a:chOff x="7362190" y="3167379"/>
            <a:chExt cx="107950" cy="935990"/>
          </a:xfrm>
        </p:grpSpPr>
        <p:sp>
          <p:nvSpPr>
            <p:cNvPr id="20" name="object 20"/>
            <p:cNvSpPr/>
            <p:nvPr/>
          </p:nvSpPr>
          <p:spPr>
            <a:xfrm>
              <a:off x="7415530" y="3322319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62190" y="316737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160270" y="2519679"/>
            <a:ext cx="1295400" cy="499745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latin typeface="Calibri" panose="020F0502020204030204" charset="0"/>
                <a:cs typeface="Calibri" panose="020F0502020204030204" charset="0"/>
              </a:rPr>
              <a:t>E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780" y="2531109"/>
            <a:ext cx="11036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m(12</a:t>
            </a: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b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sz="1800" spc="5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s)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2387600"/>
            <a:ext cx="11036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m(12</a:t>
            </a: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b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sz="1800" spc="5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s)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5899" y="4235450"/>
            <a:ext cx="139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k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0440" y="4180839"/>
            <a:ext cx="139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k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8860" y="2026920"/>
            <a:ext cx="6991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E(m</a:t>
            </a:r>
            <a:r>
              <a:rPr sz="1800" spc="5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k)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5300" y="2026920"/>
            <a:ext cx="647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D(</a:t>
            </a: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sz="1800" spc="5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k)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3820" y="2458720"/>
            <a:ext cx="10388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(1</a:t>
            </a: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8b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sz="1800" spc="5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s)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05120" y="2458720"/>
            <a:ext cx="10388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n(128bits)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680" y="5123179"/>
            <a:ext cx="8059420" cy="13614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913130" marR="2313305" indent="-900430">
              <a:lnSpc>
                <a:spcPct val="93000"/>
              </a:lnSpc>
              <a:spcBef>
                <a:spcPts val="245"/>
              </a:spcBef>
            </a:pP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Here, </a:t>
            </a:r>
            <a:r>
              <a:rPr lang="en-US" sz="1800" spc="-10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encryption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symmetric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block cipher 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m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plaintext message of size 128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bits  </a:t>
            </a:r>
            <a:endParaRPr sz="1800" spc="-5" dirty="0">
              <a:latin typeface="Calibri" panose="020F0502020204030204" charset="0"/>
              <a:cs typeface="Calibri" panose="020F0502020204030204" charset="0"/>
            </a:endParaRPr>
          </a:p>
          <a:p>
            <a:pPr marL="913130" marR="2313305" indent="-900430">
              <a:lnSpc>
                <a:spcPct val="93000"/>
              </a:lnSpc>
              <a:spcBef>
                <a:spcPts val="245"/>
              </a:spcBef>
            </a:pP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sz="18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lang="en-US" sz="18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ciphertext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913130" marR="5080">
              <a:lnSpc>
                <a:spcPts val="2010"/>
              </a:lnSpc>
              <a:spcBef>
                <a:spcPts val="50"/>
              </a:spcBef>
            </a:pP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k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key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size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128</a:t>
            </a:r>
            <a:r>
              <a:rPr lang="en-US" sz="18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bits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which is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same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for both encryption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and decryption  </a:t>
            </a:r>
            <a:endParaRPr sz="1800" spc="-10" dirty="0">
              <a:latin typeface="Calibri" panose="020F0502020204030204" charset="0"/>
              <a:cs typeface="Calibri" panose="020F0502020204030204" charset="0"/>
            </a:endParaRPr>
          </a:p>
          <a:p>
            <a:pPr marL="913130" marR="5080">
              <a:lnSpc>
                <a:spcPts val="2010"/>
              </a:lnSpc>
              <a:spcBef>
                <a:spcPts val="50"/>
              </a:spcBef>
            </a:pP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sz="1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=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Decryption function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for symmetric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block</a:t>
            </a:r>
            <a:r>
              <a:rPr sz="1800" spc="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cipher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554990"/>
            <a:ext cx="881634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r>
              <a:rPr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	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encryption and</a:t>
            </a:r>
            <a:r>
              <a:rPr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decryption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7505" y="1502424"/>
            <a:ext cx="5297343" cy="58494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062" y="1296987"/>
            <a:ext cx="7305675" cy="4962525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How Does</a:t>
            </a: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work?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326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8470"/>
            <a:ext cx="8423275" cy="29978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275"/>
              </a:spcBef>
              <a:tabLst>
                <a:tab pos="1874520" algn="l"/>
                <a:tab pos="2228850" algn="l"/>
                <a:tab pos="2441575" algn="l"/>
              </a:tabLst>
            </a:pPr>
            <a:r>
              <a:rPr sz="24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KeyExpansions</a:t>
            </a:r>
            <a:r>
              <a:rPr lang="en-US" sz="24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-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key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Expansion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process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given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128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bits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cipher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key is stored in [4]x[4] bytes matrix (16*8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128 bits)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then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four column words 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key matrix is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expanded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into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schedule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44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words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(44*4=176) resulting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11 round keys</a:t>
            </a:r>
            <a:r>
              <a:rPr sz="24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(176/11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16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bytes or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128</a:t>
            </a:r>
            <a:r>
              <a:rPr sz="2400" spc="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bits).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12700" marR="210820">
              <a:lnSpc>
                <a:spcPts val="2700"/>
              </a:lnSpc>
              <a:spcBef>
                <a:spcPts val="1480"/>
              </a:spcBef>
              <a:tabLst>
                <a:tab pos="385445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round keys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=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Nr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+ 1.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Where Nr is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number of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rounds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(which is 10</a:t>
            </a:r>
            <a:r>
              <a:rPr sz="2400" spc="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2400" spc="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case</a:t>
            </a:r>
            <a:r>
              <a:rPr lang="en-US"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128 bits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key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size) So here the  round keys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sz="24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11.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274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4" y="2037102"/>
            <a:ext cx="10050436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7793355" cy="974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SubBytes</a:t>
            </a:r>
            <a:r>
              <a:rPr lang="en-US"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- Each element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of the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matrix is  replaced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the an element 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s-box</a:t>
            </a:r>
            <a:r>
              <a:rPr sz="3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matrix.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443" y="3099915"/>
            <a:ext cx="7830686" cy="37112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129603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SubBytes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element {d1} corresponding value is</a:t>
            </a:r>
            <a:r>
              <a:rPr sz="3200" spc="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{3e}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2880360"/>
            <a:ext cx="9144000" cy="3926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79900" y="6978650"/>
            <a:ext cx="1505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Rijndael</a:t>
            </a:r>
            <a:r>
              <a:rPr sz="18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S-box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65341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US" sz="3200" spc="-10" dirty="0">
                <a:latin typeface="Calibri" panose="020F0502020204030204" charset="0"/>
                <a:cs typeface="Calibri" panose="020F0502020204030204" charset="0"/>
              </a:rPr>
              <a:t>Inverse </a:t>
            </a:r>
            <a:r>
              <a:rPr sz="3200" spc="-10" dirty="0" err="1">
                <a:latin typeface="Calibri" panose="020F0502020204030204" charset="0"/>
                <a:cs typeface="Calibri" panose="020F0502020204030204" charset="0"/>
              </a:rPr>
              <a:t>SubBytes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2050" name="Picture 2" descr="AES S-box input and output question - Cryptography Stack Exchan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235237"/>
            <a:ext cx="7283449" cy="53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3420" cy="461200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SubBytes</a:t>
            </a:r>
            <a:endParaRPr sz="3200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700" marR="457200">
              <a:lnSpc>
                <a:spcPts val="3590"/>
              </a:lnSpc>
              <a:spcBef>
                <a:spcPts val="1495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S-box is a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special lookup table which is  constructed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Galois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fields.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The Generating function used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this algorithm 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GF(2^8)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i.e.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256 values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possible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1311910">
              <a:lnSpc>
                <a:spcPts val="3590"/>
              </a:lnSpc>
              <a:spcBef>
                <a:spcPts val="1485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The elements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of the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sbox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written in  hexadecimal system</a:t>
            </a:r>
            <a:endParaRPr lang="en-US" sz="3200" spc="-1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761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124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423275" cy="28676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Shift</a:t>
            </a:r>
            <a:r>
              <a:rPr sz="3200" spc="-2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Rows</a:t>
            </a:r>
            <a:endParaRPr sz="32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700" marR="4114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this step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rows of the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block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cylindrically  shifted in left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direction.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  <a:tabLst>
                <a:tab pos="2868295" algn="l"/>
              </a:tabLst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first</a:t>
            </a:r>
            <a:r>
              <a:rPr sz="32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row</a:t>
            </a:r>
            <a:r>
              <a:rPr sz="3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lang="en-US" sz="32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untouched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, the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second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by one 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shift, third by two and fourth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by</a:t>
            </a:r>
            <a:r>
              <a:rPr sz="3200" spc="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3.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4809" y="4644183"/>
            <a:ext cx="6988574" cy="2368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 panose="020F0502020204030204" charset="0"/>
                <a:cs typeface="Calibri" panose="020F0502020204030204" charset="0"/>
              </a:rPr>
              <a:t>Cryptography</a:t>
            </a:r>
            <a:endParaRPr spc="-1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6" name="Picture 2" descr="Cryptograph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17" y="1492250"/>
            <a:ext cx="5331165" cy="52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19621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Shift</a:t>
            </a:r>
            <a:r>
              <a:rPr sz="3200" spc="-8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Rows</a:t>
            </a:r>
            <a:endParaRPr sz="3200" spc="-10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557" y="2764815"/>
            <a:ext cx="8669013" cy="34407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17240" y="6779259"/>
            <a:ext cx="3678554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Resulting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matrix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after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shift</a:t>
            </a:r>
            <a:r>
              <a:rPr sz="18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operation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394144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165"/>
              </a:spcBef>
            </a:pPr>
            <a:r>
              <a:rPr sz="29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Mix</a:t>
            </a:r>
            <a:r>
              <a:rPr sz="2900" spc="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columns</a:t>
            </a:r>
            <a:endParaRPr sz="29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dirty="0">
                <a:latin typeface="Calibri" panose="020F0502020204030204" charset="0"/>
                <a:cs typeface="Calibri" panose="020F0502020204030204" charset="0"/>
              </a:rPr>
              <a:t>This is the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most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important part of the</a:t>
            </a:r>
            <a:r>
              <a:rPr sz="2900" spc="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algorithm</a:t>
            </a:r>
            <a:endParaRPr sz="2900">
              <a:latin typeface="Calibri" panose="020F0502020204030204" charset="0"/>
              <a:cs typeface="Calibri" panose="020F0502020204030204" charset="0"/>
            </a:endParaRP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causes the flip of bits to spread all over the</a:t>
            </a:r>
            <a:r>
              <a:rPr sz="2900" spc="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block</a:t>
            </a:r>
            <a:endParaRPr sz="2900">
              <a:latin typeface="Calibri" panose="020F0502020204030204" charset="0"/>
              <a:cs typeface="Calibri" panose="020F0502020204030204" charset="0"/>
            </a:endParaRPr>
          </a:p>
          <a:p>
            <a:pPr marL="335280" marR="5080">
              <a:lnSpc>
                <a:spcPct val="131000"/>
              </a:lnSpc>
              <a:spcBef>
                <a:spcPts val="15"/>
              </a:spcBef>
            </a:pP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this step the block is multiplied with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fixed matrix.  The multiplication is field multiplication in </a:t>
            </a:r>
            <a:r>
              <a:rPr sz="2900" spc="-5" dirty="0">
                <a:latin typeface="Calibri" panose="020F0502020204030204" charset="0"/>
                <a:cs typeface="Calibri" panose="020F0502020204030204" charset="0"/>
              </a:rPr>
              <a:t>galois</a:t>
            </a:r>
            <a:r>
              <a:rPr sz="2900" spc="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field.</a:t>
            </a:r>
            <a:endParaRPr sz="2900">
              <a:latin typeface="Calibri" panose="020F0502020204030204" charset="0"/>
              <a:cs typeface="Calibri" panose="020F0502020204030204" charset="0"/>
            </a:endParaRPr>
          </a:p>
          <a:p>
            <a:pPr marL="335280" marR="415290">
              <a:lnSpc>
                <a:spcPts val="3260"/>
              </a:lnSpc>
              <a:spcBef>
                <a:spcPts val="1360"/>
              </a:spcBef>
            </a:pPr>
            <a:r>
              <a:rPr sz="2900" dirty="0">
                <a:latin typeface="Calibri" panose="020F0502020204030204" charset="0"/>
                <a:cs typeface="Calibri" panose="020F0502020204030204" charset="0"/>
              </a:rPr>
              <a:t>For each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row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there are 16 multiplication, 12 XORs  and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a 4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byte output.</a:t>
            </a:r>
            <a:endParaRPr sz="29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80" y="24295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80" y="30073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" y="35852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" y="41630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80" y="474217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36791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Mix</a:t>
            </a:r>
            <a:r>
              <a:rPr sz="32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Columns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59050"/>
            <a:ext cx="10083800" cy="35315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85645"/>
            <a:ext cx="10020300" cy="358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431292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Calibri" panose="020F0502020204030204" charset="0"/>
                <a:cs typeface="Calibri" panose="020F0502020204030204" charset="0"/>
              </a:rPr>
              <a:t>Inverse Mix</a:t>
            </a:r>
            <a:r>
              <a:rPr sz="32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Columns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2994466"/>
            <a:ext cx="9210882" cy="24589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6390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Add </a:t>
            </a:r>
            <a:r>
              <a:rPr sz="3200" spc="-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round</a:t>
            </a:r>
            <a:r>
              <a:rPr sz="3200" spc="-9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key</a:t>
            </a:r>
            <a:endParaRPr sz="3200" spc="-5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511" y="3094989"/>
            <a:ext cx="7840112" cy="3768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4690" cy="240728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Add </a:t>
            </a:r>
            <a:r>
              <a:rPr sz="3200" spc="-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round</a:t>
            </a:r>
            <a:r>
              <a:rPr sz="3200" spc="-1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key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136842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this step each byte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XOR-ed with  corresponding element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of key's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 matrix.</a:t>
            </a:r>
            <a:endParaRPr sz="32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30480">
              <a:lnSpc>
                <a:spcPts val="3590"/>
              </a:lnSpc>
              <a:spcBef>
                <a:spcPts val="1410"/>
              </a:spcBef>
            </a:pPr>
            <a:endParaRPr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Analysis of</a:t>
            </a:r>
            <a:r>
              <a:rPr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Steps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104900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374650" marR="1490980">
              <a:lnSpc>
                <a:spcPts val="3590"/>
              </a:lnSpc>
              <a:spcBef>
                <a:spcPts val="425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the last round </a:t>
            </a:r>
            <a:r>
              <a:rPr lang="en-US" spc="-10" dirty="0">
                <a:latin typeface="Calibri" panose="020F0502020204030204" charset="0"/>
                <a:cs typeface="Calibri" panose="020F0502020204030204" charset="0"/>
              </a:rPr>
              <a:t>of Encryption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mix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column step is  skipped.</a:t>
            </a:r>
            <a:endParaRPr spc="-1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Self Study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5625" y="1720850"/>
            <a:ext cx="9744075" cy="1673860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Rationale behind the steps</a:t>
            </a:r>
            <a:endParaRPr lang="en-US" spc="-5" dirty="0">
              <a:latin typeface="Calibri" panose="020F0502020204030204" charset="0"/>
              <a:cs typeface="Calibri" panose="020F0502020204030204" charset="0"/>
            </a:endParaRP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 err="1">
                <a:latin typeface="Calibri" panose="020F0502020204030204" charset="0"/>
                <a:cs typeface="Calibri" panose="020F0502020204030204" charset="0"/>
              </a:rPr>
              <a:t>Sbox</a:t>
            </a: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 and Inverse </a:t>
            </a:r>
            <a:r>
              <a:rPr lang="en-US" spc="-5" dirty="0" err="1">
                <a:latin typeface="Calibri" panose="020F0502020204030204" charset="0"/>
                <a:cs typeface="Calibri" panose="020F0502020204030204" charset="0"/>
              </a:rPr>
              <a:t>Sbox</a:t>
            </a: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 table generation</a:t>
            </a:r>
            <a:endParaRPr lang="en-US" spc="-5" dirty="0">
              <a:latin typeface="Calibri" panose="020F0502020204030204" charset="0"/>
              <a:cs typeface="Calibri" panose="020F0502020204030204" charset="0"/>
            </a:endParaRP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pc="-5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100" y="554990"/>
            <a:ext cx="4114800" cy="67691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RSA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4316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RSA is one of the oldest asymmetric encryption algorithm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 acronym "RSA" comes from the surnames of 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hlinkClick r:id="rId1" tooltip="Ron Rivest"/>
              </a:rPr>
              <a:t>Ron Rivest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, 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hlinkClick r:id="rId2" tooltip="Adi Shamir"/>
              </a:rPr>
              <a:t>Adi Shamir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 and 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hlinkClick r:id="rId3" tooltip="Leonard Adleman"/>
              </a:rPr>
              <a:t>Leonard Adleman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security of RSA relies on the practical difficulty of factoring the product of two large prime numbers, the "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hlinkClick r:id="rId4" tooltip="Factoring problem"/>
              </a:rPr>
              <a:t>factoring problem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".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 panose="020F0502020204030204" charset="0"/>
                <a:cs typeface="Calibri" panose="020F0502020204030204" charset="0"/>
              </a:rPr>
              <a:t>Cryptography</a:t>
            </a:r>
            <a:endParaRPr spc="-1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2760" y="1641512"/>
            <a:ext cx="8962389" cy="2127250"/>
          </a:xfrm>
          <a:prstGeom prst="rect">
            <a:avLst/>
          </a:prstGeom>
        </p:spPr>
        <p:txBody>
          <a:bodyPr vert="horz" wrap="square" lIns="0" tIns="771905" rIns="0" bIns="0" rtlCol="0">
            <a:spAutoFit/>
          </a:bodyPr>
          <a:lstStyle/>
          <a:p>
            <a:pPr marL="231775" marR="5080">
              <a:lnSpc>
                <a:spcPct val="98000"/>
              </a:lnSpc>
              <a:spcBef>
                <a:spcPts val="180"/>
              </a:spcBef>
            </a:pPr>
            <a:r>
              <a:rPr lang="en-US" sz="3000" dirty="0">
                <a:latin typeface="Calibri" panose="020F0502020204030204" charset="0"/>
                <a:cs typeface="Calibri" panose="020F0502020204030204" charset="0"/>
              </a:rPr>
              <a:t>Cryptography is the study of secure communications techniques that allow only the sender and intended recipient of a message to view its contents.</a:t>
            </a:r>
            <a:endParaRPr sz="3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5556250"/>
            <a:ext cx="814959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Calibri" panose="020F0502020204030204" charset="0"/>
                <a:cs typeface="Calibri" panose="020F0502020204030204" charset="0"/>
              </a:rPr>
              <a:t>ABC </a:t>
            </a:r>
            <a:r>
              <a:rPr sz="3000" spc="-5" dirty="0">
                <a:latin typeface="Calibri" panose="020F0502020204030204" charset="0"/>
                <a:cs typeface="Calibri" panose="020F0502020204030204" charset="0"/>
              </a:rPr>
              <a:t>(meaningful message)-&gt;</a:t>
            </a:r>
            <a:r>
              <a:rPr sz="30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000" spc="-5" dirty="0">
                <a:latin typeface="Calibri" panose="020F0502020204030204" charset="0"/>
                <a:cs typeface="Calibri" panose="020F0502020204030204" charset="0"/>
              </a:rPr>
              <a:t>ZYX(cipher)</a:t>
            </a:r>
            <a:endParaRPr sz="3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425450"/>
            <a:ext cx="6934200" cy="676910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RSA algorithm steps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147701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Key-Generation</a:t>
            </a:r>
            <a:endParaRPr lang="en-US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0705" y="2238121"/>
            <a:ext cx="8443595" cy="3970318"/>
          </a:xfrm>
          <a:prstGeom prst="rect">
            <a:avLst/>
          </a:prstGeom>
          <a:solidFill>
            <a:srgbClr val="FE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Step-1: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two large prime numbers p and q where p ≠ q.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Step-2: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n = p * q.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Step-3: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Ф(n) = (p-1) * (q-1).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Step-4: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e such that, e is relatively prime to Ф(n), i.e.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(e, Ф(n)) = 1 and 1 &lt; e &lt; Ф(n)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Step-5: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d = e 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-1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Ф(n) or ed = 1 mod Ф(n).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Step-6: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Public key = {e, n}, private key = {d, n}.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450" y="554990"/>
            <a:ext cx="2914650" cy="676910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Example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1" y="1093629"/>
            <a:ext cx="8845691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Select two prime numbers p and q where p ≠ q.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Two prime numbers p = 13, q = 11.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 n = p * q.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 = p * q = 13 * 11 = 143.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3: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 Ф(n) = (p-1) * (q-1).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Ф(n) = (13 – 1) * (11 – 1) = 12 * 10 = 120.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4: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Select e such that, e is relatively prime to Ф(n),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i.e.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(e, Ф(n)) = 1 and 1 &lt; e &lt; Ф(n).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e = 13,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(13, 120) = 1.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ambria" panose="02040503050406030204" pitchFamily="18" charset="0"/>
              </a:rPr>
              <a:t>See Euler’s Totient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5" y="471377"/>
            <a:ext cx="8962389" cy="6894195"/>
          </a:xfrm>
        </p:spPr>
        <p:txBody>
          <a:bodyPr/>
          <a:lstStyle/>
          <a:p>
            <a:pPr marL="270510" algn="just"/>
            <a:r>
              <a:rPr lang="en-US" b="1" i="0" u="sng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5: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 d = e 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or e * d = 1 mod 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Finding d: e * d 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= 1 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13 * d mod 120 = 1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(How to find:   d *e = 1 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((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*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) + 1) / e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(120 + 1) / 13 = 9.30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1)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(240 + 1) / 13 = 18.53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2)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(360 + 1) / 13 = 27.76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3)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(480 + 1) / 13 = 37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4))</a:t>
            </a: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270510" algn="just"/>
            <a:endParaRPr lang="en-US" dirty="0">
              <a:solidFill>
                <a:srgbClr val="333333"/>
              </a:solidFill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6: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Public key = {e, n}, private key = {d, n}.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Public key = {13, 143}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and private key = {37, 143}.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654050"/>
            <a:ext cx="8962389" cy="1477010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2. Encryption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511" y="1949450"/>
            <a:ext cx="934948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Find out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cipher text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using the formula,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 = P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where, P &lt; n.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Plain text P = 13. (Where, P &lt;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 = P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= 13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13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143 = 52.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533" y="741368"/>
            <a:ext cx="8962389" cy="1477010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3. Decryption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7593" y="1949450"/>
            <a:ext cx="87486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 = C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mod n. Plain text P can be obtain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using the given formula.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Cipher text C = 52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 = C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= 52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37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143 = 13.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554990"/>
            <a:ext cx="5791200" cy="67691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References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9244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  <a:hlinkClick r:id="rId1"/>
              </a:rPr>
              <a:t>AES Proposal: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  <a:hlinkClick r:id="rId1"/>
              </a:rPr>
              <a:t>Rijndael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, Joan Daemen, Vincent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Rijmen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  <a:hlinkClick r:id="rId2"/>
              </a:rPr>
              <a:t>The Design of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  <a:hlinkClick r:id="rId2"/>
              </a:rPr>
              <a:t>Rijndael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, Joan Daemen, Vincent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Rijmen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  <a:hlinkClick r:id="rId3"/>
              </a:rPr>
              <a:t>https://csrc.nist.gov/csrc/media/publications/fips/197/final/documents/fips-197.pdf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431665"/>
          </a:xfrm>
        </p:spPr>
        <p:txBody>
          <a:bodyPr/>
          <a:lstStyle/>
          <a:p>
            <a:pPr algn="ctr"/>
            <a:r>
              <a:rPr lang="en-US" sz="7200" dirty="0">
                <a:latin typeface="Calibri" panose="020F0502020204030204" charset="0"/>
                <a:cs typeface="Calibri" panose="020F0502020204030204" charset="0"/>
              </a:rPr>
              <a:t>Symmetric </a:t>
            </a:r>
            <a:endParaRPr lang="en-US" sz="7200" dirty="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sz="7200" dirty="0">
                <a:latin typeface="Calibri" panose="020F0502020204030204" charset="0"/>
                <a:cs typeface="Calibri" panose="020F0502020204030204" charset="0"/>
              </a:rPr>
              <a:t>vs </a:t>
            </a:r>
            <a:endParaRPr lang="en-US" sz="7200" dirty="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sz="7200" dirty="0">
                <a:latin typeface="Calibri" panose="020F0502020204030204" charset="0"/>
                <a:cs typeface="Calibri" panose="020F0502020204030204" charset="0"/>
              </a:rPr>
              <a:t>Asymmetric</a:t>
            </a:r>
            <a:endParaRPr lang="en-US" sz="7200" dirty="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sz="7200" dirty="0">
                <a:latin typeface="Calibri" panose="020F0502020204030204" charset="0"/>
                <a:cs typeface="Calibri" panose="020F0502020204030204" charset="0"/>
              </a:rPr>
              <a:t> Cryptography</a:t>
            </a:r>
            <a:endParaRPr lang="en-US" sz="7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462"/>
            <a:ext cx="10083800" cy="5117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0919"/>
            <a:ext cx="10083800" cy="4774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0" y="554990"/>
            <a:ext cx="343789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 panose="020F0502020204030204" charset="0"/>
                <a:cs typeface="Calibri" panose="020F0502020204030204" charset="0"/>
              </a:rPr>
              <a:t>What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pc="-3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AES?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8542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718310"/>
            <a:ext cx="8425815" cy="40074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3000"/>
              </a:lnSpc>
              <a:spcBef>
                <a:spcPts val="355"/>
              </a:spcBef>
            </a:pP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AES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encryption standard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chosen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by the 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National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Institute of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Standards and  </a:t>
            </a:r>
            <a:r>
              <a:rPr sz="3150" spc="-35" dirty="0">
                <a:latin typeface="Calibri" panose="020F0502020204030204" charset="0"/>
                <a:cs typeface="Calibri" panose="020F0502020204030204" charset="0"/>
              </a:rPr>
              <a:t>Technology(NIST), </a:t>
            </a:r>
            <a:r>
              <a:rPr sz="3150" spc="-20" dirty="0">
                <a:latin typeface="Calibri" panose="020F0502020204030204" charset="0"/>
                <a:cs typeface="Calibri" panose="020F0502020204030204" charset="0"/>
              </a:rPr>
              <a:t>USA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protect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classified 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information.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has been accepted world wide as 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desirable algorithm </a:t>
            </a:r>
            <a:r>
              <a:rPr sz="3150" spc="-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encrypt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sensitive</a:t>
            </a:r>
            <a:r>
              <a:rPr sz="3150" spc="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data.</a:t>
            </a:r>
            <a:endParaRPr sz="3150">
              <a:latin typeface="Calibri" panose="020F0502020204030204" charset="0"/>
              <a:cs typeface="Calibri" panose="020F0502020204030204" charset="0"/>
            </a:endParaRPr>
          </a:p>
          <a:p>
            <a:pPr marL="12700" marR="22860">
              <a:lnSpc>
                <a:spcPct val="93000"/>
              </a:lnSpc>
              <a:spcBef>
                <a:spcPts val="1395"/>
              </a:spcBef>
            </a:pPr>
            <a:r>
              <a:rPr sz="3150" spc="-5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is a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block cipher which operates on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block size  of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128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bits for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both encrypting as well </a:t>
            </a:r>
            <a:r>
              <a:rPr sz="3150" spc="-20" dirty="0">
                <a:latin typeface="Calibri" panose="020F0502020204030204" charset="0"/>
                <a:cs typeface="Calibri" panose="020F0502020204030204" charset="0"/>
              </a:rPr>
              <a:t>as  </a:t>
            </a: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decrypting.</a:t>
            </a:r>
            <a:endParaRPr sz="315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150" spc="-10" dirty="0">
                <a:latin typeface="Calibri" panose="020F0502020204030204" charset="0"/>
                <a:cs typeface="Calibri" panose="020F0502020204030204" charset="0"/>
              </a:rPr>
              <a:t>Each </a:t>
            </a:r>
            <a:r>
              <a:rPr sz="3150" spc="-20" dirty="0">
                <a:latin typeface="Calibri" panose="020F0502020204030204" charset="0"/>
                <a:cs typeface="Calibri" panose="020F0502020204030204" charset="0"/>
              </a:rPr>
              <a:t>Round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performs same</a:t>
            </a:r>
            <a:r>
              <a:rPr sz="31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150" spc="-15" dirty="0">
                <a:latin typeface="Calibri" panose="020F0502020204030204" charset="0"/>
                <a:cs typeface="Calibri" panose="020F0502020204030204" charset="0"/>
              </a:rPr>
              <a:t>operations.</a:t>
            </a:r>
            <a:endParaRPr sz="315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6339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7785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920" y="554990"/>
            <a:ext cx="269557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Why</a:t>
            </a:r>
            <a:r>
              <a:rPr spc="-3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AES?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390" y="18402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1602993"/>
            <a:ext cx="8642985" cy="42005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In 1990's the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cracking of DES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algorithm became</a:t>
            </a:r>
            <a:r>
              <a:rPr sz="265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possible.</a:t>
            </a:r>
            <a:endParaRPr sz="265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1283970">
              <a:lnSpc>
                <a:spcPts val="2980"/>
              </a:lnSpc>
              <a:spcBef>
                <a:spcPts val="1240"/>
              </a:spcBef>
            </a:pPr>
            <a:r>
              <a:rPr sz="2650" dirty="0">
                <a:latin typeface="Calibri" panose="020F0502020204030204" charset="0"/>
                <a:cs typeface="Calibri" panose="020F0502020204030204" charset="0"/>
              </a:rPr>
              <a:t>Around 50hrs of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bruteforcing allowed to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crack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the  message.</a:t>
            </a:r>
            <a:endParaRPr sz="265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9880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NIST started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searching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new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feasible algorithm and 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proposed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its requirement in</a:t>
            </a:r>
            <a:r>
              <a:rPr sz="265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1997.</a:t>
            </a:r>
            <a:endParaRPr sz="265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5562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2001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Rijndael algorithm designed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Rijment and 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Daemon of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Belgium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was declared as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the winner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the  competition.</a:t>
            </a:r>
            <a:r>
              <a:rPr lang="en-US" sz="2650" spc="-5" dirty="0">
                <a:latin typeface="Calibri" panose="020F0502020204030204" charset="0"/>
                <a:cs typeface="Calibri" panose="020F0502020204030204" charset="0"/>
              </a:rPr>
              <a:t> [1,2]</a:t>
            </a:r>
            <a:endParaRPr sz="265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It met all </a:t>
            </a:r>
            <a:r>
              <a:rPr sz="2650" spc="-30" dirty="0">
                <a:latin typeface="Calibri" panose="020F0502020204030204" charset="0"/>
                <a:cs typeface="Calibri" panose="020F0502020204030204" charset="0"/>
              </a:rPr>
              <a:t>Security,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Cost </a:t>
            </a:r>
            <a:r>
              <a:rPr sz="265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Implementation</a:t>
            </a:r>
            <a:r>
              <a:rPr sz="265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650" spc="-5" dirty="0">
                <a:latin typeface="Calibri" panose="020F0502020204030204" charset="0"/>
                <a:cs typeface="Calibri" panose="020F0502020204030204" charset="0"/>
              </a:rPr>
              <a:t>criteria.</a:t>
            </a:r>
            <a:r>
              <a:rPr lang="en-US" sz="2650" spc="-5" dirty="0">
                <a:latin typeface="Calibri" panose="020F0502020204030204" charset="0"/>
                <a:cs typeface="Calibri" panose="020F0502020204030204" charset="0"/>
              </a:rPr>
              <a:t> [3]</a:t>
            </a:r>
            <a:endParaRPr sz="265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36854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327406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41795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90" y="54622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How Does</a:t>
            </a:r>
            <a:r>
              <a:rPr lang="en-US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works?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433195"/>
          </a:xfrm>
          <a:prstGeom prst="rect">
            <a:avLst/>
          </a:prstGeom>
        </p:spPr>
        <p:txBody>
          <a:bodyPr vert="horz" wrap="square" lIns="0" tIns="175640" rIns="0" bIns="0" rtlCol="0">
            <a:spAutoFit/>
          </a:bodyPr>
          <a:lstStyle/>
          <a:p>
            <a:pPr marL="335280" marR="5080">
              <a:lnSpc>
                <a:spcPct val="94000"/>
              </a:lnSpc>
              <a:spcBef>
                <a:spcPts val="325"/>
              </a:spcBef>
            </a:pP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AES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basically repeats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4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major functions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to encrypt 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data.</a:t>
            </a:r>
            <a:r>
              <a:rPr lang="en-US" sz="29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It takes 128 bit block of data and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key</a:t>
            </a:r>
            <a:r>
              <a:rPr lang="en-US" sz="29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and gives 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ciphertext as output.</a:t>
            </a:r>
            <a:r>
              <a:rPr lang="en-US" sz="29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dirty="0">
                <a:latin typeface="Calibri" panose="020F0502020204030204" charset="0"/>
                <a:cs typeface="Calibri" panose="020F0502020204030204" charset="0"/>
              </a:rPr>
              <a:t>The functions</a:t>
            </a:r>
            <a:r>
              <a:rPr sz="29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900" spc="-5" dirty="0">
                <a:latin typeface="Calibri" panose="020F0502020204030204" charset="0"/>
                <a:cs typeface="Calibri" panose="020F0502020204030204" charset="0"/>
              </a:rPr>
              <a:t>are:</a:t>
            </a:r>
            <a:endParaRPr sz="29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80" y="3822953"/>
            <a:ext cx="4147820" cy="238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sz="2900" dirty="0">
                <a:cs typeface="+mn-lt"/>
              </a:rPr>
              <a:t>I. </a:t>
            </a:r>
            <a:r>
              <a:rPr lang="en-US" sz="2900" dirty="0">
                <a:cs typeface="+mn-lt"/>
              </a:rPr>
              <a:t> </a:t>
            </a:r>
            <a:r>
              <a:rPr sz="2900" spc="5" dirty="0">
                <a:cs typeface="+mn-lt"/>
              </a:rPr>
              <a:t>Sub</a:t>
            </a:r>
            <a:r>
              <a:rPr lang="en-US" sz="2900" spc="5" dirty="0">
                <a:cs typeface="+mn-lt"/>
              </a:rPr>
              <a:t>stitute</a:t>
            </a:r>
            <a:r>
              <a:rPr sz="2900" spc="5" dirty="0">
                <a:cs typeface="+mn-lt"/>
              </a:rPr>
              <a:t> Bytes  </a:t>
            </a:r>
            <a:endParaRPr lang="en-US" sz="2900" spc="5" dirty="0">
              <a:cs typeface="+mn-lt"/>
            </a:endParaRPr>
          </a:p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sz="2900" spc="-15" dirty="0">
                <a:cs typeface="+mn-lt"/>
              </a:rPr>
              <a:t>II.</a:t>
            </a:r>
            <a:r>
              <a:rPr lang="en-US" sz="2900" spc="-15" dirty="0">
                <a:cs typeface="+mn-lt"/>
              </a:rPr>
              <a:t> </a:t>
            </a:r>
            <a:r>
              <a:rPr sz="2900" spc="-15" dirty="0">
                <a:cs typeface="+mn-lt"/>
              </a:rPr>
              <a:t>Shift </a:t>
            </a:r>
            <a:r>
              <a:rPr sz="2900" spc="-5" dirty="0">
                <a:cs typeface="+mn-lt"/>
              </a:rPr>
              <a:t>Rows  </a:t>
            </a:r>
            <a:endParaRPr lang="en-US" sz="2900" spc="-5" dirty="0">
              <a:cs typeface="+mn-lt"/>
            </a:endParaRPr>
          </a:p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sz="2900" spc="-45" dirty="0">
                <a:cs typeface="+mn-lt"/>
              </a:rPr>
              <a:t>III.</a:t>
            </a:r>
            <a:r>
              <a:rPr lang="en-US" sz="2900" spc="-45" dirty="0">
                <a:cs typeface="+mn-lt"/>
              </a:rPr>
              <a:t> </a:t>
            </a:r>
            <a:r>
              <a:rPr sz="2900" spc="-45" dirty="0">
                <a:cs typeface="+mn-lt"/>
              </a:rPr>
              <a:t>Mix </a:t>
            </a:r>
            <a:r>
              <a:rPr sz="2900" dirty="0">
                <a:cs typeface="+mn-lt"/>
              </a:rPr>
              <a:t>Columns  </a:t>
            </a:r>
            <a:endParaRPr lang="en-US" sz="2900" dirty="0">
              <a:cs typeface="+mn-lt"/>
            </a:endParaRPr>
          </a:p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sz="2900" spc="-100" dirty="0">
                <a:cs typeface="+mn-lt"/>
              </a:rPr>
              <a:t>IV.</a:t>
            </a:r>
            <a:r>
              <a:rPr lang="en-US" sz="2900" spc="-100" dirty="0">
                <a:cs typeface="+mn-lt"/>
              </a:rPr>
              <a:t> </a:t>
            </a:r>
            <a:r>
              <a:rPr sz="2900" spc="-100" dirty="0">
                <a:cs typeface="+mn-lt"/>
              </a:rPr>
              <a:t>Add</a:t>
            </a:r>
            <a:r>
              <a:rPr sz="2900" spc="-10" dirty="0">
                <a:cs typeface="+mn-lt"/>
              </a:rPr>
              <a:t> </a:t>
            </a:r>
            <a:r>
              <a:rPr sz="2900" dirty="0">
                <a:cs typeface="+mn-lt"/>
              </a:rPr>
              <a:t>Key</a:t>
            </a:r>
            <a:endParaRPr sz="2900" dirty="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5509</Words>
  <Application>WPS Presentation</Application>
  <PresentationFormat>Custom</PresentationFormat>
  <Paragraphs>300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SimSun</vt:lpstr>
      <vt:lpstr>Wingdings</vt:lpstr>
      <vt:lpstr>Liberation Sans</vt:lpstr>
      <vt:lpstr>RomanS</vt:lpstr>
      <vt:lpstr>DejaVu Serif</vt:lpstr>
      <vt:lpstr>OpenSymbol</vt:lpstr>
      <vt:lpstr>Microsoft YaHei</vt:lpstr>
      <vt:lpstr>Arial Unicode MS</vt:lpstr>
      <vt:lpstr>Calibri</vt:lpstr>
      <vt:lpstr>Cambria</vt:lpstr>
      <vt:lpstr>Arial Narrow</vt:lpstr>
      <vt:lpstr>Arial Rounded MT Bold</vt:lpstr>
      <vt:lpstr>AcadEref</vt:lpstr>
      <vt:lpstr>Times New Roman</vt:lpstr>
      <vt:lpstr>Office Theme</vt:lpstr>
      <vt:lpstr>Cryptography</vt:lpstr>
      <vt:lpstr>Cryptography</vt:lpstr>
      <vt:lpstr>Cryptography</vt:lpstr>
      <vt:lpstr>PowerPoint 演示文稿</vt:lpstr>
      <vt:lpstr>PowerPoint 演示文稿</vt:lpstr>
      <vt:lpstr>PowerPoint 演示文稿</vt:lpstr>
      <vt:lpstr>What is AES?</vt:lpstr>
      <vt:lpstr>Why AES?</vt:lpstr>
      <vt:lpstr>How Does	it works?</vt:lpstr>
      <vt:lpstr>How Does	it works?</vt:lpstr>
      <vt:lpstr>Steps for	encryption and decryption</vt:lpstr>
      <vt:lpstr>How Does	it works?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PowerPoint 演示文稿</vt:lpstr>
      <vt:lpstr>Analysis of Steps</vt:lpstr>
      <vt:lpstr>Analysis of Steps</vt:lpstr>
      <vt:lpstr>Analysis of Steps</vt:lpstr>
      <vt:lpstr>Analysis of Steps</vt:lpstr>
      <vt:lpstr>Self Study</vt:lpstr>
      <vt:lpstr>RSA</vt:lpstr>
      <vt:lpstr>RSA algorithm steps</vt:lpstr>
      <vt:lpstr>Example</vt:lpstr>
      <vt:lpstr>PowerPoint 演示文稿</vt:lpstr>
      <vt:lpstr>PowerPoint 演示文稿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 (AES)</dc:title>
  <dc:creator>Shashata Sawmya</dc:creator>
  <cp:lastModifiedBy>Asus</cp:lastModifiedBy>
  <cp:revision>63</cp:revision>
  <dcterms:created xsi:type="dcterms:W3CDTF">2021-02-26T18:01:00Z</dcterms:created>
  <dcterms:modified xsi:type="dcterms:W3CDTF">2022-05-19T07:45:30Z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2015-04-04T06:00:00Z</vt:filetime>
  </property>
  <property fmtid="{D5CDD505-2E9C-101B-9397-08002B2CF9AE}" pid="3" name="Creator">
    <vt:lpwstr>Impress</vt:lpwstr>
  </property>
  <property fmtid="{D5CDD505-2E9C-101B-9397-08002B2CF9AE}" pid="4" name="LastSaved">
    <vt:filetime>2021-02-26T06:00:00Z</vt:filetime>
  </property>
  <property fmtid="{D5CDD505-2E9C-101B-9397-08002B2CF9AE}" pid="5" name="ICV">
    <vt:lpwstr>61D7C4C8699E4A7F89CD1F22A44D340B</vt:lpwstr>
  </property>
  <property fmtid="{D5CDD505-2E9C-101B-9397-08002B2CF9AE}" pid="6" name="KSOProductBuildVer">
    <vt:lpwstr>1033-11.2.0.10308</vt:lpwstr>
  </property>
</Properties>
</file>