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50"/>
  </p:notesMasterIdLst>
  <p:sldIdLst>
    <p:sldId id="256" r:id="rId2"/>
    <p:sldId id="282" r:id="rId3"/>
    <p:sldId id="259" r:id="rId4"/>
    <p:sldId id="296" r:id="rId5"/>
    <p:sldId id="294" r:id="rId6"/>
    <p:sldId id="285" r:id="rId7"/>
    <p:sldId id="283" r:id="rId8"/>
    <p:sldId id="289" r:id="rId9"/>
    <p:sldId id="286" r:id="rId10"/>
    <p:sldId id="291" r:id="rId11"/>
    <p:sldId id="287" r:id="rId12"/>
    <p:sldId id="292" r:id="rId13"/>
    <p:sldId id="288" r:id="rId14"/>
    <p:sldId id="290" r:id="rId15"/>
    <p:sldId id="266" r:id="rId16"/>
    <p:sldId id="293" r:id="rId17"/>
    <p:sldId id="297" r:id="rId18"/>
    <p:sldId id="267" r:id="rId19"/>
    <p:sldId id="268" r:id="rId20"/>
    <p:sldId id="269" r:id="rId21"/>
    <p:sldId id="314" r:id="rId22"/>
    <p:sldId id="270" r:id="rId23"/>
    <p:sldId id="271" r:id="rId24"/>
    <p:sldId id="312" r:id="rId25"/>
    <p:sldId id="315" r:id="rId26"/>
    <p:sldId id="272" r:id="rId27"/>
    <p:sldId id="273" r:id="rId28"/>
    <p:sldId id="313" r:id="rId29"/>
    <p:sldId id="316" r:id="rId30"/>
    <p:sldId id="317" r:id="rId31"/>
    <p:sldId id="318" r:id="rId32"/>
    <p:sldId id="274"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295" r:id="rId48"/>
    <p:sldId id="281" r:id="rId49"/>
  </p:sldIdLst>
  <p:sldSz cx="10058400" cy="6400800"/>
  <p:notesSz cx="9118600" cy="6832600"/>
  <p:defaultTextStyle>
    <a:defPPr>
      <a:defRPr lang="en-US"/>
    </a:defPPr>
    <a:lvl1pPr marL="0" algn="l" defTabSz="914300" rtl="0" eaLnBrk="1" latinLnBrk="0" hangingPunct="1">
      <a:defRPr sz="1800" kern="1200">
        <a:solidFill>
          <a:schemeClr val="tx1"/>
        </a:solidFill>
        <a:latin typeface="+mn-lt"/>
        <a:ea typeface="+mn-ea"/>
        <a:cs typeface="+mn-cs"/>
      </a:defRPr>
    </a:lvl1pPr>
    <a:lvl2pPr marL="457149" algn="l" defTabSz="914300" rtl="0" eaLnBrk="1" latinLnBrk="0" hangingPunct="1">
      <a:defRPr sz="1800" kern="1200">
        <a:solidFill>
          <a:schemeClr val="tx1"/>
        </a:solidFill>
        <a:latin typeface="+mn-lt"/>
        <a:ea typeface="+mn-ea"/>
        <a:cs typeface="+mn-cs"/>
      </a:defRPr>
    </a:lvl2pPr>
    <a:lvl3pPr marL="914300" algn="l" defTabSz="914300" rtl="0" eaLnBrk="1" latinLnBrk="0" hangingPunct="1">
      <a:defRPr sz="1800" kern="1200">
        <a:solidFill>
          <a:schemeClr val="tx1"/>
        </a:solidFill>
        <a:latin typeface="+mn-lt"/>
        <a:ea typeface="+mn-ea"/>
        <a:cs typeface="+mn-cs"/>
      </a:defRPr>
    </a:lvl3pPr>
    <a:lvl4pPr marL="1371449" algn="l" defTabSz="914300" rtl="0" eaLnBrk="1" latinLnBrk="0" hangingPunct="1">
      <a:defRPr sz="1800" kern="1200">
        <a:solidFill>
          <a:schemeClr val="tx1"/>
        </a:solidFill>
        <a:latin typeface="+mn-lt"/>
        <a:ea typeface="+mn-ea"/>
        <a:cs typeface="+mn-cs"/>
      </a:defRPr>
    </a:lvl4pPr>
    <a:lvl5pPr marL="1828599" algn="l" defTabSz="914300" rtl="0" eaLnBrk="1" latinLnBrk="0" hangingPunct="1">
      <a:defRPr sz="1800" kern="1200">
        <a:solidFill>
          <a:schemeClr val="tx1"/>
        </a:solidFill>
        <a:latin typeface="+mn-lt"/>
        <a:ea typeface="+mn-ea"/>
        <a:cs typeface="+mn-cs"/>
      </a:defRPr>
    </a:lvl5pPr>
    <a:lvl6pPr marL="2285749" algn="l" defTabSz="914300" rtl="0" eaLnBrk="1" latinLnBrk="0" hangingPunct="1">
      <a:defRPr sz="1800" kern="1200">
        <a:solidFill>
          <a:schemeClr val="tx1"/>
        </a:solidFill>
        <a:latin typeface="+mn-lt"/>
        <a:ea typeface="+mn-ea"/>
        <a:cs typeface="+mn-cs"/>
      </a:defRPr>
    </a:lvl6pPr>
    <a:lvl7pPr marL="2742899" algn="l" defTabSz="914300" rtl="0" eaLnBrk="1" latinLnBrk="0" hangingPunct="1">
      <a:defRPr sz="1800" kern="1200">
        <a:solidFill>
          <a:schemeClr val="tx1"/>
        </a:solidFill>
        <a:latin typeface="+mn-lt"/>
        <a:ea typeface="+mn-ea"/>
        <a:cs typeface="+mn-cs"/>
      </a:defRPr>
    </a:lvl7pPr>
    <a:lvl8pPr marL="3200048" algn="l" defTabSz="914300" rtl="0" eaLnBrk="1" latinLnBrk="0" hangingPunct="1">
      <a:defRPr sz="1800" kern="1200">
        <a:solidFill>
          <a:schemeClr val="tx1"/>
        </a:solidFill>
        <a:latin typeface="+mn-lt"/>
        <a:ea typeface="+mn-ea"/>
        <a:cs typeface="+mn-cs"/>
      </a:defRPr>
    </a:lvl8pPr>
    <a:lvl9pPr marL="3657198" algn="l" defTabSz="9143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888" y="16"/>
      </p:cViewPr>
      <p:guideLst>
        <p:guide orient="horz" pos="2698"/>
        <p:guide pos="23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51288"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65725" y="0"/>
            <a:ext cx="3951288" cy="341313"/>
          </a:xfrm>
          <a:prstGeom prst="rect">
            <a:avLst/>
          </a:prstGeom>
        </p:spPr>
        <p:txBody>
          <a:bodyPr vert="horz" lIns="91440" tIns="45720" rIns="91440" bIns="45720" rtlCol="0"/>
          <a:lstStyle>
            <a:lvl1pPr algn="r">
              <a:defRPr sz="1200"/>
            </a:lvl1pPr>
          </a:lstStyle>
          <a:p>
            <a:fld id="{CE3BCD3D-067D-467E-BC82-9D07278155BF}" type="datetimeFigureOut">
              <a:rPr lang="en-US" smtClean="0"/>
              <a:t>8/15/2023</a:t>
            </a:fld>
            <a:endParaRPr lang="en-US"/>
          </a:p>
        </p:txBody>
      </p:sp>
      <p:sp>
        <p:nvSpPr>
          <p:cNvPr id="4" name="Slide Image Placeholder 3"/>
          <p:cNvSpPr>
            <a:spLocks noGrp="1" noRot="1" noChangeAspect="1"/>
          </p:cNvSpPr>
          <p:nvPr>
            <p:ph type="sldImg" idx="2"/>
          </p:nvPr>
        </p:nvSpPr>
        <p:spPr>
          <a:xfrm>
            <a:off x="2546350" y="512763"/>
            <a:ext cx="4025900" cy="2562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1225" y="3244850"/>
            <a:ext cx="7296150" cy="30749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89700"/>
            <a:ext cx="3951288" cy="3413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65725" y="6489700"/>
            <a:ext cx="3951288" cy="341313"/>
          </a:xfrm>
          <a:prstGeom prst="rect">
            <a:avLst/>
          </a:prstGeom>
        </p:spPr>
        <p:txBody>
          <a:bodyPr vert="horz" lIns="91440" tIns="45720" rIns="91440" bIns="45720" rtlCol="0" anchor="b"/>
          <a:lstStyle>
            <a:lvl1pPr algn="r">
              <a:defRPr sz="1200"/>
            </a:lvl1pPr>
          </a:lstStyle>
          <a:p>
            <a:fld id="{9CD856EC-9A74-4D0C-A15F-A10539985E43}" type="slidenum">
              <a:rPr lang="en-US" smtClean="0"/>
              <a:t>‹#›</a:t>
            </a:fld>
            <a:endParaRPr lang="en-US"/>
          </a:p>
        </p:txBody>
      </p:sp>
    </p:spTree>
    <p:extLst>
      <p:ext uri="{BB962C8B-B14F-4D97-AF65-F5344CB8AC3E}">
        <p14:creationId xmlns:p14="http://schemas.microsoft.com/office/powerpoint/2010/main" val="223392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process is some</a:t>
            </a:r>
            <a:r>
              <a:rPr lang="en-US" altLang="en-US" baseline="0" dirty="0">
                <a:latin typeface="Arial" panose="020B0604020202020204" pitchFamily="34" charset="0"/>
                <a:cs typeface="Arial" panose="020B0604020202020204" pitchFamily="34" charset="0"/>
              </a:rPr>
              <a:t> task taking place. We generally think of DFDs are representing computer systems, but it can also represent work flows in an organization. So, processes could represent computer activities or human activities, or a combination of both. </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The data store will generally be a</a:t>
            </a:r>
            <a:r>
              <a:rPr lang="en-US" altLang="en-US" baseline="0" dirty="0">
                <a:latin typeface="Arial" panose="020B0604020202020204" pitchFamily="34" charset="0"/>
                <a:cs typeface="Arial" panose="020B0604020202020204" pitchFamily="34" charset="0"/>
              </a:rPr>
              <a:t> file or a database. Unless, of course, this is a manual system. In that case, the data store could be a file cabinet containing paper documents.</a:t>
            </a:r>
            <a:endParaRPr lang="en-US" altLang="en-US" dirty="0">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36682C-FB80-4060-84BD-889F5F8DD340}"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Tree>
    <p:extLst>
      <p:ext uri="{BB962C8B-B14F-4D97-AF65-F5344CB8AC3E}">
        <p14:creationId xmlns:p14="http://schemas.microsoft.com/office/powerpoint/2010/main" val="421112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988397"/>
            <a:ext cx="8549640" cy="1372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3627123"/>
            <a:ext cx="7040880" cy="1635760"/>
          </a:xfrm>
        </p:spPr>
        <p:txBody>
          <a:bodyPr/>
          <a:lstStyle>
            <a:lvl1pPr marL="0" indent="0" algn="ctr">
              <a:buNone/>
              <a:defRPr>
                <a:solidFill>
                  <a:schemeClr val="tx1">
                    <a:tint val="75000"/>
                  </a:schemeClr>
                </a:solidFill>
              </a:defRPr>
            </a:lvl1pPr>
            <a:lvl2pPr marL="455687" indent="0" algn="ctr">
              <a:buNone/>
              <a:defRPr>
                <a:solidFill>
                  <a:schemeClr val="tx1">
                    <a:tint val="75000"/>
                  </a:schemeClr>
                </a:solidFill>
              </a:defRPr>
            </a:lvl2pPr>
            <a:lvl3pPr marL="911374" indent="0" algn="ctr">
              <a:buNone/>
              <a:defRPr>
                <a:solidFill>
                  <a:schemeClr val="tx1">
                    <a:tint val="75000"/>
                  </a:schemeClr>
                </a:solidFill>
              </a:defRPr>
            </a:lvl3pPr>
            <a:lvl4pPr marL="1367060" indent="0" algn="ctr">
              <a:buNone/>
              <a:defRPr>
                <a:solidFill>
                  <a:schemeClr val="tx1">
                    <a:tint val="75000"/>
                  </a:schemeClr>
                </a:solidFill>
              </a:defRPr>
            </a:lvl4pPr>
            <a:lvl5pPr marL="1822747" indent="0" algn="ctr">
              <a:buNone/>
              <a:defRPr>
                <a:solidFill>
                  <a:schemeClr val="tx1">
                    <a:tint val="75000"/>
                  </a:schemeClr>
                </a:solidFill>
              </a:defRPr>
            </a:lvl5pPr>
            <a:lvl6pPr marL="2278435" indent="0" algn="ctr">
              <a:buNone/>
              <a:defRPr>
                <a:solidFill>
                  <a:schemeClr val="tx1">
                    <a:tint val="75000"/>
                  </a:schemeClr>
                </a:solidFill>
              </a:defRPr>
            </a:lvl6pPr>
            <a:lvl7pPr marL="2734122" indent="0" algn="ctr">
              <a:buNone/>
              <a:defRPr>
                <a:solidFill>
                  <a:schemeClr val="tx1">
                    <a:tint val="75000"/>
                  </a:schemeClr>
                </a:solidFill>
              </a:defRPr>
            </a:lvl7pPr>
            <a:lvl8pPr marL="3189808" indent="0" algn="ctr">
              <a:buNone/>
              <a:defRPr>
                <a:solidFill>
                  <a:schemeClr val="tx1">
                    <a:tint val="75000"/>
                  </a:schemeClr>
                </a:solidFill>
              </a:defRPr>
            </a:lvl8pPr>
            <a:lvl9pPr marL="364549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240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343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3133" y="254847"/>
            <a:ext cx="2256155" cy="5442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1178" y="254847"/>
            <a:ext cx="6604317" cy="544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221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0511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5" y="4113108"/>
            <a:ext cx="8549640" cy="127127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4545" y="2712935"/>
            <a:ext cx="8549640" cy="1400175"/>
          </a:xfrm>
        </p:spPr>
        <p:txBody>
          <a:bodyPr anchor="b"/>
          <a:lstStyle>
            <a:lvl1pPr marL="0" indent="0">
              <a:buNone/>
              <a:defRPr sz="2000">
                <a:solidFill>
                  <a:schemeClr val="tx1">
                    <a:tint val="75000"/>
                  </a:schemeClr>
                </a:solidFill>
              </a:defRPr>
            </a:lvl1pPr>
            <a:lvl2pPr marL="455687" indent="0">
              <a:buNone/>
              <a:defRPr sz="1800">
                <a:solidFill>
                  <a:schemeClr val="tx1">
                    <a:tint val="75000"/>
                  </a:schemeClr>
                </a:solidFill>
              </a:defRPr>
            </a:lvl2pPr>
            <a:lvl3pPr marL="911374" indent="0">
              <a:buNone/>
              <a:defRPr sz="1600">
                <a:solidFill>
                  <a:schemeClr val="tx1">
                    <a:tint val="75000"/>
                  </a:schemeClr>
                </a:solidFill>
              </a:defRPr>
            </a:lvl3pPr>
            <a:lvl4pPr marL="1367060" indent="0">
              <a:buNone/>
              <a:defRPr sz="1400">
                <a:solidFill>
                  <a:schemeClr val="tx1">
                    <a:tint val="75000"/>
                  </a:schemeClr>
                </a:solidFill>
              </a:defRPr>
            </a:lvl4pPr>
            <a:lvl5pPr marL="1822747" indent="0">
              <a:buNone/>
              <a:defRPr sz="1400">
                <a:solidFill>
                  <a:schemeClr val="tx1">
                    <a:tint val="75000"/>
                  </a:schemeClr>
                </a:solidFill>
              </a:defRPr>
            </a:lvl5pPr>
            <a:lvl6pPr marL="2278435" indent="0">
              <a:buNone/>
              <a:defRPr sz="1400">
                <a:solidFill>
                  <a:schemeClr val="tx1">
                    <a:tint val="75000"/>
                  </a:schemeClr>
                </a:solidFill>
              </a:defRPr>
            </a:lvl6pPr>
            <a:lvl7pPr marL="2734122" indent="0">
              <a:buNone/>
              <a:defRPr sz="1400">
                <a:solidFill>
                  <a:schemeClr val="tx1">
                    <a:tint val="75000"/>
                  </a:schemeClr>
                </a:solidFill>
              </a:defRPr>
            </a:lvl7pPr>
            <a:lvl8pPr marL="3189808" indent="0">
              <a:buNone/>
              <a:defRPr sz="1400">
                <a:solidFill>
                  <a:schemeClr val="tx1">
                    <a:tint val="75000"/>
                  </a:schemeClr>
                </a:solidFill>
              </a:defRPr>
            </a:lvl8pPr>
            <a:lvl9pPr marL="364549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376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1176" y="1487594"/>
            <a:ext cx="4430236" cy="42094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1" y="1487594"/>
            <a:ext cx="4430237" cy="42094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308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56331"/>
            <a:ext cx="9052560" cy="106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1" y="1432773"/>
            <a:ext cx="4444207" cy="597112"/>
          </a:xfrm>
        </p:spPr>
        <p:txBody>
          <a:bodyPr anchor="b"/>
          <a:lstStyle>
            <a:lvl1pPr marL="0" indent="0">
              <a:buNone/>
              <a:defRPr sz="2400" b="1"/>
            </a:lvl1pPr>
            <a:lvl2pPr marL="455687" indent="0">
              <a:buNone/>
              <a:defRPr sz="2000" b="1"/>
            </a:lvl2pPr>
            <a:lvl3pPr marL="911374" indent="0">
              <a:buNone/>
              <a:defRPr sz="1800" b="1"/>
            </a:lvl3pPr>
            <a:lvl4pPr marL="1367060" indent="0">
              <a:buNone/>
              <a:defRPr sz="1600" b="1"/>
            </a:lvl4pPr>
            <a:lvl5pPr marL="1822747" indent="0">
              <a:buNone/>
              <a:defRPr sz="1600" b="1"/>
            </a:lvl5pPr>
            <a:lvl6pPr marL="2278435" indent="0">
              <a:buNone/>
              <a:defRPr sz="1600" b="1"/>
            </a:lvl6pPr>
            <a:lvl7pPr marL="2734122" indent="0">
              <a:buNone/>
              <a:defRPr sz="1600" b="1"/>
            </a:lvl7pPr>
            <a:lvl8pPr marL="3189808" indent="0">
              <a:buNone/>
              <a:defRPr sz="1600" b="1"/>
            </a:lvl8pPr>
            <a:lvl9pPr marL="364549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2921" y="2029884"/>
            <a:ext cx="4444207" cy="36878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432773"/>
            <a:ext cx="4445953" cy="597112"/>
          </a:xfrm>
        </p:spPr>
        <p:txBody>
          <a:bodyPr anchor="b"/>
          <a:lstStyle>
            <a:lvl1pPr marL="0" indent="0">
              <a:buNone/>
              <a:defRPr sz="2400" b="1"/>
            </a:lvl1pPr>
            <a:lvl2pPr marL="455687" indent="0">
              <a:buNone/>
              <a:defRPr sz="2000" b="1"/>
            </a:lvl2pPr>
            <a:lvl3pPr marL="911374" indent="0">
              <a:buNone/>
              <a:defRPr sz="1800" b="1"/>
            </a:lvl3pPr>
            <a:lvl4pPr marL="1367060" indent="0">
              <a:buNone/>
              <a:defRPr sz="1600" b="1"/>
            </a:lvl4pPr>
            <a:lvl5pPr marL="1822747" indent="0">
              <a:buNone/>
              <a:defRPr sz="1600" b="1"/>
            </a:lvl5pPr>
            <a:lvl6pPr marL="2278435" indent="0">
              <a:buNone/>
              <a:defRPr sz="1600" b="1"/>
            </a:lvl6pPr>
            <a:lvl7pPr marL="2734122" indent="0">
              <a:buNone/>
              <a:defRPr sz="1600" b="1"/>
            </a:lvl7pPr>
            <a:lvl8pPr marL="3189808" indent="0">
              <a:buNone/>
              <a:defRPr sz="1600" b="1"/>
            </a:lvl8pPr>
            <a:lvl9pPr marL="364549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9530" y="2029884"/>
            <a:ext cx="4445953" cy="36878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112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8067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944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54847"/>
            <a:ext cx="3309145" cy="108458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556" y="254849"/>
            <a:ext cx="5622925" cy="546290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339428"/>
            <a:ext cx="3309145" cy="4378326"/>
          </a:xfrm>
        </p:spPr>
        <p:txBody>
          <a:bodyPr/>
          <a:lstStyle>
            <a:lvl1pPr marL="0" indent="0">
              <a:buNone/>
              <a:defRPr sz="1400"/>
            </a:lvl1pPr>
            <a:lvl2pPr marL="455687" indent="0">
              <a:buNone/>
              <a:defRPr sz="1200"/>
            </a:lvl2pPr>
            <a:lvl3pPr marL="911374" indent="0">
              <a:buNone/>
              <a:defRPr sz="1000"/>
            </a:lvl3pPr>
            <a:lvl4pPr marL="1367060" indent="0">
              <a:buNone/>
              <a:defRPr sz="900"/>
            </a:lvl4pPr>
            <a:lvl5pPr marL="1822747" indent="0">
              <a:buNone/>
              <a:defRPr sz="900"/>
            </a:lvl5pPr>
            <a:lvl6pPr marL="2278435" indent="0">
              <a:buNone/>
              <a:defRPr sz="900"/>
            </a:lvl6pPr>
            <a:lvl7pPr marL="2734122" indent="0">
              <a:buNone/>
              <a:defRPr sz="900"/>
            </a:lvl7pPr>
            <a:lvl8pPr marL="3189808" indent="0">
              <a:buNone/>
              <a:defRPr sz="900"/>
            </a:lvl8pPr>
            <a:lvl9pPr marL="364549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270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6" y="4480563"/>
            <a:ext cx="6035040" cy="52895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516" y="571923"/>
            <a:ext cx="6035040" cy="3840480"/>
          </a:xfrm>
        </p:spPr>
        <p:txBody>
          <a:bodyPr/>
          <a:lstStyle>
            <a:lvl1pPr marL="0" indent="0">
              <a:buNone/>
              <a:defRPr sz="3200"/>
            </a:lvl1pPr>
            <a:lvl2pPr marL="455687" indent="0">
              <a:buNone/>
              <a:defRPr sz="2800"/>
            </a:lvl2pPr>
            <a:lvl3pPr marL="911374" indent="0">
              <a:buNone/>
              <a:defRPr sz="2400"/>
            </a:lvl3pPr>
            <a:lvl4pPr marL="1367060" indent="0">
              <a:buNone/>
              <a:defRPr sz="2000"/>
            </a:lvl4pPr>
            <a:lvl5pPr marL="1822747" indent="0">
              <a:buNone/>
              <a:defRPr sz="2000"/>
            </a:lvl5pPr>
            <a:lvl6pPr marL="2278435" indent="0">
              <a:buNone/>
              <a:defRPr sz="2000"/>
            </a:lvl6pPr>
            <a:lvl7pPr marL="2734122" indent="0">
              <a:buNone/>
              <a:defRPr sz="2000"/>
            </a:lvl7pPr>
            <a:lvl8pPr marL="3189808" indent="0">
              <a:buNone/>
              <a:defRPr sz="2000"/>
            </a:lvl8pPr>
            <a:lvl9pPr marL="3645495" indent="0">
              <a:buNone/>
              <a:defRPr sz="2000"/>
            </a:lvl9pPr>
          </a:lstStyle>
          <a:p>
            <a:endParaRPr lang="en-US"/>
          </a:p>
        </p:txBody>
      </p:sp>
      <p:sp>
        <p:nvSpPr>
          <p:cNvPr id="4" name="Text Placeholder 3"/>
          <p:cNvSpPr>
            <a:spLocks noGrp="1"/>
          </p:cNvSpPr>
          <p:nvPr>
            <p:ph type="body" sz="half" idx="2"/>
          </p:nvPr>
        </p:nvSpPr>
        <p:spPr>
          <a:xfrm>
            <a:off x="1971516" y="5009518"/>
            <a:ext cx="6035040" cy="751205"/>
          </a:xfrm>
        </p:spPr>
        <p:txBody>
          <a:bodyPr/>
          <a:lstStyle>
            <a:lvl1pPr marL="0" indent="0">
              <a:buNone/>
              <a:defRPr sz="1400"/>
            </a:lvl1pPr>
            <a:lvl2pPr marL="455687" indent="0">
              <a:buNone/>
              <a:defRPr sz="1200"/>
            </a:lvl2pPr>
            <a:lvl3pPr marL="911374" indent="0">
              <a:buNone/>
              <a:defRPr sz="1000"/>
            </a:lvl3pPr>
            <a:lvl4pPr marL="1367060" indent="0">
              <a:buNone/>
              <a:defRPr sz="900"/>
            </a:lvl4pPr>
            <a:lvl5pPr marL="1822747" indent="0">
              <a:buNone/>
              <a:defRPr sz="900"/>
            </a:lvl5pPr>
            <a:lvl6pPr marL="2278435" indent="0">
              <a:buNone/>
              <a:defRPr sz="900"/>
            </a:lvl6pPr>
            <a:lvl7pPr marL="2734122" indent="0">
              <a:buNone/>
              <a:defRPr sz="900"/>
            </a:lvl7pPr>
            <a:lvl8pPr marL="3189808" indent="0">
              <a:buNone/>
              <a:defRPr sz="900"/>
            </a:lvl8pPr>
            <a:lvl9pPr marL="364549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2948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56331"/>
            <a:ext cx="9052560" cy="1066800"/>
          </a:xfrm>
          <a:prstGeom prst="rect">
            <a:avLst/>
          </a:prstGeom>
        </p:spPr>
        <p:txBody>
          <a:bodyPr vert="horz" lIns="91137" tIns="45569" rIns="91137" bIns="4556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493522"/>
            <a:ext cx="9052560" cy="4224232"/>
          </a:xfrm>
          <a:prstGeom prst="rect">
            <a:avLst/>
          </a:prstGeom>
        </p:spPr>
        <p:txBody>
          <a:bodyPr vert="horz" lIns="91137" tIns="45569" rIns="91137" bIns="455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5932596"/>
            <a:ext cx="2346960" cy="340784"/>
          </a:xfrm>
          <a:prstGeom prst="rect">
            <a:avLst/>
          </a:prstGeom>
        </p:spPr>
        <p:txBody>
          <a:bodyPr vert="horz" lIns="91137" tIns="45569" rIns="91137" bIns="45569" rtlCol="0" anchor="ctr"/>
          <a:lstStyle>
            <a:lvl1pPr algn="l">
              <a:defRPr sz="1200">
                <a:solidFill>
                  <a:schemeClr val="tx1">
                    <a:tint val="75000"/>
                  </a:schemeClr>
                </a:solidFill>
              </a:defRPr>
            </a:lvl1pPr>
          </a:lstStyle>
          <a:p>
            <a:fld id="{1D8BD707-D9CF-40AE-B4C6-C98DA3205C09}" type="datetimeFigureOut">
              <a:rPr lang="en-US" smtClean="0"/>
              <a:t>8/15/2023</a:t>
            </a:fld>
            <a:endParaRPr lang="en-US"/>
          </a:p>
        </p:txBody>
      </p:sp>
      <p:sp>
        <p:nvSpPr>
          <p:cNvPr id="5" name="Footer Placeholder 4"/>
          <p:cNvSpPr>
            <a:spLocks noGrp="1"/>
          </p:cNvSpPr>
          <p:nvPr>
            <p:ph type="ftr" sz="quarter" idx="3"/>
          </p:nvPr>
        </p:nvSpPr>
        <p:spPr>
          <a:xfrm>
            <a:off x="3436621" y="5932596"/>
            <a:ext cx="3185160" cy="340784"/>
          </a:xfrm>
          <a:prstGeom prst="rect">
            <a:avLst/>
          </a:prstGeom>
        </p:spPr>
        <p:txBody>
          <a:bodyPr vert="horz" lIns="91137" tIns="45569" rIns="91137" bIns="4556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2" y="5932596"/>
            <a:ext cx="2346960" cy="340784"/>
          </a:xfrm>
          <a:prstGeom prst="rect">
            <a:avLst/>
          </a:prstGeom>
        </p:spPr>
        <p:txBody>
          <a:bodyPr vert="horz" lIns="91137" tIns="45569" rIns="91137" bIns="45569"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83745529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1374" rtl="0" eaLnBrk="1" latinLnBrk="0" hangingPunct="1">
        <a:spcBef>
          <a:spcPct val="0"/>
        </a:spcBef>
        <a:buNone/>
        <a:defRPr sz="4400" kern="1200">
          <a:solidFill>
            <a:schemeClr val="tx1"/>
          </a:solidFill>
          <a:latin typeface="+mj-lt"/>
          <a:ea typeface="+mj-ea"/>
          <a:cs typeface="+mj-cs"/>
        </a:defRPr>
      </a:lvl1pPr>
    </p:titleStyle>
    <p:bodyStyle>
      <a:lvl1pPr marL="341766" indent="-341766" algn="l" defTabSz="91137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0492" indent="-284805" algn="l" defTabSz="91137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39217" indent="-227843" algn="l" defTabSz="91137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4904" indent="-227843" algn="l" defTabSz="91137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0591" indent="-227843" algn="l" defTabSz="91137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06277" indent="-227843" algn="l" defTabSz="9113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964" indent="-227843" algn="l" defTabSz="9113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651" indent="-227843" algn="l" defTabSz="9113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339" indent="-227843" algn="l" defTabSz="9113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374" rtl="0" eaLnBrk="1" latinLnBrk="0" hangingPunct="1">
        <a:defRPr sz="1800" kern="1200">
          <a:solidFill>
            <a:schemeClr val="tx1"/>
          </a:solidFill>
          <a:latin typeface="+mn-lt"/>
          <a:ea typeface="+mn-ea"/>
          <a:cs typeface="+mn-cs"/>
        </a:defRPr>
      </a:lvl1pPr>
      <a:lvl2pPr marL="455687" algn="l" defTabSz="911374" rtl="0" eaLnBrk="1" latinLnBrk="0" hangingPunct="1">
        <a:defRPr sz="1800" kern="1200">
          <a:solidFill>
            <a:schemeClr val="tx1"/>
          </a:solidFill>
          <a:latin typeface="+mn-lt"/>
          <a:ea typeface="+mn-ea"/>
          <a:cs typeface="+mn-cs"/>
        </a:defRPr>
      </a:lvl2pPr>
      <a:lvl3pPr marL="911374" algn="l" defTabSz="911374" rtl="0" eaLnBrk="1" latinLnBrk="0" hangingPunct="1">
        <a:defRPr sz="1800" kern="1200">
          <a:solidFill>
            <a:schemeClr val="tx1"/>
          </a:solidFill>
          <a:latin typeface="+mn-lt"/>
          <a:ea typeface="+mn-ea"/>
          <a:cs typeface="+mn-cs"/>
        </a:defRPr>
      </a:lvl3pPr>
      <a:lvl4pPr marL="1367060" algn="l" defTabSz="911374" rtl="0" eaLnBrk="1" latinLnBrk="0" hangingPunct="1">
        <a:defRPr sz="1800" kern="1200">
          <a:solidFill>
            <a:schemeClr val="tx1"/>
          </a:solidFill>
          <a:latin typeface="+mn-lt"/>
          <a:ea typeface="+mn-ea"/>
          <a:cs typeface="+mn-cs"/>
        </a:defRPr>
      </a:lvl4pPr>
      <a:lvl5pPr marL="1822747" algn="l" defTabSz="911374" rtl="0" eaLnBrk="1" latinLnBrk="0" hangingPunct="1">
        <a:defRPr sz="1800" kern="1200">
          <a:solidFill>
            <a:schemeClr val="tx1"/>
          </a:solidFill>
          <a:latin typeface="+mn-lt"/>
          <a:ea typeface="+mn-ea"/>
          <a:cs typeface="+mn-cs"/>
        </a:defRPr>
      </a:lvl5pPr>
      <a:lvl6pPr marL="2278435" algn="l" defTabSz="911374" rtl="0" eaLnBrk="1" latinLnBrk="0" hangingPunct="1">
        <a:defRPr sz="1800" kern="1200">
          <a:solidFill>
            <a:schemeClr val="tx1"/>
          </a:solidFill>
          <a:latin typeface="+mn-lt"/>
          <a:ea typeface="+mn-ea"/>
          <a:cs typeface="+mn-cs"/>
        </a:defRPr>
      </a:lvl6pPr>
      <a:lvl7pPr marL="2734122" algn="l" defTabSz="911374" rtl="0" eaLnBrk="1" latinLnBrk="0" hangingPunct="1">
        <a:defRPr sz="1800" kern="1200">
          <a:solidFill>
            <a:schemeClr val="tx1"/>
          </a:solidFill>
          <a:latin typeface="+mn-lt"/>
          <a:ea typeface="+mn-ea"/>
          <a:cs typeface="+mn-cs"/>
        </a:defRPr>
      </a:lvl7pPr>
      <a:lvl8pPr marL="3189808" algn="l" defTabSz="911374" rtl="0" eaLnBrk="1" latinLnBrk="0" hangingPunct="1">
        <a:defRPr sz="1800" kern="1200">
          <a:solidFill>
            <a:schemeClr val="tx1"/>
          </a:solidFill>
          <a:latin typeface="+mn-lt"/>
          <a:ea typeface="+mn-ea"/>
          <a:cs typeface="+mn-cs"/>
        </a:defRPr>
      </a:lvl8pPr>
      <a:lvl9pPr marL="3645495" algn="l" defTabSz="9113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2.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cardinality-in-dbm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6.xml"/><Relationship Id="rId4" Type="http://schemas.openxmlformats.org/officeDocument/2006/relationships/image" Target="../media/image65.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0.wmf"/><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43.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2.wmf"/><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75.wmf"/><Relationship Id="rId7" Type="http://schemas.openxmlformats.org/officeDocument/2006/relationships/image" Target="../media/image73.png"/><Relationship Id="rId2" Type="http://schemas.openxmlformats.org/officeDocument/2006/relationships/image" Target="../media/image74.wmf"/><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69.wmf"/><Relationship Id="rId4" Type="http://schemas.openxmlformats.org/officeDocument/2006/relationships/image" Target="../media/image76.wmf"/></Relationships>
</file>

<file path=ppt/slides/_rels/slide45.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8.wmf"/><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3.png"/><Relationship Id="rId4" Type="http://schemas.openxmlformats.org/officeDocument/2006/relationships/image" Target="../media/image77.png"/></Relationships>
</file>

<file path=ppt/slides/_rels/slide46.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74.wmf"/><Relationship Id="rId7" Type="http://schemas.openxmlformats.org/officeDocument/2006/relationships/image" Target="../media/image69.wmf"/><Relationship Id="rId2" Type="http://schemas.openxmlformats.org/officeDocument/2006/relationships/image" Target="../media/image70.wmf"/><Relationship Id="rId1" Type="http://schemas.openxmlformats.org/officeDocument/2006/relationships/slideLayout" Target="../slideLayouts/slideLayout7.xml"/><Relationship Id="rId6" Type="http://schemas.openxmlformats.org/officeDocument/2006/relationships/image" Target="../media/image78.wmf"/><Relationship Id="rId5" Type="http://schemas.openxmlformats.org/officeDocument/2006/relationships/image" Target="../media/image76.wmf"/><Relationship Id="rId4" Type="http://schemas.openxmlformats.org/officeDocument/2006/relationships/image" Target="../media/image7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visual-paradigm.com/tutorials/data-flow-diagram-example-supermarket-app.j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5912055"/>
            <a:ext cx="10058400" cy="488387"/>
            <a:chOff x="0" y="6310884"/>
            <a:chExt cx="9118600" cy="521334"/>
          </a:xfrm>
        </p:grpSpPr>
        <p:sp>
          <p:nvSpPr>
            <p:cNvPr id="4" name="object 4"/>
            <p:cNvSpPr/>
            <p:nvPr/>
          </p:nvSpPr>
          <p:spPr>
            <a:xfrm>
              <a:off x="0" y="6310884"/>
              <a:ext cx="9118600" cy="66040"/>
            </a:xfrm>
            <a:custGeom>
              <a:avLst/>
              <a:gdLst/>
              <a:ahLst/>
              <a:cxnLst/>
              <a:rect l="l" t="t" r="r" b="b"/>
              <a:pathLst>
                <a:path w="9118600" h="66039">
                  <a:moveTo>
                    <a:pt x="9118092" y="0"/>
                  </a:moveTo>
                  <a:lnTo>
                    <a:pt x="0" y="0"/>
                  </a:lnTo>
                  <a:lnTo>
                    <a:pt x="0" y="65532"/>
                  </a:lnTo>
                  <a:lnTo>
                    <a:pt x="9118092" y="65532"/>
                  </a:lnTo>
                  <a:lnTo>
                    <a:pt x="9118092" y="0"/>
                  </a:lnTo>
                  <a:close/>
                </a:path>
              </a:pathLst>
            </a:custGeom>
            <a:solidFill>
              <a:srgbClr val="E38312"/>
            </a:solid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latin typeface="Times New Roman" pitchFamily="18" charset="0"/>
                <a:cs typeface="Times New Roman" pitchFamily="18" charset="0"/>
              </a:endParaRPr>
            </a:p>
          </p:txBody>
        </p:sp>
      </p:grpSp>
      <p:sp>
        <p:nvSpPr>
          <p:cNvPr id="7" name="object 7"/>
          <p:cNvSpPr txBox="1"/>
          <p:nvPr/>
        </p:nvSpPr>
        <p:spPr>
          <a:xfrm>
            <a:off x="655394" y="1803814"/>
            <a:ext cx="8876748" cy="1112436"/>
          </a:xfrm>
          <a:prstGeom prst="rect">
            <a:avLst/>
          </a:prstGeom>
        </p:spPr>
        <p:txBody>
          <a:bodyPr vert="horz" wrap="square" lIns="0" tIns="431117" rIns="0" bIns="0" rtlCol="0">
            <a:spAutoFit/>
          </a:bodyPr>
          <a:lstStyle/>
          <a:p>
            <a:pPr marL="12698">
              <a:spcBef>
                <a:spcPts val="2684"/>
              </a:spcBef>
            </a:pPr>
            <a:r>
              <a:rPr sz="4400" spc="130" dirty="0" smtClean="0">
                <a:solidFill>
                  <a:srgbClr val="006FC0"/>
                </a:solidFill>
                <a:latin typeface="Times New Roman" pitchFamily="18" charset="0"/>
                <a:cs typeface="Times New Roman" pitchFamily="18" charset="0"/>
              </a:rPr>
              <a:t>Data</a:t>
            </a:r>
            <a:r>
              <a:rPr sz="4400" spc="325" dirty="0" smtClean="0">
                <a:solidFill>
                  <a:srgbClr val="006FC0"/>
                </a:solidFill>
                <a:latin typeface="Times New Roman" pitchFamily="18" charset="0"/>
                <a:cs typeface="Times New Roman" pitchFamily="18" charset="0"/>
              </a:rPr>
              <a:t> </a:t>
            </a:r>
            <a:r>
              <a:rPr sz="4400" spc="135" dirty="0">
                <a:solidFill>
                  <a:srgbClr val="006FC0"/>
                </a:solidFill>
                <a:latin typeface="Times New Roman" pitchFamily="18" charset="0"/>
                <a:cs typeface="Times New Roman" pitchFamily="18" charset="0"/>
              </a:rPr>
              <a:t>Flow</a:t>
            </a:r>
            <a:r>
              <a:rPr sz="4400" spc="315" dirty="0">
                <a:solidFill>
                  <a:srgbClr val="006FC0"/>
                </a:solidFill>
                <a:latin typeface="Times New Roman" pitchFamily="18" charset="0"/>
                <a:cs typeface="Times New Roman" pitchFamily="18" charset="0"/>
              </a:rPr>
              <a:t> </a:t>
            </a:r>
            <a:r>
              <a:rPr sz="4400" spc="200" dirty="0">
                <a:solidFill>
                  <a:srgbClr val="006FC0"/>
                </a:solidFill>
                <a:latin typeface="Times New Roman" pitchFamily="18" charset="0"/>
                <a:cs typeface="Times New Roman" pitchFamily="18" charset="0"/>
              </a:rPr>
              <a:t>Diagram(DFD)</a:t>
            </a:r>
            <a:endParaRPr sz="4400" dirty="0">
              <a:latin typeface="Times New Roman" pitchFamily="18" charset="0"/>
              <a:cs typeface="Times New Roman" pitchFamily="18" charset="0"/>
            </a:endParaRPr>
          </a:p>
        </p:txBody>
      </p:sp>
      <p:sp>
        <p:nvSpPr>
          <p:cNvPr id="8" name="object 8"/>
          <p:cNvSpPr txBox="1">
            <a:spLocks noGrp="1"/>
          </p:cNvSpPr>
          <p:nvPr>
            <p:ph type="title"/>
          </p:nvPr>
        </p:nvSpPr>
        <p:spPr>
          <a:xfrm>
            <a:off x="763318" y="731966"/>
            <a:ext cx="8712143" cy="754692"/>
          </a:xfrm>
          <a:prstGeom prst="rect">
            <a:avLst/>
          </a:prstGeom>
        </p:spPr>
        <p:txBody>
          <a:bodyPr vert="horz" wrap="square" lIns="0" tIns="15873" rIns="0" bIns="0" rtlCol="0">
            <a:spAutoFit/>
          </a:bodyPr>
          <a:lstStyle/>
          <a:p>
            <a:pPr marL="12698">
              <a:spcBef>
                <a:spcPts val="125"/>
              </a:spcBef>
            </a:pPr>
            <a:r>
              <a:rPr sz="4800" b="0" u="none" spc="360" dirty="0">
                <a:solidFill>
                  <a:srgbClr val="001F5F"/>
                </a:solidFill>
                <a:latin typeface="Times New Roman" pitchFamily="18" charset="0"/>
                <a:cs typeface="Times New Roman" pitchFamily="18" charset="0"/>
              </a:rPr>
              <a:t>System</a:t>
            </a:r>
            <a:r>
              <a:rPr sz="4800" b="0" u="none" spc="-190" dirty="0">
                <a:solidFill>
                  <a:srgbClr val="001F5F"/>
                </a:solidFill>
                <a:latin typeface="Times New Roman" pitchFamily="18" charset="0"/>
                <a:cs typeface="Times New Roman" pitchFamily="18" charset="0"/>
              </a:rPr>
              <a:t> </a:t>
            </a:r>
            <a:r>
              <a:rPr sz="4800" b="0" u="none" spc="345" dirty="0">
                <a:solidFill>
                  <a:srgbClr val="001F5F"/>
                </a:solidFill>
                <a:latin typeface="Times New Roman" pitchFamily="18" charset="0"/>
                <a:cs typeface="Times New Roman" pitchFamily="18" charset="0"/>
              </a:rPr>
              <a:t>Analysis</a:t>
            </a:r>
            <a:r>
              <a:rPr sz="4800" b="0" u="none" spc="-225" dirty="0">
                <a:solidFill>
                  <a:srgbClr val="001F5F"/>
                </a:solidFill>
                <a:latin typeface="Times New Roman" pitchFamily="18" charset="0"/>
                <a:cs typeface="Times New Roman" pitchFamily="18" charset="0"/>
              </a:rPr>
              <a:t> </a:t>
            </a:r>
            <a:r>
              <a:rPr lang="en-US" sz="4800" b="0" u="none" spc="-225" dirty="0" smtClean="0">
                <a:solidFill>
                  <a:srgbClr val="001F5F"/>
                </a:solidFill>
                <a:latin typeface="Times New Roman" pitchFamily="18" charset="0"/>
                <a:cs typeface="Times New Roman" pitchFamily="18" charset="0"/>
              </a:rPr>
              <a:t>and </a:t>
            </a:r>
            <a:r>
              <a:rPr sz="4800" b="0" u="none" spc="250" dirty="0" smtClean="0">
                <a:solidFill>
                  <a:srgbClr val="001F5F"/>
                </a:solidFill>
                <a:latin typeface="Times New Roman" pitchFamily="18" charset="0"/>
                <a:cs typeface="Times New Roman" pitchFamily="18" charset="0"/>
              </a:rPr>
              <a:t>Design</a:t>
            </a:r>
            <a:endParaRPr sz="4800" dirty="0">
              <a:latin typeface="Times New Roman" pitchFamily="18" charset="0"/>
              <a:cs typeface="Times New Roman" pitchFamily="18" charset="0"/>
            </a:endParaRPr>
          </a:p>
        </p:txBody>
      </p:sp>
      <p:sp>
        <p:nvSpPr>
          <p:cNvPr id="9" name="object 9"/>
          <p:cNvSpPr/>
          <p:nvPr/>
        </p:nvSpPr>
        <p:spPr>
          <a:xfrm>
            <a:off x="777144" y="1585688"/>
            <a:ext cx="8671518" cy="80307"/>
          </a:xfrm>
          <a:custGeom>
            <a:avLst/>
            <a:gdLst/>
            <a:ahLst/>
            <a:cxnLst/>
            <a:rect l="l" t="t" r="r" b="b"/>
            <a:pathLst>
              <a:path w="7861300" h="85725">
                <a:moveTo>
                  <a:pt x="7860855" y="0"/>
                </a:moveTo>
                <a:lnTo>
                  <a:pt x="0" y="0"/>
                </a:lnTo>
                <a:lnTo>
                  <a:pt x="0" y="85344"/>
                </a:lnTo>
                <a:lnTo>
                  <a:pt x="7860855" y="85344"/>
                </a:lnTo>
                <a:lnTo>
                  <a:pt x="7860855" y="0"/>
                </a:lnTo>
                <a:close/>
              </a:path>
            </a:pathLst>
          </a:custGeom>
          <a:solidFill>
            <a:srgbClr val="001F5F"/>
          </a:solidFill>
        </p:spPr>
        <p:txBody>
          <a:bodyPr wrap="square" lIns="0" tIns="0" rIns="0" bIns="0" rtlCol="0"/>
          <a:lstStyle/>
          <a:p>
            <a:endParaRPr>
              <a:latin typeface="Times New Roman" pitchFamily="18" charset="0"/>
              <a:cs typeface="Times New Roman" pitchFamily="18" charset="0"/>
            </a:endParaRPr>
          </a:p>
        </p:txBody>
      </p:sp>
      <p:sp>
        <p:nvSpPr>
          <p:cNvPr id="10" name="object 4"/>
          <p:cNvSpPr txBox="1"/>
          <p:nvPr/>
        </p:nvSpPr>
        <p:spPr>
          <a:xfrm>
            <a:off x="83820" y="3657600"/>
            <a:ext cx="9386722" cy="1663532"/>
          </a:xfrm>
          <a:prstGeom prst="rect">
            <a:avLst/>
          </a:prstGeom>
        </p:spPr>
        <p:txBody>
          <a:bodyPr vert="horz" wrap="square" lIns="0" tIns="12700" rIns="0" bIns="0" rtlCol="0">
            <a:spAutoFit/>
          </a:bodyPr>
          <a:lstStyle/>
          <a:p>
            <a:pPr marL="1986280" marR="5715" indent="611505" algn="r">
              <a:lnSpc>
                <a:spcPct val="110000"/>
              </a:lnSpc>
              <a:spcBef>
                <a:spcPts val="100"/>
              </a:spcBef>
            </a:pPr>
            <a:r>
              <a:rPr lang="en-US" sz="3200" spc="-15" dirty="0" smtClean="0">
                <a:solidFill>
                  <a:srgbClr val="7030A0"/>
                </a:solidFill>
                <a:latin typeface="Times New Roman" pitchFamily="18" charset="0"/>
                <a:cs typeface="Times New Roman" pitchFamily="18" charset="0"/>
              </a:rPr>
              <a:t>Dr. Shah </a:t>
            </a:r>
            <a:r>
              <a:rPr lang="en-US" sz="3200" spc="-15" dirty="0" err="1" smtClean="0">
                <a:solidFill>
                  <a:srgbClr val="7030A0"/>
                </a:solidFill>
                <a:latin typeface="Times New Roman" pitchFamily="18" charset="0"/>
                <a:cs typeface="Times New Roman" pitchFamily="18" charset="0"/>
              </a:rPr>
              <a:t>Murtaza</a:t>
            </a:r>
            <a:r>
              <a:rPr lang="en-US" sz="3200" spc="-15" dirty="0" smtClean="0">
                <a:solidFill>
                  <a:srgbClr val="7030A0"/>
                </a:solidFill>
                <a:latin typeface="Times New Roman" pitchFamily="18" charset="0"/>
                <a:cs typeface="Times New Roman" pitchFamily="18" charset="0"/>
              </a:rPr>
              <a:t> Rashid Al </a:t>
            </a:r>
            <a:r>
              <a:rPr lang="en-US" sz="3200" spc="-15" dirty="0" err="1" smtClean="0">
                <a:solidFill>
                  <a:srgbClr val="7030A0"/>
                </a:solidFill>
                <a:latin typeface="Times New Roman" pitchFamily="18" charset="0"/>
                <a:cs typeface="Times New Roman" pitchFamily="18" charset="0"/>
              </a:rPr>
              <a:t>Masud</a:t>
            </a:r>
            <a:endParaRPr lang="en-US" sz="3200" spc="-15" dirty="0" smtClean="0">
              <a:solidFill>
                <a:srgbClr val="7030A0"/>
              </a:solidFill>
              <a:latin typeface="Times New Roman" pitchFamily="18" charset="0"/>
              <a:cs typeface="Times New Roman" pitchFamily="18" charset="0"/>
            </a:endParaRPr>
          </a:p>
          <a:p>
            <a:pPr marL="1986280" marR="5715" indent="611505" algn="r">
              <a:lnSpc>
                <a:spcPct val="110000"/>
              </a:lnSpc>
              <a:spcBef>
                <a:spcPts val="100"/>
              </a:spcBef>
            </a:pPr>
            <a:r>
              <a:rPr lang="en-US" sz="3200" spc="-15" dirty="0" smtClean="0">
                <a:solidFill>
                  <a:srgbClr val="7030A0"/>
                </a:solidFill>
                <a:latin typeface="Times New Roman" pitchFamily="18" charset="0"/>
                <a:cs typeface="Times New Roman" pitchFamily="18" charset="0"/>
              </a:rPr>
              <a:t>CSE Department </a:t>
            </a:r>
          </a:p>
          <a:p>
            <a:pPr marL="1986280" marR="5715" indent="611505" algn="r">
              <a:lnSpc>
                <a:spcPct val="110000"/>
              </a:lnSpc>
              <a:spcBef>
                <a:spcPts val="100"/>
              </a:spcBef>
            </a:pPr>
            <a:r>
              <a:rPr lang="en-US" sz="3200" spc="-15" dirty="0" smtClean="0">
                <a:solidFill>
                  <a:srgbClr val="7030A0"/>
                </a:solidFill>
                <a:latin typeface="Times New Roman" pitchFamily="18" charset="0"/>
                <a:cs typeface="Times New Roman" pitchFamily="18" charset="0"/>
              </a:rPr>
              <a:t>UAP  </a:t>
            </a:r>
            <a:endParaRPr sz="3200" dirty="0">
              <a:solidFill>
                <a:srgbClr val="7030A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3004" y="457200"/>
            <a:ext cx="5471693" cy="843819"/>
          </a:xfrm>
          <a:prstGeom prst="rect">
            <a:avLst/>
          </a:prstGeom>
        </p:spPr>
        <p:txBody>
          <a:bodyPr vert="horz" wrap="square" lIns="0" tIns="12698" rIns="0" bIns="0" rtlCol="0">
            <a:spAutoFit/>
          </a:bodyPr>
          <a:lstStyle/>
          <a:p>
            <a:pPr marL="12698">
              <a:spcBef>
                <a:spcPts val="100"/>
              </a:spcBef>
            </a:pPr>
            <a:r>
              <a:rPr sz="5400" u="none" spc="-40" dirty="0">
                <a:solidFill>
                  <a:srgbClr val="001F5F"/>
                </a:solidFill>
              </a:rPr>
              <a:t>Data</a:t>
            </a:r>
            <a:r>
              <a:rPr sz="5400" u="none" spc="-180" dirty="0">
                <a:solidFill>
                  <a:srgbClr val="001F5F"/>
                </a:solidFill>
              </a:rPr>
              <a:t> </a:t>
            </a:r>
            <a:r>
              <a:rPr sz="5400" u="none" spc="-40" dirty="0" smtClean="0">
                <a:solidFill>
                  <a:srgbClr val="001F5F"/>
                </a:solidFill>
              </a:rPr>
              <a:t>Flow</a:t>
            </a:r>
            <a:r>
              <a:rPr lang="en-US" sz="5400" u="none" spc="-40" dirty="0" smtClean="0">
                <a:solidFill>
                  <a:srgbClr val="001F5F"/>
                </a:solidFill>
              </a:rPr>
              <a:t> Example</a:t>
            </a:r>
            <a:endParaRPr sz="5400" dirty="0"/>
          </a:p>
        </p:txBody>
      </p:sp>
      <p:sp>
        <p:nvSpPr>
          <p:cNvPr id="4" name="object 4"/>
          <p:cNvSpPr txBox="1"/>
          <p:nvPr/>
        </p:nvSpPr>
        <p:spPr>
          <a:xfrm>
            <a:off x="9530124" y="5952698"/>
            <a:ext cx="102265" cy="180817"/>
          </a:xfrm>
          <a:prstGeom prst="rect">
            <a:avLst/>
          </a:prstGeom>
        </p:spPr>
        <p:txBody>
          <a:bodyPr vert="horz" wrap="square" lIns="0" tIns="11428" rIns="0" bIns="0" rtlCol="0">
            <a:spAutoFit/>
          </a:bodyPr>
          <a:lstStyle/>
          <a:p>
            <a:pPr marL="12698">
              <a:spcBef>
                <a:spcPts val="90"/>
              </a:spcBef>
            </a:pPr>
            <a:r>
              <a:rPr sz="1100" spc="-5" dirty="0">
                <a:solidFill>
                  <a:srgbClr val="FFFFFF"/>
                </a:solidFill>
                <a:latin typeface="Calibri"/>
                <a:cs typeface="Calibri"/>
              </a:rPr>
              <a:t>9</a:t>
            </a:r>
            <a:endParaRPr sz="1100">
              <a:latin typeface="Calibri"/>
              <a:cs typeface="Calibri"/>
            </a:endParaRPr>
          </a:p>
        </p:txBody>
      </p:sp>
      <p:sp>
        <p:nvSpPr>
          <p:cNvPr id="11" name="object 11"/>
          <p:cNvSpPr txBox="1"/>
          <p:nvPr/>
        </p:nvSpPr>
        <p:spPr>
          <a:xfrm>
            <a:off x="990600" y="1600200"/>
            <a:ext cx="8153400" cy="873955"/>
          </a:xfrm>
          <a:prstGeom prst="rect">
            <a:avLst/>
          </a:prstGeom>
        </p:spPr>
        <p:txBody>
          <a:bodyPr vert="horz" wrap="square" lIns="0" tIns="12063" rIns="0" bIns="0" rtlCol="0">
            <a:spAutoFit/>
          </a:bodyPr>
          <a:lstStyle/>
          <a:p>
            <a:pPr marL="12698" marR="5080">
              <a:spcBef>
                <a:spcPts val="95"/>
              </a:spcBef>
            </a:pPr>
            <a:r>
              <a:rPr sz="2800" b="1" dirty="0">
                <a:latin typeface="Times New Roman"/>
                <a:cs typeface="Times New Roman"/>
              </a:rPr>
              <a:t>Data </a:t>
            </a:r>
            <a:r>
              <a:rPr sz="2800" b="1" spc="-5" dirty="0">
                <a:latin typeface="Times New Roman"/>
                <a:cs typeface="Times New Roman"/>
              </a:rPr>
              <a:t>flows</a:t>
            </a:r>
            <a:r>
              <a:rPr sz="2800" b="1" spc="15" dirty="0">
                <a:latin typeface="Times New Roman"/>
                <a:cs typeface="Times New Roman"/>
              </a:rPr>
              <a:t> </a:t>
            </a:r>
            <a:r>
              <a:rPr sz="2800" b="1" spc="-10" dirty="0">
                <a:latin typeface="Times New Roman"/>
                <a:cs typeface="Times New Roman"/>
              </a:rPr>
              <a:t>through</a:t>
            </a:r>
            <a:r>
              <a:rPr sz="2800" b="1" spc="5" dirty="0">
                <a:latin typeface="Times New Roman"/>
                <a:cs typeface="Times New Roman"/>
              </a:rPr>
              <a:t> </a:t>
            </a:r>
            <a:r>
              <a:rPr sz="2800" b="1" spc="-5" dirty="0">
                <a:latin typeface="Times New Roman"/>
                <a:cs typeface="Times New Roman"/>
              </a:rPr>
              <a:t>a</a:t>
            </a:r>
            <a:r>
              <a:rPr sz="2800" b="1" spc="-10" dirty="0">
                <a:latin typeface="Times New Roman"/>
                <a:cs typeface="Times New Roman"/>
              </a:rPr>
              <a:t> </a:t>
            </a:r>
            <a:r>
              <a:rPr sz="2800" b="1" spc="-5" dirty="0">
                <a:latin typeface="Times New Roman"/>
                <a:cs typeface="Times New Roman"/>
              </a:rPr>
              <a:t>system,</a:t>
            </a:r>
            <a:r>
              <a:rPr sz="2800" b="1" spc="-10" dirty="0">
                <a:latin typeface="Times New Roman"/>
                <a:cs typeface="Times New Roman"/>
              </a:rPr>
              <a:t> </a:t>
            </a:r>
            <a:r>
              <a:rPr sz="2800" b="1" dirty="0">
                <a:latin typeface="Times New Roman"/>
                <a:cs typeface="Times New Roman"/>
              </a:rPr>
              <a:t>beginning </a:t>
            </a:r>
            <a:r>
              <a:rPr sz="2800" b="1" spc="-685" dirty="0">
                <a:latin typeface="Times New Roman"/>
                <a:cs typeface="Times New Roman"/>
              </a:rPr>
              <a:t> </a:t>
            </a:r>
            <a:r>
              <a:rPr sz="2800" b="1" dirty="0">
                <a:latin typeface="Times New Roman"/>
                <a:cs typeface="Times New Roman"/>
              </a:rPr>
              <a:t>as</a:t>
            </a:r>
            <a:r>
              <a:rPr sz="2800" b="1" spc="-10" dirty="0">
                <a:latin typeface="Times New Roman"/>
                <a:cs typeface="Times New Roman"/>
              </a:rPr>
              <a:t> </a:t>
            </a:r>
            <a:r>
              <a:rPr sz="2800" b="1" dirty="0">
                <a:latin typeface="Times New Roman"/>
                <a:cs typeface="Times New Roman"/>
              </a:rPr>
              <a:t>input</a:t>
            </a:r>
            <a:r>
              <a:rPr sz="2800" b="1" spc="-5" dirty="0">
                <a:latin typeface="Times New Roman"/>
                <a:cs typeface="Times New Roman"/>
              </a:rPr>
              <a:t> and</a:t>
            </a:r>
            <a:r>
              <a:rPr sz="2800" b="1" spc="15" dirty="0">
                <a:latin typeface="Times New Roman"/>
                <a:cs typeface="Times New Roman"/>
              </a:rPr>
              <a:t> </a:t>
            </a:r>
            <a:r>
              <a:rPr sz="2800" b="1" spc="-5" dirty="0">
                <a:latin typeface="Times New Roman"/>
                <a:cs typeface="Times New Roman"/>
              </a:rPr>
              <a:t>transformed</a:t>
            </a:r>
            <a:r>
              <a:rPr sz="2800" b="1" spc="10" dirty="0">
                <a:latin typeface="Times New Roman"/>
                <a:cs typeface="Times New Roman"/>
              </a:rPr>
              <a:t> </a:t>
            </a:r>
            <a:r>
              <a:rPr sz="2800" b="1" spc="-5" dirty="0">
                <a:latin typeface="Times New Roman"/>
                <a:cs typeface="Times New Roman"/>
              </a:rPr>
              <a:t>into</a:t>
            </a:r>
            <a:r>
              <a:rPr sz="2800" b="1" spc="10" dirty="0">
                <a:latin typeface="Times New Roman"/>
                <a:cs typeface="Times New Roman"/>
              </a:rPr>
              <a:t> </a:t>
            </a:r>
            <a:r>
              <a:rPr sz="2800" b="1" dirty="0">
                <a:latin typeface="Times New Roman"/>
                <a:cs typeface="Times New Roman"/>
              </a:rPr>
              <a:t>output.</a:t>
            </a:r>
            <a:endParaRPr sz="2800" dirty="0">
              <a:latin typeface="Times New Roman"/>
              <a:cs typeface="Times New Roman"/>
            </a:endParaRPr>
          </a:p>
        </p:txBody>
      </p:sp>
      <p:grpSp>
        <p:nvGrpSpPr>
          <p:cNvPr id="12" name="object 12"/>
          <p:cNvGrpSpPr/>
          <p:nvPr/>
        </p:nvGrpSpPr>
        <p:grpSpPr>
          <a:xfrm>
            <a:off x="4443069" y="3519250"/>
            <a:ext cx="1815555" cy="1447913"/>
            <a:chOff x="4027932" y="3756660"/>
            <a:chExt cx="1645920" cy="1545590"/>
          </a:xfrm>
        </p:grpSpPr>
        <p:pic>
          <p:nvPicPr>
            <p:cNvPr id="13" name="object 13"/>
            <p:cNvPicPr/>
            <p:nvPr/>
          </p:nvPicPr>
          <p:blipFill>
            <a:blip r:embed="rId2" cstate="print"/>
            <a:stretch>
              <a:fillRect/>
            </a:stretch>
          </p:blipFill>
          <p:spPr>
            <a:xfrm>
              <a:off x="4102608" y="3831336"/>
              <a:ext cx="1571243" cy="1470660"/>
            </a:xfrm>
            <a:prstGeom prst="rect">
              <a:avLst/>
            </a:prstGeom>
          </p:spPr>
        </p:pic>
        <p:sp>
          <p:nvSpPr>
            <p:cNvPr id="14" name="object 14"/>
            <p:cNvSpPr/>
            <p:nvPr/>
          </p:nvSpPr>
          <p:spPr>
            <a:xfrm>
              <a:off x="4027932" y="3756660"/>
              <a:ext cx="1568450" cy="1468120"/>
            </a:xfrm>
            <a:custGeom>
              <a:avLst/>
              <a:gdLst/>
              <a:ahLst/>
              <a:cxnLst/>
              <a:rect l="l" t="t" r="r" b="b"/>
              <a:pathLst>
                <a:path w="1568450" h="1468120">
                  <a:moveTo>
                    <a:pt x="784097" y="0"/>
                  </a:moveTo>
                  <a:lnTo>
                    <a:pt x="734507" y="1443"/>
                  </a:lnTo>
                  <a:lnTo>
                    <a:pt x="685737" y="5717"/>
                  </a:lnTo>
                  <a:lnTo>
                    <a:pt x="637879" y="12735"/>
                  </a:lnTo>
                  <a:lnTo>
                    <a:pt x="591024" y="22411"/>
                  </a:lnTo>
                  <a:lnTo>
                    <a:pt x="545265" y="34660"/>
                  </a:lnTo>
                  <a:lnTo>
                    <a:pt x="500693" y="49395"/>
                  </a:lnTo>
                  <a:lnTo>
                    <a:pt x="457400" y="66530"/>
                  </a:lnTo>
                  <a:lnTo>
                    <a:pt x="415478" y="85979"/>
                  </a:lnTo>
                  <a:lnTo>
                    <a:pt x="375019" y="107657"/>
                  </a:lnTo>
                  <a:lnTo>
                    <a:pt x="336115" y="131477"/>
                  </a:lnTo>
                  <a:lnTo>
                    <a:pt x="298857" y="157353"/>
                  </a:lnTo>
                  <a:lnTo>
                    <a:pt x="263337" y="185200"/>
                  </a:lnTo>
                  <a:lnTo>
                    <a:pt x="229647" y="214931"/>
                  </a:lnTo>
                  <a:lnTo>
                    <a:pt x="197879" y="246461"/>
                  </a:lnTo>
                  <a:lnTo>
                    <a:pt x="168125" y="279703"/>
                  </a:lnTo>
                  <a:lnTo>
                    <a:pt x="140477" y="314572"/>
                  </a:lnTo>
                  <a:lnTo>
                    <a:pt x="115026" y="350981"/>
                  </a:lnTo>
                  <a:lnTo>
                    <a:pt x="91864" y="388845"/>
                  </a:lnTo>
                  <a:lnTo>
                    <a:pt x="71083" y="428078"/>
                  </a:lnTo>
                  <a:lnTo>
                    <a:pt x="52775" y="468593"/>
                  </a:lnTo>
                  <a:lnTo>
                    <a:pt x="37032" y="510305"/>
                  </a:lnTo>
                  <a:lnTo>
                    <a:pt x="23945" y="553128"/>
                  </a:lnTo>
                  <a:lnTo>
                    <a:pt x="13607" y="596975"/>
                  </a:lnTo>
                  <a:lnTo>
                    <a:pt x="6108" y="641761"/>
                  </a:lnTo>
                  <a:lnTo>
                    <a:pt x="1542" y="687400"/>
                  </a:lnTo>
                  <a:lnTo>
                    <a:pt x="0" y="733805"/>
                  </a:lnTo>
                  <a:lnTo>
                    <a:pt x="1542" y="780211"/>
                  </a:lnTo>
                  <a:lnTo>
                    <a:pt x="6108" y="825850"/>
                  </a:lnTo>
                  <a:lnTo>
                    <a:pt x="13607" y="870636"/>
                  </a:lnTo>
                  <a:lnTo>
                    <a:pt x="23945" y="914483"/>
                  </a:lnTo>
                  <a:lnTo>
                    <a:pt x="37032" y="957306"/>
                  </a:lnTo>
                  <a:lnTo>
                    <a:pt x="52775" y="999018"/>
                  </a:lnTo>
                  <a:lnTo>
                    <a:pt x="71083" y="1039533"/>
                  </a:lnTo>
                  <a:lnTo>
                    <a:pt x="91864" y="1078766"/>
                  </a:lnTo>
                  <a:lnTo>
                    <a:pt x="115026" y="1116630"/>
                  </a:lnTo>
                  <a:lnTo>
                    <a:pt x="140477" y="1153039"/>
                  </a:lnTo>
                  <a:lnTo>
                    <a:pt x="168125" y="1187908"/>
                  </a:lnTo>
                  <a:lnTo>
                    <a:pt x="197879" y="1221150"/>
                  </a:lnTo>
                  <a:lnTo>
                    <a:pt x="229647" y="1252680"/>
                  </a:lnTo>
                  <a:lnTo>
                    <a:pt x="263337" y="1282411"/>
                  </a:lnTo>
                  <a:lnTo>
                    <a:pt x="298857" y="1310258"/>
                  </a:lnTo>
                  <a:lnTo>
                    <a:pt x="336115" y="1336134"/>
                  </a:lnTo>
                  <a:lnTo>
                    <a:pt x="375019" y="1359954"/>
                  </a:lnTo>
                  <a:lnTo>
                    <a:pt x="415478" y="1381632"/>
                  </a:lnTo>
                  <a:lnTo>
                    <a:pt x="457400" y="1401081"/>
                  </a:lnTo>
                  <a:lnTo>
                    <a:pt x="500693" y="1418216"/>
                  </a:lnTo>
                  <a:lnTo>
                    <a:pt x="545265" y="1432951"/>
                  </a:lnTo>
                  <a:lnTo>
                    <a:pt x="591024" y="1445200"/>
                  </a:lnTo>
                  <a:lnTo>
                    <a:pt x="637879" y="1454876"/>
                  </a:lnTo>
                  <a:lnTo>
                    <a:pt x="685737" y="1461894"/>
                  </a:lnTo>
                  <a:lnTo>
                    <a:pt x="734507" y="1466168"/>
                  </a:lnTo>
                  <a:lnTo>
                    <a:pt x="784097" y="1467611"/>
                  </a:lnTo>
                  <a:lnTo>
                    <a:pt x="833688" y="1466168"/>
                  </a:lnTo>
                  <a:lnTo>
                    <a:pt x="882458" y="1461894"/>
                  </a:lnTo>
                  <a:lnTo>
                    <a:pt x="930316" y="1454876"/>
                  </a:lnTo>
                  <a:lnTo>
                    <a:pt x="977171" y="1445200"/>
                  </a:lnTo>
                  <a:lnTo>
                    <a:pt x="1022930" y="1432951"/>
                  </a:lnTo>
                  <a:lnTo>
                    <a:pt x="1067502" y="1418216"/>
                  </a:lnTo>
                  <a:lnTo>
                    <a:pt x="1110795" y="1401081"/>
                  </a:lnTo>
                  <a:lnTo>
                    <a:pt x="1152717" y="1381632"/>
                  </a:lnTo>
                  <a:lnTo>
                    <a:pt x="1193176" y="1359954"/>
                  </a:lnTo>
                  <a:lnTo>
                    <a:pt x="1232080" y="1336134"/>
                  </a:lnTo>
                  <a:lnTo>
                    <a:pt x="1269338" y="1310258"/>
                  </a:lnTo>
                  <a:lnTo>
                    <a:pt x="1304858" y="1282411"/>
                  </a:lnTo>
                  <a:lnTo>
                    <a:pt x="1338548" y="1252680"/>
                  </a:lnTo>
                  <a:lnTo>
                    <a:pt x="1370316" y="1221150"/>
                  </a:lnTo>
                  <a:lnTo>
                    <a:pt x="1400070" y="1187908"/>
                  </a:lnTo>
                  <a:lnTo>
                    <a:pt x="1427718" y="1153039"/>
                  </a:lnTo>
                  <a:lnTo>
                    <a:pt x="1453169" y="1116630"/>
                  </a:lnTo>
                  <a:lnTo>
                    <a:pt x="1476331" y="1078766"/>
                  </a:lnTo>
                  <a:lnTo>
                    <a:pt x="1497112" y="1039533"/>
                  </a:lnTo>
                  <a:lnTo>
                    <a:pt x="1515420" y="999018"/>
                  </a:lnTo>
                  <a:lnTo>
                    <a:pt x="1531163" y="957306"/>
                  </a:lnTo>
                  <a:lnTo>
                    <a:pt x="1544250" y="914483"/>
                  </a:lnTo>
                  <a:lnTo>
                    <a:pt x="1554588" y="870636"/>
                  </a:lnTo>
                  <a:lnTo>
                    <a:pt x="1562087" y="825850"/>
                  </a:lnTo>
                  <a:lnTo>
                    <a:pt x="1566653" y="780211"/>
                  </a:lnTo>
                  <a:lnTo>
                    <a:pt x="1568195" y="733805"/>
                  </a:lnTo>
                  <a:lnTo>
                    <a:pt x="1566653" y="687400"/>
                  </a:lnTo>
                  <a:lnTo>
                    <a:pt x="1562087" y="641761"/>
                  </a:lnTo>
                  <a:lnTo>
                    <a:pt x="1554588" y="596975"/>
                  </a:lnTo>
                  <a:lnTo>
                    <a:pt x="1544250" y="553128"/>
                  </a:lnTo>
                  <a:lnTo>
                    <a:pt x="1531163" y="510305"/>
                  </a:lnTo>
                  <a:lnTo>
                    <a:pt x="1515420" y="468593"/>
                  </a:lnTo>
                  <a:lnTo>
                    <a:pt x="1497112" y="428078"/>
                  </a:lnTo>
                  <a:lnTo>
                    <a:pt x="1476331" y="388845"/>
                  </a:lnTo>
                  <a:lnTo>
                    <a:pt x="1453169" y="350981"/>
                  </a:lnTo>
                  <a:lnTo>
                    <a:pt x="1427718" y="314572"/>
                  </a:lnTo>
                  <a:lnTo>
                    <a:pt x="1400070" y="279703"/>
                  </a:lnTo>
                  <a:lnTo>
                    <a:pt x="1370316" y="246461"/>
                  </a:lnTo>
                  <a:lnTo>
                    <a:pt x="1338548" y="214931"/>
                  </a:lnTo>
                  <a:lnTo>
                    <a:pt x="1304858" y="185200"/>
                  </a:lnTo>
                  <a:lnTo>
                    <a:pt x="1269338" y="157353"/>
                  </a:lnTo>
                  <a:lnTo>
                    <a:pt x="1232080" y="131477"/>
                  </a:lnTo>
                  <a:lnTo>
                    <a:pt x="1193176" y="107657"/>
                  </a:lnTo>
                  <a:lnTo>
                    <a:pt x="1152717" y="85979"/>
                  </a:lnTo>
                  <a:lnTo>
                    <a:pt x="1110795" y="66530"/>
                  </a:lnTo>
                  <a:lnTo>
                    <a:pt x="1067502" y="49395"/>
                  </a:lnTo>
                  <a:lnTo>
                    <a:pt x="1022930" y="34660"/>
                  </a:lnTo>
                  <a:lnTo>
                    <a:pt x="977171" y="22411"/>
                  </a:lnTo>
                  <a:lnTo>
                    <a:pt x="930316" y="12735"/>
                  </a:lnTo>
                  <a:lnTo>
                    <a:pt x="882458" y="5717"/>
                  </a:lnTo>
                  <a:lnTo>
                    <a:pt x="833688" y="1443"/>
                  </a:lnTo>
                  <a:lnTo>
                    <a:pt x="784097" y="0"/>
                  </a:lnTo>
                  <a:close/>
                </a:path>
              </a:pathLst>
            </a:custGeom>
            <a:solidFill>
              <a:srgbClr val="8B8B8B"/>
            </a:solidFill>
          </p:spPr>
          <p:txBody>
            <a:bodyPr wrap="square" lIns="0" tIns="0" rIns="0" bIns="0" rtlCol="0"/>
            <a:lstStyle/>
            <a:p>
              <a:endParaRPr/>
            </a:p>
          </p:txBody>
        </p:sp>
        <p:pic>
          <p:nvPicPr>
            <p:cNvPr id="15" name="object 15"/>
            <p:cNvPicPr/>
            <p:nvPr/>
          </p:nvPicPr>
          <p:blipFill>
            <a:blip r:embed="rId3" cstate="print"/>
            <a:stretch>
              <a:fillRect/>
            </a:stretch>
          </p:blipFill>
          <p:spPr>
            <a:xfrm>
              <a:off x="4259580" y="3916680"/>
              <a:ext cx="1139952" cy="512063"/>
            </a:xfrm>
            <a:prstGeom prst="rect">
              <a:avLst/>
            </a:prstGeom>
          </p:spPr>
        </p:pic>
        <p:pic>
          <p:nvPicPr>
            <p:cNvPr id="16" name="object 16"/>
            <p:cNvPicPr/>
            <p:nvPr/>
          </p:nvPicPr>
          <p:blipFill>
            <a:blip r:embed="rId4" cstate="print"/>
            <a:stretch>
              <a:fillRect/>
            </a:stretch>
          </p:blipFill>
          <p:spPr>
            <a:xfrm>
              <a:off x="4287012" y="4189476"/>
              <a:ext cx="1085088" cy="512063"/>
            </a:xfrm>
            <a:prstGeom prst="rect">
              <a:avLst/>
            </a:prstGeom>
          </p:spPr>
        </p:pic>
        <p:pic>
          <p:nvPicPr>
            <p:cNvPr id="17" name="object 17"/>
            <p:cNvPicPr/>
            <p:nvPr/>
          </p:nvPicPr>
          <p:blipFill>
            <a:blip r:embed="rId5" cstate="print"/>
            <a:stretch>
              <a:fillRect/>
            </a:stretch>
          </p:blipFill>
          <p:spPr>
            <a:xfrm>
              <a:off x="4466844" y="4462272"/>
              <a:ext cx="723900" cy="512063"/>
            </a:xfrm>
            <a:prstGeom prst="rect">
              <a:avLst/>
            </a:prstGeom>
          </p:spPr>
        </p:pic>
      </p:grpSp>
      <p:grpSp>
        <p:nvGrpSpPr>
          <p:cNvPr id="19" name="object 19"/>
          <p:cNvGrpSpPr/>
          <p:nvPr/>
        </p:nvGrpSpPr>
        <p:grpSpPr>
          <a:xfrm>
            <a:off x="3140099" y="3310808"/>
            <a:ext cx="4388993" cy="1464570"/>
            <a:chOff x="2846704" y="3534156"/>
            <a:chExt cx="3978910" cy="1563370"/>
          </a:xfrm>
        </p:grpSpPr>
        <p:sp>
          <p:nvSpPr>
            <p:cNvPr id="20" name="object 20"/>
            <p:cNvSpPr/>
            <p:nvPr/>
          </p:nvSpPr>
          <p:spPr>
            <a:xfrm>
              <a:off x="2846705" y="3838448"/>
              <a:ext cx="3978910" cy="1259205"/>
            </a:xfrm>
            <a:custGeom>
              <a:avLst/>
              <a:gdLst/>
              <a:ahLst/>
              <a:cxnLst/>
              <a:rect l="l" t="t" r="r" b="b"/>
              <a:pathLst>
                <a:path w="3978909" h="1259204">
                  <a:moveTo>
                    <a:pt x="1181989" y="371602"/>
                  </a:moveTo>
                  <a:lnTo>
                    <a:pt x="1169390" y="359791"/>
                  </a:lnTo>
                  <a:lnTo>
                    <a:pt x="1058926" y="256159"/>
                  </a:lnTo>
                  <a:lnTo>
                    <a:pt x="1044575" y="304330"/>
                  </a:lnTo>
                  <a:lnTo>
                    <a:pt x="24892" y="0"/>
                  </a:lnTo>
                  <a:lnTo>
                    <a:pt x="10414" y="48260"/>
                  </a:lnTo>
                  <a:lnTo>
                    <a:pt x="1030198" y="352590"/>
                  </a:lnTo>
                  <a:lnTo>
                    <a:pt x="1015873" y="400685"/>
                  </a:lnTo>
                  <a:lnTo>
                    <a:pt x="1181989" y="371602"/>
                  </a:lnTo>
                  <a:close/>
                </a:path>
                <a:path w="3978909" h="1259204">
                  <a:moveTo>
                    <a:pt x="1207897" y="969010"/>
                  </a:moveTo>
                  <a:lnTo>
                    <a:pt x="1044321" y="927862"/>
                  </a:lnTo>
                  <a:lnTo>
                    <a:pt x="1055154" y="976985"/>
                  </a:lnTo>
                  <a:lnTo>
                    <a:pt x="0" y="1209675"/>
                  </a:lnTo>
                  <a:lnTo>
                    <a:pt x="10922" y="1258697"/>
                  </a:lnTo>
                  <a:lnTo>
                    <a:pt x="1065999" y="1026121"/>
                  </a:lnTo>
                  <a:lnTo>
                    <a:pt x="1076833" y="1075182"/>
                  </a:lnTo>
                  <a:lnTo>
                    <a:pt x="1204760" y="971550"/>
                  </a:lnTo>
                  <a:lnTo>
                    <a:pt x="1207897" y="969010"/>
                  </a:lnTo>
                  <a:close/>
                </a:path>
                <a:path w="3978909" h="1259204">
                  <a:moveTo>
                    <a:pt x="3978529" y="679450"/>
                  </a:moveTo>
                  <a:lnTo>
                    <a:pt x="3928237" y="654304"/>
                  </a:lnTo>
                  <a:lnTo>
                    <a:pt x="3827653" y="604012"/>
                  </a:lnTo>
                  <a:lnTo>
                    <a:pt x="3827653" y="654304"/>
                  </a:lnTo>
                  <a:lnTo>
                    <a:pt x="2826385" y="654304"/>
                  </a:lnTo>
                  <a:lnTo>
                    <a:pt x="2826385" y="704596"/>
                  </a:lnTo>
                  <a:lnTo>
                    <a:pt x="3827653" y="704596"/>
                  </a:lnTo>
                  <a:lnTo>
                    <a:pt x="3827653" y="754888"/>
                  </a:lnTo>
                  <a:lnTo>
                    <a:pt x="3928224" y="704596"/>
                  </a:lnTo>
                  <a:lnTo>
                    <a:pt x="3978529" y="679450"/>
                  </a:lnTo>
                  <a:close/>
                </a:path>
              </a:pathLst>
            </a:custGeom>
            <a:solidFill>
              <a:srgbClr val="000000"/>
            </a:solidFill>
          </p:spPr>
          <p:txBody>
            <a:bodyPr wrap="square" lIns="0" tIns="0" rIns="0" bIns="0" rtlCol="0"/>
            <a:lstStyle/>
            <a:p>
              <a:endParaRPr/>
            </a:p>
          </p:txBody>
        </p:sp>
        <p:pic>
          <p:nvPicPr>
            <p:cNvPr id="21" name="object 21"/>
            <p:cNvPicPr/>
            <p:nvPr/>
          </p:nvPicPr>
          <p:blipFill>
            <a:blip r:embed="rId6" cstate="print"/>
            <a:stretch>
              <a:fillRect/>
            </a:stretch>
          </p:blipFill>
          <p:spPr>
            <a:xfrm>
              <a:off x="2910839" y="3534156"/>
              <a:ext cx="745236" cy="510540"/>
            </a:xfrm>
            <a:prstGeom prst="rect">
              <a:avLst/>
            </a:prstGeom>
          </p:spPr>
        </p:pic>
      </p:grpSp>
      <p:sp>
        <p:nvSpPr>
          <p:cNvPr id="22" name="object 22"/>
          <p:cNvSpPr txBox="1"/>
          <p:nvPr/>
        </p:nvSpPr>
        <p:spPr>
          <a:xfrm>
            <a:off x="3354855" y="3357208"/>
            <a:ext cx="512726" cy="294309"/>
          </a:xfrm>
          <a:prstGeom prst="rect">
            <a:avLst/>
          </a:prstGeom>
        </p:spPr>
        <p:txBody>
          <a:bodyPr vert="horz" wrap="square" lIns="0" tIns="17143" rIns="0" bIns="0" rtlCol="0">
            <a:spAutoFit/>
          </a:bodyPr>
          <a:lstStyle/>
          <a:p>
            <a:pPr marL="12698">
              <a:spcBef>
                <a:spcPts val="135"/>
              </a:spcBef>
            </a:pPr>
            <a:r>
              <a:rPr b="1" spc="15" dirty="0">
                <a:latin typeface="Calibri"/>
                <a:cs typeface="Calibri"/>
              </a:rPr>
              <a:t>base</a:t>
            </a:r>
            <a:endParaRPr>
              <a:latin typeface="Calibri"/>
              <a:cs typeface="Calibri"/>
            </a:endParaRPr>
          </a:p>
        </p:txBody>
      </p:sp>
      <p:pic>
        <p:nvPicPr>
          <p:cNvPr id="23" name="object 23"/>
          <p:cNvPicPr/>
          <p:nvPr/>
        </p:nvPicPr>
        <p:blipFill>
          <a:blip r:embed="rId7" cstate="print"/>
          <a:stretch>
            <a:fillRect/>
          </a:stretch>
        </p:blipFill>
        <p:spPr>
          <a:xfrm>
            <a:off x="3000708" y="4283066"/>
            <a:ext cx="1000236" cy="478274"/>
          </a:xfrm>
          <a:prstGeom prst="rect">
            <a:avLst/>
          </a:prstGeom>
        </p:spPr>
      </p:pic>
      <p:sp>
        <p:nvSpPr>
          <p:cNvPr id="24" name="object 24"/>
          <p:cNvSpPr txBox="1"/>
          <p:nvPr/>
        </p:nvSpPr>
        <p:spPr>
          <a:xfrm>
            <a:off x="3145423" y="4329464"/>
            <a:ext cx="689939" cy="294309"/>
          </a:xfrm>
          <a:prstGeom prst="rect">
            <a:avLst/>
          </a:prstGeom>
        </p:spPr>
        <p:txBody>
          <a:bodyPr vert="horz" wrap="square" lIns="0" tIns="17143" rIns="0" bIns="0" rtlCol="0">
            <a:spAutoFit/>
          </a:bodyPr>
          <a:lstStyle/>
          <a:p>
            <a:pPr marL="12698">
              <a:spcBef>
                <a:spcPts val="135"/>
              </a:spcBef>
            </a:pPr>
            <a:r>
              <a:rPr b="1" spc="15" dirty="0">
                <a:latin typeface="Calibri"/>
                <a:cs typeface="Calibri"/>
              </a:rPr>
              <a:t>hei</a:t>
            </a:r>
            <a:r>
              <a:rPr b="1" spc="20" dirty="0">
                <a:latin typeface="Calibri"/>
                <a:cs typeface="Calibri"/>
              </a:rPr>
              <a:t>g</a:t>
            </a:r>
            <a:r>
              <a:rPr b="1" spc="5" dirty="0">
                <a:latin typeface="Calibri"/>
                <a:cs typeface="Calibri"/>
              </a:rPr>
              <a:t>h</a:t>
            </a:r>
            <a:r>
              <a:rPr b="1" spc="10" dirty="0">
                <a:latin typeface="Calibri"/>
                <a:cs typeface="Calibri"/>
              </a:rPr>
              <a:t>t</a:t>
            </a:r>
            <a:endParaRPr>
              <a:latin typeface="Calibri"/>
              <a:cs typeface="Calibri"/>
            </a:endParaRPr>
          </a:p>
        </p:txBody>
      </p:sp>
      <p:pic>
        <p:nvPicPr>
          <p:cNvPr id="25" name="object 25"/>
          <p:cNvPicPr/>
          <p:nvPr/>
        </p:nvPicPr>
        <p:blipFill>
          <a:blip r:embed="rId8" cstate="print"/>
          <a:stretch>
            <a:fillRect/>
          </a:stretch>
        </p:blipFill>
        <p:spPr>
          <a:xfrm>
            <a:off x="6406559" y="3831916"/>
            <a:ext cx="798507" cy="479702"/>
          </a:xfrm>
          <a:prstGeom prst="rect">
            <a:avLst/>
          </a:prstGeom>
        </p:spPr>
      </p:pic>
      <p:sp>
        <p:nvSpPr>
          <p:cNvPr id="26" name="object 26"/>
          <p:cNvSpPr txBox="1"/>
          <p:nvPr/>
        </p:nvSpPr>
        <p:spPr>
          <a:xfrm>
            <a:off x="6551550" y="3878790"/>
            <a:ext cx="488211" cy="294309"/>
          </a:xfrm>
          <a:prstGeom prst="rect">
            <a:avLst/>
          </a:prstGeom>
        </p:spPr>
        <p:txBody>
          <a:bodyPr vert="horz" wrap="square" lIns="0" tIns="17143" rIns="0" bIns="0" rtlCol="0">
            <a:spAutoFit/>
          </a:bodyPr>
          <a:lstStyle/>
          <a:p>
            <a:pPr marL="12698">
              <a:spcBef>
                <a:spcPts val="135"/>
              </a:spcBef>
            </a:pPr>
            <a:r>
              <a:rPr b="1" spc="15" dirty="0">
                <a:latin typeface="Calibri"/>
                <a:cs typeface="Calibri"/>
              </a:rPr>
              <a:t>a</a:t>
            </a:r>
            <a:r>
              <a:rPr b="1" spc="-10" dirty="0">
                <a:latin typeface="Calibri"/>
                <a:cs typeface="Calibri"/>
              </a:rPr>
              <a:t>r</a:t>
            </a:r>
            <a:r>
              <a:rPr b="1" spc="10" dirty="0">
                <a:latin typeface="Calibri"/>
                <a:cs typeface="Calibri"/>
              </a:rPr>
              <a:t>ea</a:t>
            </a:r>
            <a:endParaRPr>
              <a:latin typeface="Calibri"/>
              <a:cs typeface="Calibri"/>
            </a:endParaRPr>
          </a:p>
        </p:txBody>
      </p:sp>
    </p:spTree>
    <p:extLst>
      <p:ext uri="{BB962C8B-B14F-4D97-AF65-F5344CB8AC3E}">
        <p14:creationId xmlns:p14="http://schemas.microsoft.com/office/powerpoint/2010/main" val="345662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latin typeface="Times New Roman" pitchFamily="18" charset="0"/>
                <a:cs typeface="Times New Roman" pitchFamily="18" charset="0"/>
              </a:rPr>
              <a:t>Data Store</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457200" y="1524000"/>
            <a:ext cx="9052560" cy="4378147"/>
          </a:xfrm>
        </p:spPr>
        <p:txBody>
          <a:bodyPr>
            <a:normAutofit/>
          </a:bodyPr>
          <a:lstStyle/>
          <a:p>
            <a:pPr lvl="1"/>
            <a:endParaRPr lang="en-US" dirty="0" smtClean="0">
              <a:solidFill>
                <a:srgbClr val="00B0F0"/>
              </a:solidFill>
            </a:endParaRPr>
          </a:p>
          <a:p>
            <a:pPr lvl="1"/>
            <a:endParaRPr lang="en-US" dirty="0" smtClean="0">
              <a:solidFill>
                <a:srgbClr val="00B0F0"/>
              </a:solidFill>
            </a:endParaRPr>
          </a:p>
          <a:p>
            <a:pPr lvl="1"/>
            <a:endParaRPr lang="en-US" dirty="0" smtClean="0">
              <a:solidFill>
                <a:srgbClr val="00B0F0"/>
              </a:solidFill>
            </a:endParaRPr>
          </a:p>
          <a:p>
            <a:pPr lvl="1"/>
            <a:r>
              <a:rPr lang="en-US" sz="2800" dirty="0" smtClean="0">
                <a:latin typeface="Times New Roman" pitchFamily="18" charset="0"/>
                <a:cs typeface="Times New Roman" pitchFamily="18" charset="0"/>
              </a:rPr>
              <a:t>Used </a:t>
            </a:r>
            <a:r>
              <a:rPr lang="en-US" sz="2800" dirty="0" smtClean="0">
                <a:latin typeface="Times New Roman" pitchFamily="18" charset="0"/>
                <a:cs typeface="Times New Roman" pitchFamily="18" charset="0"/>
              </a:rPr>
              <a:t>in a </a:t>
            </a:r>
            <a:r>
              <a:rPr lang="en-US" sz="2800" dirty="0">
                <a:latin typeface="Times New Roman" pitchFamily="18" charset="0"/>
                <a:cs typeface="Times New Roman" pitchFamily="18" charset="0"/>
              </a:rPr>
              <a:t>DFD to represent data that the system </a:t>
            </a:r>
            <a:r>
              <a:rPr lang="en-US" sz="2800" dirty="0" smtClean="0">
                <a:latin typeface="Times New Roman" pitchFamily="18" charset="0"/>
                <a:cs typeface="Times New Roman" pitchFamily="18" charset="0"/>
              </a:rPr>
              <a:t>stores</a:t>
            </a:r>
          </a:p>
          <a:p>
            <a:pPr lvl="1"/>
            <a:r>
              <a:rPr lang="en-US" sz="2800" dirty="0">
                <a:latin typeface="Times New Roman" pitchFamily="18" charset="0"/>
                <a:cs typeface="Times New Roman" pitchFamily="18" charset="0"/>
              </a:rPr>
              <a:t>Data at rest</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1"/>
            <a:r>
              <a:rPr lang="en-US" sz="2800" dirty="0">
                <a:latin typeface="Times New Roman" pitchFamily="18" charset="0"/>
                <a:cs typeface="Times New Roman" pitchFamily="18" charset="0"/>
              </a:rPr>
              <a:t>Labels should be </a:t>
            </a:r>
            <a:r>
              <a:rPr lang="en-US" sz="2800" dirty="0" smtClean="0">
                <a:latin typeface="Times New Roman" pitchFamily="18" charset="0"/>
                <a:cs typeface="Times New Roman" pitchFamily="18" charset="0"/>
              </a:rPr>
              <a:t>noun phrases</a:t>
            </a:r>
          </a:p>
          <a:p>
            <a:pPr lvl="2"/>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(NO VERBS)</a:t>
            </a:r>
            <a:endParaRPr lang="en-US" sz="2600" b="1" dirty="0">
              <a:latin typeface="Times New Roman" pitchFamily="18" charset="0"/>
              <a:cs typeface="Times New Roman" pitchFamily="18" charset="0"/>
            </a:endParaRPr>
          </a:p>
          <a:p>
            <a:pPr lvl="1"/>
            <a:endParaRPr lang="en-US" dirty="0" smtClean="0">
              <a:solidFill>
                <a:srgbClr val="00B0F0"/>
              </a:solidFill>
            </a:endParaRPr>
          </a:p>
          <a:p>
            <a:pPr marL="393192" lvl="1" indent="0">
              <a:buNone/>
            </a:pPr>
            <a:endParaRPr lang="en-US" dirty="0" smtClean="0">
              <a:solidFill>
                <a:srgbClr val="00B0F0"/>
              </a:solidFill>
            </a:endParaRPr>
          </a:p>
          <a:p>
            <a:pPr>
              <a:lnSpc>
                <a:spcPct val="90000"/>
              </a:lnSpc>
            </a:pPr>
            <a:endParaRPr lang="en-US" altLang="en-US" sz="2800" dirty="0" smtClean="0">
              <a:latin typeface="Times New Roman" pitchFamily="18" charset="0"/>
              <a:cs typeface="Times New Roman" pitchFamily="18" charset="0"/>
            </a:endParaRPr>
          </a:p>
          <a:p>
            <a:pPr lvl="1"/>
            <a:endParaRPr lang="en-US" dirty="0">
              <a:solidFill>
                <a:srgbClr val="00B0F0"/>
              </a:solidFill>
            </a:endParaRPr>
          </a:p>
        </p:txBody>
      </p:sp>
      <p:sp>
        <p:nvSpPr>
          <p:cNvPr id="4" name="Slide Number Placeholder 3"/>
          <p:cNvSpPr>
            <a:spLocks noGrp="1"/>
          </p:cNvSpPr>
          <p:nvPr>
            <p:ph type="sldNum" sz="quarter" idx="12"/>
          </p:nvPr>
        </p:nvSpPr>
        <p:spPr/>
        <p:txBody>
          <a:bodyPr/>
          <a:lstStyle/>
          <a:p>
            <a:fld id="{CFB1198C-D869-48F2-8349-474C495BD70C}" type="slidenum">
              <a:rPr lang="en-US" smtClean="0"/>
              <a:t>11</a:t>
            </a:fld>
            <a:endParaRPr lang="en-US"/>
          </a:p>
        </p:txBody>
      </p:sp>
      <p:pic>
        <p:nvPicPr>
          <p:cNvPr id="15"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01339" y="1493521"/>
            <a:ext cx="3000058" cy="890481"/>
          </a:xfrm>
          <a:prstGeom prst="rect">
            <a:avLst/>
          </a:prstGeom>
          <a:noFill/>
        </p:spPr>
      </p:pic>
    </p:spTree>
    <p:extLst>
      <p:ext uri="{BB962C8B-B14F-4D97-AF65-F5344CB8AC3E}">
        <p14:creationId xmlns:p14="http://schemas.microsoft.com/office/powerpoint/2010/main" val="3958397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838200"/>
            <a:ext cx="5274541" cy="689930"/>
          </a:xfrm>
          <a:prstGeom prst="rect">
            <a:avLst/>
          </a:prstGeom>
        </p:spPr>
        <p:txBody>
          <a:bodyPr vert="horz" wrap="square" lIns="0" tIns="12698" rIns="0" bIns="0" rtlCol="0">
            <a:spAutoFit/>
          </a:bodyPr>
          <a:lstStyle/>
          <a:p>
            <a:pPr marL="12698">
              <a:spcBef>
                <a:spcPts val="100"/>
              </a:spcBef>
            </a:pPr>
            <a:r>
              <a:rPr spc="-40" dirty="0">
                <a:solidFill>
                  <a:srgbClr val="001F5F"/>
                </a:solidFill>
                <a:uFill>
                  <a:solidFill>
                    <a:srgbClr val="001F5F"/>
                  </a:solidFill>
                </a:uFill>
              </a:rPr>
              <a:t>Data</a:t>
            </a:r>
            <a:r>
              <a:rPr spc="-190" dirty="0">
                <a:solidFill>
                  <a:srgbClr val="001F5F"/>
                </a:solidFill>
                <a:uFill>
                  <a:solidFill>
                    <a:srgbClr val="001F5F"/>
                  </a:solidFill>
                </a:uFill>
              </a:rPr>
              <a:t> </a:t>
            </a:r>
            <a:r>
              <a:rPr spc="-55" dirty="0" smtClean="0">
                <a:solidFill>
                  <a:srgbClr val="001F5F"/>
                </a:solidFill>
                <a:uFill>
                  <a:solidFill>
                    <a:srgbClr val="001F5F"/>
                  </a:solidFill>
                </a:uFill>
              </a:rPr>
              <a:t>Stores</a:t>
            </a:r>
            <a:r>
              <a:rPr lang="en-US" spc="-55" dirty="0" smtClean="0">
                <a:solidFill>
                  <a:srgbClr val="001F5F"/>
                </a:solidFill>
                <a:uFill>
                  <a:solidFill>
                    <a:srgbClr val="001F5F"/>
                  </a:solidFill>
                </a:uFill>
              </a:rPr>
              <a:t> Example</a:t>
            </a:r>
            <a:endParaRPr dirty="0"/>
          </a:p>
        </p:txBody>
      </p:sp>
      <p:sp>
        <p:nvSpPr>
          <p:cNvPr id="3" name="object 3"/>
          <p:cNvSpPr txBox="1"/>
          <p:nvPr/>
        </p:nvSpPr>
        <p:spPr>
          <a:xfrm>
            <a:off x="9456157" y="5952698"/>
            <a:ext cx="176512" cy="180817"/>
          </a:xfrm>
          <a:prstGeom prst="rect">
            <a:avLst/>
          </a:prstGeom>
        </p:spPr>
        <p:txBody>
          <a:bodyPr vert="horz" wrap="square" lIns="0" tIns="11428" rIns="0" bIns="0" rtlCol="0">
            <a:spAutoFit/>
          </a:bodyPr>
          <a:lstStyle/>
          <a:p>
            <a:pPr marL="12698">
              <a:spcBef>
                <a:spcPts val="90"/>
              </a:spcBef>
            </a:pPr>
            <a:r>
              <a:rPr sz="1100" spc="-10" dirty="0">
                <a:solidFill>
                  <a:srgbClr val="FFFFFF"/>
                </a:solidFill>
                <a:latin typeface="Calibri"/>
                <a:cs typeface="Calibri"/>
              </a:rPr>
              <a:t>10</a:t>
            </a:r>
            <a:endParaRPr sz="1100">
              <a:latin typeface="Calibri"/>
              <a:cs typeface="Calibri"/>
            </a:endParaRPr>
          </a:p>
        </p:txBody>
      </p:sp>
      <p:sp>
        <p:nvSpPr>
          <p:cNvPr id="13" name="object 13"/>
          <p:cNvSpPr txBox="1"/>
          <p:nvPr/>
        </p:nvSpPr>
        <p:spPr>
          <a:xfrm>
            <a:off x="2801507" y="2008520"/>
            <a:ext cx="3446893" cy="294309"/>
          </a:xfrm>
          <a:prstGeom prst="rect">
            <a:avLst/>
          </a:prstGeom>
        </p:spPr>
        <p:txBody>
          <a:bodyPr vert="horz" wrap="square" lIns="0" tIns="17143" rIns="0" bIns="0" rtlCol="0">
            <a:spAutoFit/>
          </a:bodyPr>
          <a:lstStyle/>
          <a:p>
            <a:pPr marL="12698">
              <a:spcBef>
                <a:spcPts val="135"/>
              </a:spcBef>
            </a:pPr>
            <a:r>
              <a:rPr b="1" spc="10" dirty="0">
                <a:latin typeface="Calibri"/>
                <a:cs typeface="Calibri"/>
              </a:rPr>
              <a:t>Data</a:t>
            </a:r>
            <a:r>
              <a:rPr b="1" spc="-15" dirty="0">
                <a:latin typeface="Calibri"/>
                <a:cs typeface="Calibri"/>
              </a:rPr>
              <a:t> </a:t>
            </a:r>
            <a:r>
              <a:rPr b="1" spc="10" dirty="0">
                <a:latin typeface="Calibri"/>
                <a:cs typeface="Calibri"/>
              </a:rPr>
              <a:t>is</a:t>
            </a:r>
            <a:r>
              <a:rPr b="1" spc="-5" dirty="0">
                <a:latin typeface="Calibri"/>
                <a:cs typeface="Calibri"/>
              </a:rPr>
              <a:t> </a:t>
            </a:r>
            <a:r>
              <a:rPr b="1" spc="10" dirty="0">
                <a:latin typeface="Calibri"/>
                <a:cs typeface="Calibri"/>
              </a:rPr>
              <a:t>often</a:t>
            </a:r>
            <a:r>
              <a:rPr b="1" spc="-5" dirty="0">
                <a:latin typeface="Calibri"/>
                <a:cs typeface="Calibri"/>
              </a:rPr>
              <a:t> </a:t>
            </a:r>
            <a:r>
              <a:rPr b="1" spc="5" dirty="0">
                <a:latin typeface="Calibri"/>
                <a:cs typeface="Calibri"/>
              </a:rPr>
              <a:t>stored</a:t>
            </a:r>
            <a:r>
              <a:rPr b="1" spc="15" dirty="0">
                <a:latin typeface="Calibri"/>
                <a:cs typeface="Calibri"/>
              </a:rPr>
              <a:t> </a:t>
            </a:r>
            <a:r>
              <a:rPr b="1" spc="5" dirty="0">
                <a:latin typeface="Calibri"/>
                <a:cs typeface="Calibri"/>
              </a:rPr>
              <a:t>for</a:t>
            </a:r>
            <a:r>
              <a:rPr b="1" spc="-5" dirty="0">
                <a:latin typeface="Calibri"/>
                <a:cs typeface="Calibri"/>
              </a:rPr>
              <a:t> </a:t>
            </a:r>
            <a:r>
              <a:rPr b="1" spc="5" dirty="0">
                <a:latin typeface="Calibri"/>
                <a:cs typeface="Calibri"/>
              </a:rPr>
              <a:t>later</a:t>
            </a:r>
            <a:r>
              <a:rPr b="1" spc="-10" dirty="0">
                <a:latin typeface="Calibri"/>
                <a:cs typeface="Calibri"/>
              </a:rPr>
              <a:t> </a:t>
            </a:r>
            <a:r>
              <a:rPr b="1" spc="10" dirty="0">
                <a:latin typeface="Calibri"/>
                <a:cs typeface="Calibri"/>
              </a:rPr>
              <a:t>use.</a:t>
            </a:r>
            <a:endParaRPr dirty="0">
              <a:latin typeface="Calibri"/>
              <a:cs typeface="Calibri"/>
            </a:endParaRPr>
          </a:p>
        </p:txBody>
      </p:sp>
      <p:grpSp>
        <p:nvGrpSpPr>
          <p:cNvPr id="14" name="object 14"/>
          <p:cNvGrpSpPr/>
          <p:nvPr/>
        </p:nvGrpSpPr>
        <p:grpSpPr>
          <a:xfrm>
            <a:off x="4389275" y="3003855"/>
            <a:ext cx="1815555" cy="1447913"/>
            <a:chOff x="3979164" y="3206496"/>
            <a:chExt cx="1645920" cy="1545590"/>
          </a:xfrm>
        </p:grpSpPr>
        <p:pic>
          <p:nvPicPr>
            <p:cNvPr id="15" name="object 15"/>
            <p:cNvPicPr/>
            <p:nvPr/>
          </p:nvPicPr>
          <p:blipFill>
            <a:blip r:embed="rId2" cstate="print"/>
            <a:stretch>
              <a:fillRect/>
            </a:stretch>
          </p:blipFill>
          <p:spPr>
            <a:xfrm>
              <a:off x="4053840" y="3281172"/>
              <a:ext cx="1571243" cy="1470660"/>
            </a:xfrm>
            <a:prstGeom prst="rect">
              <a:avLst/>
            </a:prstGeom>
          </p:spPr>
        </p:pic>
        <p:sp>
          <p:nvSpPr>
            <p:cNvPr id="16" name="object 16"/>
            <p:cNvSpPr/>
            <p:nvPr/>
          </p:nvSpPr>
          <p:spPr>
            <a:xfrm>
              <a:off x="3979164" y="3206496"/>
              <a:ext cx="1568450" cy="1468120"/>
            </a:xfrm>
            <a:custGeom>
              <a:avLst/>
              <a:gdLst/>
              <a:ahLst/>
              <a:cxnLst/>
              <a:rect l="l" t="t" r="r" b="b"/>
              <a:pathLst>
                <a:path w="1568450" h="1468120">
                  <a:moveTo>
                    <a:pt x="784098" y="0"/>
                  </a:moveTo>
                  <a:lnTo>
                    <a:pt x="734507" y="1443"/>
                  </a:lnTo>
                  <a:lnTo>
                    <a:pt x="685737" y="5717"/>
                  </a:lnTo>
                  <a:lnTo>
                    <a:pt x="637879" y="12735"/>
                  </a:lnTo>
                  <a:lnTo>
                    <a:pt x="591024" y="22411"/>
                  </a:lnTo>
                  <a:lnTo>
                    <a:pt x="545265" y="34660"/>
                  </a:lnTo>
                  <a:lnTo>
                    <a:pt x="500693" y="49395"/>
                  </a:lnTo>
                  <a:lnTo>
                    <a:pt x="457400" y="66530"/>
                  </a:lnTo>
                  <a:lnTo>
                    <a:pt x="415478" y="85979"/>
                  </a:lnTo>
                  <a:lnTo>
                    <a:pt x="375019" y="107657"/>
                  </a:lnTo>
                  <a:lnTo>
                    <a:pt x="336115" y="131477"/>
                  </a:lnTo>
                  <a:lnTo>
                    <a:pt x="298857" y="157353"/>
                  </a:lnTo>
                  <a:lnTo>
                    <a:pt x="263337" y="185200"/>
                  </a:lnTo>
                  <a:lnTo>
                    <a:pt x="229647" y="214931"/>
                  </a:lnTo>
                  <a:lnTo>
                    <a:pt x="197879" y="246461"/>
                  </a:lnTo>
                  <a:lnTo>
                    <a:pt x="168125" y="279703"/>
                  </a:lnTo>
                  <a:lnTo>
                    <a:pt x="140477" y="314572"/>
                  </a:lnTo>
                  <a:lnTo>
                    <a:pt x="115026" y="350981"/>
                  </a:lnTo>
                  <a:lnTo>
                    <a:pt x="91864" y="388845"/>
                  </a:lnTo>
                  <a:lnTo>
                    <a:pt x="71083" y="428078"/>
                  </a:lnTo>
                  <a:lnTo>
                    <a:pt x="52775" y="468593"/>
                  </a:lnTo>
                  <a:lnTo>
                    <a:pt x="37032" y="510305"/>
                  </a:lnTo>
                  <a:lnTo>
                    <a:pt x="23945" y="553128"/>
                  </a:lnTo>
                  <a:lnTo>
                    <a:pt x="13607" y="596975"/>
                  </a:lnTo>
                  <a:lnTo>
                    <a:pt x="6108" y="641761"/>
                  </a:lnTo>
                  <a:lnTo>
                    <a:pt x="1542" y="687400"/>
                  </a:lnTo>
                  <a:lnTo>
                    <a:pt x="0" y="733806"/>
                  </a:lnTo>
                  <a:lnTo>
                    <a:pt x="1542" y="780211"/>
                  </a:lnTo>
                  <a:lnTo>
                    <a:pt x="6108" y="825850"/>
                  </a:lnTo>
                  <a:lnTo>
                    <a:pt x="13607" y="870636"/>
                  </a:lnTo>
                  <a:lnTo>
                    <a:pt x="23945" y="914483"/>
                  </a:lnTo>
                  <a:lnTo>
                    <a:pt x="37032" y="957306"/>
                  </a:lnTo>
                  <a:lnTo>
                    <a:pt x="52775" y="999018"/>
                  </a:lnTo>
                  <a:lnTo>
                    <a:pt x="71083" y="1039533"/>
                  </a:lnTo>
                  <a:lnTo>
                    <a:pt x="91864" y="1078766"/>
                  </a:lnTo>
                  <a:lnTo>
                    <a:pt x="115026" y="1116630"/>
                  </a:lnTo>
                  <a:lnTo>
                    <a:pt x="140477" y="1153039"/>
                  </a:lnTo>
                  <a:lnTo>
                    <a:pt x="168125" y="1187908"/>
                  </a:lnTo>
                  <a:lnTo>
                    <a:pt x="197879" y="1221150"/>
                  </a:lnTo>
                  <a:lnTo>
                    <a:pt x="229647" y="1252680"/>
                  </a:lnTo>
                  <a:lnTo>
                    <a:pt x="263337" y="1282411"/>
                  </a:lnTo>
                  <a:lnTo>
                    <a:pt x="298857" y="1310258"/>
                  </a:lnTo>
                  <a:lnTo>
                    <a:pt x="336115" y="1336134"/>
                  </a:lnTo>
                  <a:lnTo>
                    <a:pt x="375019" y="1359954"/>
                  </a:lnTo>
                  <a:lnTo>
                    <a:pt x="415478" y="1381632"/>
                  </a:lnTo>
                  <a:lnTo>
                    <a:pt x="457400" y="1401081"/>
                  </a:lnTo>
                  <a:lnTo>
                    <a:pt x="500693" y="1418216"/>
                  </a:lnTo>
                  <a:lnTo>
                    <a:pt x="545265" y="1432951"/>
                  </a:lnTo>
                  <a:lnTo>
                    <a:pt x="591024" y="1445200"/>
                  </a:lnTo>
                  <a:lnTo>
                    <a:pt x="637879" y="1454876"/>
                  </a:lnTo>
                  <a:lnTo>
                    <a:pt x="685737" y="1461894"/>
                  </a:lnTo>
                  <a:lnTo>
                    <a:pt x="734507" y="1466168"/>
                  </a:lnTo>
                  <a:lnTo>
                    <a:pt x="784098" y="1467612"/>
                  </a:lnTo>
                  <a:lnTo>
                    <a:pt x="833688" y="1466168"/>
                  </a:lnTo>
                  <a:lnTo>
                    <a:pt x="882458" y="1461894"/>
                  </a:lnTo>
                  <a:lnTo>
                    <a:pt x="930316" y="1454876"/>
                  </a:lnTo>
                  <a:lnTo>
                    <a:pt x="977171" y="1445200"/>
                  </a:lnTo>
                  <a:lnTo>
                    <a:pt x="1022930" y="1432951"/>
                  </a:lnTo>
                  <a:lnTo>
                    <a:pt x="1067502" y="1418216"/>
                  </a:lnTo>
                  <a:lnTo>
                    <a:pt x="1110795" y="1401081"/>
                  </a:lnTo>
                  <a:lnTo>
                    <a:pt x="1152717" y="1381632"/>
                  </a:lnTo>
                  <a:lnTo>
                    <a:pt x="1193176" y="1359954"/>
                  </a:lnTo>
                  <a:lnTo>
                    <a:pt x="1232080" y="1336134"/>
                  </a:lnTo>
                  <a:lnTo>
                    <a:pt x="1269338" y="1310258"/>
                  </a:lnTo>
                  <a:lnTo>
                    <a:pt x="1304858" y="1282411"/>
                  </a:lnTo>
                  <a:lnTo>
                    <a:pt x="1338548" y="1252680"/>
                  </a:lnTo>
                  <a:lnTo>
                    <a:pt x="1370316" y="1221150"/>
                  </a:lnTo>
                  <a:lnTo>
                    <a:pt x="1400070" y="1187908"/>
                  </a:lnTo>
                  <a:lnTo>
                    <a:pt x="1427718" y="1153039"/>
                  </a:lnTo>
                  <a:lnTo>
                    <a:pt x="1453169" y="1116630"/>
                  </a:lnTo>
                  <a:lnTo>
                    <a:pt x="1476331" y="1078766"/>
                  </a:lnTo>
                  <a:lnTo>
                    <a:pt x="1497112" y="1039533"/>
                  </a:lnTo>
                  <a:lnTo>
                    <a:pt x="1515420" y="999018"/>
                  </a:lnTo>
                  <a:lnTo>
                    <a:pt x="1531163" y="957306"/>
                  </a:lnTo>
                  <a:lnTo>
                    <a:pt x="1544250" y="914483"/>
                  </a:lnTo>
                  <a:lnTo>
                    <a:pt x="1554588" y="870636"/>
                  </a:lnTo>
                  <a:lnTo>
                    <a:pt x="1562087" y="825850"/>
                  </a:lnTo>
                  <a:lnTo>
                    <a:pt x="1566653" y="780211"/>
                  </a:lnTo>
                  <a:lnTo>
                    <a:pt x="1568196" y="733806"/>
                  </a:lnTo>
                  <a:lnTo>
                    <a:pt x="1566653" y="687400"/>
                  </a:lnTo>
                  <a:lnTo>
                    <a:pt x="1562087" y="641761"/>
                  </a:lnTo>
                  <a:lnTo>
                    <a:pt x="1554588" y="596975"/>
                  </a:lnTo>
                  <a:lnTo>
                    <a:pt x="1544250" y="553128"/>
                  </a:lnTo>
                  <a:lnTo>
                    <a:pt x="1531163" y="510305"/>
                  </a:lnTo>
                  <a:lnTo>
                    <a:pt x="1515420" y="468593"/>
                  </a:lnTo>
                  <a:lnTo>
                    <a:pt x="1497112" y="428078"/>
                  </a:lnTo>
                  <a:lnTo>
                    <a:pt x="1476331" y="388845"/>
                  </a:lnTo>
                  <a:lnTo>
                    <a:pt x="1453169" y="350981"/>
                  </a:lnTo>
                  <a:lnTo>
                    <a:pt x="1427718" y="314572"/>
                  </a:lnTo>
                  <a:lnTo>
                    <a:pt x="1400070" y="279703"/>
                  </a:lnTo>
                  <a:lnTo>
                    <a:pt x="1370316" y="246461"/>
                  </a:lnTo>
                  <a:lnTo>
                    <a:pt x="1338548" y="214931"/>
                  </a:lnTo>
                  <a:lnTo>
                    <a:pt x="1304858" y="185200"/>
                  </a:lnTo>
                  <a:lnTo>
                    <a:pt x="1269338" y="157353"/>
                  </a:lnTo>
                  <a:lnTo>
                    <a:pt x="1232080" y="131477"/>
                  </a:lnTo>
                  <a:lnTo>
                    <a:pt x="1193176" y="107657"/>
                  </a:lnTo>
                  <a:lnTo>
                    <a:pt x="1152717" y="85979"/>
                  </a:lnTo>
                  <a:lnTo>
                    <a:pt x="1110795" y="66530"/>
                  </a:lnTo>
                  <a:lnTo>
                    <a:pt x="1067502" y="49395"/>
                  </a:lnTo>
                  <a:lnTo>
                    <a:pt x="1022930" y="34660"/>
                  </a:lnTo>
                  <a:lnTo>
                    <a:pt x="977171" y="22411"/>
                  </a:lnTo>
                  <a:lnTo>
                    <a:pt x="930316" y="12735"/>
                  </a:lnTo>
                  <a:lnTo>
                    <a:pt x="882458" y="5717"/>
                  </a:lnTo>
                  <a:lnTo>
                    <a:pt x="833688" y="1443"/>
                  </a:lnTo>
                  <a:lnTo>
                    <a:pt x="784098" y="0"/>
                  </a:lnTo>
                  <a:close/>
                </a:path>
              </a:pathLst>
            </a:custGeom>
            <a:solidFill>
              <a:srgbClr val="8B8B8B"/>
            </a:solidFill>
          </p:spPr>
          <p:txBody>
            <a:bodyPr wrap="square" lIns="0" tIns="0" rIns="0" bIns="0" rtlCol="0"/>
            <a:lstStyle/>
            <a:p>
              <a:endParaRPr/>
            </a:p>
          </p:txBody>
        </p:sp>
        <p:pic>
          <p:nvPicPr>
            <p:cNvPr id="17" name="object 17"/>
            <p:cNvPicPr/>
            <p:nvPr/>
          </p:nvPicPr>
          <p:blipFill>
            <a:blip r:embed="rId3" cstate="print"/>
            <a:stretch>
              <a:fillRect/>
            </a:stretch>
          </p:blipFill>
          <p:spPr>
            <a:xfrm>
              <a:off x="4288536" y="3400044"/>
              <a:ext cx="716279" cy="510540"/>
            </a:xfrm>
            <a:prstGeom prst="rect">
              <a:avLst/>
            </a:prstGeom>
          </p:spPr>
        </p:pic>
        <p:pic>
          <p:nvPicPr>
            <p:cNvPr id="18" name="object 18"/>
            <p:cNvPicPr/>
            <p:nvPr/>
          </p:nvPicPr>
          <p:blipFill>
            <a:blip r:embed="rId4" cstate="print"/>
            <a:stretch>
              <a:fillRect/>
            </a:stretch>
          </p:blipFill>
          <p:spPr>
            <a:xfrm>
              <a:off x="4698492" y="3400044"/>
              <a:ext cx="376427" cy="510540"/>
            </a:xfrm>
            <a:prstGeom prst="rect">
              <a:avLst/>
            </a:prstGeom>
          </p:spPr>
        </p:pic>
        <p:pic>
          <p:nvPicPr>
            <p:cNvPr id="19" name="object 19"/>
            <p:cNvPicPr/>
            <p:nvPr/>
          </p:nvPicPr>
          <p:blipFill>
            <a:blip r:embed="rId5" cstate="print"/>
            <a:stretch>
              <a:fillRect/>
            </a:stretch>
          </p:blipFill>
          <p:spPr>
            <a:xfrm>
              <a:off x="4768596" y="3400044"/>
              <a:ext cx="550163" cy="510540"/>
            </a:xfrm>
            <a:prstGeom prst="rect">
              <a:avLst/>
            </a:prstGeom>
          </p:spPr>
        </p:pic>
        <p:pic>
          <p:nvPicPr>
            <p:cNvPr id="20" name="object 20"/>
            <p:cNvPicPr/>
            <p:nvPr/>
          </p:nvPicPr>
          <p:blipFill>
            <a:blip r:embed="rId6" cstate="print"/>
            <a:stretch>
              <a:fillRect/>
            </a:stretch>
          </p:blipFill>
          <p:spPr>
            <a:xfrm>
              <a:off x="4341876" y="3672840"/>
              <a:ext cx="925068" cy="510539"/>
            </a:xfrm>
            <a:prstGeom prst="rect">
              <a:avLst/>
            </a:prstGeom>
          </p:spPr>
        </p:pic>
        <p:pic>
          <p:nvPicPr>
            <p:cNvPr id="21" name="object 21"/>
            <p:cNvPicPr/>
            <p:nvPr/>
          </p:nvPicPr>
          <p:blipFill>
            <a:blip r:embed="rId7" cstate="print"/>
            <a:stretch>
              <a:fillRect/>
            </a:stretch>
          </p:blipFill>
          <p:spPr>
            <a:xfrm>
              <a:off x="4439412" y="3945636"/>
              <a:ext cx="729996" cy="510540"/>
            </a:xfrm>
            <a:prstGeom prst="rect">
              <a:avLst/>
            </a:prstGeom>
          </p:spPr>
        </p:pic>
      </p:grpSp>
      <p:grpSp>
        <p:nvGrpSpPr>
          <p:cNvPr id="23" name="object 23"/>
          <p:cNvGrpSpPr/>
          <p:nvPr/>
        </p:nvGrpSpPr>
        <p:grpSpPr>
          <a:xfrm>
            <a:off x="3086305" y="2825397"/>
            <a:ext cx="4388993" cy="1434231"/>
            <a:chOff x="2797936" y="3015996"/>
            <a:chExt cx="3978910" cy="1530985"/>
          </a:xfrm>
        </p:grpSpPr>
        <p:sp>
          <p:nvSpPr>
            <p:cNvPr id="24" name="object 24"/>
            <p:cNvSpPr/>
            <p:nvPr/>
          </p:nvSpPr>
          <p:spPr>
            <a:xfrm>
              <a:off x="2797937" y="3286760"/>
              <a:ext cx="3978910" cy="1260475"/>
            </a:xfrm>
            <a:custGeom>
              <a:avLst/>
              <a:gdLst/>
              <a:ahLst/>
              <a:cxnLst/>
              <a:rect l="l" t="t" r="r" b="b"/>
              <a:pathLst>
                <a:path w="3978909" h="1260475">
                  <a:moveTo>
                    <a:pt x="1181989" y="371602"/>
                  </a:moveTo>
                  <a:lnTo>
                    <a:pt x="1169390" y="359791"/>
                  </a:lnTo>
                  <a:lnTo>
                    <a:pt x="1058926" y="256159"/>
                  </a:lnTo>
                  <a:lnTo>
                    <a:pt x="1044575" y="304330"/>
                  </a:lnTo>
                  <a:lnTo>
                    <a:pt x="24892" y="0"/>
                  </a:lnTo>
                  <a:lnTo>
                    <a:pt x="10414" y="48260"/>
                  </a:lnTo>
                  <a:lnTo>
                    <a:pt x="1030198" y="352590"/>
                  </a:lnTo>
                  <a:lnTo>
                    <a:pt x="1015873" y="400685"/>
                  </a:lnTo>
                  <a:lnTo>
                    <a:pt x="1181989" y="371602"/>
                  </a:lnTo>
                  <a:close/>
                </a:path>
                <a:path w="3978909" h="1260475">
                  <a:moveTo>
                    <a:pt x="1206373" y="970534"/>
                  </a:moveTo>
                  <a:lnTo>
                    <a:pt x="1042797" y="929386"/>
                  </a:lnTo>
                  <a:lnTo>
                    <a:pt x="1053630" y="978509"/>
                  </a:lnTo>
                  <a:lnTo>
                    <a:pt x="0" y="1211199"/>
                  </a:lnTo>
                  <a:lnTo>
                    <a:pt x="10922" y="1260221"/>
                  </a:lnTo>
                  <a:lnTo>
                    <a:pt x="1064475" y="1027645"/>
                  </a:lnTo>
                  <a:lnTo>
                    <a:pt x="1075309" y="1076706"/>
                  </a:lnTo>
                  <a:lnTo>
                    <a:pt x="1203236" y="973074"/>
                  </a:lnTo>
                  <a:lnTo>
                    <a:pt x="1206373" y="970534"/>
                  </a:lnTo>
                  <a:close/>
                </a:path>
                <a:path w="3978909" h="1260475">
                  <a:moveTo>
                    <a:pt x="3978529" y="679450"/>
                  </a:moveTo>
                  <a:lnTo>
                    <a:pt x="3928237" y="654304"/>
                  </a:lnTo>
                  <a:lnTo>
                    <a:pt x="3827653" y="604012"/>
                  </a:lnTo>
                  <a:lnTo>
                    <a:pt x="3827653" y="654304"/>
                  </a:lnTo>
                  <a:lnTo>
                    <a:pt x="2826385" y="654304"/>
                  </a:lnTo>
                  <a:lnTo>
                    <a:pt x="2826385" y="704596"/>
                  </a:lnTo>
                  <a:lnTo>
                    <a:pt x="3827653" y="704596"/>
                  </a:lnTo>
                  <a:lnTo>
                    <a:pt x="3827653" y="754888"/>
                  </a:lnTo>
                  <a:lnTo>
                    <a:pt x="3928237" y="704596"/>
                  </a:lnTo>
                  <a:lnTo>
                    <a:pt x="3978529" y="679450"/>
                  </a:lnTo>
                  <a:close/>
                </a:path>
              </a:pathLst>
            </a:custGeom>
            <a:solidFill>
              <a:srgbClr val="000000"/>
            </a:solidFill>
          </p:spPr>
          <p:txBody>
            <a:bodyPr wrap="square" lIns="0" tIns="0" rIns="0" bIns="0" rtlCol="0"/>
            <a:lstStyle/>
            <a:p>
              <a:endParaRPr/>
            </a:p>
          </p:txBody>
        </p:sp>
        <p:pic>
          <p:nvPicPr>
            <p:cNvPr id="25" name="object 25"/>
            <p:cNvPicPr/>
            <p:nvPr/>
          </p:nvPicPr>
          <p:blipFill>
            <a:blip r:embed="rId8" cstate="print"/>
            <a:stretch>
              <a:fillRect/>
            </a:stretch>
          </p:blipFill>
          <p:spPr>
            <a:xfrm>
              <a:off x="3028187" y="3015996"/>
              <a:ext cx="973836" cy="457200"/>
            </a:xfrm>
            <a:prstGeom prst="rect">
              <a:avLst/>
            </a:prstGeom>
          </p:spPr>
        </p:pic>
      </p:grpSp>
      <p:sp>
        <p:nvSpPr>
          <p:cNvPr id="26" name="object 26"/>
          <p:cNvSpPr txBox="1"/>
          <p:nvPr/>
        </p:nvSpPr>
        <p:spPr>
          <a:xfrm>
            <a:off x="3468469" y="2865132"/>
            <a:ext cx="800609" cy="258402"/>
          </a:xfrm>
          <a:prstGeom prst="rect">
            <a:avLst/>
          </a:prstGeom>
        </p:spPr>
        <p:txBody>
          <a:bodyPr vert="horz" wrap="square" lIns="0" tIns="12063" rIns="0" bIns="0" rtlCol="0">
            <a:spAutoFit/>
          </a:bodyPr>
          <a:lstStyle/>
          <a:p>
            <a:pPr marL="12698">
              <a:spcBef>
                <a:spcPts val="95"/>
              </a:spcBef>
            </a:pPr>
            <a:r>
              <a:rPr sz="1600" b="1" spc="-5" dirty="0">
                <a:latin typeface="Calibri"/>
                <a:cs typeface="Calibri"/>
              </a:rPr>
              <a:t>sensor</a:t>
            </a:r>
            <a:r>
              <a:rPr sz="1600" b="1" spc="-70" dirty="0">
                <a:latin typeface="Calibri"/>
                <a:cs typeface="Calibri"/>
              </a:rPr>
              <a:t> </a:t>
            </a:r>
            <a:r>
              <a:rPr sz="1600" b="1" spc="-5" dirty="0">
                <a:latin typeface="Calibri"/>
                <a:cs typeface="Calibri"/>
              </a:rPr>
              <a:t>#</a:t>
            </a:r>
            <a:endParaRPr sz="1600">
              <a:latin typeface="Calibri"/>
              <a:cs typeface="Calibri"/>
            </a:endParaRPr>
          </a:p>
        </p:txBody>
      </p:sp>
      <p:pic>
        <p:nvPicPr>
          <p:cNvPr id="27" name="object 27"/>
          <p:cNvPicPr/>
          <p:nvPr/>
        </p:nvPicPr>
        <p:blipFill>
          <a:blip r:embed="rId9" cstate="print"/>
          <a:stretch>
            <a:fillRect/>
          </a:stretch>
        </p:blipFill>
        <p:spPr>
          <a:xfrm>
            <a:off x="2055947" y="3711988"/>
            <a:ext cx="1731502" cy="428306"/>
          </a:xfrm>
          <a:prstGeom prst="rect">
            <a:avLst/>
          </a:prstGeom>
        </p:spPr>
      </p:pic>
      <p:sp>
        <p:nvSpPr>
          <p:cNvPr id="28" name="object 28"/>
          <p:cNvSpPr txBox="1"/>
          <p:nvPr/>
        </p:nvSpPr>
        <p:spPr>
          <a:xfrm>
            <a:off x="2184131" y="3752915"/>
            <a:ext cx="1456227" cy="258402"/>
          </a:xfrm>
          <a:prstGeom prst="rect">
            <a:avLst/>
          </a:prstGeom>
        </p:spPr>
        <p:txBody>
          <a:bodyPr vert="horz" wrap="square" lIns="0" tIns="12063" rIns="0" bIns="0" rtlCol="0">
            <a:spAutoFit/>
          </a:bodyPr>
          <a:lstStyle/>
          <a:p>
            <a:pPr marL="12698">
              <a:spcBef>
                <a:spcPts val="95"/>
              </a:spcBef>
            </a:pPr>
            <a:r>
              <a:rPr sz="1600" b="1" spc="-10" dirty="0">
                <a:latin typeface="Calibri"/>
                <a:cs typeface="Calibri"/>
              </a:rPr>
              <a:t>report</a:t>
            </a:r>
            <a:r>
              <a:rPr sz="1600" b="1" spc="-60" dirty="0">
                <a:latin typeface="Calibri"/>
                <a:cs typeface="Calibri"/>
              </a:rPr>
              <a:t> </a:t>
            </a:r>
            <a:r>
              <a:rPr sz="1600" b="1" spc="-15" dirty="0">
                <a:latin typeface="Calibri"/>
                <a:cs typeface="Calibri"/>
              </a:rPr>
              <a:t>required</a:t>
            </a:r>
            <a:endParaRPr sz="1600">
              <a:latin typeface="Calibri"/>
              <a:cs typeface="Calibri"/>
            </a:endParaRPr>
          </a:p>
        </p:txBody>
      </p:sp>
      <p:grpSp>
        <p:nvGrpSpPr>
          <p:cNvPr id="29" name="object 29"/>
          <p:cNvGrpSpPr/>
          <p:nvPr/>
        </p:nvGrpSpPr>
        <p:grpSpPr>
          <a:xfrm>
            <a:off x="6132543" y="2989578"/>
            <a:ext cx="1704885" cy="656736"/>
            <a:chOff x="5559552" y="3191256"/>
            <a:chExt cx="1545590" cy="701040"/>
          </a:xfrm>
        </p:grpSpPr>
        <p:pic>
          <p:nvPicPr>
            <p:cNvPr id="30" name="object 30"/>
            <p:cNvPicPr/>
            <p:nvPr/>
          </p:nvPicPr>
          <p:blipFill>
            <a:blip r:embed="rId10" cstate="print"/>
            <a:stretch>
              <a:fillRect/>
            </a:stretch>
          </p:blipFill>
          <p:spPr>
            <a:xfrm>
              <a:off x="5559552" y="3191256"/>
              <a:ext cx="1545336" cy="457200"/>
            </a:xfrm>
            <a:prstGeom prst="rect">
              <a:avLst/>
            </a:prstGeom>
          </p:spPr>
        </p:pic>
        <p:pic>
          <p:nvPicPr>
            <p:cNvPr id="31" name="object 31"/>
            <p:cNvPicPr/>
            <p:nvPr/>
          </p:nvPicPr>
          <p:blipFill>
            <a:blip r:embed="rId11" cstate="print"/>
            <a:stretch>
              <a:fillRect/>
            </a:stretch>
          </p:blipFill>
          <p:spPr>
            <a:xfrm>
              <a:off x="5559552" y="3435096"/>
              <a:ext cx="1345692" cy="457200"/>
            </a:xfrm>
            <a:prstGeom prst="rect">
              <a:avLst/>
            </a:prstGeom>
          </p:spPr>
        </p:pic>
      </p:grpSp>
      <p:sp>
        <p:nvSpPr>
          <p:cNvPr id="32" name="object 32"/>
          <p:cNvSpPr txBox="1"/>
          <p:nvPr/>
        </p:nvSpPr>
        <p:spPr>
          <a:xfrm>
            <a:off x="6260023" y="3029673"/>
            <a:ext cx="1385482" cy="504623"/>
          </a:xfrm>
          <a:prstGeom prst="rect">
            <a:avLst/>
          </a:prstGeom>
        </p:spPr>
        <p:txBody>
          <a:bodyPr vert="horz" wrap="square" lIns="0" tIns="12063" rIns="0" bIns="0" rtlCol="0">
            <a:spAutoFit/>
          </a:bodyPr>
          <a:lstStyle/>
          <a:p>
            <a:pPr marL="12698" marR="5080">
              <a:spcBef>
                <a:spcPts val="95"/>
              </a:spcBef>
            </a:pPr>
            <a:r>
              <a:rPr sz="1600" b="1" spc="-5" dirty="0">
                <a:latin typeface="Calibri"/>
                <a:cs typeface="Calibri"/>
              </a:rPr>
              <a:t>sensor</a:t>
            </a:r>
            <a:r>
              <a:rPr sz="1600" b="1" spc="-35" dirty="0">
                <a:latin typeface="Calibri"/>
                <a:cs typeface="Calibri"/>
              </a:rPr>
              <a:t> </a:t>
            </a:r>
            <a:r>
              <a:rPr sz="1600" b="1" spc="-5" dirty="0">
                <a:latin typeface="Calibri"/>
                <a:cs typeface="Calibri"/>
              </a:rPr>
              <a:t>#,</a:t>
            </a:r>
            <a:r>
              <a:rPr sz="1600" b="1" spc="-25" dirty="0">
                <a:latin typeface="Calibri"/>
                <a:cs typeface="Calibri"/>
              </a:rPr>
              <a:t> </a:t>
            </a:r>
            <a:r>
              <a:rPr sz="1600" b="1" spc="-5" dirty="0">
                <a:latin typeface="Calibri"/>
                <a:cs typeface="Calibri"/>
              </a:rPr>
              <a:t>type, </a:t>
            </a:r>
            <a:r>
              <a:rPr sz="1600" b="1" spc="-350" dirty="0">
                <a:latin typeface="Calibri"/>
                <a:cs typeface="Calibri"/>
              </a:rPr>
              <a:t> </a:t>
            </a:r>
            <a:r>
              <a:rPr sz="1600" b="1" spc="-5" dirty="0">
                <a:latin typeface="Calibri"/>
                <a:cs typeface="Calibri"/>
              </a:rPr>
              <a:t>location,</a:t>
            </a:r>
            <a:r>
              <a:rPr sz="1600" b="1" spc="-60" dirty="0">
                <a:latin typeface="Calibri"/>
                <a:cs typeface="Calibri"/>
              </a:rPr>
              <a:t> </a:t>
            </a:r>
            <a:r>
              <a:rPr sz="1600" b="1" spc="-5" dirty="0">
                <a:latin typeface="Calibri"/>
                <a:cs typeface="Calibri"/>
              </a:rPr>
              <a:t>age</a:t>
            </a:r>
            <a:endParaRPr sz="1600">
              <a:latin typeface="Calibri"/>
              <a:cs typeface="Calibri"/>
            </a:endParaRPr>
          </a:p>
        </p:txBody>
      </p:sp>
      <p:grpSp>
        <p:nvGrpSpPr>
          <p:cNvPr id="33" name="object 33"/>
          <p:cNvGrpSpPr/>
          <p:nvPr/>
        </p:nvGrpSpPr>
        <p:grpSpPr>
          <a:xfrm>
            <a:off x="4169055" y="4081759"/>
            <a:ext cx="3811125" cy="1532385"/>
            <a:chOff x="3779520" y="4357116"/>
            <a:chExt cx="3455035" cy="1635760"/>
          </a:xfrm>
        </p:grpSpPr>
        <p:sp>
          <p:nvSpPr>
            <p:cNvPr id="34" name="object 34"/>
            <p:cNvSpPr/>
            <p:nvPr/>
          </p:nvSpPr>
          <p:spPr>
            <a:xfrm>
              <a:off x="5252720" y="4572000"/>
              <a:ext cx="636905" cy="656590"/>
            </a:xfrm>
            <a:custGeom>
              <a:avLst/>
              <a:gdLst/>
              <a:ahLst/>
              <a:cxnLst/>
              <a:rect l="l" t="t" r="r" b="b"/>
              <a:pathLst>
                <a:path w="636904" h="656589">
                  <a:moveTo>
                    <a:pt x="513719" y="565228"/>
                  </a:moveTo>
                  <a:lnTo>
                    <a:pt x="477646" y="600202"/>
                  </a:lnTo>
                  <a:lnTo>
                    <a:pt x="636777" y="656082"/>
                  </a:lnTo>
                  <a:lnTo>
                    <a:pt x="613803" y="583311"/>
                  </a:lnTo>
                  <a:lnTo>
                    <a:pt x="531240" y="583311"/>
                  </a:lnTo>
                  <a:lnTo>
                    <a:pt x="513719" y="565228"/>
                  </a:lnTo>
                  <a:close/>
                </a:path>
                <a:path w="636904" h="656589">
                  <a:moveTo>
                    <a:pt x="549829" y="530219"/>
                  </a:moveTo>
                  <a:lnTo>
                    <a:pt x="513719" y="565228"/>
                  </a:lnTo>
                  <a:lnTo>
                    <a:pt x="531240" y="583311"/>
                  </a:lnTo>
                  <a:lnTo>
                    <a:pt x="567308" y="548259"/>
                  </a:lnTo>
                  <a:lnTo>
                    <a:pt x="549829" y="530219"/>
                  </a:lnTo>
                  <a:close/>
                </a:path>
                <a:path w="636904" h="656589">
                  <a:moveTo>
                    <a:pt x="585977" y="495173"/>
                  </a:moveTo>
                  <a:lnTo>
                    <a:pt x="549829" y="530219"/>
                  </a:lnTo>
                  <a:lnTo>
                    <a:pt x="567308" y="548259"/>
                  </a:lnTo>
                  <a:lnTo>
                    <a:pt x="531240" y="583311"/>
                  </a:lnTo>
                  <a:lnTo>
                    <a:pt x="613803" y="583311"/>
                  </a:lnTo>
                  <a:lnTo>
                    <a:pt x="585977" y="495173"/>
                  </a:lnTo>
                  <a:close/>
                </a:path>
                <a:path w="636904" h="656589">
                  <a:moveTo>
                    <a:pt x="36067" y="0"/>
                  </a:moveTo>
                  <a:lnTo>
                    <a:pt x="0" y="35052"/>
                  </a:lnTo>
                  <a:lnTo>
                    <a:pt x="513719" y="565228"/>
                  </a:lnTo>
                  <a:lnTo>
                    <a:pt x="549829" y="530219"/>
                  </a:lnTo>
                  <a:lnTo>
                    <a:pt x="36067" y="0"/>
                  </a:lnTo>
                  <a:close/>
                </a:path>
              </a:pathLst>
            </a:custGeom>
            <a:solidFill>
              <a:srgbClr val="000000"/>
            </a:solidFill>
          </p:spPr>
          <p:txBody>
            <a:bodyPr wrap="square" lIns="0" tIns="0" rIns="0" bIns="0" rtlCol="0"/>
            <a:lstStyle/>
            <a:p>
              <a:endParaRPr/>
            </a:p>
          </p:txBody>
        </p:sp>
        <p:pic>
          <p:nvPicPr>
            <p:cNvPr id="35" name="object 35"/>
            <p:cNvPicPr/>
            <p:nvPr/>
          </p:nvPicPr>
          <p:blipFill>
            <a:blip r:embed="rId12" cstate="print"/>
            <a:stretch>
              <a:fillRect/>
            </a:stretch>
          </p:blipFill>
          <p:spPr>
            <a:xfrm>
              <a:off x="3779520" y="4773168"/>
              <a:ext cx="1536191" cy="457200"/>
            </a:xfrm>
            <a:prstGeom prst="rect">
              <a:avLst/>
            </a:prstGeom>
          </p:spPr>
        </p:pic>
        <p:pic>
          <p:nvPicPr>
            <p:cNvPr id="36" name="object 36"/>
            <p:cNvPicPr/>
            <p:nvPr/>
          </p:nvPicPr>
          <p:blipFill>
            <a:blip r:embed="rId13" cstate="print"/>
            <a:stretch>
              <a:fillRect/>
            </a:stretch>
          </p:blipFill>
          <p:spPr>
            <a:xfrm>
              <a:off x="5268468" y="5370576"/>
              <a:ext cx="1687067" cy="64008"/>
            </a:xfrm>
            <a:prstGeom prst="rect">
              <a:avLst/>
            </a:prstGeom>
          </p:spPr>
        </p:pic>
        <p:sp>
          <p:nvSpPr>
            <p:cNvPr id="37" name="object 37"/>
            <p:cNvSpPr/>
            <p:nvPr/>
          </p:nvSpPr>
          <p:spPr>
            <a:xfrm>
              <a:off x="5206746" y="5308854"/>
              <a:ext cx="1658620" cy="35560"/>
            </a:xfrm>
            <a:custGeom>
              <a:avLst/>
              <a:gdLst/>
              <a:ahLst/>
              <a:cxnLst/>
              <a:rect l="l" t="t" r="r" b="b"/>
              <a:pathLst>
                <a:path w="1658620" h="35560">
                  <a:moveTo>
                    <a:pt x="0" y="35051"/>
                  </a:moveTo>
                  <a:lnTo>
                    <a:pt x="1658111" y="35051"/>
                  </a:lnTo>
                  <a:lnTo>
                    <a:pt x="1658111" y="0"/>
                  </a:lnTo>
                  <a:lnTo>
                    <a:pt x="0" y="0"/>
                  </a:lnTo>
                  <a:lnTo>
                    <a:pt x="0" y="35051"/>
                  </a:lnTo>
                  <a:close/>
                </a:path>
              </a:pathLst>
            </a:custGeom>
            <a:ln w="25908">
              <a:solidFill>
                <a:srgbClr val="000000"/>
              </a:solidFill>
            </a:ln>
          </p:spPr>
          <p:txBody>
            <a:bodyPr wrap="square" lIns="0" tIns="0" rIns="0" bIns="0" rtlCol="0"/>
            <a:lstStyle/>
            <a:p>
              <a:endParaRPr/>
            </a:p>
          </p:txBody>
        </p:sp>
        <p:pic>
          <p:nvPicPr>
            <p:cNvPr id="38" name="object 38"/>
            <p:cNvPicPr/>
            <p:nvPr/>
          </p:nvPicPr>
          <p:blipFill>
            <a:blip r:embed="rId13" cstate="print"/>
            <a:stretch>
              <a:fillRect/>
            </a:stretch>
          </p:blipFill>
          <p:spPr>
            <a:xfrm>
              <a:off x="5306568" y="5926836"/>
              <a:ext cx="1687067" cy="65531"/>
            </a:xfrm>
            <a:prstGeom prst="rect">
              <a:avLst/>
            </a:prstGeom>
          </p:spPr>
        </p:pic>
        <p:sp>
          <p:nvSpPr>
            <p:cNvPr id="39" name="object 39"/>
            <p:cNvSpPr/>
            <p:nvPr/>
          </p:nvSpPr>
          <p:spPr>
            <a:xfrm>
              <a:off x="5244846" y="5865114"/>
              <a:ext cx="1658620" cy="36830"/>
            </a:xfrm>
            <a:custGeom>
              <a:avLst/>
              <a:gdLst/>
              <a:ahLst/>
              <a:cxnLst/>
              <a:rect l="l" t="t" r="r" b="b"/>
              <a:pathLst>
                <a:path w="1658620" h="36829">
                  <a:moveTo>
                    <a:pt x="0" y="36575"/>
                  </a:moveTo>
                  <a:lnTo>
                    <a:pt x="1658111" y="36575"/>
                  </a:lnTo>
                  <a:lnTo>
                    <a:pt x="1658111" y="0"/>
                  </a:lnTo>
                  <a:lnTo>
                    <a:pt x="0" y="0"/>
                  </a:lnTo>
                  <a:lnTo>
                    <a:pt x="0" y="36575"/>
                  </a:lnTo>
                  <a:close/>
                </a:path>
              </a:pathLst>
            </a:custGeom>
            <a:ln w="25908">
              <a:solidFill>
                <a:srgbClr val="000000"/>
              </a:solidFill>
            </a:ln>
          </p:spPr>
          <p:txBody>
            <a:bodyPr wrap="square" lIns="0" tIns="0" rIns="0" bIns="0" rtlCol="0"/>
            <a:lstStyle/>
            <a:p>
              <a:endParaRPr/>
            </a:p>
          </p:txBody>
        </p:sp>
        <p:pic>
          <p:nvPicPr>
            <p:cNvPr id="40" name="object 40"/>
            <p:cNvPicPr/>
            <p:nvPr/>
          </p:nvPicPr>
          <p:blipFill>
            <a:blip r:embed="rId14" cstate="print"/>
            <a:stretch>
              <a:fillRect/>
            </a:stretch>
          </p:blipFill>
          <p:spPr>
            <a:xfrm>
              <a:off x="5318760" y="5381244"/>
              <a:ext cx="1249680" cy="457200"/>
            </a:xfrm>
            <a:prstGeom prst="rect">
              <a:avLst/>
            </a:prstGeom>
          </p:spPr>
        </p:pic>
        <p:sp>
          <p:nvSpPr>
            <p:cNvPr id="41" name="object 41"/>
            <p:cNvSpPr/>
            <p:nvPr/>
          </p:nvSpPr>
          <p:spPr>
            <a:xfrm>
              <a:off x="5435346" y="4437126"/>
              <a:ext cx="827405" cy="835025"/>
            </a:xfrm>
            <a:custGeom>
              <a:avLst/>
              <a:gdLst/>
              <a:ahLst/>
              <a:cxnLst/>
              <a:rect l="l" t="t" r="r" b="b"/>
              <a:pathLst>
                <a:path w="827404" h="835025">
                  <a:moveTo>
                    <a:pt x="124017" y="89511"/>
                  </a:moveTo>
                  <a:lnTo>
                    <a:pt x="88288" y="124902"/>
                  </a:lnTo>
                  <a:lnTo>
                    <a:pt x="791337" y="834517"/>
                  </a:lnTo>
                  <a:lnTo>
                    <a:pt x="827151" y="799211"/>
                  </a:lnTo>
                  <a:lnTo>
                    <a:pt x="124017" y="89511"/>
                  </a:lnTo>
                  <a:close/>
                </a:path>
                <a:path w="827404" h="835025">
                  <a:moveTo>
                    <a:pt x="0" y="0"/>
                  </a:moveTo>
                  <a:lnTo>
                    <a:pt x="52577" y="160274"/>
                  </a:lnTo>
                  <a:lnTo>
                    <a:pt x="88288" y="124902"/>
                  </a:lnTo>
                  <a:lnTo>
                    <a:pt x="70612" y="107061"/>
                  </a:lnTo>
                  <a:lnTo>
                    <a:pt x="106299" y="71628"/>
                  </a:lnTo>
                  <a:lnTo>
                    <a:pt x="142072" y="71628"/>
                  </a:lnTo>
                  <a:lnTo>
                    <a:pt x="159765" y="54102"/>
                  </a:lnTo>
                  <a:lnTo>
                    <a:pt x="0" y="0"/>
                  </a:lnTo>
                  <a:close/>
                </a:path>
                <a:path w="827404" h="835025">
                  <a:moveTo>
                    <a:pt x="106299" y="71628"/>
                  </a:moveTo>
                  <a:lnTo>
                    <a:pt x="70612" y="107061"/>
                  </a:lnTo>
                  <a:lnTo>
                    <a:pt x="88288" y="124902"/>
                  </a:lnTo>
                  <a:lnTo>
                    <a:pt x="124017" y="89511"/>
                  </a:lnTo>
                  <a:lnTo>
                    <a:pt x="106299" y="71628"/>
                  </a:lnTo>
                  <a:close/>
                </a:path>
                <a:path w="827404" h="835025">
                  <a:moveTo>
                    <a:pt x="142072" y="71628"/>
                  </a:moveTo>
                  <a:lnTo>
                    <a:pt x="106299" y="71628"/>
                  </a:lnTo>
                  <a:lnTo>
                    <a:pt x="124017" y="89511"/>
                  </a:lnTo>
                  <a:lnTo>
                    <a:pt x="142072" y="71628"/>
                  </a:lnTo>
                  <a:close/>
                </a:path>
              </a:pathLst>
            </a:custGeom>
            <a:solidFill>
              <a:srgbClr val="000000"/>
            </a:solidFill>
          </p:spPr>
          <p:txBody>
            <a:bodyPr wrap="square" lIns="0" tIns="0" rIns="0" bIns="0" rtlCol="0"/>
            <a:lstStyle/>
            <a:p>
              <a:endParaRPr/>
            </a:p>
          </p:txBody>
        </p:sp>
        <p:pic>
          <p:nvPicPr>
            <p:cNvPr id="42" name="object 42"/>
            <p:cNvPicPr/>
            <p:nvPr/>
          </p:nvPicPr>
          <p:blipFill>
            <a:blip r:embed="rId15" cstate="print"/>
            <a:stretch>
              <a:fillRect/>
            </a:stretch>
          </p:blipFill>
          <p:spPr>
            <a:xfrm>
              <a:off x="5888736" y="4357116"/>
              <a:ext cx="746760" cy="457200"/>
            </a:xfrm>
            <a:prstGeom prst="rect">
              <a:avLst/>
            </a:prstGeom>
          </p:spPr>
        </p:pic>
        <p:pic>
          <p:nvPicPr>
            <p:cNvPr id="43" name="object 43"/>
            <p:cNvPicPr/>
            <p:nvPr/>
          </p:nvPicPr>
          <p:blipFill>
            <a:blip r:embed="rId16" cstate="print"/>
            <a:stretch>
              <a:fillRect/>
            </a:stretch>
          </p:blipFill>
          <p:spPr>
            <a:xfrm>
              <a:off x="5888736" y="4600956"/>
              <a:ext cx="1345691" cy="457200"/>
            </a:xfrm>
            <a:prstGeom prst="rect">
              <a:avLst/>
            </a:prstGeom>
          </p:spPr>
        </p:pic>
      </p:grpSp>
      <p:sp>
        <p:nvSpPr>
          <p:cNvPr id="44" name="object 44"/>
          <p:cNvSpPr txBox="1"/>
          <p:nvPr/>
        </p:nvSpPr>
        <p:spPr>
          <a:xfrm>
            <a:off x="4388950" y="4038600"/>
            <a:ext cx="3535850" cy="1299713"/>
          </a:xfrm>
          <a:prstGeom prst="rect">
            <a:avLst/>
          </a:prstGeom>
        </p:spPr>
        <p:txBody>
          <a:bodyPr vert="horz" wrap="square" lIns="0" tIns="12063" rIns="0" bIns="0" rtlCol="0">
            <a:spAutoFit/>
          </a:bodyPr>
          <a:lstStyle/>
          <a:p>
            <a:pPr marL="2120667" marR="5080">
              <a:spcBef>
                <a:spcPts val="95"/>
              </a:spcBef>
            </a:pPr>
            <a:r>
              <a:rPr sz="1600" b="1" spc="-10" dirty="0">
                <a:latin typeface="Calibri"/>
                <a:cs typeface="Calibri"/>
              </a:rPr>
              <a:t>type, </a:t>
            </a:r>
            <a:r>
              <a:rPr sz="1600" b="1" spc="-5" dirty="0">
                <a:latin typeface="Calibri"/>
                <a:cs typeface="Calibri"/>
              </a:rPr>
              <a:t> l</a:t>
            </a:r>
            <a:r>
              <a:rPr sz="1600" b="1" dirty="0">
                <a:latin typeface="Calibri"/>
                <a:cs typeface="Calibri"/>
              </a:rPr>
              <a:t>o</a:t>
            </a:r>
            <a:r>
              <a:rPr sz="1600" b="1" spc="-15" dirty="0">
                <a:latin typeface="Calibri"/>
                <a:cs typeface="Calibri"/>
              </a:rPr>
              <a:t>ca</a:t>
            </a:r>
            <a:r>
              <a:rPr sz="1600" b="1" spc="-5" dirty="0">
                <a:latin typeface="Calibri"/>
                <a:cs typeface="Calibri"/>
              </a:rPr>
              <a:t>ti</a:t>
            </a:r>
            <a:r>
              <a:rPr sz="1600" b="1" dirty="0">
                <a:latin typeface="Calibri"/>
                <a:cs typeface="Calibri"/>
              </a:rPr>
              <a:t>o</a:t>
            </a:r>
            <a:r>
              <a:rPr sz="1600" b="1" spc="-10" dirty="0">
                <a:latin typeface="Calibri"/>
                <a:cs typeface="Calibri"/>
              </a:rPr>
              <a:t>n</a:t>
            </a:r>
            <a:r>
              <a:rPr sz="1600" b="1" spc="-5" dirty="0">
                <a:latin typeface="Calibri"/>
                <a:cs typeface="Calibri"/>
              </a:rPr>
              <a:t>,</a:t>
            </a:r>
            <a:r>
              <a:rPr sz="1600" b="1" spc="-45" dirty="0">
                <a:latin typeface="Calibri"/>
                <a:cs typeface="Calibri"/>
              </a:rPr>
              <a:t> </a:t>
            </a:r>
            <a:r>
              <a:rPr sz="1600" b="1" spc="-5" dirty="0">
                <a:latin typeface="Calibri"/>
                <a:cs typeface="Calibri"/>
              </a:rPr>
              <a:t>a</a:t>
            </a:r>
            <a:r>
              <a:rPr sz="1600" b="1" spc="-15" dirty="0">
                <a:latin typeface="Calibri"/>
                <a:cs typeface="Calibri"/>
              </a:rPr>
              <a:t>g</a:t>
            </a:r>
            <a:r>
              <a:rPr sz="1600" b="1" spc="-5" dirty="0">
                <a:latin typeface="Calibri"/>
                <a:cs typeface="Calibri"/>
              </a:rPr>
              <a:t>e</a:t>
            </a:r>
            <a:endParaRPr sz="1600" dirty="0">
              <a:latin typeface="Calibri"/>
              <a:cs typeface="Calibri"/>
            </a:endParaRPr>
          </a:p>
          <a:p>
            <a:pPr marL="12698">
              <a:lnSpc>
                <a:spcPts val="1355"/>
              </a:lnSpc>
            </a:pPr>
            <a:r>
              <a:rPr sz="1600" b="1" spc="-5" dirty="0">
                <a:latin typeface="Calibri"/>
                <a:cs typeface="Calibri"/>
              </a:rPr>
              <a:t>sensor</a:t>
            </a:r>
            <a:r>
              <a:rPr sz="1600" b="1" spc="-40" dirty="0">
                <a:latin typeface="Calibri"/>
                <a:cs typeface="Calibri"/>
              </a:rPr>
              <a:t> </a:t>
            </a:r>
            <a:r>
              <a:rPr sz="1600" b="1" spc="-10" dirty="0">
                <a:latin typeface="Calibri"/>
                <a:cs typeface="Calibri"/>
              </a:rPr>
              <a:t>number</a:t>
            </a:r>
            <a:endParaRPr sz="1600" dirty="0">
              <a:latin typeface="Calibri"/>
              <a:cs typeface="Calibri"/>
            </a:endParaRPr>
          </a:p>
          <a:p>
            <a:pPr>
              <a:spcBef>
                <a:spcPts val="5"/>
              </a:spcBef>
            </a:pPr>
            <a:endParaRPr sz="2400" dirty="0">
              <a:latin typeface="Calibri"/>
              <a:cs typeface="Calibri"/>
            </a:endParaRPr>
          </a:p>
          <a:p>
            <a:pPr marL="1551134"/>
            <a:r>
              <a:rPr sz="1600" b="1" spc="-5" dirty="0">
                <a:latin typeface="Calibri"/>
                <a:cs typeface="Calibri"/>
              </a:rPr>
              <a:t>sensor</a:t>
            </a:r>
            <a:r>
              <a:rPr sz="1600" b="1" spc="-35" dirty="0">
                <a:latin typeface="Calibri"/>
                <a:cs typeface="Calibri"/>
              </a:rPr>
              <a:t> </a:t>
            </a:r>
            <a:r>
              <a:rPr sz="1600" b="1" spc="-15" dirty="0">
                <a:latin typeface="Calibri"/>
                <a:cs typeface="Calibri"/>
              </a:rPr>
              <a:t>data</a:t>
            </a:r>
            <a:endParaRPr sz="1600" dirty="0">
              <a:latin typeface="Calibri"/>
              <a:cs typeface="Calibri"/>
            </a:endParaRPr>
          </a:p>
        </p:txBody>
      </p:sp>
    </p:spTree>
    <p:extLst>
      <p:ext uri="{BB962C8B-B14F-4D97-AF65-F5344CB8AC3E}">
        <p14:creationId xmlns:p14="http://schemas.microsoft.com/office/powerpoint/2010/main" val="361942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116" y="497840"/>
            <a:ext cx="8287704" cy="643474"/>
          </a:xfrm>
        </p:spPr>
        <p:txBody>
          <a:bodyPr>
            <a:normAutofit fontScale="90000"/>
          </a:bodyPr>
          <a:lstStyle/>
          <a:p>
            <a:r>
              <a:rPr lang="en-US" dirty="0"/>
              <a:t>External </a:t>
            </a:r>
            <a:r>
              <a:rPr lang="en-US" dirty="0" smtClean="0"/>
              <a:t>Entity aka </a:t>
            </a:r>
            <a:r>
              <a:rPr lang="en-US" dirty="0" smtClean="0"/>
              <a:t>Source/Sink</a:t>
            </a:r>
            <a:endParaRPr lang="en-US" dirty="0"/>
          </a:p>
        </p:txBody>
      </p:sp>
      <p:sp>
        <p:nvSpPr>
          <p:cNvPr id="2" name="Content Placeholder 1"/>
          <p:cNvSpPr>
            <a:spLocks noGrp="1"/>
          </p:cNvSpPr>
          <p:nvPr>
            <p:ph idx="1"/>
          </p:nvPr>
        </p:nvSpPr>
        <p:spPr>
          <a:xfrm>
            <a:off x="502920" y="1382573"/>
            <a:ext cx="9052560" cy="5018227"/>
          </a:xfrm>
        </p:spPr>
        <p:txBody>
          <a:bodyPr>
            <a:normAutofit/>
          </a:bodyPr>
          <a:lstStyle/>
          <a:p>
            <a:pPr marL="0" indent="0">
              <a:buNone/>
            </a:pPr>
            <a:endParaRPr lang="en-US" dirty="0">
              <a:solidFill>
                <a:srgbClr val="00B0F0"/>
              </a:solidFill>
            </a:endParaRPr>
          </a:p>
          <a:p>
            <a:pPr marL="0" indent="0">
              <a:buNone/>
            </a:pPr>
            <a:endParaRPr lang="en-US" dirty="0" smtClean="0">
              <a:solidFill>
                <a:srgbClr val="00B0F0"/>
              </a:solidFill>
            </a:endParaRPr>
          </a:p>
          <a:p>
            <a:pPr lvl="1"/>
            <a:endParaRPr lang="en-US" dirty="0" smtClean="0">
              <a:solidFill>
                <a:srgbClr val="00B0F0"/>
              </a:solidFill>
            </a:endParaRPr>
          </a:p>
          <a:p>
            <a:pPr lvl="1">
              <a:lnSpc>
                <a:spcPct val="80000"/>
              </a:lnSpc>
            </a:pPr>
            <a:r>
              <a:rPr lang="en-US" altLang="en-US" sz="2800" dirty="0" smtClean="0">
                <a:latin typeface="Times New Roman" pitchFamily="18" charset="0"/>
                <a:cs typeface="Times New Roman" pitchFamily="18" charset="0"/>
              </a:rPr>
              <a:t>The </a:t>
            </a:r>
            <a:r>
              <a:rPr lang="en-US" altLang="en-US" sz="2800" dirty="0" smtClean="0">
                <a:latin typeface="Times New Roman" pitchFamily="18" charset="0"/>
                <a:cs typeface="Times New Roman" pitchFamily="18" charset="0"/>
              </a:rPr>
              <a:t>origin or destination of data!</a:t>
            </a:r>
          </a:p>
          <a:p>
            <a:pPr lvl="2">
              <a:lnSpc>
                <a:spcPct val="80000"/>
              </a:lnSpc>
            </a:pPr>
            <a:r>
              <a:rPr lang="en-US" altLang="en-US" sz="2600" dirty="0" smtClean="0">
                <a:latin typeface="Times New Roman" pitchFamily="18" charset="0"/>
                <a:cs typeface="Times New Roman" pitchFamily="18" charset="0"/>
              </a:rPr>
              <a:t>This represents things outside of the system.</a:t>
            </a:r>
          </a:p>
          <a:p>
            <a:pPr lvl="1">
              <a:lnSpc>
                <a:spcPct val="80000"/>
              </a:lnSpc>
            </a:pPr>
            <a:r>
              <a:rPr lang="en-US" altLang="en-US" sz="2800" dirty="0" smtClean="0">
                <a:latin typeface="Times New Roman" pitchFamily="18" charset="0"/>
                <a:cs typeface="Times New Roman" pitchFamily="18" charset="0"/>
              </a:rPr>
              <a:t>Source </a:t>
            </a:r>
            <a:r>
              <a:rPr lang="en-US" altLang="en-US" sz="2800" dirty="0">
                <a:latin typeface="Times New Roman" pitchFamily="18" charset="0"/>
                <a:cs typeface="Times New Roman" pitchFamily="18" charset="0"/>
              </a:rPr>
              <a:t>– Entity that supplies data to the </a:t>
            </a:r>
            <a:r>
              <a:rPr lang="en-US" altLang="en-US" sz="2800" dirty="0" smtClean="0">
                <a:latin typeface="Times New Roman" pitchFamily="18" charset="0"/>
                <a:cs typeface="Times New Roman" pitchFamily="18" charset="0"/>
              </a:rPr>
              <a:t>system.</a:t>
            </a:r>
          </a:p>
          <a:p>
            <a:pPr lvl="1">
              <a:lnSpc>
                <a:spcPct val="80000"/>
              </a:lnSpc>
            </a:pPr>
            <a:r>
              <a:rPr lang="en-US" altLang="en-US" sz="2800" dirty="0" smtClean="0">
                <a:latin typeface="Times New Roman" pitchFamily="18" charset="0"/>
                <a:cs typeface="Times New Roman" pitchFamily="18" charset="0"/>
              </a:rPr>
              <a:t>Sink </a:t>
            </a:r>
            <a:r>
              <a:rPr lang="en-US" altLang="en-US" sz="2800" dirty="0">
                <a:latin typeface="Times New Roman" pitchFamily="18" charset="0"/>
                <a:cs typeface="Times New Roman" pitchFamily="18" charset="0"/>
              </a:rPr>
              <a:t>– Entity </a:t>
            </a:r>
            <a:r>
              <a:rPr lang="en-US" altLang="en-US" sz="2800" dirty="0" smtClean="0">
                <a:latin typeface="Times New Roman" pitchFamily="18" charset="0"/>
                <a:cs typeface="Times New Roman" pitchFamily="18" charset="0"/>
              </a:rPr>
              <a:t>that receives data from the system.</a:t>
            </a:r>
          </a:p>
          <a:p>
            <a:pPr lvl="1"/>
            <a:r>
              <a:rPr lang="en-US" sz="2800" dirty="0" smtClean="0">
                <a:latin typeface="Times New Roman" pitchFamily="18" charset="0"/>
                <a:cs typeface="Times New Roman" pitchFamily="18" charset="0"/>
              </a:rPr>
              <a:t>The labels </a:t>
            </a:r>
            <a:r>
              <a:rPr lang="en-US" sz="2800" dirty="0">
                <a:latin typeface="Times New Roman" pitchFamily="18" charset="0"/>
                <a:cs typeface="Times New Roman" pitchFamily="18" charset="0"/>
              </a:rPr>
              <a:t>should be noun </a:t>
            </a:r>
            <a:r>
              <a:rPr lang="en-US" sz="2800" dirty="0" smtClean="0">
                <a:latin typeface="Times New Roman" pitchFamily="18" charset="0"/>
                <a:cs typeface="Times New Roman" pitchFamily="18" charset="0"/>
              </a:rPr>
              <a:t>phrases!</a:t>
            </a:r>
          </a:p>
          <a:p>
            <a:pPr marL="455687" lvl="1" indent="0">
              <a:buNone/>
            </a:pPr>
            <a:endParaRPr lang="en-US" sz="2800" dirty="0">
              <a:latin typeface="Times New Roman" pitchFamily="18" charset="0"/>
              <a:cs typeface="Times New Roman" pitchFamily="18" charset="0"/>
            </a:endParaRPr>
          </a:p>
          <a:p>
            <a:pPr lvl="1"/>
            <a:endParaRPr lang="en-US" dirty="0" smtClean="0">
              <a:solidFill>
                <a:srgbClr val="00B0F0"/>
              </a:solidFill>
            </a:endParaRPr>
          </a:p>
          <a:p>
            <a:pPr marL="393192" lvl="1" indent="0">
              <a:buNone/>
            </a:pPr>
            <a:endParaRPr lang="en-US" dirty="0" smtClean="0">
              <a:solidFill>
                <a:srgbClr val="00B0F0"/>
              </a:solidFill>
            </a:endParaRPr>
          </a:p>
          <a:p>
            <a:pPr>
              <a:lnSpc>
                <a:spcPct val="90000"/>
              </a:lnSpc>
            </a:pPr>
            <a:endParaRPr lang="en-US" altLang="en-US" sz="2800" dirty="0" smtClean="0">
              <a:latin typeface="Times New Roman" pitchFamily="18" charset="0"/>
              <a:cs typeface="Times New Roman" pitchFamily="18" charset="0"/>
            </a:endParaRPr>
          </a:p>
          <a:p>
            <a:pPr lvl="1"/>
            <a:endParaRPr lang="en-US" dirty="0">
              <a:solidFill>
                <a:srgbClr val="00B0F0"/>
              </a:solidFill>
            </a:endParaRPr>
          </a:p>
        </p:txBody>
      </p:sp>
      <p:sp>
        <p:nvSpPr>
          <p:cNvPr id="4" name="Slide Number Placeholder 3"/>
          <p:cNvSpPr>
            <a:spLocks noGrp="1"/>
          </p:cNvSpPr>
          <p:nvPr>
            <p:ph type="sldNum" sz="quarter" idx="12"/>
          </p:nvPr>
        </p:nvSpPr>
        <p:spPr/>
        <p:txBody>
          <a:bodyPr/>
          <a:lstStyle/>
          <a:p>
            <a:fld id="{CFB1198C-D869-48F2-8349-474C495BD70C}" type="slidenum">
              <a:rPr lang="en-US" smtClean="0"/>
              <a:t>13</a:t>
            </a:fld>
            <a:endParaRPr lang="en-US"/>
          </a:p>
        </p:txBody>
      </p:sp>
      <p:pic>
        <p:nvPicPr>
          <p:cNvPr id="5"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42867" y="1822928"/>
            <a:ext cx="1658938" cy="624650"/>
          </a:xfrm>
          <a:prstGeom prst="rect">
            <a:avLst/>
          </a:prstGeom>
          <a:noFill/>
        </p:spPr>
      </p:pic>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29200" y="1178355"/>
            <a:ext cx="1980248" cy="1680210"/>
          </a:xfrm>
          <a:prstGeom prst="rect">
            <a:avLst/>
          </a:prstGeom>
          <a:noFill/>
        </p:spPr>
      </p:pic>
      <p:pic>
        <p:nvPicPr>
          <p:cNvPr id="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0118" y="1591269"/>
            <a:ext cx="2771299" cy="5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525" y="1937450"/>
            <a:ext cx="2137410" cy="39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868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57200"/>
            <a:ext cx="7467600" cy="843819"/>
          </a:xfrm>
          <a:prstGeom prst="rect">
            <a:avLst/>
          </a:prstGeom>
        </p:spPr>
        <p:txBody>
          <a:bodyPr vert="horz" wrap="square" lIns="0" tIns="12698" rIns="0" bIns="0" rtlCol="0">
            <a:spAutoFit/>
          </a:bodyPr>
          <a:lstStyle/>
          <a:p>
            <a:pPr marL="12698">
              <a:spcBef>
                <a:spcPts val="100"/>
              </a:spcBef>
            </a:pPr>
            <a:r>
              <a:rPr sz="5400" u="none" spc="-45" dirty="0">
                <a:solidFill>
                  <a:srgbClr val="001F5F"/>
                </a:solidFill>
              </a:rPr>
              <a:t>External</a:t>
            </a:r>
            <a:r>
              <a:rPr sz="5400" u="none" spc="-150" dirty="0">
                <a:solidFill>
                  <a:srgbClr val="001F5F"/>
                </a:solidFill>
              </a:rPr>
              <a:t> </a:t>
            </a:r>
            <a:r>
              <a:rPr sz="5400" u="none" spc="-45" dirty="0" smtClean="0">
                <a:solidFill>
                  <a:srgbClr val="001F5F"/>
                </a:solidFill>
              </a:rPr>
              <a:t>Entity</a:t>
            </a:r>
            <a:r>
              <a:rPr lang="en-US" sz="5400" u="none" spc="-45" dirty="0" smtClean="0">
                <a:solidFill>
                  <a:srgbClr val="001F5F"/>
                </a:solidFill>
              </a:rPr>
              <a:t> Example</a:t>
            </a:r>
            <a:endParaRPr sz="5400" dirty="0"/>
          </a:p>
        </p:txBody>
      </p:sp>
      <p:sp>
        <p:nvSpPr>
          <p:cNvPr id="4" name="object 4"/>
          <p:cNvSpPr txBox="1"/>
          <p:nvPr/>
        </p:nvSpPr>
        <p:spPr>
          <a:xfrm>
            <a:off x="9530124" y="5952698"/>
            <a:ext cx="102265" cy="180817"/>
          </a:xfrm>
          <a:prstGeom prst="rect">
            <a:avLst/>
          </a:prstGeom>
        </p:spPr>
        <p:txBody>
          <a:bodyPr vert="horz" wrap="square" lIns="0" tIns="11428" rIns="0" bIns="0" rtlCol="0">
            <a:spAutoFit/>
          </a:bodyPr>
          <a:lstStyle/>
          <a:p>
            <a:pPr marL="12698">
              <a:spcBef>
                <a:spcPts val="90"/>
              </a:spcBef>
            </a:pPr>
            <a:r>
              <a:rPr sz="1100" spc="-5" dirty="0">
                <a:solidFill>
                  <a:srgbClr val="FFFFFF"/>
                </a:solidFill>
                <a:latin typeface="Calibri"/>
                <a:cs typeface="Calibri"/>
              </a:rPr>
              <a:t>7</a:t>
            </a:r>
            <a:endParaRPr sz="1100">
              <a:latin typeface="Calibri"/>
              <a:cs typeface="Calibri"/>
            </a:endParaRPr>
          </a:p>
        </p:txBody>
      </p:sp>
      <p:grpSp>
        <p:nvGrpSpPr>
          <p:cNvPr id="10" name="object 10"/>
          <p:cNvGrpSpPr/>
          <p:nvPr/>
        </p:nvGrpSpPr>
        <p:grpSpPr>
          <a:xfrm>
            <a:off x="2108063" y="2799696"/>
            <a:ext cx="6853861" cy="1282539"/>
            <a:chOff x="1911095" y="2988564"/>
            <a:chExt cx="6213475" cy="1369060"/>
          </a:xfrm>
        </p:grpSpPr>
        <p:pic>
          <p:nvPicPr>
            <p:cNvPr id="11" name="object 11"/>
            <p:cNvPicPr/>
            <p:nvPr/>
          </p:nvPicPr>
          <p:blipFill>
            <a:blip r:embed="rId2" cstate="print"/>
            <a:stretch>
              <a:fillRect/>
            </a:stretch>
          </p:blipFill>
          <p:spPr>
            <a:xfrm>
              <a:off x="1911095" y="2988564"/>
              <a:ext cx="2029968" cy="789432"/>
            </a:xfrm>
            <a:prstGeom prst="rect">
              <a:avLst/>
            </a:prstGeom>
          </p:spPr>
        </p:pic>
        <p:pic>
          <p:nvPicPr>
            <p:cNvPr id="12" name="object 12"/>
            <p:cNvPicPr/>
            <p:nvPr/>
          </p:nvPicPr>
          <p:blipFill>
            <a:blip r:embed="rId3" cstate="print"/>
            <a:stretch>
              <a:fillRect/>
            </a:stretch>
          </p:blipFill>
          <p:spPr>
            <a:xfrm>
              <a:off x="3558539" y="2988564"/>
              <a:ext cx="4565904" cy="789432"/>
            </a:xfrm>
            <a:prstGeom prst="rect">
              <a:avLst/>
            </a:prstGeom>
          </p:spPr>
        </p:pic>
        <p:pic>
          <p:nvPicPr>
            <p:cNvPr id="13" name="object 13"/>
            <p:cNvPicPr/>
            <p:nvPr/>
          </p:nvPicPr>
          <p:blipFill>
            <a:blip r:embed="rId4" cstate="print"/>
            <a:stretch>
              <a:fillRect/>
            </a:stretch>
          </p:blipFill>
          <p:spPr>
            <a:xfrm>
              <a:off x="1941575" y="3677412"/>
              <a:ext cx="2670048" cy="679704"/>
            </a:xfrm>
            <a:prstGeom prst="rect">
              <a:avLst/>
            </a:prstGeom>
          </p:spPr>
        </p:pic>
        <p:pic>
          <p:nvPicPr>
            <p:cNvPr id="14" name="object 14"/>
            <p:cNvPicPr/>
            <p:nvPr/>
          </p:nvPicPr>
          <p:blipFill>
            <a:blip r:embed="rId5" cstate="print"/>
            <a:stretch>
              <a:fillRect/>
            </a:stretch>
          </p:blipFill>
          <p:spPr>
            <a:xfrm>
              <a:off x="4206239" y="3677412"/>
              <a:ext cx="1549908" cy="679704"/>
            </a:xfrm>
            <a:prstGeom prst="rect">
              <a:avLst/>
            </a:prstGeom>
          </p:spPr>
        </p:pic>
        <p:pic>
          <p:nvPicPr>
            <p:cNvPr id="15" name="object 15"/>
            <p:cNvPicPr/>
            <p:nvPr/>
          </p:nvPicPr>
          <p:blipFill>
            <a:blip r:embed="rId6" cstate="print"/>
            <a:stretch>
              <a:fillRect/>
            </a:stretch>
          </p:blipFill>
          <p:spPr>
            <a:xfrm>
              <a:off x="5350763" y="3677412"/>
              <a:ext cx="507491" cy="679704"/>
            </a:xfrm>
            <a:prstGeom prst="rect">
              <a:avLst/>
            </a:prstGeom>
          </p:spPr>
        </p:pic>
        <p:pic>
          <p:nvPicPr>
            <p:cNvPr id="16" name="object 16"/>
            <p:cNvPicPr/>
            <p:nvPr/>
          </p:nvPicPr>
          <p:blipFill>
            <a:blip r:embed="rId7" cstate="print"/>
            <a:stretch>
              <a:fillRect/>
            </a:stretch>
          </p:blipFill>
          <p:spPr>
            <a:xfrm>
              <a:off x="5452872" y="3677412"/>
              <a:ext cx="2020824" cy="679704"/>
            </a:xfrm>
            <a:prstGeom prst="rect">
              <a:avLst/>
            </a:prstGeom>
          </p:spPr>
        </p:pic>
      </p:grpSp>
      <p:sp>
        <p:nvSpPr>
          <p:cNvPr id="17" name="object 17"/>
          <p:cNvSpPr txBox="1"/>
          <p:nvPr/>
        </p:nvSpPr>
        <p:spPr>
          <a:xfrm>
            <a:off x="990600" y="1600200"/>
            <a:ext cx="8153400" cy="3545199"/>
          </a:xfrm>
          <a:prstGeom prst="rect">
            <a:avLst/>
          </a:prstGeom>
        </p:spPr>
        <p:txBody>
          <a:bodyPr vert="horz" wrap="square" lIns="0" tIns="13333" rIns="0" bIns="0" rtlCol="0">
            <a:spAutoFit/>
          </a:bodyPr>
          <a:lstStyle/>
          <a:p>
            <a:pPr marL="202543">
              <a:spcBef>
                <a:spcPts val="105"/>
              </a:spcBef>
            </a:pPr>
            <a:r>
              <a:rPr sz="3200" b="1" dirty="0">
                <a:latin typeface="Times New Roman"/>
                <a:cs typeface="Times New Roman"/>
              </a:rPr>
              <a:t>A</a:t>
            </a:r>
            <a:r>
              <a:rPr sz="3200" b="1" spc="-190" dirty="0">
                <a:latin typeface="Times New Roman"/>
                <a:cs typeface="Times New Roman"/>
              </a:rPr>
              <a:t> </a:t>
            </a:r>
            <a:r>
              <a:rPr sz="3200" b="1" spc="-10" dirty="0">
                <a:latin typeface="Times New Roman"/>
                <a:cs typeface="Times New Roman"/>
              </a:rPr>
              <a:t>producer</a:t>
            </a:r>
            <a:r>
              <a:rPr sz="3200" b="1" spc="-80" dirty="0">
                <a:latin typeface="Times New Roman"/>
                <a:cs typeface="Times New Roman"/>
              </a:rPr>
              <a:t> </a:t>
            </a:r>
            <a:r>
              <a:rPr sz="3200" b="1" dirty="0">
                <a:latin typeface="Times New Roman"/>
                <a:cs typeface="Times New Roman"/>
              </a:rPr>
              <a:t>or</a:t>
            </a:r>
            <a:r>
              <a:rPr sz="3200" b="1" spc="-60" dirty="0">
                <a:latin typeface="Times New Roman"/>
                <a:cs typeface="Times New Roman"/>
              </a:rPr>
              <a:t> </a:t>
            </a:r>
            <a:r>
              <a:rPr sz="3200" b="1" dirty="0">
                <a:latin typeface="Times New Roman"/>
                <a:cs typeface="Times New Roman"/>
              </a:rPr>
              <a:t>consumer</a:t>
            </a:r>
            <a:r>
              <a:rPr sz="3200" b="1" spc="-75" dirty="0">
                <a:latin typeface="Times New Roman"/>
                <a:cs typeface="Times New Roman"/>
              </a:rPr>
              <a:t> </a:t>
            </a:r>
            <a:r>
              <a:rPr sz="3200" b="1" dirty="0">
                <a:latin typeface="Times New Roman"/>
                <a:cs typeface="Times New Roman"/>
              </a:rPr>
              <a:t>of</a:t>
            </a:r>
            <a:r>
              <a:rPr sz="3200" b="1" spc="-5" dirty="0">
                <a:latin typeface="Times New Roman"/>
                <a:cs typeface="Times New Roman"/>
              </a:rPr>
              <a:t> </a:t>
            </a:r>
            <a:r>
              <a:rPr sz="3200" b="1" dirty="0">
                <a:latin typeface="Times New Roman"/>
                <a:cs typeface="Times New Roman"/>
              </a:rPr>
              <a:t>data</a:t>
            </a:r>
            <a:endParaRPr sz="3200" dirty="0">
              <a:latin typeface="Times New Roman"/>
              <a:cs typeface="Times New Roman"/>
            </a:endParaRPr>
          </a:p>
          <a:p>
            <a:pPr>
              <a:spcBef>
                <a:spcPts val="15"/>
              </a:spcBef>
            </a:pPr>
            <a:endParaRPr sz="3100" dirty="0">
              <a:latin typeface="Times New Roman"/>
              <a:cs typeface="Times New Roman"/>
            </a:endParaRPr>
          </a:p>
          <a:p>
            <a:pPr marL="38096"/>
            <a:r>
              <a:rPr sz="2800" b="1" i="1" spc="-5" dirty="0">
                <a:latin typeface="Times New Roman"/>
                <a:cs typeface="Times New Roman"/>
              </a:rPr>
              <a:t>Examples:</a:t>
            </a:r>
            <a:r>
              <a:rPr sz="2800" b="1" i="1" spc="-15" dirty="0">
                <a:latin typeface="Times New Roman"/>
                <a:cs typeface="Times New Roman"/>
              </a:rPr>
              <a:t> </a:t>
            </a:r>
            <a:r>
              <a:rPr sz="2800" b="1" spc="-5" dirty="0">
                <a:latin typeface="Times New Roman"/>
                <a:cs typeface="Times New Roman"/>
              </a:rPr>
              <a:t>a</a:t>
            </a:r>
            <a:r>
              <a:rPr sz="2800" b="1" dirty="0">
                <a:latin typeface="Times New Roman"/>
                <a:cs typeface="Times New Roman"/>
              </a:rPr>
              <a:t> </a:t>
            </a:r>
            <a:r>
              <a:rPr sz="2800" b="1" spc="-5" dirty="0">
                <a:latin typeface="Times New Roman"/>
                <a:cs typeface="Times New Roman"/>
              </a:rPr>
              <a:t>person,</a:t>
            </a:r>
            <a:r>
              <a:rPr sz="2800" b="1" spc="10" dirty="0">
                <a:latin typeface="Times New Roman"/>
                <a:cs typeface="Times New Roman"/>
              </a:rPr>
              <a:t> </a:t>
            </a:r>
            <a:r>
              <a:rPr sz="2800" b="1" spc="-5" dirty="0">
                <a:latin typeface="Times New Roman"/>
                <a:cs typeface="Times New Roman"/>
              </a:rPr>
              <a:t>a</a:t>
            </a:r>
            <a:r>
              <a:rPr sz="2800" b="1" spc="5" dirty="0">
                <a:latin typeface="Times New Roman"/>
                <a:cs typeface="Times New Roman"/>
              </a:rPr>
              <a:t> </a:t>
            </a:r>
            <a:r>
              <a:rPr sz="2800" b="1" spc="-5" dirty="0">
                <a:latin typeface="Times New Roman"/>
                <a:cs typeface="Times New Roman"/>
              </a:rPr>
              <a:t>device,</a:t>
            </a:r>
            <a:r>
              <a:rPr sz="2800" b="1" spc="-10" dirty="0">
                <a:latin typeface="Times New Roman"/>
                <a:cs typeface="Times New Roman"/>
              </a:rPr>
              <a:t> </a:t>
            </a:r>
            <a:r>
              <a:rPr sz="2800" b="1" spc="-5" dirty="0">
                <a:latin typeface="Times New Roman"/>
                <a:cs typeface="Times New Roman"/>
              </a:rPr>
              <a:t>a</a:t>
            </a:r>
            <a:r>
              <a:rPr sz="2800" b="1" dirty="0">
                <a:latin typeface="Times New Roman"/>
                <a:cs typeface="Times New Roman"/>
              </a:rPr>
              <a:t> </a:t>
            </a:r>
            <a:r>
              <a:rPr sz="2800" b="1" spc="-5" dirty="0">
                <a:latin typeface="Times New Roman"/>
                <a:cs typeface="Times New Roman"/>
              </a:rPr>
              <a:t>sensor</a:t>
            </a:r>
            <a:endParaRPr sz="2800" dirty="0">
              <a:latin typeface="Times New Roman"/>
              <a:cs typeface="Times New Roman"/>
            </a:endParaRPr>
          </a:p>
          <a:p>
            <a:pPr marL="38096">
              <a:spcBef>
                <a:spcPts val="1950"/>
              </a:spcBef>
            </a:pPr>
            <a:r>
              <a:rPr sz="2400" spc="-5" dirty="0">
                <a:latin typeface="Times New Roman"/>
                <a:cs typeface="Times New Roman"/>
              </a:rPr>
              <a:t>Another</a:t>
            </a:r>
            <a:r>
              <a:rPr sz="2400" spc="-10" dirty="0">
                <a:latin typeface="Times New Roman"/>
                <a:cs typeface="Times New Roman"/>
              </a:rPr>
              <a:t> </a:t>
            </a:r>
            <a:r>
              <a:rPr sz="2400" spc="-5" dirty="0">
                <a:latin typeface="Times New Roman"/>
                <a:cs typeface="Times New Roman"/>
              </a:rPr>
              <a:t>example:</a:t>
            </a:r>
            <a:r>
              <a:rPr sz="2400" spc="-15" dirty="0">
                <a:latin typeface="Times New Roman"/>
                <a:cs typeface="Times New Roman"/>
              </a:rPr>
              <a:t> </a:t>
            </a:r>
            <a:r>
              <a:rPr sz="2400" spc="-5" dirty="0">
                <a:latin typeface="Times New Roman"/>
                <a:cs typeface="Times New Roman"/>
              </a:rPr>
              <a:t>computer-based</a:t>
            </a:r>
            <a:r>
              <a:rPr sz="2400" dirty="0">
                <a:latin typeface="Times New Roman"/>
                <a:cs typeface="Times New Roman"/>
              </a:rPr>
              <a:t> system</a:t>
            </a:r>
          </a:p>
          <a:p>
            <a:pPr>
              <a:lnSpc>
                <a:spcPct val="100000"/>
              </a:lnSpc>
            </a:pPr>
            <a:endParaRPr sz="2600" dirty="0">
              <a:latin typeface="Times New Roman"/>
              <a:cs typeface="Times New Roman"/>
            </a:endParaRPr>
          </a:p>
          <a:p>
            <a:pPr marL="12698" marR="49525">
              <a:spcBef>
                <a:spcPts val="1889"/>
              </a:spcBef>
            </a:pPr>
            <a:r>
              <a:rPr sz="2800" b="1" i="1" spc="-5" dirty="0">
                <a:latin typeface="Times New Roman"/>
                <a:cs typeface="Times New Roman"/>
              </a:rPr>
              <a:t>Data must</a:t>
            </a:r>
            <a:r>
              <a:rPr sz="2800" b="1" i="1" dirty="0">
                <a:latin typeface="Times New Roman"/>
                <a:cs typeface="Times New Roman"/>
              </a:rPr>
              <a:t> </a:t>
            </a:r>
            <a:r>
              <a:rPr sz="2800" b="1" i="1" spc="-5" dirty="0">
                <a:latin typeface="Times New Roman"/>
                <a:cs typeface="Times New Roman"/>
              </a:rPr>
              <a:t>always</a:t>
            </a:r>
            <a:r>
              <a:rPr sz="2800" b="1" i="1" spc="-25" dirty="0">
                <a:latin typeface="Times New Roman"/>
                <a:cs typeface="Times New Roman"/>
              </a:rPr>
              <a:t> </a:t>
            </a:r>
            <a:r>
              <a:rPr sz="2800" b="1" i="1" dirty="0">
                <a:latin typeface="Times New Roman"/>
                <a:cs typeface="Times New Roman"/>
              </a:rPr>
              <a:t>originate</a:t>
            </a:r>
            <a:r>
              <a:rPr sz="2800" b="1" i="1" spc="-30" dirty="0">
                <a:latin typeface="Times New Roman"/>
                <a:cs typeface="Times New Roman"/>
              </a:rPr>
              <a:t> </a:t>
            </a:r>
            <a:r>
              <a:rPr sz="2800" b="1" i="1" spc="-5" dirty="0">
                <a:latin typeface="Times New Roman"/>
                <a:cs typeface="Times New Roman"/>
              </a:rPr>
              <a:t>somewhere </a:t>
            </a:r>
            <a:r>
              <a:rPr sz="2800" b="1" i="1" spc="-685" dirty="0">
                <a:latin typeface="Times New Roman"/>
                <a:cs typeface="Times New Roman"/>
              </a:rPr>
              <a:t> </a:t>
            </a:r>
            <a:r>
              <a:rPr sz="2800" b="1" i="1" dirty="0">
                <a:latin typeface="Times New Roman"/>
                <a:cs typeface="Times New Roman"/>
              </a:rPr>
              <a:t>and</a:t>
            </a:r>
            <a:r>
              <a:rPr sz="2800" b="1" i="1" spc="-10" dirty="0">
                <a:latin typeface="Times New Roman"/>
                <a:cs typeface="Times New Roman"/>
              </a:rPr>
              <a:t> </a:t>
            </a:r>
            <a:r>
              <a:rPr sz="2800" b="1" i="1" spc="-5" dirty="0">
                <a:latin typeface="Times New Roman"/>
                <a:cs typeface="Times New Roman"/>
              </a:rPr>
              <a:t>must</a:t>
            </a:r>
            <a:r>
              <a:rPr sz="2800" b="1" i="1" dirty="0">
                <a:latin typeface="Times New Roman"/>
                <a:cs typeface="Times New Roman"/>
              </a:rPr>
              <a:t> </a:t>
            </a:r>
            <a:r>
              <a:rPr sz="2800" b="1" i="1" spc="-5" dirty="0">
                <a:latin typeface="Times New Roman"/>
                <a:cs typeface="Times New Roman"/>
              </a:rPr>
              <a:t>always</a:t>
            </a:r>
            <a:r>
              <a:rPr sz="2800" b="1" i="1" spc="-10" dirty="0">
                <a:latin typeface="Times New Roman"/>
                <a:cs typeface="Times New Roman"/>
              </a:rPr>
              <a:t> </a:t>
            </a:r>
            <a:r>
              <a:rPr sz="2800" b="1" i="1" spc="-5" dirty="0">
                <a:latin typeface="Times New Roman"/>
                <a:cs typeface="Times New Roman"/>
              </a:rPr>
              <a:t>be sent</a:t>
            </a:r>
            <a:r>
              <a:rPr sz="2800" b="1" i="1" spc="-10" dirty="0">
                <a:latin typeface="Times New Roman"/>
                <a:cs typeface="Times New Roman"/>
              </a:rPr>
              <a:t> </a:t>
            </a:r>
            <a:r>
              <a:rPr sz="2800" b="1" i="1" spc="-5" dirty="0">
                <a:latin typeface="Times New Roman"/>
                <a:cs typeface="Times New Roman"/>
              </a:rPr>
              <a:t>to</a:t>
            </a:r>
            <a:r>
              <a:rPr sz="2800" b="1" i="1" spc="5" dirty="0">
                <a:latin typeface="Times New Roman"/>
                <a:cs typeface="Times New Roman"/>
              </a:rPr>
              <a:t> </a:t>
            </a:r>
            <a:r>
              <a:rPr sz="2800" b="1" i="1" spc="-5" dirty="0">
                <a:latin typeface="Times New Roman"/>
                <a:cs typeface="Times New Roman"/>
              </a:rPr>
              <a:t>something</a:t>
            </a:r>
            <a:endParaRPr sz="2800" dirty="0">
              <a:latin typeface="Times New Roman"/>
              <a:cs typeface="Times New Roman"/>
            </a:endParaRPr>
          </a:p>
        </p:txBody>
      </p:sp>
    </p:spTree>
    <p:extLst>
      <p:ext uri="{BB962C8B-B14F-4D97-AF65-F5344CB8AC3E}">
        <p14:creationId xmlns:p14="http://schemas.microsoft.com/office/powerpoint/2010/main" val="242639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12055"/>
            <a:ext cx="10058400" cy="488387"/>
            <a:chOff x="0" y="6310884"/>
            <a:chExt cx="9118600" cy="521334"/>
          </a:xfrm>
        </p:grpSpPr>
        <p:sp>
          <p:nvSpPr>
            <p:cNvPr id="3" name="object 3"/>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p>
          </p:txBody>
        </p:sp>
        <p:sp>
          <p:nvSpPr>
            <p:cNvPr id="4" name="object 4"/>
            <p:cNvSpPr/>
            <p:nvPr/>
          </p:nvSpPr>
          <p:spPr>
            <a:xfrm>
              <a:off x="0" y="6310884"/>
              <a:ext cx="9116695" cy="64135"/>
            </a:xfrm>
            <a:custGeom>
              <a:avLst/>
              <a:gdLst/>
              <a:ahLst/>
              <a:cxnLst/>
              <a:rect l="l" t="t" r="r" b="b"/>
              <a:pathLst>
                <a:path w="9116695" h="64135">
                  <a:moveTo>
                    <a:pt x="9116568" y="0"/>
                  </a:moveTo>
                  <a:lnTo>
                    <a:pt x="0" y="0"/>
                  </a:lnTo>
                  <a:lnTo>
                    <a:pt x="0" y="64008"/>
                  </a:lnTo>
                  <a:lnTo>
                    <a:pt x="9116568" y="64008"/>
                  </a:lnTo>
                  <a:lnTo>
                    <a:pt x="9116568" y="0"/>
                  </a:lnTo>
                  <a:close/>
                </a:path>
              </a:pathLst>
            </a:custGeom>
            <a:solidFill>
              <a:srgbClr val="E38312"/>
            </a:solidFill>
          </p:spPr>
          <p:txBody>
            <a:bodyPr wrap="square" lIns="0" tIns="0" rIns="0" bIns="0" rtlCol="0"/>
            <a:lstStyle/>
            <a:p>
              <a:endParaRPr/>
            </a:p>
          </p:txBody>
        </p:sp>
      </p:grpSp>
      <p:sp>
        <p:nvSpPr>
          <p:cNvPr id="5" name="object 5"/>
          <p:cNvSpPr txBox="1"/>
          <p:nvPr/>
        </p:nvSpPr>
        <p:spPr>
          <a:xfrm>
            <a:off x="728689" y="1371600"/>
            <a:ext cx="8654706" cy="3953003"/>
          </a:xfrm>
          <a:prstGeom prst="rect">
            <a:avLst/>
          </a:prstGeom>
        </p:spPr>
        <p:txBody>
          <a:bodyPr vert="horz" wrap="square" lIns="0" tIns="13333" rIns="0" bIns="0" rtlCol="0">
            <a:spAutoFit/>
          </a:bodyPr>
          <a:lstStyle/>
          <a:p>
            <a:pPr marL="469849" marR="309846" indent="-457149">
              <a:spcBef>
                <a:spcPts val="105"/>
              </a:spcBef>
              <a:buFont typeface="Wingdings"/>
              <a:buChar char=""/>
              <a:tabLst>
                <a:tab pos="469849" algn="l"/>
              </a:tabLst>
            </a:pPr>
            <a:r>
              <a:rPr sz="3200" dirty="0">
                <a:latin typeface="Times New Roman"/>
                <a:cs typeface="Times New Roman"/>
              </a:rPr>
              <a:t>Each</a:t>
            </a:r>
            <a:r>
              <a:rPr sz="3200" spc="-15" dirty="0">
                <a:latin typeface="Times New Roman"/>
                <a:cs typeface="Times New Roman"/>
              </a:rPr>
              <a:t> </a:t>
            </a:r>
            <a:r>
              <a:rPr sz="3200" dirty="0">
                <a:latin typeface="Times New Roman"/>
                <a:cs typeface="Times New Roman"/>
              </a:rPr>
              <a:t>process</a:t>
            </a:r>
            <a:r>
              <a:rPr sz="3200" spc="-20" dirty="0">
                <a:latin typeface="Times New Roman"/>
                <a:cs typeface="Times New Roman"/>
              </a:rPr>
              <a:t> </a:t>
            </a:r>
            <a:r>
              <a:rPr sz="3200" dirty="0">
                <a:latin typeface="Times New Roman"/>
                <a:cs typeface="Times New Roman"/>
              </a:rPr>
              <a:t>should</a:t>
            </a:r>
            <a:r>
              <a:rPr sz="3200" spc="-25" dirty="0">
                <a:latin typeface="Times New Roman"/>
                <a:cs typeface="Times New Roman"/>
              </a:rPr>
              <a:t> </a:t>
            </a:r>
            <a:r>
              <a:rPr sz="3200" dirty="0">
                <a:latin typeface="Times New Roman"/>
                <a:cs typeface="Times New Roman"/>
              </a:rPr>
              <a:t>have</a:t>
            </a:r>
            <a:r>
              <a:rPr sz="3200" spc="-20" dirty="0">
                <a:latin typeface="Times New Roman"/>
                <a:cs typeface="Times New Roman"/>
              </a:rPr>
              <a:t> </a:t>
            </a:r>
            <a:r>
              <a:rPr sz="3200" dirty="0">
                <a:latin typeface="Times New Roman"/>
                <a:cs typeface="Times New Roman"/>
              </a:rPr>
              <a:t>at least one</a:t>
            </a:r>
            <a:r>
              <a:rPr sz="3200" spc="-15" dirty="0">
                <a:latin typeface="Times New Roman"/>
                <a:cs typeface="Times New Roman"/>
              </a:rPr>
              <a:t> </a:t>
            </a:r>
            <a:r>
              <a:rPr sz="3200" dirty="0">
                <a:latin typeface="Times New Roman"/>
                <a:cs typeface="Times New Roman"/>
              </a:rPr>
              <a:t>input </a:t>
            </a:r>
            <a:r>
              <a:rPr sz="3200" spc="-784" dirty="0">
                <a:latin typeface="Times New Roman"/>
                <a:cs typeface="Times New Roman"/>
              </a:rPr>
              <a:t> </a:t>
            </a:r>
            <a:r>
              <a:rPr sz="3200" dirty="0">
                <a:latin typeface="Times New Roman"/>
                <a:cs typeface="Times New Roman"/>
              </a:rPr>
              <a:t>and</a:t>
            </a:r>
            <a:r>
              <a:rPr sz="3200" spc="-20" dirty="0">
                <a:latin typeface="Times New Roman"/>
                <a:cs typeface="Times New Roman"/>
              </a:rPr>
              <a:t> </a:t>
            </a:r>
            <a:r>
              <a:rPr sz="3200" dirty="0">
                <a:latin typeface="Times New Roman"/>
                <a:cs typeface="Times New Roman"/>
              </a:rPr>
              <a:t>an output.</a:t>
            </a:r>
          </a:p>
          <a:p>
            <a:pPr marL="469849" marR="116826" indent="-457149">
              <a:buFont typeface="Wingdings"/>
              <a:buChar char=""/>
              <a:tabLst>
                <a:tab pos="469849" algn="l"/>
              </a:tabLst>
            </a:pPr>
            <a:r>
              <a:rPr sz="3200" dirty="0">
                <a:latin typeface="Times New Roman"/>
                <a:cs typeface="Times New Roman"/>
              </a:rPr>
              <a:t>Each</a:t>
            </a:r>
            <a:r>
              <a:rPr sz="3200" spc="-15" dirty="0">
                <a:latin typeface="Times New Roman"/>
                <a:cs typeface="Times New Roman"/>
              </a:rPr>
              <a:t> </a:t>
            </a:r>
            <a:r>
              <a:rPr sz="3200" dirty="0">
                <a:latin typeface="Times New Roman"/>
                <a:cs typeface="Times New Roman"/>
              </a:rPr>
              <a:t>data</a:t>
            </a:r>
            <a:r>
              <a:rPr sz="3200" spc="-20" dirty="0">
                <a:latin typeface="Times New Roman"/>
                <a:cs typeface="Times New Roman"/>
              </a:rPr>
              <a:t> </a:t>
            </a:r>
            <a:r>
              <a:rPr sz="3200" dirty="0">
                <a:latin typeface="Times New Roman"/>
                <a:cs typeface="Times New Roman"/>
              </a:rPr>
              <a:t>store</a:t>
            </a:r>
            <a:r>
              <a:rPr sz="3200" spc="5" dirty="0">
                <a:latin typeface="Times New Roman"/>
                <a:cs typeface="Times New Roman"/>
              </a:rPr>
              <a:t> </a:t>
            </a:r>
            <a:r>
              <a:rPr sz="3200" dirty="0">
                <a:latin typeface="Times New Roman"/>
                <a:cs typeface="Times New Roman"/>
              </a:rPr>
              <a:t>should</a:t>
            </a:r>
            <a:r>
              <a:rPr sz="3200" spc="-30" dirty="0">
                <a:latin typeface="Times New Roman"/>
                <a:cs typeface="Times New Roman"/>
              </a:rPr>
              <a:t> </a:t>
            </a:r>
            <a:r>
              <a:rPr sz="3200" dirty="0">
                <a:latin typeface="Times New Roman"/>
                <a:cs typeface="Times New Roman"/>
              </a:rPr>
              <a:t>have</a:t>
            </a:r>
            <a:r>
              <a:rPr sz="3200" spc="-20" dirty="0">
                <a:latin typeface="Times New Roman"/>
                <a:cs typeface="Times New Roman"/>
              </a:rPr>
              <a:t> </a:t>
            </a:r>
            <a:r>
              <a:rPr sz="3200" dirty="0">
                <a:latin typeface="Times New Roman"/>
                <a:cs typeface="Times New Roman"/>
              </a:rPr>
              <a:t>at least</a:t>
            </a:r>
            <a:r>
              <a:rPr sz="3200" spc="-5" dirty="0">
                <a:latin typeface="Times New Roman"/>
                <a:cs typeface="Times New Roman"/>
              </a:rPr>
              <a:t> </a:t>
            </a:r>
            <a:r>
              <a:rPr sz="3200" dirty="0">
                <a:latin typeface="Times New Roman"/>
                <a:cs typeface="Times New Roman"/>
              </a:rPr>
              <a:t>one data </a:t>
            </a:r>
            <a:r>
              <a:rPr sz="3200" spc="-784" dirty="0">
                <a:latin typeface="Times New Roman"/>
                <a:cs typeface="Times New Roman"/>
              </a:rPr>
              <a:t> </a:t>
            </a:r>
            <a:r>
              <a:rPr sz="3200" dirty="0">
                <a:latin typeface="Times New Roman"/>
                <a:cs typeface="Times New Roman"/>
              </a:rPr>
              <a:t>flow</a:t>
            </a:r>
            <a:r>
              <a:rPr sz="3200" spc="-20" dirty="0">
                <a:latin typeface="Times New Roman"/>
                <a:cs typeface="Times New Roman"/>
              </a:rPr>
              <a:t> </a:t>
            </a:r>
            <a:r>
              <a:rPr sz="3200" dirty="0">
                <a:latin typeface="Times New Roman"/>
                <a:cs typeface="Times New Roman"/>
              </a:rPr>
              <a:t>in and</a:t>
            </a:r>
            <a:r>
              <a:rPr sz="3200" spc="-15" dirty="0">
                <a:latin typeface="Times New Roman"/>
                <a:cs typeface="Times New Roman"/>
              </a:rPr>
              <a:t> </a:t>
            </a:r>
            <a:r>
              <a:rPr sz="3200" dirty="0">
                <a:latin typeface="Times New Roman"/>
                <a:cs typeface="Times New Roman"/>
              </a:rPr>
              <a:t>one</a:t>
            </a:r>
            <a:r>
              <a:rPr sz="3200" spc="-20" dirty="0">
                <a:latin typeface="Times New Roman"/>
                <a:cs typeface="Times New Roman"/>
              </a:rPr>
              <a:t> </a:t>
            </a:r>
            <a:r>
              <a:rPr sz="3200" dirty="0">
                <a:latin typeface="Times New Roman"/>
                <a:cs typeface="Times New Roman"/>
              </a:rPr>
              <a:t>data flow</a:t>
            </a:r>
            <a:r>
              <a:rPr sz="3200" spc="-20" dirty="0">
                <a:latin typeface="Times New Roman"/>
                <a:cs typeface="Times New Roman"/>
              </a:rPr>
              <a:t> </a:t>
            </a:r>
            <a:r>
              <a:rPr sz="3200" dirty="0">
                <a:latin typeface="Times New Roman"/>
                <a:cs typeface="Times New Roman"/>
              </a:rPr>
              <a:t>out.</a:t>
            </a:r>
          </a:p>
          <a:p>
            <a:pPr marL="469849" marR="524452" indent="-457149">
              <a:buFont typeface="Wingdings"/>
              <a:buChar char=""/>
              <a:tabLst>
                <a:tab pos="469849" algn="l"/>
              </a:tabLst>
            </a:pPr>
            <a:r>
              <a:rPr sz="3200" dirty="0">
                <a:latin typeface="Times New Roman"/>
                <a:cs typeface="Times New Roman"/>
              </a:rPr>
              <a:t>Data</a:t>
            </a:r>
            <a:r>
              <a:rPr sz="3200" spc="-5" dirty="0">
                <a:latin typeface="Times New Roman"/>
                <a:cs typeface="Times New Roman"/>
              </a:rPr>
              <a:t> </a:t>
            </a:r>
            <a:r>
              <a:rPr sz="3200" dirty="0">
                <a:latin typeface="Times New Roman"/>
                <a:cs typeface="Times New Roman"/>
              </a:rPr>
              <a:t>stored</a:t>
            </a:r>
            <a:r>
              <a:rPr sz="3200" spc="-15" dirty="0">
                <a:latin typeface="Times New Roman"/>
                <a:cs typeface="Times New Roman"/>
              </a:rPr>
              <a:t> </a:t>
            </a:r>
            <a:r>
              <a:rPr sz="3200" dirty="0">
                <a:latin typeface="Times New Roman"/>
                <a:cs typeface="Times New Roman"/>
              </a:rPr>
              <a:t>in a</a:t>
            </a:r>
            <a:r>
              <a:rPr sz="3200" spc="-15" dirty="0">
                <a:latin typeface="Times New Roman"/>
                <a:cs typeface="Times New Roman"/>
              </a:rPr>
              <a:t> </a:t>
            </a:r>
            <a:r>
              <a:rPr sz="3200" dirty="0">
                <a:latin typeface="Times New Roman"/>
                <a:cs typeface="Times New Roman"/>
              </a:rPr>
              <a:t>system</a:t>
            </a:r>
            <a:r>
              <a:rPr sz="3200" spc="-15" dirty="0">
                <a:latin typeface="Times New Roman"/>
                <a:cs typeface="Times New Roman"/>
              </a:rPr>
              <a:t> </a:t>
            </a:r>
            <a:r>
              <a:rPr sz="3200" dirty="0">
                <a:latin typeface="Times New Roman"/>
                <a:cs typeface="Times New Roman"/>
              </a:rPr>
              <a:t>must go</a:t>
            </a:r>
            <a:r>
              <a:rPr sz="3200" spc="-20" dirty="0">
                <a:latin typeface="Times New Roman"/>
                <a:cs typeface="Times New Roman"/>
              </a:rPr>
              <a:t> </a:t>
            </a:r>
            <a:r>
              <a:rPr sz="3200" dirty="0">
                <a:latin typeface="Times New Roman"/>
                <a:cs typeface="Times New Roman"/>
              </a:rPr>
              <a:t>through</a:t>
            </a:r>
            <a:r>
              <a:rPr sz="3200" spc="-35" dirty="0">
                <a:latin typeface="Times New Roman"/>
                <a:cs typeface="Times New Roman"/>
              </a:rPr>
              <a:t> </a:t>
            </a:r>
            <a:r>
              <a:rPr sz="3200" dirty="0">
                <a:latin typeface="Times New Roman"/>
                <a:cs typeface="Times New Roman"/>
              </a:rPr>
              <a:t>a </a:t>
            </a:r>
            <a:r>
              <a:rPr sz="3200" spc="-784" dirty="0">
                <a:latin typeface="Times New Roman"/>
                <a:cs typeface="Times New Roman"/>
              </a:rPr>
              <a:t> </a:t>
            </a:r>
            <a:r>
              <a:rPr sz="3200" dirty="0">
                <a:latin typeface="Times New Roman"/>
                <a:cs typeface="Times New Roman"/>
              </a:rPr>
              <a:t>process.</a:t>
            </a:r>
          </a:p>
          <a:p>
            <a:pPr marL="469849" marR="5080" indent="-457149">
              <a:buFont typeface="Wingdings"/>
              <a:buChar char=""/>
              <a:tabLst>
                <a:tab pos="469849" algn="l"/>
              </a:tabLst>
            </a:pPr>
            <a:r>
              <a:rPr sz="3200" dirty="0">
                <a:latin typeface="Times New Roman"/>
                <a:cs typeface="Times New Roman"/>
              </a:rPr>
              <a:t>All</a:t>
            </a:r>
            <a:r>
              <a:rPr sz="3200" spc="-20" dirty="0">
                <a:latin typeface="Times New Roman"/>
                <a:cs typeface="Times New Roman"/>
              </a:rPr>
              <a:t> </a:t>
            </a:r>
            <a:r>
              <a:rPr sz="3200" dirty="0">
                <a:latin typeface="Times New Roman"/>
                <a:cs typeface="Times New Roman"/>
              </a:rPr>
              <a:t>processes</a:t>
            </a:r>
            <a:r>
              <a:rPr sz="3200" spc="-15" dirty="0">
                <a:latin typeface="Times New Roman"/>
                <a:cs typeface="Times New Roman"/>
              </a:rPr>
              <a:t> </a:t>
            </a:r>
            <a:r>
              <a:rPr sz="3200" dirty="0">
                <a:latin typeface="Times New Roman"/>
                <a:cs typeface="Times New Roman"/>
              </a:rPr>
              <a:t>in</a:t>
            </a:r>
            <a:r>
              <a:rPr sz="3200" spc="-5" dirty="0">
                <a:latin typeface="Times New Roman"/>
                <a:cs typeface="Times New Roman"/>
              </a:rPr>
              <a:t> </a:t>
            </a:r>
            <a:r>
              <a:rPr sz="3200" dirty="0">
                <a:latin typeface="Times New Roman"/>
                <a:cs typeface="Times New Roman"/>
              </a:rPr>
              <a:t>a </a:t>
            </a:r>
            <a:r>
              <a:rPr sz="3200" spc="-5" dirty="0">
                <a:latin typeface="Times New Roman"/>
                <a:cs typeface="Times New Roman"/>
              </a:rPr>
              <a:t>DFD</a:t>
            </a:r>
            <a:r>
              <a:rPr sz="3200" dirty="0">
                <a:latin typeface="Times New Roman"/>
                <a:cs typeface="Times New Roman"/>
              </a:rPr>
              <a:t> go</a:t>
            </a:r>
            <a:r>
              <a:rPr sz="3200" spc="-5" dirty="0">
                <a:latin typeface="Times New Roman"/>
                <a:cs typeface="Times New Roman"/>
              </a:rPr>
              <a:t> </a:t>
            </a:r>
            <a:r>
              <a:rPr sz="3200" dirty="0">
                <a:latin typeface="Times New Roman"/>
                <a:cs typeface="Times New Roman"/>
              </a:rPr>
              <a:t>to another</a:t>
            </a:r>
            <a:r>
              <a:rPr sz="3200" spc="-45" dirty="0">
                <a:latin typeface="Times New Roman"/>
                <a:cs typeface="Times New Roman"/>
              </a:rPr>
              <a:t> </a:t>
            </a:r>
            <a:r>
              <a:rPr sz="3200" dirty="0">
                <a:latin typeface="Times New Roman"/>
                <a:cs typeface="Times New Roman"/>
              </a:rPr>
              <a:t>process </a:t>
            </a:r>
            <a:r>
              <a:rPr sz="3200" spc="-784" dirty="0">
                <a:latin typeface="Times New Roman"/>
                <a:cs typeface="Times New Roman"/>
              </a:rPr>
              <a:t> </a:t>
            </a:r>
            <a:r>
              <a:rPr sz="3200" dirty="0">
                <a:latin typeface="Times New Roman"/>
                <a:cs typeface="Times New Roman"/>
              </a:rPr>
              <a:t>or</a:t>
            </a:r>
            <a:r>
              <a:rPr sz="3200" spc="-5" dirty="0">
                <a:latin typeface="Times New Roman"/>
                <a:cs typeface="Times New Roman"/>
              </a:rPr>
              <a:t> </a:t>
            </a:r>
            <a:r>
              <a:rPr sz="3200" dirty="0">
                <a:latin typeface="Times New Roman"/>
                <a:cs typeface="Times New Roman"/>
              </a:rPr>
              <a:t>a</a:t>
            </a:r>
            <a:r>
              <a:rPr sz="3200" spc="-10" dirty="0">
                <a:latin typeface="Times New Roman"/>
                <a:cs typeface="Times New Roman"/>
              </a:rPr>
              <a:t> </a:t>
            </a:r>
            <a:r>
              <a:rPr sz="3200" dirty="0">
                <a:latin typeface="Times New Roman"/>
                <a:cs typeface="Times New Roman"/>
              </a:rPr>
              <a:t>data</a:t>
            </a:r>
            <a:r>
              <a:rPr sz="3200" spc="-15" dirty="0">
                <a:latin typeface="Times New Roman"/>
                <a:cs typeface="Times New Roman"/>
              </a:rPr>
              <a:t> </a:t>
            </a:r>
            <a:r>
              <a:rPr sz="3200" dirty="0">
                <a:latin typeface="Times New Roman"/>
                <a:cs typeface="Times New Roman"/>
              </a:rPr>
              <a:t>store.</a:t>
            </a:r>
          </a:p>
        </p:txBody>
      </p:sp>
      <p:sp>
        <p:nvSpPr>
          <p:cNvPr id="6" name="object 6"/>
          <p:cNvSpPr txBox="1">
            <a:spLocks noGrp="1"/>
          </p:cNvSpPr>
          <p:nvPr>
            <p:ph type="title"/>
          </p:nvPr>
        </p:nvSpPr>
        <p:spPr>
          <a:xfrm>
            <a:off x="1838253" y="533400"/>
            <a:ext cx="5855025" cy="689930"/>
          </a:xfrm>
          <a:prstGeom prst="rect">
            <a:avLst/>
          </a:prstGeom>
        </p:spPr>
        <p:txBody>
          <a:bodyPr vert="horz" wrap="square" lIns="0" tIns="12698" rIns="0" bIns="0" rtlCol="0">
            <a:spAutoFit/>
          </a:bodyPr>
          <a:lstStyle/>
          <a:p>
            <a:pPr marL="12698">
              <a:spcBef>
                <a:spcPts val="100"/>
              </a:spcBef>
            </a:pPr>
            <a:r>
              <a:rPr dirty="0">
                <a:solidFill>
                  <a:srgbClr val="001F5F"/>
                </a:solidFill>
                <a:uFill>
                  <a:solidFill>
                    <a:srgbClr val="001F5F"/>
                  </a:solidFill>
                </a:uFill>
              </a:rPr>
              <a:t>DFD</a:t>
            </a:r>
            <a:r>
              <a:rPr spc="-30" dirty="0">
                <a:solidFill>
                  <a:srgbClr val="001F5F"/>
                </a:solidFill>
                <a:uFill>
                  <a:solidFill>
                    <a:srgbClr val="001F5F"/>
                  </a:solidFill>
                </a:uFill>
              </a:rPr>
              <a:t> </a:t>
            </a:r>
            <a:r>
              <a:rPr dirty="0">
                <a:solidFill>
                  <a:srgbClr val="001F5F"/>
                </a:solidFill>
                <a:uFill>
                  <a:solidFill>
                    <a:srgbClr val="001F5F"/>
                  </a:solidFill>
                </a:uFill>
              </a:rPr>
              <a:t>Rules</a:t>
            </a:r>
            <a:r>
              <a:rPr spc="-35" dirty="0">
                <a:solidFill>
                  <a:srgbClr val="001F5F"/>
                </a:solidFill>
                <a:uFill>
                  <a:solidFill>
                    <a:srgbClr val="001F5F"/>
                  </a:solidFill>
                </a:uFill>
              </a:rPr>
              <a:t> </a:t>
            </a:r>
            <a:r>
              <a:rPr dirty="0">
                <a:solidFill>
                  <a:srgbClr val="001F5F"/>
                </a:solidFill>
                <a:uFill>
                  <a:solidFill>
                    <a:srgbClr val="001F5F"/>
                  </a:solidFill>
                </a:uFill>
              </a:rPr>
              <a:t>and</a:t>
            </a:r>
            <a:r>
              <a:rPr spc="-100" dirty="0">
                <a:solidFill>
                  <a:srgbClr val="001F5F"/>
                </a:solidFill>
                <a:uFill>
                  <a:solidFill>
                    <a:srgbClr val="001F5F"/>
                  </a:solidFill>
                </a:uFill>
              </a:rPr>
              <a:t> </a:t>
            </a:r>
            <a:r>
              <a:rPr spc="-25" dirty="0">
                <a:solidFill>
                  <a:srgbClr val="001F5F"/>
                </a:solidFill>
                <a:uFill>
                  <a:solidFill>
                    <a:srgbClr val="001F5F"/>
                  </a:solidFill>
                </a:uFill>
              </a:rPr>
              <a:t>Tips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12055"/>
            <a:ext cx="10058400" cy="488387"/>
            <a:chOff x="0" y="6310884"/>
            <a:chExt cx="9118600" cy="521334"/>
          </a:xfrm>
        </p:grpSpPr>
        <p:sp>
          <p:nvSpPr>
            <p:cNvPr id="3" name="object 3"/>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p>
          </p:txBody>
        </p:sp>
        <p:sp>
          <p:nvSpPr>
            <p:cNvPr id="4" name="object 4"/>
            <p:cNvSpPr/>
            <p:nvPr/>
          </p:nvSpPr>
          <p:spPr>
            <a:xfrm>
              <a:off x="0" y="6310884"/>
              <a:ext cx="9116695" cy="64135"/>
            </a:xfrm>
            <a:custGeom>
              <a:avLst/>
              <a:gdLst/>
              <a:ahLst/>
              <a:cxnLst/>
              <a:rect l="l" t="t" r="r" b="b"/>
              <a:pathLst>
                <a:path w="9116695" h="64135">
                  <a:moveTo>
                    <a:pt x="9116568" y="0"/>
                  </a:moveTo>
                  <a:lnTo>
                    <a:pt x="0" y="0"/>
                  </a:lnTo>
                  <a:lnTo>
                    <a:pt x="0" y="64008"/>
                  </a:lnTo>
                  <a:lnTo>
                    <a:pt x="9116568" y="64008"/>
                  </a:lnTo>
                  <a:lnTo>
                    <a:pt x="9116568" y="0"/>
                  </a:lnTo>
                  <a:close/>
                </a:path>
              </a:pathLst>
            </a:custGeom>
            <a:solidFill>
              <a:srgbClr val="E38312"/>
            </a:solidFill>
          </p:spPr>
          <p:txBody>
            <a:bodyPr wrap="square" lIns="0" tIns="0" rIns="0" bIns="0" rtlCol="0"/>
            <a:lstStyle/>
            <a:p>
              <a:endParaRPr/>
            </a:p>
          </p:txBody>
        </p:sp>
      </p:grpSp>
      <p:sp>
        <p:nvSpPr>
          <p:cNvPr id="6" name="object 6"/>
          <p:cNvSpPr txBox="1">
            <a:spLocks noGrp="1"/>
          </p:cNvSpPr>
          <p:nvPr>
            <p:ph type="title"/>
          </p:nvPr>
        </p:nvSpPr>
        <p:spPr>
          <a:xfrm>
            <a:off x="1838253" y="533400"/>
            <a:ext cx="5855025" cy="689930"/>
          </a:xfrm>
          <a:prstGeom prst="rect">
            <a:avLst/>
          </a:prstGeom>
        </p:spPr>
        <p:txBody>
          <a:bodyPr vert="horz" wrap="square" lIns="0" tIns="12698" rIns="0" bIns="0" rtlCol="0">
            <a:spAutoFit/>
          </a:bodyPr>
          <a:lstStyle/>
          <a:p>
            <a:pPr marL="12698">
              <a:spcBef>
                <a:spcPts val="100"/>
              </a:spcBef>
            </a:pPr>
            <a:r>
              <a:rPr dirty="0">
                <a:solidFill>
                  <a:srgbClr val="001F5F"/>
                </a:solidFill>
                <a:uFill>
                  <a:solidFill>
                    <a:srgbClr val="001F5F"/>
                  </a:solidFill>
                </a:uFill>
              </a:rPr>
              <a:t>DFD</a:t>
            </a:r>
            <a:r>
              <a:rPr spc="-30" dirty="0">
                <a:solidFill>
                  <a:srgbClr val="001F5F"/>
                </a:solidFill>
                <a:uFill>
                  <a:solidFill>
                    <a:srgbClr val="001F5F"/>
                  </a:solidFill>
                </a:uFill>
              </a:rPr>
              <a:t> </a:t>
            </a:r>
            <a:r>
              <a:rPr dirty="0">
                <a:solidFill>
                  <a:srgbClr val="001F5F"/>
                </a:solidFill>
                <a:uFill>
                  <a:solidFill>
                    <a:srgbClr val="001F5F"/>
                  </a:solidFill>
                </a:uFill>
              </a:rPr>
              <a:t>Rules</a:t>
            </a:r>
            <a:r>
              <a:rPr spc="-35" dirty="0">
                <a:solidFill>
                  <a:srgbClr val="001F5F"/>
                </a:solidFill>
                <a:uFill>
                  <a:solidFill>
                    <a:srgbClr val="001F5F"/>
                  </a:solidFill>
                </a:uFill>
              </a:rPr>
              <a:t> </a:t>
            </a:r>
            <a:r>
              <a:rPr dirty="0">
                <a:solidFill>
                  <a:srgbClr val="001F5F"/>
                </a:solidFill>
                <a:uFill>
                  <a:solidFill>
                    <a:srgbClr val="001F5F"/>
                  </a:solidFill>
                </a:uFill>
              </a:rPr>
              <a:t>and</a:t>
            </a:r>
            <a:r>
              <a:rPr spc="-100" dirty="0">
                <a:solidFill>
                  <a:srgbClr val="001F5F"/>
                </a:solidFill>
                <a:uFill>
                  <a:solidFill>
                    <a:srgbClr val="001F5F"/>
                  </a:solidFill>
                </a:uFill>
              </a:rPr>
              <a:t> </a:t>
            </a:r>
            <a:r>
              <a:rPr spc="-25" dirty="0">
                <a:solidFill>
                  <a:srgbClr val="001F5F"/>
                </a:solidFill>
                <a:uFill>
                  <a:solidFill>
                    <a:srgbClr val="001F5F"/>
                  </a:solidFill>
                </a:uFill>
              </a:rPr>
              <a:t>Tips</a:t>
            </a:r>
            <a:endParaRPr dirty="0"/>
          </a:p>
        </p:txBody>
      </p:sp>
      <p:sp>
        <p:nvSpPr>
          <p:cNvPr id="8" name="Text Box 5"/>
          <p:cNvSpPr txBox="1">
            <a:spLocks noChangeArrowheads="1"/>
          </p:cNvSpPr>
          <p:nvPr/>
        </p:nvSpPr>
        <p:spPr bwMode="auto">
          <a:xfrm>
            <a:off x="7246937" y="121920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t>YES</a:t>
            </a:r>
          </a:p>
        </p:txBody>
      </p:sp>
      <p:sp>
        <p:nvSpPr>
          <p:cNvPr id="9" name="Text Box 6"/>
          <p:cNvSpPr txBox="1">
            <a:spLocks noChangeArrowheads="1"/>
          </p:cNvSpPr>
          <p:nvPr/>
        </p:nvSpPr>
        <p:spPr bwMode="auto">
          <a:xfrm>
            <a:off x="7966075" y="121920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t>NO</a:t>
            </a:r>
          </a:p>
        </p:txBody>
      </p:sp>
      <p:graphicFrame>
        <p:nvGraphicFramePr>
          <p:cNvPr id="10" name="Group 91"/>
          <p:cNvGraphicFramePr>
            <a:graphicFrameLocks noGrp="1"/>
          </p:cNvGraphicFramePr>
          <p:nvPr>
            <p:extLst>
              <p:ext uri="{D42A27DB-BD31-4B8C-83A1-F6EECF244321}">
                <p14:modId xmlns:p14="http://schemas.microsoft.com/office/powerpoint/2010/main" val="1358681217"/>
              </p:ext>
            </p:extLst>
          </p:nvPr>
        </p:nvGraphicFramePr>
        <p:xfrm>
          <a:off x="838200" y="1560513"/>
          <a:ext cx="7775575" cy="3835469"/>
        </p:xfrm>
        <a:graphic>
          <a:graphicData uri="http://schemas.openxmlformats.org/drawingml/2006/table">
            <a:tbl>
              <a:tblPr/>
              <a:tblGrid>
                <a:gridCol w="6321425"/>
                <a:gridCol w="735012"/>
                <a:gridCol w="719138"/>
              </a:tblGrid>
              <a:tr h="51807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 process to another process</a:t>
                      </a:r>
                      <a:endParaRPr kumimoji="0" lang="en-US" sz="2000" b="0" i="0" u="none" strike="noStrike" cap="none" normalizeH="0" baseline="0" dirty="0" smtClean="0">
                        <a:ln>
                          <a:noFill/>
                        </a:ln>
                        <a:solidFill>
                          <a:schemeClr val="tx1"/>
                        </a:solidFill>
                        <a:effectLst/>
                        <a:latin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Ravie" pitchFamily="82" charset="0"/>
                        <a:sym typeface="Symbol" pitchFamily="18" charset="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A process to an external entity</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Ravie" pitchFamily="82" charset="0"/>
                        <a:sym typeface="Symbol" pitchFamily="18" charset="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 process to a data store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Ravie" pitchFamily="82" charset="0"/>
                        <a:sym typeface="Symbol" pitchFamily="18" charset="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An external entity to another external entity</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Ravie" pitchFamily="82" charset="0"/>
                        <a:sym typeface="Symbol" pitchFamily="18" charset="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An external entity to a data store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Ravie" pitchFamily="82" charset="0"/>
                        <a:sym typeface="Symbol" pitchFamily="18" charset="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A data store to another data store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Ravie" pitchFamily="82" charset="0"/>
                        <a:sym typeface="Symbol" pitchFamily="18" charset="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 name="Object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937" y="1651000"/>
            <a:ext cx="5032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Object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937" y="2874963"/>
            <a:ext cx="5032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Object 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075" y="3595688"/>
            <a:ext cx="503237"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Object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075" y="4243388"/>
            <a:ext cx="503237"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Object 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075" y="4892675"/>
            <a:ext cx="50323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Object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937" y="2227263"/>
            <a:ext cx="5032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241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838253" y="213954"/>
            <a:ext cx="5855025" cy="566820"/>
          </a:xfrm>
          <a:prstGeom prst="rect">
            <a:avLst/>
          </a:prstGeom>
        </p:spPr>
        <p:txBody>
          <a:bodyPr vert="horz" wrap="square" lIns="0" tIns="12698" rIns="0" bIns="0" rtlCol="0">
            <a:spAutoFit/>
          </a:bodyPr>
          <a:lstStyle/>
          <a:p>
            <a:pPr marL="12698">
              <a:spcBef>
                <a:spcPts val="100"/>
              </a:spcBef>
            </a:pPr>
            <a:r>
              <a:rPr sz="3600" dirty="0">
                <a:solidFill>
                  <a:srgbClr val="FF0000"/>
                </a:solidFill>
                <a:uFill>
                  <a:solidFill>
                    <a:srgbClr val="001F5F"/>
                  </a:solidFill>
                </a:uFill>
              </a:rPr>
              <a:t>DFD</a:t>
            </a:r>
            <a:r>
              <a:rPr sz="3600" spc="-30" dirty="0">
                <a:solidFill>
                  <a:srgbClr val="FF0000"/>
                </a:solidFill>
                <a:uFill>
                  <a:solidFill>
                    <a:srgbClr val="001F5F"/>
                  </a:solidFill>
                </a:uFill>
              </a:rPr>
              <a:t> </a:t>
            </a:r>
            <a:r>
              <a:rPr lang="en-US" sz="3600" dirty="0" smtClean="0">
                <a:solidFill>
                  <a:srgbClr val="FF0000"/>
                </a:solidFill>
                <a:uFill>
                  <a:solidFill>
                    <a:srgbClr val="001F5F"/>
                  </a:solidFill>
                </a:uFill>
              </a:rPr>
              <a:t>vs. ERD</a:t>
            </a:r>
            <a:endParaRPr sz="3600"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68121304"/>
              </p:ext>
            </p:extLst>
          </p:nvPr>
        </p:nvGraphicFramePr>
        <p:xfrm>
          <a:off x="304800" y="762000"/>
          <a:ext cx="9601200" cy="5462819"/>
        </p:xfrm>
        <a:graphic>
          <a:graphicData uri="http://schemas.openxmlformats.org/drawingml/2006/table">
            <a:tbl>
              <a:tblPr firstRow="1" firstCol="1" bandRow="1">
                <a:tableStyleId>{5940675A-B579-460E-94D1-54222C63F5DA}</a:tableStyleId>
              </a:tblPr>
              <a:tblGrid>
                <a:gridCol w="4267200"/>
                <a:gridCol w="5334000"/>
              </a:tblGrid>
              <a:tr h="268300">
                <a:tc>
                  <a:txBody>
                    <a:bodyPr/>
                    <a:lstStyle/>
                    <a:p>
                      <a:pPr marL="0" marR="0" algn="ctr">
                        <a:lnSpc>
                          <a:spcPct val="115000"/>
                        </a:lnSpc>
                        <a:spcBef>
                          <a:spcPts val="0"/>
                        </a:spcBef>
                        <a:spcAft>
                          <a:spcPts val="0"/>
                        </a:spcAft>
                      </a:pPr>
                      <a:r>
                        <a:rPr lang="en-US" sz="2000" b="1" spc="10" dirty="0">
                          <a:solidFill>
                            <a:srgbClr val="FF0000"/>
                          </a:solidFill>
                          <a:effectLst/>
                        </a:rPr>
                        <a:t>DFD</a:t>
                      </a:r>
                      <a:endParaRPr lang="en-US" sz="2000" b="1" dirty="0">
                        <a:solidFill>
                          <a:srgbClr val="FF0000"/>
                        </a:solidFill>
                        <a:effectLst/>
                        <a:latin typeface="Times New Roman" pitchFamily="18" charset="0"/>
                        <a:ea typeface="Calibri"/>
                        <a:cs typeface="Times New Roman" pitchFamily="18" charset="0"/>
                      </a:endParaRPr>
                    </a:p>
                  </a:txBody>
                  <a:tcPr marL="56412" marR="56412" marT="0" marB="0"/>
                </a:tc>
                <a:tc>
                  <a:txBody>
                    <a:bodyPr/>
                    <a:lstStyle/>
                    <a:p>
                      <a:pPr marL="0" marR="0" algn="ctr">
                        <a:lnSpc>
                          <a:spcPct val="115000"/>
                        </a:lnSpc>
                        <a:spcBef>
                          <a:spcPts val="0"/>
                        </a:spcBef>
                        <a:spcAft>
                          <a:spcPts val="0"/>
                        </a:spcAft>
                      </a:pPr>
                      <a:r>
                        <a:rPr lang="en-US" sz="2000" b="1" spc="10" dirty="0">
                          <a:solidFill>
                            <a:srgbClr val="FF0000"/>
                          </a:solidFill>
                          <a:effectLst/>
                        </a:rPr>
                        <a:t>ERD</a:t>
                      </a:r>
                      <a:endParaRPr lang="en-US" sz="2000" b="1" dirty="0">
                        <a:solidFill>
                          <a:srgbClr val="FF0000"/>
                        </a:solidFill>
                        <a:effectLst/>
                        <a:latin typeface="Times New Roman" pitchFamily="18" charset="0"/>
                        <a:ea typeface="Calibri"/>
                        <a:cs typeface="Times New Roman" pitchFamily="18" charset="0"/>
                      </a:endParaRPr>
                    </a:p>
                  </a:txBody>
                  <a:tcPr marL="56412" marR="56412" marT="0" marB="0"/>
                </a:tc>
              </a:tr>
              <a:tr h="441927">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It stands for Data Flow Diagram.</a:t>
                      </a:r>
                      <a:endParaRPr lang="en-US" sz="1900" dirty="0">
                        <a:effectLst/>
                        <a:latin typeface="Times New Roman" pitchFamily="18" charset="0"/>
                        <a:ea typeface="Calibri"/>
                        <a:cs typeface="Times New Roman" pitchFamily="18" charset="0"/>
                      </a:endParaRPr>
                    </a:p>
                  </a:txBody>
                  <a:tcPr marL="56412" marR="56412" marT="0" marB="0"/>
                </a:tc>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It stands for Entity Relationship Diagram or Model.</a:t>
                      </a:r>
                      <a:endParaRPr lang="en-US" sz="1900" dirty="0">
                        <a:effectLst/>
                        <a:latin typeface="Times New Roman" pitchFamily="18" charset="0"/>
                        <a:ea typeface="Calibri"/>
                        <a:cs typeface="Times New Roman" pitchFamily="18" charset="0"/>
                      </a:endParaRPr>
                    </a:p>
                  </a:txBody>
                  <a:tcPr marL="56412" marR="56412" marT="0" marB="0"/>
                </a:tc>
              </a:tr>
              <a:tr h="662889">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Main objective is to represent the processes and data flow between them.</a:t>
                      </a:r>
                      <a:endParaRPr lang="en-US" sz="1900" dirty="0">
                        <a:effectLst/>
                        <a:latin typeface="Times New Roman" pitchFamily="18" charset="0"/>
                        <a:ea typeface="Calibri"/>
                        <a:cs typeface="Times New Roman" pitchFamily="18" charset="0"/>
                      </a:endParaRPr>
                    </a:p>
                  </a:txBody>
                  <a:tcPr marL="56412" marR="56412" marT="0" marB="0"/>
                </a:tc>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Main objective is to represent the data object or entity and relationship between them.</a:t>
                      </a:r>
                      <a:endParaRPr lang="en-US" sz="1900" dirty="0">
                        <a:effectLst/>
                        <a:latin typeface="Times New Roman" pitchFamily="18" charset="0"/>
                        <a:ea typeface="Calibri"/>
                        <a:cs typeface="Times New Roman" pitchFamily="18" charset="0"/>
                      </a:endParaRPr>
                    </a:p>
                  </a:txBody>
                  <a:tcPr marL="56412" marR="56412" marT="0" marB="0"/>
                </a:tc>
              </a:tr>
              <a:tr h="733982">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It explains the flow and process of data input, data output, and storing data.</a:t>
                      </a:r>
                      <a:endParaRPr lang="en-US" sz="1900" dirty="0">
                        <a:effectLst/>
                        <a:latin typeface="Times New Roman" pitchFamily="18" charset="0"/>
                        <a:ea typeface="Calibri"/>
                        <a:cs typeface="Times New Roman" pitchFamily="18" charset="0"/>
                      </a:endParaRPr>
                    </a:p>
                  </a:txBody>
                  <a:tcPr marL="56412" marR="56412" marT="0" marB="0"/>
                </a:tc>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It explains and represent the relationship between entities stored in a database.</a:t>
                      </a:r>
                      <a:endParaRPr lang="en-US" sz="1900" dirty="0">
                        <a:effectLst/>
                        <a:latin typeface="Times New Roman" pitchFamily="18" charset="0"/>
                        <a:ea typeface="Calibri"/>
                        <a:cs typeface="Times New Roman" pitchFamily="18" charset="0"/>
                      </a:endParaRPr>
                    </a:p>
                  </a:txBody>
                  <a:tcPr marL="56412" marR="56412" marT="0" marB="0"/>
                </a:tc>
              </a:tr>
              <a:tr h="1546741">
                <a:tc>
                  <a:txBody>
                    <a:bodyPr/>
                    <a:lstStyle/>
                    <a:p>
                      <a:pPr marL="0" marR="0">
                        <a:lnSpc>
                          <a:spcPct val="115000"/>
                        </a:lnSpc>
                        <a:spcBef>
                          <a:spcPts val="0"/>
                        </a:spcBef>
                        <a:spcAft>
                          <a:spcPts val="0"/>
                        </a:spcAft>
                      </a:pPr>
                      <a:r>
                        <a:rPr lang="en-US" sz="1900" spc="10">
                          <a:effectLst/>
                          <a:latin typeface="Times New Roman" pitchFamily="18" charset="0"/>
                          <a:cs typeface="Times New Roman" pitchFamily="18" charset="0"/>
                        </a:rPr>
                        <a:t>Symbols used in DFD are: rectangles (represent the data entity), circles (represent the process), arrows (represent the flow of data), ovals or parallel lines (represent data storing).</a:t>
                      </a:r>
                      <a:endParaRPr lang="en-US" sz="1900">
                        <a:effectLst/>
                        <a:latin typeface="Times New Roman" pitchFamily="18" charset="0"/>
                        <a:ea typeface="Calibri"/>
                        <a:cs typeface="Times New Roman" pitchFamily="18" charset="0"/>
                      </a:endParaRPr>
                    </a:p>
                  </a:txBody>
                  <a:tcPr marL="56412" marR="56412" marT="0" marB="0"/>
                </a:tc>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Symbols used in ERD are: rectangles (represent the entity), diamond boxes (represent relationship), lines and standard notations (represent </a:t>
                      </a:r>
                      <a:r>
                        <a:rPr lang="en-US" sz="1900" u="sng" spc="10" dirty="0">
                          <a:effectLst/>
                          <a:latin typeface="Times New Roman" pitchFamily="18" charset="0"/>
                          <a:cs typeface="Times New Roman" pitchFamily="18" charset="0"/>
                          <a:hlinkClick r:id="rId2"/>
                        </a:rPr>
                        <a:t>cardinality</a:t>
                      </a:r>
                      <a:r>
                        <a:rPr lang="en-US" sz="1900" spc="10" dirty="0">
                          <a:effectLst/>
                          <a:latin typeface="Times New Roman" pitchFamily="18" charset="0"/>
                          <a:cs typeface="Times New Roman" pitchFamily="18" charset="0"/>
                        </a:rPr>
                        <a:t>).</a:t>
                      </a:r>
                      <a:endParaRPr lang="en-US" sz="1900" dirty="0">
                        <a:effectLst/>
                        <a:latin typeface="Times New Roman" pitchFamily="18" charset="0"/>
                        <a:ea typeface="Calibri"/>
                        <a:cs typeface="Times New Roman" pitchFamily="18" charset="0"/>
                      </a:endParaRPr>
                    </a:p>
                  </a:txBody>
                  <a:tcPr marL="56412" marR="56412" marT="0" marB="0"/>
                </a:tc>
              </a:tr>
              <a:tr h="883853">
                <a:tc>
                  <a:txBody>
                    <a:bodyPr/>
                    <a:lstStyle/>
                    <a:p>
                      <a:pPr marL="0" marR="0">
                        <a:lnSpc>
                          <a:spcPct val="115000"/>
                        </a:lnSpc>
                        <a:spcBef>
                          <a:spcPts val="0"/>
                        </a:spcBef>
                        <a:spcAft>
                          <a:spcPts val="0"/>
                        </a:spcAft>
                      </a:pPr>
                      <a:r>
                        <a:rPr lang="en-US" sz="1900" spc="10">
                          <a:effectLst/>
                          <a:latin typeface="Times New Roman" pitchFamily="18" charset="0"/>
                          <a:cs typeface="Times New Roman" pitchFamily="18" charset="0"/>
                        </a:rPr>
                        <a:t>Rule followed by DFD is that at least one data flow should be there entering into and leaving the process or store.</a:t>
                      </a:r>
                      <a:endParaRPr lang="en-US" sz="1900">
                        <a:effectLst/>
                        <a:latin typeface="Times New Roman" pitchFamily="18" charset="0"/>
                        <a:ea typeface="Calibri"/>
                        <a:cs typeface="Times New Roman" pitchFamily="18" charset="0"/>
                      </a:endParaRPr>
                    </a:p>
                  </a:txBody>
                  <a:tcPr marL="56412" marR="56412" marT="0" marB="0"/>
                </a:tc>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Rule followed by ERD is that all entities must represent the set of similar things.</a:t>
                      </a:r>
                      <a:endParaRPr lang="en-US" sz="1900" dirty="0">
                        <a:effectLst/>
                        <a:latin typeface="Times New Roman" pitchFamily="18" charset="0"/>
                        <a:ea typeface="Calibri"/>
                        <a:cs typeface="Times New Roman" pitchFamily="18" charset="0"/>
                      </a:endParaRPr>
                    </a:p>
                  </a:txBody>
                  <a:tcPr marL="56412" marR="56412" marT="0" marB="0"/>
                </a:tc>
              </a:tr>
              <a:tr h="662889">
                <a:tc>
                  <a:txBody>
                    <a:bodyPr/>
                    <a:lstStyle/>
                    <a:p>
                      <a:pPr marL="0" marR="0">
                        <a:lnSpc>
                          <a:spcPct val="115000"/>
                        </a:lnSpc>
                        <a:spcBef>
                          <a:spcPts val="0"/>
                        </a:spcBef>
                        <a:spcAft>
                          <a:spcPts val="0"/>
                        </a:spcAft>
                      </a:pPr>
                      <a:r>
                        <a:rPr lang="en-US" sz="1900" spc="10">
                          <a:effectLst/>
                          <a:latin typeface="Times New Roman" pitchFamily="18" charset="0"/>
                          <a:cs typeface="Times New Roman" pitchFamily="18" charset="0"/>
                        </a:rPr>
                        <a:t>It models the flow of data through a system.</a:t>
                      </a:r>
                      <a:endParaRPr lang="en-US" sz="1900">
                        <a:effectLst/>
                        <a:latin typeface="Times New Roman" pitchFamily="18" charset="0"/>
                        <a:ea typeface="Calibri"/>
                        <a:cs typeface="Times New Roman" pitchFamily="18" charset="0"/>
                      </a:endParaRPr>
                    </a:p>
                  </a:txBody>
                  <a:tcPr marL="56412" marR="56412" marT="0" marB="0"/>
                </a:tc>
                <a:tc>
                  <a:txBody>
                    <a:bodyPr/>
                    <a:lstStyle/>
                    <a:p>
                      <a:pPr marL="0" marR="0">
                        <a:lnSpc>
                          <a:spcPct val="115000"/>
                        </a:lnSpc>
                        <a:spcBef>
                          <a:spcPts val="0"/>
                        </a:spcBef>
                        <a:spcAft>
                          <a:spcPts val="0"/>
                        </a:spcAft>
                      </a:pPr>
                      <a:r>
                        <a:rPr lang="en-US" sz="1900" spc="10" dirty="0">
                          <a:effectLst/>
                          <a:latin typeface="Times New Roman" pitchFamily="18" charset="0"/>
                          <a:cs typeface="Times New Roman" pitchFamily="18" charset="0"/>
                        </a:rPr>
                        <a:t>It model entities like people, objects, places and events for which data is stored in a system.</a:t>
                      </a:r>
                      <a:endParaRPr lang="en-US" sz="1900" dirty="0">
                        <a:effectLst/>
                        <a:latin typeface="Times New Roman" pitchFamily="18" charset="0"/>
                        <a:ea typeface="Calibri"/>
                        <a:cs typeface="Times New Roman" pitchFamily="18" charset="0"/>
                      </a:endParaRPr>
                    </a:p>
                  </a:txBody>
                  <a:tcPr marL="56412" marR="56412" marT="0" marB="0"/>
                </a:tc>
              </a:tr>
            </a:tbl>
          </a:graphicData>
        </a:graphic>
      </p:graphicFrame>
    </p:spTree>
    <p:extLst>
      <p:ext uri="{BB962C8B-B14F-4D97-AF65-F5344CB8AC3E}">
        <p14:creationId xmlns:p14="http://schemas.microsoft.com/office/powerpoint/2010/main" val="386591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12055"/>
            <a:ext cx="10058400" cy="488387"/>
            <a:chOff x="0" y="6310884"/>
            <a:chExt cx="9118600" cy="521334"/>
          </a:xfrm>
        </p:grpSpPr>
        <p:sp>
          <p:nvSpPr>
            <p:cNvPr id="3" name="object 3"/>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p>
          </p:txBody>
        </p:sp>
        <p:sp>
          <p:nvSpPr>
            <p:cNvPr id="4" name="object 4"/>
            <p:cNvSpPr/>
            <p:nvPr/>
          </p:nvSpPr>
          <p:spPr>
            <a:xfrm>
              <a:off x="0" y="6310884"/>
              <a:ext cx="9116695" cy="64135"/>
            </a:xfrm>
            <a:custGeom>
              <a:avLst/>
              <a:gdLst/>
              <a:ahLst/>
              <a:cxnLst/>
              <a:rect l="l" t="t" r="r" b="b"/>
              <a:pathLst>
                <a:path w="9116695" h="64135">
                  <a:moveTo>
                    <a:pt x="9116568" y="0"/>
                  </a:moveTo>
                  <a:lnTo>
                    <a:pt x="0" y="0"/>
                  </a:lnTo>
                  <a:lnTo>
                    <a:pt x="0" y="64008"/>
                  </a:lnTo>
                  <a:lnTo>
                    <a:pt x="9116568" y="64008"/>
                  </a:lnTo>
                  <a:lnTo>
                    <a:pt x="9116568" y="0"/>
                  </a:lnTo>
                  <a:close/>
                </a:path>
              </a:pathLst>
            </a:custGeom>
            <a:solidFill>
              <a:srgbClr val="E38312"/>
            </a:solidFill>
          </p:spPr>
          <p:txBody>
            <a:bodyPr wrap="square" lIns="0" tIns="0" rIns="0" bIns="0" rtlCol="0"/>
            <a:lstStyle/>
            <a:p>
              <a:endParaRPr/>
            </a:p>
          </p:txBody>
        </p:sp>
      </p:grpSp>
      <p:sp>
        <p:nvSpPr>
          <p:cNvPr id="5" name="object 5"/>
          <p:cNvSpPr txBox="1"/>
          <p:nvPr/>
        </p:nvSpPr>
        <p:spPr>
          <a:xfrm>
            <a:off x="728687" y="2462002"/>
            <a:ext cx="8747166" cy="2475676"/>
          </a:xfrm>
          <a:prstGeom prst="rect">
            <a:avLst/>
          </a:prstGeom>
        </p:spPr>
        <p:txBody>
          <a:bodyPr vert="horz" wrap="square" lIns="0" tIns="13333" rIns="0" bIns="0" rtlCol="0">
            <a:spAutoFit/>
          </a:bodyPr>
          <a:lstStyle/>
          <a:p>
            <a:pPr marL="469849" marR="5080" indent="-457149" algn="just">
              <a:spcBef>
                <a:spcPts val="105"/>
              </a:spcBef>
              <a:buFont typeface="Wingdings"/>
              <a:buChar char=""/>
              <a:tabLst>
                <a:tab pos="469849" algn="l"/>
              </a:tabLst>
            </a:pPr>
            <a:r>
              <a:rPr sz="3200" dirty="0">
                <a:latin typeface="Times New Roman"/>
                <a:cs typeface="Times New Roman"/>
              </a:rPr>
              <a:t>A</a:t>
            </a:r>
            <a:r>
              <a:rPr sz="3200" spc="5" dirty="0">
                <a:latin typeface="Times New Roman"/>
                <a:cs typeface="Times New Roman"/>
              </a:rPr>
              <a:t> </a:t>
            </a:r>
            <a:r>
              <a:rPr sz="3200" dirty="0">
                <a:latin typeface="Times New Roman"/>
                <a:cs typeface="Times New Roman"/>
              </a:rPr>
              <a:t>data</a:t>
            </a:r>
            <a:r>
              <a:rPr sz="3200" spc="5" dirty="0">
                <a:latin typeface="Times New Roman"/>
                <a:cs typeface="Times New Roman"/>
              </a:rPr>
              <a:t> </a:t>
            </a:r>
            <a:r>
              <a:rPr sz="3200" dirty="0">
                <a:latin typeface="Times New Roman"/>
                <a:cs typeface="Times New Roman"/>
              </a:rPr>
              <a:t>flow</a:t>
            </a:r>
            <a:r>
              <a:rPr sz="3200" spc="5" dirty="0">
                <a:latin typeface="Times New Roman"/>
                <a:cs typeface="Times New Roman"/>
              </a:rPr>
              <a:t> </a:t>
            </a:r>
            <a:r>
              <a:rPr sz="3200" dirty="0">
                <a:latin typeface="Times New Roman"/>
                <a:cs typeface="Times New Roman"/>
              </a:rPr>
              <a:t>diagram</a:t>
            </a:r>
            <a:r>
              <a:rPr sz="3200" spc="5" dirty="0">
                <a:latin typeface="Times New Roman"/>
                <a:cs typeface="Times New Roman"/>
              </a:rPr>
              <a:t> </a:t>
            </a:r>
            <a:r>
              <a:rPr sz="3200" dirty="0">
                <a:latin typeface="Times New Roman"/>
                <a:cs typeface="Times New Roman"/>
              </a:rPr>
              <a:t>can</a:t>
            </a:r>
            <a:r>
              <a:rPr sz="3200" spc="5" dirty="0">
                <a:latin typeface="Times New Roman"/>
                <a:cs typeface="Times New Roman"/>
              </a:rPr>
              <a:t> </a:t>
            </a:r>
            <a:r>
              <a:rPr sz="3200" dirty="0">
                <a:latin typeface="Times New Roman"/>
                <a:cs typeface="Times New Roman"/>
              </a:rPr>
              <a:t>dive</a:t>
            </a:r>
            <a:r>
              <a:rPr sz="3200" spc="5" dirty="0">
                <a:latin typeface="Times New Roman"/>
                <a:cs typeface="Times New Roman"/>
              </a:rPr>
              <a:t> </a:t>
            </a:r>
            <a:r>
              <a:rPr sz="3200" spc="-5" dirty="0">
                <a:latin typeface="Times New Roman"/>
                <a:cs typeface="Times New Roman"/>
              </a:rPr>
              <a:t>into </a:t>
            </a:r>
            <a:r>
              <a:rPr sz="3200" dirty="0">
                <a:latin typeface="Times New Roman"/>
                <a:cs typeface="Times New Roman"/>
              </a:rPr>
              <a:t> </a:t>
            </a:r>
            <a:r>
              <a:rPr sz="3200" spc="-5" dirty="0">
                <a:latin typeface="Times New Roman"/>
                <a:cs typeface="Times New Roman"/>
              </a:rPr>
              <a:t>progressively more </a:t>
            </a:r>
            <a:r>
              <a:rPr sz="3200" dirty="0">
                <a:latin typeface="Times New Roman"/>
                <a:cs typeface="Times New Roman"/>
              </a:rPr>
              <a:t>detail </a:t>
            </a:r>
            <a:r>
              <a:rPr sz="3200" spc="-5" dirty="0">
                <a:latin typeface="Times New Roman"/>
                <a:cs typeface="Times New Roman"/>
              </a:rPr>
              <a:t>by </a:t>
            </a:r>
            <a:r>
              <a:rPr sz="3200" dirty="0">
                <a:latin typeface="Times New Roman"/>
                <a:cs typeface="Times New Roman"/>
              </a:rPr>
              <a:t>using </a:t>
            </a:r>
            <a:r>
              <a:rPr sz="3200" spc="-5" dirty="0">
                <a:latin typeface="Times New Roman"/>
                <a:cs typeface="Times New Roman"/>
              </a:rPr>
              <a:t>levels </a:t>
            </a:r>
            <a:r>
              <a:rPr sz="3200" dirty="0">
                <a:latin typeface="Times New Roman"/>
                <a:cs typeface="Times New Roman"/>
              </a:rPr>
              <a:t>and </a:t>
            </a:r>
            <a:r>
              <a:rPr sz="3200" spc="-784" dirty="0">
                <a:latin typeface="Times New Roman"/>
                <a:cs typeface="Times New Roman"/>
              </a:rPr>
              <a:t> </a:t>
            </a:r>
            <a:r>
              <a:rPr sz="3200" dirty="0">
                <a:latin typeface="Times New Roman"/>
                <a:cs typeface="Times New Roman"/>
              </a:rPr>
              <a:t>layers,</a:t>
            </a:r>
            <a:r>
              <a:rPr sz="3200" spc="-10" dirty="0">
                <a:latin typeface="Times New Roman"/>
                <a:cs typeface="Times New Roman"/>
              </a:rPr>
              <a:t> </a:t>
            </a:r>
            <a:r>
              <a:rPr sz="3200" dirty="0">
                <a:latin typeface="Times New Roman"/>
                <a:cs typeface="Times New Roman"/>
              </a:rPr>
              <a:t>zeroing</a:t>
            </a:r>
            <a:r>
              <a:rPr sz="3200" spc="-20" dirty="0">
                <a:latin typeface="Times New Roman"/>
                <a:cs typeface="Times New Roman"/>
              </a:rPr>
              <a:t> </a:t>
            </a:r>
            <a:r>
              <a:rPr sz="3200" dirty="0">
                <a:latin typeface="Times New Roman"/>
                <a:cs typeface="Times New Roman"/>
              </a:rPr>
              <a:t>in</a:t>
            </a:r>
            <a:r>
              <a:rPr sz="3200" spc="-15" dirty="0">
                <a:latin typeface="Times New Roman"/>
                <a:cs typeface="Times New Roman"/>
              </a:rPr>
              <a:t> </a:t>
            </a:r>
            <a:r>
              <a:rPr sz="3200" dirty="0">
                <a:latin typeface="Times New Roman"/>
                <a:cs typeface="Times New Roman"/>
              </a:rPr>
              <a:t>on</a:t>
            </a:r>
            <a:r>
              <a:rPr sz="3200" spc="-5" dirty="0">
                <a:latin typeface="Times New Roman"/>
                <a:cs typeface="Times New Roman"/>
              </a:rPr>
              <a:t> </a:t>
            </a:r>
            <a:r>
              <a:rPr sz="3200" dirty="0">
                <a:latin typeface="Times New Roman"/>
                <a:cs typeface="Times New Roman"/>
              </a:rPr>
              <a:t>a</a:t>
            </a:r>
            <a:r>
              <a:rPr sz="3200" spc="-5" dirty="0">
                <a:latin typeface="Times New Roman"/>
                <a:cs typeface="Times New Roman"/>
              </a:rPr>
              <a:t> </a:t>
            </a:r>
            <a:r>
              <a:rPr sz="3200" dirty="0">
                <a:latin typeface="Times New Roman"/>
                <a:cs typeface="Times New Roman"/>
              </a:rPr>
              <a:t>particular</a:t>
            </a:r>
            <a:r>
              <a:rPr sz="3200" spc="-20" dirty="0">
                <a:latin typeface="Times New Roman"/>
                <a:cs typeface="Times New Roman"/>
              </a:rPr>
              <a:t> </a:t>
            </a:r>
            <a:r>
              <a:rPr sz="3200" dirty="0">
                <a:latin typeface="Times New Roman"/>
                <a:cs typeface="Times New Roman"/>
              </a:rPr>
              <a:t>piece.</a:t>
            </a:r>
            <a:endParaRPr sz="3200">
              <a:latin typeface="Times New Roman"/>
              <a:cs typeface="Times New Roman"/>
            </a:endParaRPr>
          </a:p>
          <a:p>
            <a:pPr marL="469849" marR="5715" indent="-457149" algn="just">
              <a:buFont typeface="Wingdings"/>
              <a:buChar char=""/>
              <a:tabLst>
                <a:tab pos="469849" algn="l"/>
              </a:tabLst>
            </a:pPr>
            <a:r>
              <a:rPr sz="3200" dirty="0">
                <a:latin typeface="Times New Roman"/>
                <a:cs typeface="Times New Roman"/>
              </a:rPr>
              <a:t>DFD</a:t>
            </a:r>
            <a:r>
              <a:rPr sz="3200" spc="5" dirty="0">
                <a:latin typeface="Times New Roman"/>
                <a:cs typeface="Times New Roman"/>
              </a:rPr>
              <a:t> </a:t>
            </a:r>
            <a:r>
              <a:rPr sz="3200" dirty="0">
                <a:latin typeface="Times New Roman"/>
                <a:cs typeface="Times New Roman"/>
              </a:rPr>
              <a:t>levels</a:t>
            </a:r>
            <a:r>
              <a:rPr sz="3200" spc="5" dirty="0">
                <a:latin typeface="Times New Roman"/>
                <a:cs typeface="Times New Roman"/>
              </a:rPr>
              <a:t> </a:t>
            </a:r>
            <a:r>
              <a:rPr sz="3200" dirty="0">
                <a:latin typeface="Times New Roman"/>
                <a:cs typeface="Times New Roman"/>
              </a:rPr>
              <a:t>are</a:t>
            </a:r>
            <a:r>
              <a:rPr sz="3200" spc="5" dirty="0">
                <a:latin typeface="Times New Roman"/>
                <a:cs typeface="Times New Roman"/>
              </a:rPr>
              <a:t> </a:t>
            </a:r>
            <a:r>
              <a:rPr sz="3200" dirty="0">
                <a:latin typeface="Times New Roman"/>
                <a:cs typeface="Times New Roman"/>
              </a:rPr>
              <a:t>numbered</a:t>
            </a:r>
            <a:r>
              <a:rPr sz="3200" spc="5" dirty="0">
                <a:latin typeface="Times New Roman"/>
                <a:cs typeface="Times New Roman"/>
              </a:rPr>
              <a:t> </a:t>
            </a:r>
            <a:r>
              <a:rPr sz="3200" dirty="0">
                <a:latin typeface="Times New Roman"/>
                <a:cs typeface="Times New Roman"/>
              </a:rPr>
              <a:t>0,</a:t>
            </a:r>
            <a:r>
              <a:rPr sz="3200" spc="5" dirty="0">
                <a:latin typeface="Times New Roman"/>
                <a:cs typeface="Times New Roman"/>
              </a:rPr>
              <a:t> </a:t>
            </a:r>
            <a:r>
              <a:rPr sz="3200" dirty="0">
                <a:latin typeface="Times New Roman"/>
                <a:cs typeface="Times New Roman"/>
              </a:rPr>
              <a:t>1</a:t>
            </a:r>
            <a:r>
              <a:rPr sz="3200" spc="5" dirty="0">
                <a:latin typeface="Times New Roman"/>
                <a:cs typeface="Times New Roman"/>
              </a:rPr>
              <a:t> </a:t>
            </a:r>
            <a:r>
              <a:rPr sz="3200" dirty="0">
                <a:latin typeface="Times New Roman"/>
                <a:cs typeface="Times New Roman"/>
              </a:rPr>
              <a:t>or</a:t>
            </a:r>
            <a:r>
              <a:rPr sz="3200" spc="5" dirty="0">
                <a:latin typeface="Times New Roman"/>
                <a:cs typeface="Times New Roman"/>
              </a:rPr>
              <a:t> </a:t>
            </a:r>
            <a:r>
              <a:rPr sz="3200" spc="-5" dirty="0">
                <a:latin typeface="Times New Roman"/>
                <a:cs typeface="Times New Roman"/>
              </a:rPr>
              <a:t>2,</a:t>
            </a:r>
            <a:r>
              <a:rPr sz="3200" dirty="0">
                <a:latin typeface="Times New Roman"/>
                <a:cs typeface="Times New Roman"/>
              </a:rPr>
              <a:t> </a:t>
            </a:r>
            <a:r>
              <a:rPr sz="3200" spc="-10" dirty="0">
                <a:latin typeface="Times New Roman"/>
                <a:cs typeface="Times New Roman"/>
              </a:rPr>
              <a:t>and </a:t>
            </a:r>
            <a:r>
              <a:rPr sz="3200" spc="-5" dirty="0">
                <a:latin typeface="Times New Roman"/>
                <a:cs typeface="Times New Roman"/>
              </a:rPr>
              <a:t> </a:t>
            </a:r>
            <a:r>
              <a:rPr sz="3200" dirty="0">
                <a:latin typeface="Times New Roman"/>
                <a:cs typeface="Times New Roman"/>
              </a:rPr>
              <a:t>occasionally</a:t>
            </a:r>
            <a:r>
              <a:rPr sz="3200" spc="-25" dirty="0">
                <a:latin typeface="Times New Roman"/>
                <a:cs typeface="Times New Roman"/>
              </a:rPr>
              <a:t> </a:t>
            </a:r>
            <a:r>
              <a:rPr sz="3200" dirty="0">
                <a:latin typeface="Times New Roman"/>
                <a:cs typeface="Times New Roman"/>
              </a:rPr>
              <a:t>go</a:t>
            </a:r>
            <a:r>
              <a:rPr sz="3200" spc="-15" dirty="0">
                <a:latin typeface="Times New Roman"/>
                <a:cs typeface="Times New Roman"/>
              </a:rPr>
              <a:t> </a:t>
            </a:r>
            <a:r>
              <a:rPr sz="3200" spc="-5" dirty="0">
                <a:latin typeface="Times New Roman"/>
                <a:cs typeface="Times New Roman"/>
              </a:rPr>
              <a:t>to </a:t>
            </a:r>
            <a:r>
              <a:rPr sz="3200" spc="5" dirty="0">
                <a:latin typeface="Times New Roman"/>
                <a:cs typeface="Times New Roman"/>
              </a:rPr>
              <a:t>even</a:t>
            </a:r>
            <a:r>
              <a:rPr sz="3200" spc="-15" dirty="0">
                <a:latin typeface="Times New Roman"/>
                <a:cs typeface="Times New Roman"/>
              </a:rPr>
              <a:t> </a:t>
            </a:r>
            <a:r>
              <a:rPr sz="3200" dirty="0">
                <a:latin typeface="Times New Roman"/>
                <a:cs typeface="Times New Roman"/>
              </a:rPr>
              <a:t>Level</a:t>
            </a:r>
            <a:r>
              <a:rPr sz="3200" spc="-5" dirty="0">
                <a:latin typeface="Times New Roman"/>
                <a:cs typeface="Times New Roman"/>
              </a:rPr>
              <a:t> </a:t>
            </a:r>
            <a:r>
              <a:rPr sz="3200" dirty="0">
                <a:latin typeface="Times New Roman"/>
                <a:cs typeface="Times New Roman"/>
              </a:rPr>
              <a:t>3</a:t>
            </a:r>
            <a:r>
              <a:rPr sz="3200" spc="-5" dirty="0">
                <a:latin typeface="Times New Roman"/>
                <a:cs typeface="Times New Roman"/>
              </a:rPr>
              <a:t> </a:t>
            </a:r>
            <a:r>
              <a:rPr sz="3200" dirty="0">
                <a:latin typeface="Times New Roman"/>
                <a:cs typeface="Times New Roman"/>
              </a:rPr>
              <a:t>or</a:t>
            </a:r>
            <a:r>
              <a:rPr sz="3200" spc="-10" dirty="0">
                <a:latin typeface="Times New Roman"/>
                <a:cs typeface="Times New Roman"/>
              </a:rPr>
              <a:t> </a:t>
            </a:r>
            <a:r>
              <a:rPr sz="3200" dirty="0">
                <a:latin typeface="Times New Roman"/>
                <a:cs typeface="Times New Roman"/>
              </a:rPr>
              <a:t>beyond.</a:t>
            </a:r>
            <a:endParaRPr sz="3200">
              <a:latin typeface="Times New Roman"/>
              <a:cs typeface="Times New Roman"/>
            </a:endParaRPr>
          </a:p>
        </p:txBody>
      </p:sp>
      <p:sp>
        <p:nvSpPr>
          <p:cNvPr id="6" name="object 6"/>
          <p:cNvSpPr txBox="1">
            <a:spLocks noGrp="1"/>
          </p:cNvSpPr>
          <p:nvPr>
            <p:ph type="title"/>
          </p:nvPr>
        </p:nvSpPr>
        <p:spPr>
          <a:xfrm>
            <a:off x="530322" y="464590"/>
            <a:ext cx="9142217" cy="1243287"/>
          </a:xfrm>
          <a:prstGeom prst="rect">
            <a:avLst/>
          </a:prstGeom>
        </p:spPr>
        <p:txBody>
          <a:bodyPr vert="horz" wrap="square" lIns="0" tIns="12063" rIns="0" bIns="0" rtlCol="0">
            <a:spAutoFit/>
          </a:bodyPr>
          <a:lstStyle/>
          <a:p>
            <a:pPr algn="ctr">
              <a:spcBef>
                <a:spcPts val="95"/>
              </a:spcBef>
            </a:pPr>
            <a:r>
              <a:rPr sz="4000" spc="-5" dirty="0">
                <a:solidFill>
                  <a:srgbClr val="001F5F"/>
                </a:solidFill>
                <a:uFill>
                  <a:solidFill>
                    <a:srgbClr val="001F5F"/>
                  </a:solidFill>
                </a:uFill>
              </a:rPr>
              <a:t>DFD</a:t>
            </a:r>
            <a:r>
              <a:rPr sz="4000" spc="-20" dirty="0">
                <a:solidFill>
                  <a:srgbClr val="001F5F"/>
                </a:solidFill>
                <a:uFill>
                  <a:solidFill>
                    <a:srgbClr val="001F5F"/>
                  </a:solidFill>
                </a:uFill>
              </a:rPr>
              <a:t> </a:t>
            </a:r>
            <a:r>
              <a:rPr sz="4000" spc="-5" dirty="0">
                <a:solidFill>
                  <a:srgbClr val="001F5F"/>
                </a:solidFill>
                <a:uFill>
                  <a:solidFill>
                    <a:srgbClr val="001F5F"/>
                  </a:solidFill>
                </a:uFill>
              </a:rPr>
              <a:t>levels</a:t>
            </a:r>
            <a:r>
              <a:rPr sz="4000" spc="-25" dirty="0">
                <a:solidFill>
                  <a:srgbClr val="001F5F"/>
                </a:solidFill>
                <a:uFill>
                  <a:solidFill>
                    <a:srgbClr val="001F5F"/>
                  </a:solidFill>
                </a:uFill>
              </a:rPr>
              <a:t> </a:t>
            </a:r>
            <a:r>
              <a:rPr sz="4000" spc="-5" dirty="0">
                <a:solidFill>
                  <a:srgbClr val="001F5F"/>
                </a:solidFill>
                <a:uFill>
                  <a:solidFill>
                    <a:srgbClr val="001F5F"/>
                  </a:solidFill>
                </a:uFill>
              </a:rPr>
              <a:t>and</a:t>
            </a:r>
            <a:r>
              <a:rPr sz="4000" spc="-20" dirty="0">
                <a:solidFill>
                  <a:srgbClr val="001F5F"/>
                </a:solidFill>
                <a:uFill>
                  <a:solidFill>
                    <a:srgbClr val="001F5F"/>
                  </a:solidFill>
                </a:uFill>
              </a:rPr>
              <a:t> </a:t>
            </a:r>
            <a:r>
              <a:rPr sz="4000" dirty="0">
                <a:solidFill>
                  <a:srgbClr val="001F5F"/>
                </a:solidFill>
                <a:uFill>
                  <a:solidFill>
                    <a:srgbClr val="001F5F"/>
                  </a:solidFill>
                </a:uFill>
              </a:rPr>
              <a:t>layers:</a:t>
            </a:r>
            <a:r>
              <a:rPr sz="4000" spc="25" dirty="0">
                <a:solidFill>
                  <a:srgbClr val="001F5F"/>
                </a:solidFill>
                <a:uFill>
                  <a:solidFill>
                    <a:srgbClr val="001F5F"/>
                  </a:solidFill>
                </a:uFill>
              </a:rPr>
              <a:t> </a:t>
            </a:r>
            <a:endParaRPr sz="4000"/>
          </a:p>
          <a:p>
            <a:pPr algn="ctr">
              <a:lnSpc>
                <a:spcPct val="100000"/>
              </a:lnSpc>
            </a:pPr>
            <a:r>
              <a:rPr sz="4000" spc="-25" dirty="0">
                <a:solidFill>
                  <a:srgbClr val="001F5F"/>
                </a:solidFill>
                <a:uFill>
                  <a:solidFill>
                    <a:srgbClr val="001F5F"/>
                  </a:solidFill>
                </a:uFill>
              </a:rPr>
              <a:t>From</a:t>
            </a:r>
            <a:r>
              <a:rPr sz="4000" spc="5" dirty="0">
                <a:solidFill>
                  <a:srgbClr val="001F5F"/>
                </a:solidFill>
                <a:uFill>
                  <a:solidFill>
                    <a:srgbClr val="001F5F"/>
                  </a:solidFill>
                </a:uFill>
              </a:rPr>
              <a:t> </a:t>
            </a:r>
            <a:r>
              <a:rPr sz="4000" spc="-5" dirty="0">
                <a:solidFill>
                  <a:srgbClr val="001F5F"/>
                </a:solidFill>
                <a:uFill>
                  <a:solidFill>
                    <a:srgbClr val="001F5F"/>
                  </a:solidFill>
                </a:uFill>
              </a:rPr>
              <a:t>context</a:t>
            </a:r>
            <a:r>
              <a:rPr sz="4000" spc="10" dirty="0">
                <a:solidFill>
                  <a:srgbClr val="001F5F"/>
                </a:solidFill>
                <a:uFill>
                  <a:solidFill>
                    <a:srgbClr val="001F5F"/>
                  </a:solidFill>
                </a:uFill>
              </a:rPr>
              <a:t> </a:t>
            </a:r>
            <a:r>
              <a:rPr sz="4000" dirty="0">
                <a:solidFill>
                  <a:srgbClr val="001F5F"/>
                </a:solidFill>
                <a:uFill>
                  <a:solidFill>
                    <a:srgbClr val="001F5F"/>
                  </a:solidFill>
                </a:uFill>
              </a:rPr>
              <a:t>diagrams</a:t>
            </a:r>
            <a:r>
              <a:rPr sz="4000" spc="-5" dirty="0">
                <a:solidFill>
                  <a:srgbClr val="001F5F"/>
                </a:solidFill>
                <a:uFill>
                  <a:solidFill>
                    <a:srgbClr val="001F5F"/>
                  </a:solidFill>
                </a:uFill>
              </a:rPr>
              <a:t> to</a:t>
            </a:r>
            <a:r>
              <a:rPr sz="4000" spc="20" dirty="0">
                <a:solidFill>
                  <a:srgbClr val="001F5F"/>
                </a:solidFill>
                <a:uFill>
                  <a:solidFill>
                    <a:srgbClr val="001F5F"/>
                  </a:solidFill>
                </a:uFill>
              </a:rPr>
              <a:t> </a:t>
            </a:r>
            <a:r>
              <a:rPr sz="4000" spc="-5" dirty="0">
                <a:solidFill>
                  <a:srgbClr val="001F5F"/>
                </a:solidFill>
                <a:uFill>
                  <a:solidFill>
                    <a:srgbClr val="001F5F"/>
                  </a:solidFill>
                </a:uFill>
              </a:rPr>
              <a:t>pseudocode</a:t>
            </a:r>
            <a:endParaRPr sz="4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12055"/>
            <a:ext cx="10058400" cy="488387"/>
            <a:chOff x="0" y="6310884"/>
            <a:chExt cx="9118600" cy="521334"/>
          </a:xfrm>
        </p:grpSpPr>
        <p:sp>
          <p:nvSpPr>
            <p:cNvPr id="3" name="object 3"/>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p>
          </p:txBody>
        </p:sp>
        <p:sp>
          <p:nvSpPr>
            <p:cNvPr id="4" name="object 4"/>
            <p:cNvSpPr/>
            <p:nvPr/>
          </p:nvSpPr>
          <p:spPr>
            <a:xfrm>
              <a:off x="0" y="6310884"/>
              <a:ext cx="9116695" cy="64135"/>
            </a:xfrm>
            <a:custGeom>
              <a:avLst/>
              <a:gdLst/>
              <a:ahLst/>
              <a:cxnLst/>
              <a:rect l="l" t="t" r="r" b="b"/>
              <a:pathLst>
                <a:path w="9116695" h="64135">
                  <a:moveTo>
                    <a:pt x="9116568" y="0"/>
                  </a:moveTo>
                  <a:lnTo>
                    <a:pt x="0" y="0"/>
                  </a:lnTo>
                  <a:lnTo>
                    <a:pt x="0" y="64008"/>
                  </a:lnTo>
                  <a:lnTo>
                    <a:pt x="9116568" y="64008"/>
                  </a:lnTo>
                  <a:lnTo>
                    <a:pt x="9116568" y="0"/>
                  </a:lnTo>
                  <a:close/>
                </a:path>
              </a:pathLst>
            </a:custGeom>
            <a:solidFill>
              <a:srgbClr val="E38312"/>
            </a:solidFill>
          </p:spPr>
          <p:txBody>
            <a:bodyPr wrap="square" lIns="0" tIns="0" rIns="0" bIns="0" rtlCol="0"/>
            <a:lstStyle/>
            <a:p>
              <a:endParaRPr/>
            </a:p>
          </p:txBody>
        </p:sp>
      </p:grpSp>
      <p:sp>
        <p:nvSpPr>
          <p:cNvPr id="5" name="object 5"/>
          <p:cNvSpPr txBox="1"/>
          <p:nvPr/>
        </p:nvSpPr>
        <p:spPr>
          <a:xfrm>
            <a:off x="667864" y="1295400"/>
            <a:ext cx="8857136" cy="4456987"/>
          </a:xfrm>
          <a:prstGeom prst="rect">
            <a:avLst/>
          </a:prstGeom>
        </p:spPr>
        <p:txBody>
          <a:bodyPr vert="horz" wrap="square" lIns="0" tIns="12063" rIns="0" bIns="0" rtlCol="0">
            <a:spAutoFit/>
          </a:bodyPr>
          <a:lstStyle/>
          <a:p>
            <a:pPr marL="12700" marR="5715" lvl="0" algn="just">
              <a:spcBef>
                <a:spcPts val="95"/>
              </a:spcBef>
              <a:tabLst>
                <a:tab pos="469849" algn="l"/>
              </a:tabLst>
            </a:pPr>
            <a:r>
              <a:rPr lang="en-US" sz="3600" dirty="0"/>
              <a:t>It is also known as a context diagram. It’s designed to be an abstraction view, showing the system as a single process with its relationship to external entities. It represents the entire system as a single bubble with input and output data indicated by incoming/outgoing arrows.</a:t>
            </a:r>
          </a:p>
          <a:p>
            <a:pPr marL="12700" marR="5715" algn="just">
              <a:spcBef>
                <a:spcPts val="95"/>
              </a:spcBef>
              <a:tabLst>
                <a:tab pos="469849" algn="l"/>
              </a:tabLst>
            </a:pPr>
            <a:endParaRPr sz="3600" dirty="0">
              <a:latin typeface="Times New Roman"/>
              <a:cs typeface="Times New Roman"/>
            </a:endParaRPr>
          </a:p>
        </p:txBody>
      </p:sp>
      <p:sp>
        <p:nvSpPr>
          <p:cNvPr id="7" name="object 7"/>
          <p:cNvSpPr txBox="1">
            <a:spLocks noGrp="1"/>
          </p:cNvSpPr>
          <p:nvPr>
            <p:ph type="title"/>
          </p:nvPr>
        </p:nvSpPr>
        <p:spPr>
          <a:xfrm>
            <a:off x="3698774" y="381000"/>
            <a:ext cx="2152470" cy="843819"/>
          </a:xfrm>
          <a:prstGeom prst="rect">
            <a:avLst/>
          </a:prstGeom>
        </p:spPr>
        <p:txBody>
          <a:bodyPr vert="horz" wrap="square" lIns="0" tIns="12698" rIns="0" bIns="0" rtlCol="0">
            <a:spAutoFit/>
          </a:bodyPr>
          <a:lstStyle/>
          <a:p>
            <a:pPr marL="12698">
              <a:spcBef>
                <a:spcPts val="100"/>
              </a:spcBef>
            </a:pPr>
            <a:r>
              <a:rPr sz="5400" u="none" spc="-5" dirty="0">
                <a:solidFill>
                  <a:srgbClr val="001F5F"/>
                </a:solidFill>
              </a:rPr>
              <a:t>DFD</a:t>
            </a:r>
            <a:r>
              <a:rPr sz="5400" u="none" spc="-80" dirty="0">
                <a:solidFill>
                  <a:srgbClr val="001F5F"/>
                </a:solidFill>
              </a:rPr>
              <a:t> </a:t>
            </a:r>
            <a:r>
              <a:rPr sz="5400" u="none" dirty="0">
                <a:solidFill>
                  <a:srgbClr val="001F5F"/>
                </a:solidFill>
              </a:rPr>
              <a:t>0</a:t>
            </a:r>
            <a:endParaRPr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is a Data Flow Diagram?</a:t>
            </a:r>
          </a:p>
        </p:txBody>
      </p:sp>
      <p:sp>
        <p:nvSpPr>
          <p:cNvPr id="2" name="Content Placeholder 1"/>
          <p:cNvSpPr>
            <a:spLocks noGrp="1"/>
          </p:cNvSpPr>
          <p:nvPr>
            <p:ph idx="1"/>
          </p:nvPr>
        </p:nvSpPr>
        <p:spPr>
          <a:xfrm>
            <a:off x="670558" y="1706880"/>
            <a:ext cx="6982485" cy="3622055"/>
          </a:xfrm>
        </p:spPr>
        <p:txBody>
          <a:bodyPr>
            <a:normAutofit/>
          </a:bodyPr>
          <a:lstStyle/>
          <a:p>
            <a:r>
              <a:rPr lang="en-US" sz="2800" dirty="0" smtClean="0">
                <a:latin typeface="Times New Roman" pitchFamily="18" charset="0"/>
                <a:cs typeface="Times New Roman" pitchFamily="18" charset="0"/>
              </a:rPr>
              <a:t>A data flow diagram (DFD) is a graphical representation of the movement of data between external entities, processes and data stores within a system.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Simply put, DFD’s show </a:t>
            </a:r>
            <a:r>
              <a:rPr lang="en-US" sz="2800" dirty="0">
                <a:latin typeface="Times New Roman" pitchFamily="18" charset="0"/>
                <a:cs typeface="Times New Roman" pitchFamily="18" charset="0"/>
              </a:rPr>
              <a:t>how data moves through an information </a:t>
            </a:r>
            <a:r>
              <a:rPr lang="en-US" sz="2800" dirty="0" smtClean="0">
                <a:latin typeface="Times New Roman" pitchFamily="18" charset="0"/>
                <a:cs typeface="Times New Roman" pitchFamily="18" charset="0"/>
              </a:rPr>
              <a:t>system. </a:t>
            </a:r>
          </a:p>
        </p:txBody>
      </p:sp>
      <p:sp>
        <p:nvSpPr>
          <p:cNvPr id="4" name="Slide Number Placeholder 3"/>
          <p:cNvSpPr>
            <a:spLocks noGrp="1"/>
          </p:cNvSpPr>
          <p:nvPr>
            <p:ph type="sldNum" sz="quarter" idx="12"/>
          </p:nvPr>
        </p:nvSpPr>
        <p:spPr/>
        <p:txBody>
          <a:bodyPr/>
          <a:lstStyle/>
          <a:p>
            <a:fld id="{CFB1198C-D869-48F2-8349-474C495BD70C}" type="slidenum">
              <a:rPr lang="en-US" smtClean="0"/>
              <a:t>2</a:t>
            </a:fld>
            <a:endParaRPr lang="en-US"/>
          </a:p>
        </p:txBody>
      </p:sp>
    </p:spTree>
    <p:extLst>
      <p:ext uri="{BB962C8B-B14F-4D97-AF65-F5344CB8AC3E}">
        <p14:creationId xmlns:p14="http://schemas.microsoft.com/office/powerpoint/2010/main" val="3255416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0405" y="228600"/>
            <a:ext cx="1757418" cy="690572"/>
          </a:xfrm>
          <a:prstGeom prst="rect">
            <a:avLst/>
          </a:prstGeom>
        </p:spPr>
        <p:txBody>
          <a:bodyPr vert="horz" wrap="square" lIns="0" tIns="13333" rIns="0" bIns="0" rtlCol="0">
            <a:spAutoFit/>
          </a:bodyPr>
          <a:lstStyle/>
          <a:p>
            <a:pPr marL="12698">
              <a:spcBef>
                <a:spcPts val="105"/>
              </a:spcBef>
            </a:pPr>
            <a:r>
              <a:rPr sz="4400" dirty="0">
                <a:solidFill>
                  <a:srgbClr val="001F5F"/>
                </a:solidFill>
                <a:uFill>
                  <a:solidFill>
                    <a:srgbClr val="001F5F"/>
                  </a:solidFill>
                </a:uFill>
              </a:rPr>
              <a:t>DFD</a:t>
            </a:r>
            <a:r>
              <a:rPr sz="4400" spc="-95" dirty="0">
                <a:solidFill>
                  <a:srgbClr val="001F5F"/>
                </a:solidFill>
                <a:uFill>
                  <a:solidFill>
                    <a:srgbClr val="001F5F"/>
                  </a:solidFill>
                </a:uFill>
              </a:rPr>
              <a:t> </a:t>
            </a:r>
            <a:r>
              <a:rPr sz="4400" dirty="0">
                <a:solidFill>
                  <a:srgbClr val="001F5F"/>
                </a:solidFill>
                <a:uFill>
                  <a:solidFill>
                    <a:srgbClr val="001F5F"/>
                  </a:solidFill>
                </a:uFill>
              </a:rPr>
              <a:t>0</a:t>
            </a:r>
            <a:endParaRPr sz="4400" dirty="0"/>
          </a:p>
        </p:txBody>
      </p:sp>
      <p:pic>
        <p:nvPicPr>
          <p:cNvPr id="3" name="object 3"/>
          <p:cNvPicPr/>
          <p:nvPr/>
        </p:nvPicPr>
        <p:blipFill>
          <a:blip r:embed="rId2" cstate="print"/>
          <a:stretch>
            <a:fillRect/>
          </a:stretch>
        </p:blipFill>
        <p:spPr>
          <a:xfrm>
            <a:off x="181557" y="914400"/>
            <a:ext cx="9566967" cy="2576146"/>
          </a:xfrm>
          <a:prstGeom prst="rect">
            <a:avLst/>
          </a:prstGeom>
        </p:spPr>
      </p:pic>
      <p:pic>
        <p:nvPicPr>
          <p:cNvPr id="4" name="Picture 3" descr="https://media.geeksforgeeks.org/wp-content/cdn-uploads/20220517162812/0-level.jpg"/>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29000"/>
            <a:ext cx="9144000" cy="275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0405" y="228600"/>
            <a:ext cx="1757418" cy="690572"/>
          </a:xfrm>
          <a:prstGeom prst="rect">
            <a:avLst/>
          </a:prstGeom>
        </p:spPr>
        <p:txBody>
          <a:bodyPr vert="horz" wrap="square" lIns="0" tIns="13333" rIns="0" bIns="0" rtlCol="0">
            <a:spAutoFit/>
          </a:bodyPr>
          <a:lstStyle/>
          <a:p>
            <a:pPr marL="12698">
              <a:spcBef>
                <a:spcPts val="105"/>
              </a:spcBef>
            </a:pPr>
            <a:r>
              <a:rPr sz="4400" dirty="0">
                <a:solidFill>
                  <a:srgbClr val="001F5F"/>
                </a:solidFill>
                <a:uFill>
                  <a:solidFill>
                    <a:srgbClr val="001F5F"/>
                  </a:solidFill>
                </a:uFill>
              </a:rPr>
              <a:t>DFD</a:t>
            </a:r>
            <a:r>
              <a:rPr sz="4400" spc="-95" dirty="0">
                <a:solidFill>
                  <a:srgbClr val="001F5F"/>
                </a:solidFill>
                <a:uFill>
                  <a:solidFill>
                    <a:srgbClr val="001F5F"/>
                  </a:solidFill>
                </a:uFill>
              </a:rPr>
              <a:t> </a:t>
            </a:r>
            <a:r>
              <a:rPr sz="4400" dirty="0">
                <a:solidFill>
                  <a:srgbClr val="001F5F"/>
                </a:solidFill>
                <a:uFill>
                  <a:solidFill>
                    <a:srgbClr val="001F5F"/>
                  </a:solidFill>
                </a:uFill>
              </a:rPr>
              <a:t>0</a:t>
            </a:r>
            <a:endParaRPr sz="4400" dirty="0"/>
          </a:p>
        </p:txBody>
      </p:sp>
      <p:pic>
        <p:nvPicPr>
          <p:cNvPr id="5" name="Picture 4" descr="Data Flow Diagrams"/>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839200" cy="5029200"/>
          </a:xfrm>
          <a:prstGeom prst="rect">
            <a:avLst/>
          </a:prstGeom>
          <a:noFill/>
          <a:ln>
            <a:noFill/>
          </a:ln>
        </p:spPr>
      </p:pic>
    </p:spTree>
    <p:extLst>
      <p:ext uri="{BB962C8B-B14F-4D97-AF65-F5344CB8AC3E}">
        <p14:creationId xmlns:p14="http://schemas.microsoft.com/office/powerpoint/2010/main" val="3541253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12055"/>
            <a:ext cx="10058400" cy="488387"/>
            <a:chOff x="0" y="6310884"/>
            <a:chExt cx="9118600" cy="521334"/>
          </a:xfrm>
        </p:grpSpPr>
        <p:sp>
          <p:nvSpPr>
            <p:cNvPr id="3" name="object 3"/>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p>
          </p:txBody>
        </p:sp>
        <p:sp>
          <p:nvSpPr>
            <p:cNvPr id="4" name="object 4"/>
            <p:cNvSpPr/>
            <p:nvPr/>
          </p:nvSpPr>
          <p:spPr>
            <a:xfrm>
              <a:off x="0" y="6310884"/>
              <a:ext cx="9116695" cy="64135"/>
            </a:xfrm>
            <a:custGeom>
              <a:avLst/>
              <a:gdLst/>
              <a:ahLst/>
              <a:cxnLst/>
              <a:rect l="l" t="t" r="r" b="b"/>
              <a:pathLst>
                <a:path w="9116695" h="64135">
                  <a:moveTo>
                    <a:pt x="9116568" y="0"/>
                  </a:moveTo>
                  <a:lnTo>
                    <a:pt x="0" y="0"/>
                  </a:lnTo>
                  <a:lnTo>
                    <a:pt x="0" y="64008"/>
                  </a:lnTo>
                  <a:lnTo>
                    <a:pt x="9116568" y="64008"/>
                  </a:lnTo>
                  <a:lnTo>
                    <a:pt x="9116568" y="0"/>
                  </a:lnTo>
                  <a:close/>
                </a:path>
              </a:pathLst>
            </a:custGeom>
            <a:solidFill>
              <a:srgbClr val="E38312"/>
            </a:solidFill>
          </p:spPr>
          <p:txBody>
            <a:bodyPr wrap="square" lIns="0" tIns="0" rIns="0" bIns="0" rtlCol="0"/>
            <a:lstStyle/>
            <a:p>
              <a:endParaRPr/>
            </a:p>
          </p:txBody>
        </p:sp>
      </p:grpSp>
      <p:sp>
        <p:nvSpPr>
          <p:cNvPr id="6" name="object 6"/>
          <p:cNvSpPr txBox="1"/>
          <p:nvPr/>
        </p:nvSpPr>
        <p:spPr>
          <a:xfrm>
            <a:off x="812742" y="1600200"/>
            <a:ext cx="8856435" cy="3350274"/>
          </a:xfrm>
          <a:prstGeom prst="rect">
            <a:avLst/>
          </a:prstGeom>
        </p:spPr>
        <p:txBody>
          <a:bodyPr vert="horz" wrap="square" lIns="0" tIns="13333" rIns="0" bIns="0" rtlCol="0">
            <a:spAutoFit/>
          </a:bodyPr>
          <a:lstStyle/>
          <a:p>
            <a:pPr marL="12700" marR="5080" lvl="0" algn="just">
              <a:spcBef>
                <a:spcPts val="105"/>
              </a:spcBef>
              <a:tabLst>
                <a:tab pos="469849" algn="l"/>
              </a:tabLst>
            </a:pPr>
            <a:r>
              <a:rPr lang="en-US" sz="3600" dirty="0"/>
              <a:t>In 1-level DFD, the context diagram is decomposed into multiple bubbles/processes. In this level, we highlight the main functions of the system and breakdown the high-level process of 0-level DFD into </a:t>
            </a:r>
            <a:r>
              <a:rPr lang="en-US" sz="3600" dirty="0" smtClean="0"/>
              <a:t>sub-processes</a:t>
            </a:r>
            <a:r>
              <a:rPr lang="en-US" sz="3600" dirty="0"/>
              <a:t>. </a:t>
            </a:r>
          </a:p>
          <a:p>
            <a:pPr marL="12700" marR="5080" algn="just">
              <a:spcBef>
                <a:spcPts val="105"/>
              </a:spcBef>
              <a:tabLst>
                <a:tab pos="469849" algn="l"/>
              </a:tabLst>
            </a:pPr>
            <a:endParaRPr sz="3600" dirty="0">
              <a:latin typeface="Times New Roman"/>
              <a:cs typeface="Times New Roman"/>
            </a:endParaRPr>
          </a:p>
        </p:txBody>
      </p:sp>
      <p:sp>
        <p:nvSpPr>
          <p:cNvPr id="7" name="object 7"/>
          <p:cNvSpPr txBox="1">
            <a:spLocks noGrp="1"/>
          </p:cNvSpPr>
          <p:nvPr>
            <p:ph type="title"/>
          </p:nvPr>
        </p:nvSpPr>
        <p:spPr>
          <a:xfrm>
            <a:off x="3814069" y="533400"/>
            <a:ext cx="1809951" cy="690572"/>
          </a:xfrm>
          <a:prstGeom prst="rect">
            <a:avLst/>
          </a:prstGeom>
        </p:spPr>
        <p:txBody>
          <a:bodyPr vert="horz" wrap="square" lIns="0" tIns="13333" rIns="0" bIns="0" rtlCol="0">
            <a:spAutoFit/>
          </a:bodyPr>
          <a:lstStyle/>
          <a:p>
            <a:pPr marL="12698">
              <a:spcBef>
                <a:spcPts val="105"/>
              </a:spcBef>
            </a:pPr>
            <a:r>
              <a:rPr sz="4400" dirty="0">
                <a:solidFill>
                  <a:srgbClr val="001F5F"/>
                </a:solidFill>
                <a:uFill>
                  <a:solidFill>
                    <a:srgbClr val="001F5F"/>
                  </a:solidFill>
                </a:uFill>
              </a:rPr>
              <a:t>DF</a:t>
            </a:r>
            <a:r>
              <a:rPr sz="4400" spc="-5" dirty="0">
                <a:solidFill>
                  <a:srgbClr val="001F5F"/>
                </a:solidFill>
                <a:uFill>
                  <a:solidFill>
                    <a:srgbClr val="001F5F"/>
                  </a:solidFill>
                </a:uFill>
              </a:rPr>
              <a:t>D-</a:t>
            </a:r>
            <a:r>
              <a:rPr sz="4400" dirty="0">
                <a:solidFill>
                  <a:srgbClr val="001F5F"/>
                </a:solidFill>
                <a:uFill>
                  <a:solidFill>
                    <a:srgbClr val="001F5F"/>
                  </a:solidFill>
                </a:uFill>
              </a:rPr>
              <a:t>1</a:t>
            </a:r>
            <a:endParaRPr sz="4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3301" y="1202113"/>
            <a:ext cx="7901027" cy="4694237"/>
          </a:xfrm>
          <a:prstGeom prst="rect">
            <a:avLst/>
          </a:prstGeom>
        </p:spPr>
      </p:pic>
      <p:sp>
        <p:nvSpPr>
          <p:cNvPr id="3" name="object 3"/>
          <p:cNvSpPr txBox="1">
            <a:spLocks noGrp="1"/>
          </p:cNvSpPr>
          <p:nvPr>
            <p:ph type="title"/>
          </p:nvPr>
        </p:nvSpPr>
        <p:spPr>
          <a:xfrm>
            <a:off x="3818550" y="294401"/>
            <a:ext cx="1970354" cy="689930"/>
          </a:xfrm>
          <a:prstGeom prst="rect">
            <a:avLst/>
          </a:prstGeom>
        </p:spPr>
        <p:txBody>
          <a:bodyPr vert="horz" wrap="square" lIns="0" tIns="12698" rIns="0" bIns="0" rtlCol="0">
            <a:spAutoFit/>
          </a:bodyPr>
          <a:lstStyle/>
          <a:p>
            <a:pPr marL="12698">
              <a:spcBef>
                <a:spcPts val="100"/>
              </a:spcBef>
            </a:pPr>
            <a:r>
              <a:rPr spc="-5" dirty="0">
                <a:solidFill>
                  <a:srgbClr val="001F5F"/>
                </a:solidFill>
                <a:uFill>
                  <a:solidFill>
                    <a:srgbClr val="001F5F"/>
                  </a:solidFill>
                </a:uFill>
              </a:rPr>
              <a:t>DFD-</a:t>
            </a:r>
            <a:r>
              <a:rPr dirty="0">
                <a:solidFill>
                  <a:srgbClr val="001F5F"/>
                </a:solidFill>
                <a:uFill>
                  <a:solidFill>
                    <a:srgbClr val="001F5F"/>
                  </a:solidFill>
                </a:uFill>
              </a:rPr>
              <a:t>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8550" y="294401"/>
            <a:ext cx="1970354" cy="689930"/>
          </a:xfrm>
          <a:prstGeom prst="rect">
            <a:avLst/>
          </a:prstGeom>
        </p:spPr>
        <p:txBody>
          <a:bodyPr vert="horz" wrap="square" lIns="0" tIns="12698" rIns="0" bIns="0" rtlCol="0">
            <a:spAutoFit/>
          </a:bodyPr>
          <a:lstStyle/>
          <a:p>
            <a:pPr marL="12698">
              <a:spcBef>
                <a:spcPts val="100"/>
              </a:spcBef>
            </a:pPr>
            <a:r>
              <a:rPr spc="-5" dirty="0">
                <a:solidFill>
                  <a:srgbClr val="001F5F"/>
                </a:solidFill>
                <a:uFill>
                  <a:solidFill>
                    <a:srgbClr val="001F5F"/>
                  </a:solidFill>
                </a:uFill>
              </a:rPr>
              <a:t>DFD-</a:t>
            </a:r>
            <a:r>
              <a:rPr dirty="0">
                <a:solidFill>
                  <a:srgbClr val="001F5F"/>
                </a:solidFill>
                <a:uFill>
                  <a:solidFill>
                    <a:srgbClr val="001F5F"/>
                  </a:solidFill>
                </a:uFill>
              </a:rPr>
              <a:t>1</a:t>
            </a:r>
            <a:endParaRPr/>
          </a:p>
        </p:txBody>
      </p:sp>
      <p:pic>
        <p:nvPicPr>
          <p:cNvPr id="4" name="Picture 3" descr="https://media.geeksforgeeks.org/wp-content/cdn-uploads/20220517162903/level-1.jp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8763000" cy="3962400"/>
          </a:xfrm>
          <a:prstGeom prst="rect">
            <a:avLst/>
          </a:prstGeom>
          <a:noFill/>
          <a:ln>
            <a:noFill/>
          </a:ln>
        </p:spPr>
      </p:pic>
    </p:spTree>
    <p:extLst>
      <p:ext uri="{BB962C8B-B14F-4D97-AF65-F5344CB8AC3E}">
        <p14:creationId xmlns:p14="http://schemas.microsoft.com/office/powerpoint/2010/main" val="594623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8550" y="152400"/>
            <a:ext cx="1970354" cy="689930"/>
          </a:xfrm>
          <a:prstGeom prst="rect">
            <a:avLst/>
          </a:prstGeom>
        </p:spPr>
        <p:txBody>
          <a:bodyPr vert="horz" wrap="square" lIns="0" tIns="12698" rIns="0" bIns="0" rtlCol="0">
            <a:spAutoFit/>
          </a:bodyPr>
          <a:lstStyle/>
          <a:p>
            <a:pPr marL="12698">
              <a:spcBef>
                <a:spcPts val="100"/>
              </a:spcBef>
            </a:pPr>
            <a:r>
              <a:rPr spc="-5" dirty="0">
                <a:solidFill>
                  <a:srgbClr val="001F5F"/>
                </a:solidFill>
                <a:uFill>
                  <a:solidFill>
                    <a:srgbClr val="001F5F"/>
                  </a:solidFill>
                </a:uFill>
              </a:rPr>
              <a:t>DFD-</a:t>
            </a:r>
            <a:r>
              <a:rPr dirty="0">
                <a:solidFill>
                  <a:srgbClr val="001F5F"/>
                </a:solidFill>
                <a:uFill>
                  <a:solidFill>
                    <a:srgbClr val="001F5F"/>
                  </a:solidFill>
                </a:uFill>
              </a:rPr>
              <a:t>1</a:t>
            </a:r>
            <a:endParaRPr dirty="0"/>
          </a:p>
        </p:txBody>
      </p:sp>
      <p:pic>
        <p:nvPicPr>
          <p:cNvPr id="5" name="Picture 4" descr="Data Flow Diagrams"/>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9296400" cy="5480050"/>
          </a:xfrm>
          <a:prstGeom prst="rect">
            <a:avLst/>
          </a:prstGeom>
          <a:noFill/>
          <a:ln>
            <a:noFill/>
          </a:ln>
        </p:spPr>
      </p:pic>
    </p:spTree>
    <p:extLst>
      <p:ext uri="{BB962C8B-B14F-4D97-AF65-F5344CB8AC3E}">
        <p14:creationId xmlns:p14="http://schemas.microsoft.com/office/powerpoint/2010/main" val="1548124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12055"/>
            <a:ext cx="10058400" cy="488387"/>
            <a:chOff x="0" y="6310884"/>
            <a:chExt cx="9118600" cy="521334"/>
          </a:xfrm>
        </p:grpSpPr>
        <p:sp>
          <p:nvSpPr>
            <p:cNvPr id="3" name="object 3"/>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p>
          </p:txBody>
        </p:sp>
        <p:sp>
          <p:nvSpPr>
            <p:cNvPr id="4" name="object 4"/>
            <p:cNvSpPr/>
            <p:nvPr/>
          </p:nvSpPr>
          <p:spPr>
            <a:xfrm>
              <a:off x="0" y="6310884"/>
              <a:ext cx="9116695" cy="64135"/>
            </a:xfrm>
            <a:custGeom>
              <a:avLst/>
              <a:gdLst/>
              <a:ahLst/>
              <a:cxnLst/>
              <a:rect l="l" t="t" r="r" b="b"/>
              <a:pathLst>
                <a:path w="9116695" h="64135">
                  <a:moveTo>
                    <a:pt x="9116568" y="0"/>
                  </a:moveTo>
                  <a:lnTo>
                    <a:pt x="0" y="0"/>
                  </a:lnTo>
                  <a:lnTo>
                    <a:pt x="0" y="64008"/>
                  </a:lnTo>
                  <a:lnTo>
                    <a:pt x="9116568" y="64008"/>
                  </a:lnTo>
                  <a:lnTo>
                    <a:pt x="9116568" y="0"/>
                  </a:lnTo>
                  <a:close/>
                </a:path>
              </a:pathLst>
            </a:custGeom>
            <a:solidFill>
              <a:srgbClr val="E38312"/>
            </a:solidFill>
          </p:spPr>
          <p:txBody>
            <a:bodyPr wrap="square" lIns="0" tIns="0" rIns="0" bIns="0" rtlCol="0"/>
            <a:lstStyle/>
            <a:p>
              <a:endParaRPr/>
            </a:p>
          </p:txBody>
        </p:sp>
      </p:grpSp>
      <p:sp>
        <p:nvSpPr>
          <p:cNvPr id="5" name="object 5"/>
          <p:cNvSpPr txBox="1"/>
          <p:nvPr/>
        </p:nvSpPr>
        <p:spPr>
          <a:xfrm>
            <a:off x="728688" y="1524000"/>
            <a:ext cx="8857136" cy="3102770"/>
          </a:xfrm>
          <a:prstGeom prst="rect">
            <a:avLst/>
          </a:prstGeom>
        </p:spPr>
        <p:txBody>
          <a:bodyPr vert="horz" wrap="square" lIns="0" tIns="12063" rIns="0" bIns="0" rtlCol="0">
            <a:spAutoFit/>
          </a:bodyPr>
          <a:lstStyle/>
          <a:p>
            <a:pPr marL="12700" marR="6985" lvl="0" algn="just">
              <a:spcBef>
                <a:spcPts val="95"/>
              </a:spcBef>
              <a:buSzPct val="97500"/>
              <a:tabLst>
                <a:tab pos="469849" algn="l"/>
              </a:tabLst>
            </a:pPr>
            <a:r>
              <a:rPr lang="en-US" sz="4000" dirty="0"/>
              <a:t>2-level DFD goes one step deeper into parts of 1-level DFD. It can be used to plan or record the specific/necessary detail about the system’s functioning.</a:t>
            </a:r>
          </a:p>
          <a:p>
            <a:pPr marL="12700" marR="6985" algn="just">
              <a:spcBef>
                <a:spcPts val="95"/>
              </a:spcBef>
              <a:buSzPct val="97500"/>
              <a:tabLst>
                <a:tab pos="469849" algn="l"/>
              </a:tabLst>
            </a:pPr>
            <a:endParaRPr sz="4000" dirty="0">
              <a:latin typeface="Times New Roman"/>
              <a:cs typeface="Times New Roman"/>
            </a:endParaRPr>
          </a:p>
        </p:txBody>
      </p:sp>
      <p:sp>
        <p:nvSpPr>
          <p:cNvPr id="6" name="object 6"/>
          <p:cNvSpPr txBox="1">
            <a:spLocks noGrp="1"/>
          </p:cNvSpPr>
          <p:nvPr>
            <p:ph type="title"/>
          </p:nvPr>
        </p:nvSpPr>
        <p:spPr>
          <a:xfrm>
            <a:off x="3645961" y="304800"/>
            <a:ext cx="1809951" cy="690572"/>
          </a:xfrm>
          <a:prstGeom prst="rect">
            <a:avLst/>
          </a:prstGeom>
        </p:spPr>
        <p:txBody>
          <a:bodyPr vert="horz" wrap="square" lIns="0" tIns="13333" rIns="0" bIns="0" rtlCol="0">
            <a:spAutoFit/>
          </a:bodyPr>
          <a:lstStyle/>
          <a:p>
            <a:pPr marL="12698">
              <a:spcBef>
                <a:spcPts val="105"/>
              </a:spcBef>
            </a:pPr>
            <a:r>
              <a:rPr sz="4400" dirty="0">
                <a:solidFill>
                  <a:srgbClr val="001F5F"/>
                </a:solidFill>
                <a:uFill>
                  <a:solidFill>
                    <a:srgbClr val="001F5F"/>
                  </a:solidFill>
                </a:uFill>
              </a:rPr>
              <a:t>DF</a:t>
            </a:r>
            <a:r>
              <a:rPr sz="4400" spc="-10" dirty="0">
                <a:solidFill>
                  <a:srgbClr val="001F5F"/>
                </a:solidFill>
                <a:uFill>
                  <a:solidFill>
                    <a:srgbClr val="001F5F"/>
                  </a:solidFill>
                </a:uFill>
              </a:rPr>
              <a:t>D</a:t>
            </a:r>
            <a:r>
              <a:rPr sz="4400" spc="-5" dirty="0">
                <a:solidFill>
                  <a:srgbClr val="001F5F"/>
                </a:solidFill>
                <a:uFill>
                  <a:solidFill>
                    <a:srgbClr val="001F5F"/>
                  </a:solidFill>
                </a:uFill>
              </a:rPr>
              <a:t>-</a:t>
            </a:r>
            <a:r>
              <a:rPr sz="4400" dirty="0">
                <a:solidFill>
                  <a:srgbClr val="001F5F"/>
                </a:solidFill>
                <a:uFill>
                  <a:solidFill>
                    <a:srgbClr val="001F5F"/>
                  </a:solidFill>
                </a:uFill>
              </a:rPr>
              <a:t>2</a:t>
            </a:r>
            <a:endParaRPr sz="4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98122" y="267575"/>
            <a:ext cx="1809951" cy="689930"/>
          </a:xfrm>
          <a:prstGeom prst="rect">
            <a:avLst/>
          </a:prstGeom>
        </p:spPr>
        <p:txBody>
          <a:bodyPr vert="horz" wrap="square" lIns="0" tIns="12698" rIns="0" bIns="0" rtlCol="0">
            <a:spAutoFit/>
          </a:bodyPr>
          <a:lstStyle/>
          <a:p>
            <a:pPr marL="12698">
              <a:spcBef>
                <a:spcPts val="100"/>
              </a:spcBef>
            </a:pPr>
            <a:r>
              <a:rPr sz="4400" dirty="0">
                <a:solidFill>
                  <a:srgbClr val="001F5F"/>
                </a:solidFill>
                <a:uFill>
                  <a:solidFill>
                    <a:srgbClr val="001F5F"/>
                  </a:solidFill>
                </a:uFill>
              </a:rPr>
              <a:t>DFD</a:t>
            </a:r>
            <a:r>
              <a:rPr sz="4400" spc="-5" dirty="0">
                <a:solidFill>
                  <a:srgbClr val="001F5F"/>
                </a:solidFill>
                <a:uFill>
                  <a:solidFill>
                    <a:srgbClr val="001F5F"/>
                  </a:solidFill>
                </a:uFill>
              </a:rPr>
              <a:t>-</a:t>
            </a:r>
            <a:r>
              <a:rPr sz="4400" dirty="0">
                <a:solidFill>
                  <a:srgbClr val="001F5F"/>
                </a:solidFill>
                <a:uFill>
                  <a:solidFill>
                    <a:srgbClr val="001F5F"/>
                  </a:solidFill>
                </a:uFill>
              </a:rPr>
              <a:t>2</a:t>
            </a:r>
            <a:endParaRPr sz="4400"/>
          </a:p>
        </p:txBody>
      </p:sp>
      <p:pic>
        <p:nvPicPr>
          <p:cNvPr id="4" name="Picture 3" descr="https://media.geeksforgeeks.org/wp-content/cdn-uploads/20220517162919/Level-2.jpg"/>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9372600" cy="4800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7086" y="995098"/>
            <a:ext cx="7732920" cy="5275306"/>
          </a:xfrm>
          <a:prstGeom prst="rect">
            <a:avLst/>
          </a:prstGeom>
        </p:spPr>
      </p:pic>
      <p:sp>
        <p:nvSpPr>
          <p:cNvPr id="3" name="object 3"/>
          <p:cNvSpPr txBox="1">
            <a:spLocks noGrp="1"/>
          </p:cNvSpPr>
          <p:nvPr>
            <p:ph type="title"/>
          </p:nvPr>
        </p:nvSpPr>
        <p:spPr>
          <a:xfrm>
            <a:off x="3898122" y="267575"/>
            <a:ext cx="1809951" cy="689930"/>
          </a:xfrm>
          <a:prstGeom prst="rect">
            <a:avLst/>
          </a:prstGeom>
        </p:spPr>
        <p:txBody>
          <a:bodyPr vert="horz" wrap="square" lIns="0" tIns="12698" rIns="0" bIns="0" rtlCol="0">
            <a:spAutoFit/>
          </a:bodyPr>
          <a:lstStyle/>
          <a:p>
            <a:pPr marL="12698">
              <a:spcBef>
                <a:spcPts val="100"/>
              </a:spcBef>
            </a:pPr>
            <a:r>
              <a:rPr sz="4400" dirty="0">
                <a:solidFill>
                  <a:srgbClr val="001F5F"/>
                </a:solidFill>
                <a:uFill>
                  <a:solidFill>
                    <a:srgbClr val="001F5F"/>
                  </a:solidFill>
                </a:uFill>
              </a:rPr>
              <a:t>DFD</a:t>
            </a:r>
            <a:r>
              <a:rPr sz="4400" spc="-5" dirty="0">
                <a:solidFill>
                  <a:srgbClr val="001F5F"/>
                </a:solidFill>
                <a:uFill>
                  <a:solidFill>
                    <a:srgbClr val="001F5F"/>
                  </a:solidFill>
                </a:uFill>
              </a:rPr>
              <a:t>-</a:t>
            </a:r>
            <a:r>
              <a:rPr sz="4400" dirty="0">
                <a:solidFill>
                  <a:srgbClr val="001F5F"/>
                </a:solidFill>
                <a:uFill>
                  <a:solidFill>
                    <a:srgbClr val="001F5F"/>
                  </a:solidFill>
                </a:uFill>
              </a:rPr>
              <a:t>2</a:t>
            </a:r>
            <a:endParaRPr sz="4400"/>
          </a:p>
        </p:txBody>
      </p:sp>
    </p:spTree>
    <p:extLst>
      <p:ext uri="{BB962C8B-B14F-4D97-AF65-F5344CB8AC3E}">
        <p14:creationId xmlns:p14="http://schemas.microsoft.com/office/powerpoint/2010/main" val="3301777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76200"/>
            <a:ext cx="8839200" cy="689930"/>
          </a:xfrm>
          <a:prstGeom prst="rect">
            <a:avLst/>
          </a:prstGeom>
        </p:spPr>
        <p:txBody>
          <a:bodyPr vert="horz" wrap="square" lIns="0" tIns="12698" rIns="0" bIns="0" rtlCol="0">
            <a:spAutoFit/>
          </a:bodyPr>
          <a:lstStyle/>
          <a:p>
            <a:pPr marL="12698">
              <a:spcBef>
                <a:spcPts val="100"/>
              </a:spcBef>
            </a:pPr>
            <a:r>
              <a:rPr sz="4400" dirty="0" smtClean="0">
                <a:solidFill>
                  <a:srgbClr val="001F5F"/>
                </a:solidFill>
                <a:uFill>
                  <a:solidFill>
                    <a:srgbClr val="001F5F"/>
                  </a:solidFill>
                </a:uFill>
              </a:rPr>
              <a:t>DFD</a:t>
            </a:r>
            <a:r>
              <a:rPr sz="4400" spc="-5" dirty="0" smtClean="0">
                <a:solidFill>
                  <a:srgbClr val="001F5F"/>
                </a:solidFill>
                <a:uFill>
                  <a:solidFill>
                    <a:srgbClr val="001F5F"/>
                  </a:solidFill>
                </a:uFill>
              </a:rPr>
              <a:t>-</a:t>
            </a:r>
            <a:r>
              <a:rPr sz="4400" dirty="0" smtClean="0">
                <a:solidFill>
                  <a:srgbClr val="001F5F"/>
                </a:solidFill>
                <a:uFill>
                  <a:solidFill>
                    <a:srgbClr val="001F5F"/>
                  </a:solidFill>
                </a:uFill>
              </a:rPr>
              <a:t>2</a:t>
            </a:r>
            <a:r>
              <a:rPr lang="en-US" sz="4400" dirty="0" smtClean="0">
                <a:solidFill>
                  <a:srgbClr val="001F5F"/>
                </a:solidFill>
                <a:uFill>
                  <a:solidFill>
                    <a:srgbClr val="001F5F"/>
                  </a:solidFill>
                </a:uFill>
              </a:rPr>
              <a:t>, Result Management System</a:t>
            </a:r>
            <a:endParaRPr sz="4400" dirty="0"/>
          </a:p>
        </p:txBody>
      </p:sp>
      <p:pic>
        <p:nvPicPr>
          <p:cNvPr id="4" name="Picture 3" descr="Data Flow Diagrams"/>
          <p:cNvPicPr/>
          <p:nvPr/>
        </p:nvPicPr>
        <p:blipFill>
          <a:blip r:embed="rId2">
            <a:extLst>
              <a:ext uri="{28A0092B-C50C-407E-A947-70E740481C1C}">
                <a14:useLocalDpi xmlns:a14="http://schemas.microsoft.com/office/drawing/2010/main" val="0"/>
              </a:ext>
            </a:extLst>
          </a:blip>
          <a:srcRect/>
          <a:stretch>
            <a:fillRect/>
          </a:stretch>
        </p:blipFill>
        <p:spPr bwMode="auto">
          <a:xfrm>
            <a:off x="266700" y="914400"/>
            <a:ext cx="4762500" cy="2514600"/>
          </a:xfrm>
          <a:prstGeom prst="rect">
            <a:avLst/>
          </a:prstGeom>
          <a:noFill/>
          <a:ln>
            <a:noFill/>
          </a:ln>
        </p:spPr>
      </p:pic>
      <p:pic>
        <p:nvPicPr>
          <p:cNvPr id="5" name="Picture 4" descr="Data Flow Diagrams"/>
          <p:cNvPicPr/>
          <p:nvPr/>
        </p:nvPicPr>
        <p:blipFill>
          <a:blip r:embed="rId3">
            <a:extLst>
              <a:ext uri="{28A0092B-C50C-407E-A947-70E740481C1C}">
                <a14:useLocalDpi xmlns:a14="http://schemas.microsoft.com/office/drawing/2010/main" val="0"/>
              </a:ext>
            </a:extLst>
          </a:blip>
          <a:srcRect/>
          <a:stretch>
            <a:fillRect/>
          </a:stretch>
        </p:blipFill>
        <p:spPr bwMode="auto">
          <a:xfrm>
            <a:off x="5058508" y="750277"/>
            <a:ext cx="4762500" cy="2857500"/>
          </a:xfrm>
          <a:prstGeom prst="rect">
            <a:avLst/>
          </a:prstGeom>
          <a:noFill/>
          <a:ln>
            <a:noFill/>
          </a:ln>
        </p:spPr>
      </p:pic>
      <p:pic>
        <p:nvPicPr>
          <p:cNvPr id="6" name="Picture 5" descr="Data Flow Diagrams"/>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505200"/>
            <a:ext cx="4762500" cy="2857500"/>
          </a:xfrm>
          <a:prstGeom prst="rect">
            <a:avLst/>
          </a:prstGeom>
          <a:noFill/>
          <a:ln>
            <a:noFill/>
          </a:ln>
        </p:spPr>
      </p:pic>
    </p:spTree>
    <p:extLst>
      <p:ext uri="{BB962C8B-B14F-4D97-AF65-F5344CB8AC3E}">
        <p14:creationId xmlns:p14="http://schemas.microsoft.com/office/powerpoint/2010/main" val="48243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1" y="762000"/>
            <a:ext cx="8077200" cy="689930"/>
          </a:xfrm>
          <a:prstGeom prst="rect">
            <a:avLst/>
          </a:prstGeom>
        </p:spPr>
        <p:txBody>
          <a:bodyPr vert="horz" wrap="square" lIns="0" tIns="12698" rIns="0" bIns="0" rtlCol="0">
            <a:spAutoFit/>
          </a:bodyPr>
          <a:lstStyle/>
          <a:p>
            <a:pPr marL="12698">
              <a:spcBef>
                <a:spcPts val="100"/>
              </a:spcBef>
            </a:pPr>
            <a:r>
              <a:rPr spc="-35" dirty="0">
                <a:solidFill>
                  <a:srgbClr val="001F5F"/>
                </a:solidFill>
                <a:uFill>
                  <a:solidFill>
                    <a:srgbClr val="001F5F"/>
                  </a:solidFill>
                </a:uFill>
              </a:rPr>
              <a:t>The</a:t>
            </a:r>
            <a:r>
              <a:rPr spc="-145" dirty="0">
                <a:solidFill>
                  <a:srgbClr val="001F5F"/>
                </a:solidFill>
                <a:uFill>
                  <a:solidFill>
                    <a:srgbClr val="001F5F"/>
                  </a:solidFill>
                </a:uFill>
              </a:rPr>
              <a:t> </a:t>
            </a:r>
            <a:r>
              <a:rPr spc="-40" dirty="0">
                <a:solidFill>
                  <a:srgbClr val="001F5F"/>
                </a:solidFill>
                <a:uFill>
                  <a:solidFill>
                    <a:srgbClr val="001F5F"/>
                  </a:solidFill>
                </a:uFill>
              </a:rPr>
              <a:t>Flow</a:t>
            </a:r>
            <a:r>
              <a:rPr spc="-140" dirty="0">
                <a:solidFill>
                  <a:srgbClr val="001F5F"/>
                </a:solidFill>
                <a:uFill>
                  <a:solidFill>
                    <a:srgbClr val="001F5F"/>
                  </a:solidFill>
                </a:uFill>
              </a:rPr>
              <a:t> </a:t>
            </a:r>
            <a:r>
              <a:rPr spc="-40" dirty="0" smtClean="0">
                <a:solidFill>
                  <a:srgbClr val="001F5F"/>
                </a:solidFill>
                <a:uFill>
                  <a:solidFill>
                    <a:srgbClr val="001F5F"/>
                  </a:solidFill>
                </a:uFill>
              </a:rPr>
              <a:t>Model</a:t>
            </a:r>
            <a:r>
              <a:rPr lang="en-US" spc="-40" dirty="0" smtClean="0">
                <a:solidFill>
                  <a:srgbClr val="001F5F"/>
                </a:solidFill>
                <a:uFill>
                  <a:solidFill>
                    <a:srgbClr val="001F5F"/>
                  </a:solidFill>
                </a:uFill>
              </a:rPr>
              <a:t>/Basic Structure </a:t>
            </a:r>
            <a:endParaRPr dirty="0"/>
          </a:p>
        </p:txBody>
      </p:sp>
      <p:sp>
        <p:nvSpPr>
          <p:cNvPr id="3" name="object 3"/>
          <p:cNvSpPr txBox="1"/>
          <p:nvPr/>
        </p:nvSpPr>
        <p:spPr>
          <a:xfrm>
            <a:off x="9530124" y="5952698"/>
            <a:ext cx="102265" cy="180817"/>
          </a:xfrm>
          <a:prstGeom prst="rect">
            <a:avLst/>
          </a:prstGeom>
        </p:spPr>
        <p:txBody>
          <a:bodyPr vert="horz" wrap="square" lIns="0" tIns="11428" rIns="0" bIns="0" rtlCol="0">
            <a:spAutoFit/>
          </a:bodyPr>
          <a:lstStyle/>
          <a:p>
            <a:pPr marL="12698">
              <a:spcBef>
                <a:spcPts val="90"/>
              </a:spcBef>
            </a:pPr>
            <a:r>
              <a:rPr sz="1100" spc="-5" dirty="0">
                <a:solidFill>
                  <a:srgbClr val="FFFFFF"/>
                </a:solidFill>
                <a:latin typeface="Calibri"/>
                <a:cs typeface="Calibri"/>
              </a:rPr>
              <a:t>4</a:t>
            </a:r>
            <a:endParaRPr sz="1100">
              <a:latin typeface="Calibri"/>
              <a:cs typeface="Calibri"/>
            </a:endParaRPr>
          </a:p>
        </p:txBody>
      </p:sp>
      <p:grpSp>
        <p:nvGrpSpPr>
          <p:cNvPr id="4" name="object 4"/>
          <p:cNvGrpSpPr/>
          <p:nvPr/>
        </p:nvGrpSpPr>
        <p:grpSpPr>
          <a:xfrm>
            <a:off x="1953404" y="1997336"/>
            <a:ext cx="6870672" cy="1139771"/>
            <a:chOff x="1770888" y="2132076"/>
            <a:chExt cx="6228715" cy="1216660"/>
          </a:xfrm>
        </p:grpSpPr>
        <p:pic>
          <p:nvPicPr>
            <p:cNvPr id="5" name="object 5"/>
            <p:cNvPicPr/>
            <p:nvPr/>
          </p:nvPicPr>
          <p:blipFill>
            <a:blip r:embed="rId2" cstate="print"/>
            <a:stretch>
              <a:fillRect/>
            </a:stretch>
          </p:blipFill>
          <p:spPr>
            <a:xfrm>
              <a:off x="1770888" y="2132076"/>
              <a:ext cx="2961132" cy="789432"/>
            </a:xfrm>
            <a:prstGeom prst="rect">
              <a:avLst/>
            </a:prstGeom>
          </p:spPr>
        </p:pic>
        <p:pic>
          <p:nvPicPr>
            <p:cNvPr id="6" name="object 6"/>
            <p:cNvPicPr/>
            <p:nvPr/>
          </p:nvPicPr>
          <p:blipFill>
            <a:blip r:embed="rId3" cstate="print"/>
            <a:stretch>
              <a:fillRect/>
            </a:stretch>
          </p:blipFill>
          <p:spPr>
            <a:xfrm>
              <a:off x="4262627" y="2132076"/>
              <a:ext cx="588263" cy="789432"/>
            </a:xfrm>
            <a:prstGeom prst="rect">
              <a:avLst/>
            </a:prstGeom>
          </p:spPr>
        </p:pic>
        <p:pic>
          <p:nvPicPr>
            <p:cNvPr id="7" name="object 7"/>
            <p:cNvPicPr/>
            <p:nvPr/>
          </p:nvPicPr>
          <p:blipFill>
            <a:blip r:embed="rId4" cstate="print"/>
            <a:stretch>
              <a:fillRect/>
            </a:stretch>
          </p:blipFill>
          <p:spPr>
            <a:xfrm>
              <a:off x="4381500" y="2132076"/>
              <a:ext cx="3617976" cy="789432"/>
            </a:xfrm>
            <a:prstGeom prst="rect">
              <a:avLst/>
            </a:prstGeom>
          </p:spPr>
        </p:pic>
        <p:pic>
          <p:nvPicPr>
            <p:cNvPr id="8" name="object 8"/>
            <p:cNvPicPr/>
            <p:nvPr/>
          </p:nvPicPr>
          <p:blipFill>
            <a:blip r:embed="rId5" cstate="print"/>
            <a:stretch>
              <a:fillRect/>
            </a:stretch>
          </p:blipFill>
          <p:spPr>
            <a:xfrm>
              <a:off x="1770888" y="2558796"/>
              <a:ext cx="4331208" cy="789432"/>
            </a:xfrm>
            <a:prstGeom prst="rect">
              <a:avLst/>
            </a:prstGeom>
          </p:spPr>
        </p:pic>
      </p:grpSp>
      <p:sp>
        <p:nvSpPr>
          <p:cNvPr id="9" name="object 9"/>
          <p:cNvSpPr txBox="1"/>
          <p:nvPr/>
        </p:nvSpPr>
        <p:spPr>
          <a:xfrm>
            <a:off x="838200" y="2083949"/>
            <a:ext cx="8381999" cy="873955"/>
          </a:xfrm>
          <a:prstGeom prst="rect">
            <a:avLst/>
          </a:prstGeom>
        </p:spPr>
        <p:txBody>
          <a:bodyPr vert="horz" wrap="square" lIns="0" tIns="12063" rIns="0" bIns="0" rtlCol="0">
            <a:spAutoFit/>
          </a:bodyPr>
          <a:lstStyle/>
          <a:p>
            <a:pPr marL="12698" marR="5080">
              <a:spcBef>
                <a:spcPts val="95"/>
              </a:spcBef>
            </a:pPr>
            <a:r>
              <a:rPr sz="2800" spc="-5" dirty="0">
                <a:latin typeface="Arial MT"/>
                <a:cs typeface="Arial MT"/>
              </a:rPr>
              <a:t>Every </a:t>
            </a:r>
            <a:r>
              <a:rPr sz="2800" dirty="0">
                <a:latin typeface="Arial MT"/>
                <a:cs typeface="Arial MT"/>
              </a:rPr>
              <a:t>computer-based </a:t>
            </a:r>
            <a:r>
              <a:rPr sz="2800" spc="-5" dirty="0">
                <a:latin typeface="Arial MT"/>
                <a:cs typeface="Arial MT"/>
              </a:rPr>
              <a:t>system is an </a:t>
            </a:r>
            <a:r>
              <a:rPr sz="2800" spc="-765" dirty="0">
                <a:latin typeface="Arial MT"/>
                <a:cs typeface="Arial MT"/>
              </a:rPr>
              <a:t> </a:t>
            </a:r>
            <a:r>
              <a:rPr sz="2800" dirty="0">
                <a:latin typeface="Arial MT"/>
                <a:cs typeface="Arial MT"/>
              </a:rPr>
              <a:t>information</a:t>
            </a:r>
            <a:r>
              <a:rPr sz="2800" spc="5" dirty="0">
                <a:latin typeface="Arial MT"/>
                <a:cs typeface="Arial MT"/>
              </a:rPr>
              <a:t> </a:t>
            </a:r>
            <a:r>
              <a:rPr sz="2800" dirty="0">
                <a:latin typeface="Arial MT"/>
                <a:cs typeface="Arial MT"/>
              </a:rPr>
              <a:t>transform</a:t>
            </a:r>
            <a:r>
              <a:rPr sz="2800" spc="-5" dirty="0">
                <a:latin typeface="Arial MT"/>
                <a:cs typeface="Arial MT"/>
              </a:rPr>
              <a:t> </a:t>
            </a:r>
            <a:r>
              <a:rPr sz="2800" dirty="0">
                <a:latin typeface="Arial MT"/>
                <a:cs typeface="Arial MT"/>
              </a:rPr>
              <a:t>....</a:t>
            </a:r>
          </a:p>
        </p:txBody>
      </p:sp>
      <p:grpSp>
        <p:nvGrpSpPr>
          <p:cNvPr id="10" name="object 10"/>
          <p:cNvGrpSpPr/>
          <p:nvPr/>
        </p:nvGrpSpPr>
        <p:grpSpPr>
          <a:xfrm>
            <a:off x="2743200" y="3085176"/>
            <a:ext cx="6010524" cy="1979132"/>
            <a:chOff x="2648648" y="3293300"/>
            <a:chExt cx="5448935" cy="2112645"/>
          </a:xfrm>
        </p:grpSpPr>
        <p:pic>
          <p:nvPicPr>
            <p:cNvPr id="11" name="object 11"/>
            <p:cNvPicPr/>
            <p:nvPr/>
          </p:nvPicPr>
          <p:blipFill>
            <a:blip r:embed="rId6" cstate="print"/>
            <a:stretch>
              <a:fillRect/>
            </a:stretch>
          </p:blipFill>
          <p:spPr>
            <a:xfrm>
              <a:off x="4174235" y="3355848"/>
              <a:ext cx="2290572" cy="2049780"/>
            </a:xfrm>
            <a:prstGeom prst="rect">
              <a:avLst/>
            </a:prstGeom>
          </p:spPr>
        </p:pic>
        <p:sp>
          <p:nvSpPr>
            <p:cNvPr id="12" name="object 12"/>
            <p:cNvSpPr/>
            <p:nvPr/>
          </p:nvSpPr>
          <p:spPr>
            <a:xfrm>
              <a:off x="4129277" y="3306318"/>
              <a:ext cx="2228215" cy="1996439"/>
            </a:xfrm>
            <a:custGeom>
              <a:avLst/>
              <a:gdLst/>
              <a:ahLst/>
              <a:cxnLst/>
              <a:rect l="l" t="t" r="r" b="b"/>
              <a:pathLst>
                <a:path w="2228215" h="1996439">
                  <a:moveTo>
                    <a:pt x="1114044" y="0"/>
                  </a:moveTo>
                  <a:lnTo>
                    <a:pt x="951102" y="263906"/>
                  </a:lnTo>
                  <a:lnTo>
                    <a:pt x="687705" y="75946"/>
                  </a:lnTo>
                  <a:lnTo>
                    <a:pt x="649859" y="375666"/>
                  </a:lnTo>
                  <a:lnTo>
                    <a:pt x="326263" y="292354"/>
                  </a:lnTo>
                  <a:lnTo>
                    <a:pt x="419354" y="582294"/>
                  </a:lnTo>
                  <a:lnTo>
                    <a:pt x="84836" y="616204"/>
                  </a:lnTo>
                  <a:lnTo>
                    <a:pt x="294513" y="852169"/>
                  </a:lnTo>
                  <a:lnTo>
                    <a:pt x="0" y="998219"/>
                  </a:lnTo>
                  <a:lnTo>
                    <a:pt x="294513" y="1144270"/>
                  </a:lnTo>
                  <a:lnTo>
                    <a:pt x="84836" y="1380236"/>
                  </a:lnTo>
                  <a:lnTo>
                    <a:pt x="419354" y="1414145"/>
                  </a:lnTo>
                  <a:lnTo>
                    <a:pt x="326263" y="1704086"/>
                  </a:lnTo>
                  <a:lnTo>
                    <a:pt x="649859" y="1620774"/>
                  </a:lnTo>
                  <a:lnTo>
                    <a:pt x="687705" y="1920494"/>
                  </a:lnTo>
                  <a:lnTo>
                    <a:pt x="951102" y="1732534"/>
                  </a:lnTo>
                  <a:lnTo>
                    <a:pt x="1114044" y="1996439"/>
                  </a:lnTo>
                  <a:lnTo>
                    <a:pt x="1276985" y="1732534"/>
                  </a:lnTo>
                  <a:lnTo>
                    <a:pt x="1540383" y="1920494"/>
                  </a:lnTo>
                  <a:lnTo>
                    <a:pt x="1578229" y="1620774"/>
                  </a:lnTo>
                  <a:lnTo>
                    <a:pt x="1901825" y="1704086"/>
                  </a:lnTo>
                  <a:lnTo>
                    <a:pt x="1808734" y="1414145"/>
                  </a:lnTo>
                  <a:lnTo>
                    <a:pt x="2143252" y="1380236"/>
                  </a:lnTo>
                  <a:lnTo>
                    <a:pt x="1933575" y="1144270"/>
                  </a:lnTo>
                  <a:lnTo>
                    <a:pt x="2228088" y="998219"/>
                  </a:lnTo>
                  <a:lnTo>
                    <a:pt x="1933575" y="852169"/>
                  </a:lnTo>
                  <a:lnTo>
                    <a:pt x="2143252" y="616204"/>
                  </a:lnTo>
                  <a:lnTo>
                    <a:pt x="1808734" y="582294"/>
                  </a:lnTo>
                  <a:lnTo>
                    <a:pt x="1901825" y="292354"/>
                  </a:lnTo>
                  <a:lnTo>
                    <a:pt x="1578229" y="375666"/>
                  </a:lnTo>
                  <a:lnTo>
                    <a:pt x="1540383" y="75946"/>
                  </a:lnTo>
                  <a:lnTo>
                    <a:pt x="1276985" y="263906"/>
                  </a:lnTo>
                  <a:lnTo>
                    <a:pt x="1114044" y="0"/>
                  </a:lnTo>
                  <a:close/>
                </a:path>
              </a:pathLst>
            </a:custGeom>
            <a:solidFill>
              <a:srgbClr val="2997E2"/>
            </a:solidFill>
          </p:spPr>
          <p:txBody>
            <a:bodyPr wrap="square" lIns="0" tIns="0" rIns="0" bIns="0" rtlCol="0"/>
            <a:lstStyle/>
            <a:p>
              <a:endParaRPr/>
            </a:p>
          </p:txBody>
        </p:sp>
        <p:sp>
          <p:nvSpPr>
            <p:cNvPr id="13" name="object 13"/>
            <p:cNvSpPr/>
            <p:nvPr/>
          </p:nvSpPr>
          <p:spPr>
            <a:xfrm>
              <a:off x="4129277" y="3306318"/>
              <a:ext cx="2228215" cy="1996439"/>
            </a:xfrm>
            <a:custGeom>
              <a:avLst/>
              <a:gdLst/>
              <a:ahLst/>
              <a:cxnLst/>
              <a:rect l="l" t="t" r="r" b="b"/>
              <a:pathLst>
                <a:path w="2228215" h="1996439">
                  <a:moveTo>
                    <a:pt x="0" y="998219"/>
                  </a:moveTo>
                  <a:lnTo>
                    <a:pt x="294513" y="852169"/>
                  </a:lnTo>
                  <a:lnTo>
                    <a:pt x="84836" y="616204"/>
                  </a:lnTo>
                  <a:lnTo>
                    <a:pt x="419354" y="582294"/>
                  </a:lnTo>
                  <a:lnTo>
                    <a:pt x="326263" y="292354"/>
                  </a:lnTo>
                  <a:lnTo>
                    <a:pt x="649859" y="375666"/>
                  </a:lnTo>
                  <a:lnTo>
                    <a:pt x="687705" y="75946"/>
                  </a:lnTo>
                  <a:lnTo>
                    <a:pt x="951102" y="263906"/>
                  </a:lnTo>
                  <a:lnTo>
                    <a:pt x="1114044" y="0"/>
                  </a:lnTo>
                  <a:lnTo>
                    <a:pt x="1276985" y="263906"/>
                  </a:lnTo>
                  <a:lnTo>
                    <a:pt x="1540383" y="75946"/>
                  </a:lnTo>
                  <a:lnTo>
                    <a:pt x="1578229" y="375666"/>
                  </a:lnTo>
                  <a:lnTo>
                    <a:pt x="1901825" y="292354"/>
                  </a:lnTo>
                  <a:lnTo>
                    <a:pt x="1808734" y="582294"/>
                  </a:lnTo>
                  <a:lnTo>
                    <a:pt x="2143252" y="616204"/>
                  </a:lnTo>
                  <a:lnTo>
                    <a:pt x="1933575" y="852169"/>
                  </a:lnTo>
                  <a:lnTo>
                    <a:pt x="2228088" y="998219"/>
                  </a:lnTo>
                  <a:lnTo>
                    <a:pt x="1933575" y="1144270"/>
                  </a:lnTo>
                  <a:lnTo>
                    <a:pt x="2143252" y="1380236"/>
                  </a:lnTo>
                  <a:lnTo>
                    <a:pt x="1808734" y="1414145"/>
                  </a:lnTo>
                  <a:lnTo>
                    <a:pt x="1901825" y="1704086"/>
                  </a:lnTo>
                  <a:lnTo>
                    <a:pt x="1578229" y="1620774"/>
                  </a:lnTo>
                  <a:lnTo>
                    <a:pt x="1540383" y="1920494"/>
                  </a:lnTo>
                  <a:lnTo>
                    <a:pt x="1276985" y="1732534"/>
                  </a:lnTo>
                  <a:lnTo>
                    <a:pt x="1114044" y="1996439"/>
                  </a:lnTo>
                  <a:lnTo>
                    <a:pt x="951102" y="1732534"/>
                  </a:lnTo>
                  <a:lnTo>
                    <a:pt x="687705" y="1920494"/>
                  </a:lnTo>
                  <a:lnTo>
                    <a:pt x="649859" y="1620774"/>
                  </a:lnTo>
                  <a:lnTo>
                    <a:pt x="326263" y="1704086"/>
                  </a:lnTo>
                  <a:lnTo>
                    <a:pt x="419354" y="1414145"/>
                  </a:lnTo>
                  <a:lnTo>
                    <a:pt x="84836" y="1380236"/>
                  </a:lnTo>
                  <a:lnTo>
                    <a:pt x="294513" y="1144270"/>
                  </a:lnTo>
                  <a:lnTo>
                    <a:pt x="0" y="998219"/>
                  </a:lnTo>
                  <a:close/>
                </a:path>
              </a:pathLst>
            </a:custGeom>
            <a:ln w="25908">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2723387" y="4056888"/>
              <a:ext cx="1324356" cy="659892"/>
            </a:xfrm>
            <a:prstGeom prst="rect">
              <a:avLst/>
            </a:prstGeom>
          </p:spPr>
        </p:pic>
        <p:sp>
          <p:nvSpPr>
            <p:cNvPr id="15" name="object 15"/>
            <p:cNvSpPr/>
            <p:nvPr/>
          </p:nvSpPr>
          <p:spPr>
            <a:xfrm>
              <a:off x="2661665" y="4002786"/>
              <a:ext cx="1278890" cy="615950"/>
            </a:xfrm>
            <a:custGeom>
              <a:avLst/>
              <a:gdLst/>
              <a:ahLst/>
              <a:cxnLst/>
              <a:rect l="l" t="t" r="r" b="b"/>
              <a:pathLst>
                <a:path w="1278889" h="615950">
                  <a:moveTo>
                    <a:pt x="640842" y="0"/>
                  </a:moveTo>
                  <a:lnTo>
                    <a:pt x="640842" y="153923"/>
                  </a:lnTo>
                  <a:lnTo>
                    <a:pt x="0" y="153923"/>
                  </a:lnTo>
                  <a:lnTo>
                    <a:pt x="0" y="461771"/>
                  </a:lnTo>
                  <a:lnTo>
                    <a:pt x="640842" y="461771"/>
                  </a:lnTo>
                  <a:lnTo>
                    <a:pt x="640842" y="615695"/>
                  </a:lnTo>
                  <a:lnTo>
                    <a:pt x="1278635" y="307847"/>
                  </a:lnTo>
                  <a:lnTo>
                    <a:pt x="640842" y="0"/>
                  </a:lnTo>
                  <a:close/>
                </a:path>
              </a:pathLst>
            </a:custGeom>
            <a:solidFill>
              <a:srgbClr val="2997E2"/>
            </a:solidFill>
          </p:spPr>
          <p:txBody>
            <a:bodyPr wrap="square" lIns="0" tIns="0" rIns="0" bIns="0" rtlCol="0"/>
            <a:lstStyle/>
            <a:p>
              <a:endParaRPr/>
            </a:p>
          </p:txBody>
        </p:sp>
        <p:sp>
          <p:nvSpPr>
            <p:cNvPr id="16" name="object 16"/>
            <p:cNvSpPr/>
            <p:nvPr/>
          </p:nvSpPr>
          <p:spPr>
            <a:xfrm>
              <a:off x="2661665" y="4002786"/>
              <a:ext cx="1278890" cy="615950"/>
            </a:xfrm>
            <a:custGeom>
              <a:avLst/>
              <a:gdLst/>
              <a:ahLst/>
              <a:cxnLst/>
              <a:rect l="l" t="t" r="r" b="b"/>
              <a:pathLst>
                <a:path w="1278889" h="615950">
                  <a:moveTo>
                    <a:pt x="0" y="153923"/>
                  </a:moveTo>
                  <a:lnTo>
                    <a:pt x="640842" y="153923"/>
                  </a:lnTo>
                  <a:lnTo>
                    <a:pt x="640842" y="0"/>
                  </a:lnTo>
                  <a:lnTo>
                    <a:pt x="1278635" y="307847"/>
                  </a:lnTo>
                  <a:lnTo>
                    <a:pt x="640842" y="615695"/>
                  </a:lnTo>
                  <a:lnTo>
                    <a:pt x="640842" y="461771"/>
                  </a:lnTo>
                  <a:lnTo>
                    <a:pt x="0" y="461771"/>
                  </a:lnTo>
                  <a:lnTo>
                    <a:pt x="0" y="153923"/>
                  </a:lnTo>
                  <a:close/>
                </a:path>
              </a:pathLst>
            </a:custGeom>
            <a:ln w="25908">
              <a:solidFill>
                <a:srgbClr val="FFFFFF"/>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6772655" y="4094988"/>
              <a:ext cx="1324355" cy="659892"/>
            </a:xfrm>
            <a:prstGeom prst="rect">
              <a:avLst/>
            </a:prstGeom>
          </p:spPr>
        </p:pic>
        <p:sp>
          <p:nvSpPr>
            <p:cNvPr id="18" name="object 18"/>
            <p:cNvSpPr/>
            <p:nvPr/>
          </p:nvSpPr>
          <p:spPr>
            <a:xfrm>
              <a:off x="6710933" y="4040886"/>
              <a:ext cx="1278890" cy="615950"/>
            </a:xfrm>
            <a:custGeom>
              <a:avLst/>
              <a:gdLst/>
              <a:ahLst/>
              <a:cxnLst/>
              <a:rect l="l" t="t" r="r" b="b"/>
              <a:pathLst>
                <a:path w="1278890" h="615950">
                  <a:moveTo>
                    <a:pt x="640842" y="0"/>
                  </a:moveTo>
                  <a:lnTo>
                    <a:pt x="640842" y="153923"/>
                  </a:lnTo>
                  <a:lnTo>
                    <a:pt x="0" y="153923"/>
                  </a:lnTo>
                  <a:lnTo>
                    <a:pt x="0" y="461771"/>
                  </a:lnTo>
                  <a:lnTo>
                    <a:pt x="640842" y="461771"/>
                  </a:lnTo>
                  <a:lnTo>
                    <a:pt x="640842" y="615695"/>
                  </a:lnTo>
                  <a:lnTo>
                    <a:pt x="1278636" y="307847"/>
                  </a:lnTo>
                  <a:lnTo>
                    <a:pt x="640842" y="0"/>
                  </a:lnTo>
                  <a:close/>
                </a:path>
              </a:pathLst>
            </a:custGeom>
            <a:solidFill>
              <a:srgbClr val="2997E2"/>
            </a:solidFill>
          </p:spPr>
          <p:txBody>
            <a:bodyPr wrap="square" lIns="0" tIns="0" rIns="0" bIns="0" rtlCol="0"/>
            <a:lstStyle/>
            <a:p>
              <a:endParaRPr/>
            </a:p>
          </p:txBody>
        </p:sp>
        <p:sp>
          <p:nvSpPr>
            <p:cNvPr id="19" name="object 19"/>
            <p:cNvSpPr/>
            <p:nvPr/>
          </p:nvSpPr>
          <p:spPr>
            <a:xfrm>
              <a:off x="6710933" y="4040886"/>
              <a:ext cx="1278890" cy="615950"/>
            </a:xfrm>
            <a:custGeom>
              <a:avLst/>
              <a:gdLst/>
              <a:ahLst/>
              <a:cxnLst/>
              <a:rect l="l" t="t" r="r" b="b"/>
              <a:pathLst>
                <a:path w="1278890" h="615950">
                  <a:moveTo>
                    <a:pt x="0" y="153923"/>
                  </a:moveTo>
                  <a:lnTo>
                    <a:pt x="640842" y="153923"/>
                  </a:lnTo>
                  <a:lnTo>
                    <a:pt x="640842" y="0"/>
                  </a:lnTo>
                  <a:lnTo>
                    <a:pt x="1278636" y="307847"/>
                  </a:lnTo>
                  <a:lnTo>
                    <a:pt x="640842" y="615695"/>
                  </a:lnTo>
                  <a:lnTo>
                    <a:pt x="640842" y="461771"/>
                  </a:lnTo>
                  <a:lnTo>
                    <a:pt x="0" y="461771"/>
                  </a:lnTo>
                  <a:lnTo>
                    <a:pt x="0" y="153923"/>
                  </a:lnTo>
                  <a:close/>
                </a:path>
              </a:pathLst>
            </a:custGeom>
            <a:ln w="25908">
              <a:solidFill>
                <a:srgbClr val="FFFFFF"/>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4632959" y="3768852"/>
              <a:ext cx="1356360" cy="563880"/>
            </a:xfrm>
            <a:prstGeom prst="rect">
              <a:avLst/>
            </a:prstGeom>
          </p:spPr>
        </p:pic>
        <p:pic>
          <p:nvPicPr>
            <p:cNvPr id="21" name="object 21"/>
            <p:cNvPicPr/>
            <p:nvPr/>
          </p:nvPicPr>
          <p:blipFill>
            <a:blip r:embed="rId9" cstate="print"/>
            <a:stretch>
              <a:fillRect/>
            </a:stretch>
          </p:blipFill>
          <p:spPr>
            <a:xfrm>
              <a:off x="4831079" y="3997452"/>
              <a:ext cx="961644" cy="563880"/>
            </a:xfrm>
            <a:prstGeom prst="rect">
              <a:avLst/>
            </a:prstGeom>
          </p:spPr>
        </p:pic>
        <p:pic>
          <p:nvPicPr>
            <p:cNvPr id="22" name="object 22"/>
            <p:cNvPicPr/>
            <p:nvPr/>
          </p:nvPicPr>
          <p:blipFill>
            <a:blip r:embed="rId10" cstate="print"/>
            <a:stretch>
              <a:fillRect/>
            </a:stretch>
          </p:blipFill>
          <p:spPr>
            <a:xfrm>
              <a:off x="4776215" y="4224528"/>
              <a:ext cx="1069848" cy="563880"/>
            </a:xfrm>
            <a:prstGeom prst="rect">
              <a:avLst/>
            </a:prstGeom>
          </p:spPr>
        </p:pic>
      </p:grpSp>
      <p:pic>
        <p:nvPicPr>
          <p:cNvPr id="24" name="object 24"/>
          <p:cNvPicPr/>
          <p:nvPr/>
        </p:nvPicPr>
        <p:blipFill>
          <a:blip r:embed="rId11" cstate="print"/>
          <a:stretch>
            <a:fillRect/>
          </a:stretch>
        </p:blipFill>
        <p:spPr>
          <a:xfrm>
            <a:off x="2888078" y="3784800"/>
            <a:ext cx="986788" cy="528244"/>
          </a:xfrm>
          <a:prstGeom prst="rect">
            <a:avLst/>
          </a:prstGeom>
        </p:spPr>
      </p:pic>
      <p:pic>
        <p:nvPicPr>
          <p:cNvPr id="26" name="object 26"/>
          <p:cNvPicPr/>
          <p:nvPr/>
        </p:nvPicPr>
        <p:blipFill>
          <a:blip r:embed="rId12" cstate="print"/>
          <a:stretch>
            <a:fillRect/>
          </a:stretch>
        </p:blipFill>
        <p:spPr>
          <a:xfrm>
            <a:off x="7310974" y="3804788"/>
            <a:ext cx="1164980" cy="52967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98122" y="152400"/>
            <a:ext cx="1809951" cy="689930"/>
          </a:xfrm>
          <a:prstGeom prst="rect">
            <a:avLst/>
          </a:prstGeom>
        </p:spPr>
        <p:txBody>
          <a:bodyPr vert="horz" wrap="square" lIns="0" tIns="12698" rIns="0" bIns="0" rtlCol="0">
            <a:spAutoFit/>
          </a:bodyPr>
          <a:lstStyle/>
          <a:p>
            <a:pPr marL="12698">
              <a:spcBef>
                <a:spcPts val="100"/>
              </a:spcBef>
            </a:pPr>
            <a:r>
              <a:rPr sz="4400" dirty="0">
                <a:solidFill>
                  <a:srgbClr val="001F5F"/>
                </a:solidFill>
                <a:uFill>
                  <a:solidFill>
                    <a:srgbClr val="001F5F"/>
                  </a:solidFill>
                </a:uFill>
              </a:rPr>
              <a:t>DFD</a:t>
            </a:r>
            <a:r>
              <a:rPr sz="4400" spc="-5" dirty="0">
                <a:solidFill>
                  <a:srgbClr val="001F5F"/>
                </a:solidFill>
                <a:uFill>
                  <a:solidFill>
                    <a:srgbClr val="001F5F"/>
                  </a:solidFill>
                </a:uFill>
              </a:rPr>
              <a:t>-</a:t>
            </a:r>
            <a:r>
              <a:rPr sz="4400" dirty="0">
                <a:solidFill>
                  <a:srgbClr val="001F5F"/>
                </a:solidFill>
                <a:uFill>
                  <a:solidFill>
                    <a:srgbClr val="001F5F"/>
                  </a:solidFill>
                </a:uFill>
              </a:rPr>
              <a:t>2</a:t>
            </a:r>
            <a:endParaRPr sz="4400" dirty="0"/>
          </a:p>
        </p:txBody>
      </p:sp>
      <p:pic>
        <p:nvPicPr>
          <p:cNvPr id="7" name="Picture 6" descr="Data Flow Diagrams"/>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4648200" cy="3810000"/>
          </a:xfrm>
          <a:prstGeom prst="rect">
            <a:avLst/>
          </a:prstGeom>
          <a:noFill/>
          <a:ln>
            <a:noFill/>
          </a:ln>
        </p:spPr>
      </p:pic>
      <p:pic>
        <p:nvPicPr>
          <p:cNvPr id="8" name="Picture 7" descr="Data Flow Diagrams"/>
          <p:cNvPicPr/>
          <p:nvPr/>
        </p:nvPicPr>
        <p:blipFill>
          <a:blip r:embed="rId3">
            <a:extLst>
              <a:ext uri="{28A0092B-C50C-407E-A947-70E740481C1C}">
                <a14:useLocalDpi xmlns:a14="http://schemas.microsoft.com/office/drawing/2010/main" val="0"/>
              </a:ext>
            </a:extLst>
          </a:blip>
          <a:srcRect/>
          <a:stretch>
            <a:fillRect/>
          </a:stretch>
        </p:blipFill>
        <p:spPr bwMode="auto">
          <a:xfrm>
            <a:off x="5372100" y="914400"/>
            <a:ext cx="4419600" cy="3810000"/>
          </a:xfrm>
          <a:prstGeom prst="rect">
            <a:avLst/>
          </a:prstGeom>
          <a:noFill/>
          <a:ln>
            <a:noFill/>
          </a:ln>
        </p:spPr>
      </p:pic>
    </p:spTree>
    <p:extLst>
      <p:ext uri="{BB962C8B-B14F-4D97-AF65-F5344CB8AC3E}">
        <p14:creationId xmlns:p14="http://schemas.microsoft.com/office/powerpoint/2010/main" val="857867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98122" y="152400"/>
            <a:ext cx="1809951" cy="689930"/>
          </a:xfrm>
          <a:prstGeom prst="rect">
            <a:avLst/>
          </a:prstGeom>
        </p:spPr>
        <p:txBody>
          <a:bodyPr vert="horz" wrap="square" lIns="0" tIns="12698" rIns="0" bIns="0" rtlCol="0">
            <a:spAutoFit/>
          </a:bodyPr>
          <a:lstStyle/>
          <a:p>
            <a:pPr marL="12698">
              <a:spcBef>
                <a:spcPts val="100"/>
              </a:spcBef>
            </a:pPr>
            <a:r>
              <a:rPr sz="4400" dirty="0">
                <a:solidFill>
                  <a:srgbClr val="001F5F"/>
                </a:solidFill>
                <a:uFill>
                  <a:solidFill>
                    <a:srgbClr val="001F5F"/>
                  </a:solidFill>
                </a:uFill>
              </a:rPr>
              <a:t>DFD</a:t>
            </a:r>
            <a:r>
              <a:rPr sz="4400" spc="-5" dirty="0">
                <a:solidFill>
                  <a:srgbClr val="001F5F"/>
                </a:solidFill>
                <a:uFill>
                  <a:solidFill>
                    <a:srgbClr val="001F5F"/>
                  </a:solidFill>
                </a:uFill>
              </a:rPr>
              <a:t>-</a:t>
            </a:r>
            <a:r>
              <a:rPr sz="4400" dirty="0">
                <a:solidFill>
                  <a:srgbClr val="001F5F"/>
                </a:solidFill>
                <a:uFill>
                  <a:solidFill>
                    <a:srgbClr val="001F5F"/>
                  </a:solidFill>
                </a:uFill>
              </a:rPr>
              <a:t>2</a:t>
            </a:r>
            <a:endParaRPr sz="4400" dirty="0"/>
          </a:p>
        </p:txBody>
      </p:sp>
      <p:pic>
        <p:nvPicPr>
          <p:cNvPr id="5" name="Picture 4" descr="Data Flow Diagrams"/>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5715000" cy="3810000"/>
          </a:xfrm>
          <a:prstGeom prst="rect">
            <a:avLst/>
          </a:prstGeom>
          <a:noFill/>
          <a:ln>
            <a:noFill/>
          </a:ln>
        </p:spPr>
      </p:pic>
    </p:spTree>
    <p:extLst>
      <p:ext uri="{BB962C8B-B14F-4D97-AF65-F5344CB8AC3E}">
        <p14:creationId xmlns:p14="http://schemas.microsoft.com/office/powerpoint/2010/main" val="2103899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12055"/>
            <a:ext cx="10058400" cy="488387"/>
            <a:chOff x="0" y="6310884"/>
            <a:chExt cx="9118600" cy="521334"/>
          </a:xfrm>
        </p:grpSpPr>
        <p:sp>
          <p:nvSpPr>
            <p:cNvPr id="3" name="object 3"/>
            <p:cNvSpPr/>
            <p:nvPr/>
          </p:nvSpPr>
          <p:spPr>
            <a:xfrm>
              <a:off x="3047" y="6376415"/>
              <a:ext cx="9115425" cy="455930"/>
            </a:xfrm>
            <a:custGeom>
              <a:avLst/>
              <a:gdLst/>
              <a:ahLst/>
              <a:cxnLst/>
              <a:rect l="l" t="t" r="r" b="b"/>
              <a:pathLst>
                <a:path w="9115425" h="455929">
                  <a:moveTo>
                    <a:pt x="9115044" y="0"/>
                  </a:moveTo>
                  <a:lnTo>
                    <a:pt x="0" y="0"/>
                  </a:lnTo>
                  <a:lnTo>
                    <a:pt x="0" y="455675"/>
                  </a:lnTo>
                  <a:lnTo>
                    <a:pt x="9115044" y="455675"/>
                  </a:lnTo>
                  <a:lnTo>
                    <a:pt x="9115044" y="0"/>
                  </a:lnTo>
                  <a:close/>
                </a:path>
              </a:pathLst>
            </a:custGeom>
            <a:solidFill>
              <a:srgbClr val="BC572C"/>
            </a:solidFill>
          </p:spPr>
          <p:txBody>
            <a:bodyPr wrap="square" lIns="0" tIns="0" rIns="0" bIns="0" rtlCol="0"/>
            <a:lstStyle/>
            <a:p>
              <a:endParaRPr/>
            </a:p>
          </p:txBody>
        </p:sp>
        <p:sp>
          <p:nvSpPr>
            <p:cNvPr id="4" name="object 4"/>
            <p:cNvSpPr/>
            <p:nvPr/>
          </p:nvSpPr>
          <p:spPr>
            <a:xfrm>
              <a:off x="0" y="6310884"/>
              <a:ext cx="9116695" cy="64135"/>
            </a:xfrm>
            <a:custGeom>
              <a:avLst/>
              <a:gdLst/>
              <a:ahLst/>
              <a:cxnLst/>
              <a:rect l="l" t="t" r="r" b="b"/>
              <a:pathLst>
                <a:path w="9116695" h="64135">
                  <a:moveTo>
                    <a:pt x="9116568" y="0"/>
                  </a:moveTo>
                  <a:lnTo>
                    <a:pt x="0" y="0"/>
                  </a:lnTo>
                  <a:lnTo>
                    <a:pt x="0" y="64008"/>
                  </a:lnTo>
                  <a:lnTo>
                    <a:pt x="9116568" y="64008"/>
                  </a:lnTo>
                  <a:lnTo>
                    <a:pt x="9116568" y="0"/>
                  </a:lnTo>
                  <a:close/>
                </a:path>
              </a:pathLst>
            </a:custGeom>
            <a:solidFill>
              <a:srgbClr val="E38312"/>
            </a:solidFill>
          </p:spPr>
          <p:txBody>
            <a:bodyPr wrap="square" lIns="0" tIns="0" rIns="0" bIns="0" rtlCol="0"/>
            <a:lstStyle/>
            <a:p>
              <a:endParaRPr/>
            </a:p>
          </p:txBody>
        </p:sp>
      </p:grpSp>
      <p:sp>
        <p:nvSpPr>
          <p:cNvPr id="5" name="object 5"/>
          <p:cNvSpPr txBox="1"/>
          <p:nvPr/>
        </p:nvSpPr>
        <p:spPr>
          <a:xfrm>
            <a:off x="980849" y="1676400"/>
            <a:ext cx="8712844" cy="3336809"/>
          </a:xfrm>
          <a:prstGeom prst="rect">
            <a:avLst/>
          </a:prstGeom>
        </p:spPr>
        <p:txBody>
          <a:bodyPr vert="horz" wrap="square" lIns="0" tIns="12698" rIns="0" bIns="0" rtlCol="0">
            <a:spAutoFit/>
          </a:bodyPr>
          <a:lstStyle/>
          <a:p>
            <a:pPr marL="469849" marR="5080" indent="-457783">
              <a:spcBef>
                <a:spcPts val="100"/>
              </a:spcBef>
              <a:buFont typeface="Wingdings"/>
              <a:buChar char=""/>
              <a:tabLst>
                <a:tab pos="470483" algn="l"/>
              </a:tabLst>
            </a:pPr>
            <a:r>
              <a:rPr sz="3600" spc="-5" dirty="0">
                <a:latin typeface="Times New Roman"/>
                <a:cs typeface="Times New Roman"/>
              </a:rPr>
              <a:t>Progression </a:t>
            </a:r>
            <a:r>
              <a:rPr sz="3600" dirty="0">
                <a:latin typeface="Times New Roman"/>
                <a:cs typeface="Times New Roman"/>
              </a:rPr>
              <a:t>to </a:t>
            </a:r>
            <a:r>
              <a:rPr sz="3600" spc="-5" dirty="0">
                <a:latin typeface="Times New Roman"/>
                <a:cs typeface="Times New Roman"/>
              </a:rPr>
              <a:t>Levels </a:t>
            </a:r>
            <a:r>
              <a:rPr sz="3600" dirty="0">
                <a:latin typeface="Times New Roman"/>
                <a:cs typeface="Times New Roman"/>
              </a:rPr>
              <a:t>3, 4 and beyond </a:t>
            </a:r>
            <a:r>
              <a:rPr sz="3600" spc="-5" dirty="0">
                <a:latin typeface="Times New Roman"/>
                <a:cs typeface="Times New Roman"/>
              </a:rPr>
              <a:t>is </a:t>
            </a:r>
            <a:r>
              <a:rPr sz="3600" spc="-885" dirty="0">
                <a:latin typeface="Times New Roman"/>
                <a:cs typeface="Times New Roman"/>
              </a:rPr>
              <a:t> </a:t>
            </a:r>
            <a:r>
              <a:rPr sz="3600" spc="-5" dirty="0">
                <a:latin typeface="Times New Roman"/>
                <a:cs typeface="Times New Roman"/>
              </a:rPr>
              <a:t>possible, </a:t>
            </a:r>
            <a:r>
              <a:rPr sz="3600" dirty="0">
                <a:latin typeface="Times New Roman"/>
                <a:cs typeface="Times New Roman"/>
              </a:rPr>
              <a:t>but going </a:t>
            </a:r>
            <a:r>
              <a:rPr sz="3600" spc="-5" dirty="0">
                <a:latin typeface="Times New Roman"/>
                <a:cs typeface="Times New Roman"/>
              </a:rPr>
              <a:t>beyond Level</a:t>
            </a:r>
            <a:r>
              <a:rPr sz="3600" spc="10" dirty="0">
                <a:latin typeface="Times New Roman"/>
                <a:cs typeface="Times New Roman"/>
              </a:rPr>
              <a:t> </a:t>
            </a:r>
            <a:r>
              <a:rPr sz="3600" dirty="0">
                <a:latin typeface="Times New Roman"/>
                <a:cs typeface="Times New Roman"/>
              </a:rPr>
              <a:t>3 is </a:t>
            </a:r>
            <a:r>
              <a:rPr sz="3600" spc="5" dirty="0">
                <a:latin typeface="Times New Roman"/>
                <a:cs typeface="Times New Roman"/>
              </a:rPr>
              <a:t> </a:t>
            </a:r>
            <a:r>
              <a:rPr sz="3600" spc="-5" dirty="0">
                <a:latin typeface="Times New Roman"/>
                <a:cs typeface="Times New Roman"/>
              </a:rPr>
              <a:t>uncommon.</a:t>
            </a:r>
            <a:endParaRPr sz="3600" dirty="0">
              <a:latin typeface="Times New Roman"/>
              <a:cs typeface="Times New Roman"/>
            </a:endParaRPr>
          </a:p>
          <a:p>
            <a:pPr marL="469849" marR="829219" indent="-457783">
              <a:buFont typeface="Wingdings"/>
              <a:buChar char=""/>
              <a:tabLst>
                <a:tab pos="470483" algn="l"/>
              </a:tabLst>
            </a:pPr>
            <a:r>
              <a:rPr sz="3600" dirty="0">
                <a:latin typeface="Times New Roman"/>
                <a:cs typeface="Times New Roman"/>
              </a:rPr>
              <a:t>Doing </a:t>
            </a:r>
            <a:r>
              <a:rPr sz="3600" spc="-5" dirty="0">
                <a:latin typeface="Times New Roman"/>
                <a:cs typeface="Times New Roman"/>
              </a:rPr>
              <a:t>so </a:t>
            </a:r>
            <a:r>
              <a:rPr sz="3600" dirty="0">
                <a:latin typeface="Times New Roman"/>
                <a:cs typeface="Times New Roman"/>
              </a:rPr>
              <a:t>can </a:t>
            </a:r>
            <a:r>
              <a:rPr sz="3600" spc="-5" dirty="0">
                <a:latin typeface="Times New Roman"/>
                <a:cs typeface="Times New Roman"/>
              </a:rPr>
              <a:t>create complexity </a:t>
            </a:r>
            <a:r>
              <a:rPr sz="3600" dirty="0">
                <a:latin typeface="Times New Roman"/>
                <a:cs typeface="Times New Roman"/>
              </a:rPr>
              <a:t>that </a:t>
            </a:r>
            <a:r>
              <a:rPr sz="3600" spc="-885" dirty="0">
                <a:latin typeface="Times New Roman"/>
                <a:cs typeface="Times New Roman"/>
              </a:rPr>
              <a:t> </a:t>
            </a:r>
            <a:r>
              <a:rPr sz="3600" dirty="0">
                <a:latin typeface="Times New Roman"/>
                <a:cs typeface="Times New Roman"/>
              </a:rPr>
              <a:t>makes it </a:t>
            </a:r>
            <a:r>
              <a:rPr sz="3600" spc="-10" dirty="0">
                <a:latin typeface="Times New Roman"/>
                <a:cs typeface="Times New Roman"/>
              </a:rPr>
              <a:t>difficult </a:t>
            </a:r>
            <a:r>
              <a:rPr sz="3600" dirty="0">
                <a:latin typeface="Times New Roman"/>
                <a:cs typeface="Times New Roman"/>
              </a:rPr>
              <a:t>to </a:t>
            </a:r>
            <a:r>
              <a:rPr sz="3600" spc="-5" dirty="0">
                <a:latin typeface="Times New Roman"/>
                <a:cs typeface="Times New Roman"/>
              </a:rPr>
              <a:t>communicate, </a:t>
            </a:r>
            <a:r>
              <a:rPr sz="3600" dirty="0">
                <a:latin typeface="Times New Roman"/>
                <a:cs typeface="Times New Roman"/>
              </a:rPr>
              <a:t> compare</a:t>
            </a:r>
            <a:r>
              <a:rPr sz="3600" spc="-10" dirty="0">
                <a:latin typeface="Times New Roman"/>
                <a:cs typeface="Times New Roman"/>
              </a:rPr>
              <a:t> </a:t>
            </a:r>
            <a:r>
              <a:rPr sz="3600" dirty="0">
                <a:latin typeface="Times New Roman"/>
                <a:cs typeface="Times New Roman"/>
              </a:rPr>
              <a:t>or</a:t>
            </a:r>
            <a:r>
              <a:rPr sz="3600" spc="-5" dirty="0">
                <a:latin typeface="Times New Roman"/>
                <a:cs typeface="Times New Roman"/>
              </a:rPr>
              <a:t> </a:t>
            </a:r>
            <a:r>
              <a:rPr sz="3600" dirty="0">
                <a:latin typeface="Times New Roman"/>
                <a:cs typeface="Times New Roman"/>
              </a:rPr>
              <a:t>model</a:t>
            </a:r>
            <a:r>
              <a:rPr sz="3600" spc="-10" dirty="0">
                <a:latin typeface="Times New Roman"/>
                <a:cs typeface="Times New Roman"/>
              </a:rPr>
              <a:t> </a:t>
            </a:r>
            <a:r>
              <a:rPr sz="3600" spc="-30" dirty="0">
                <a:latin typeface="Times New Roman"/>
                <a:cs typeface="Times New Roman"/>
              </a:rPr>
              <a:t>effectively.</a:t>
            </a:r>
            <a:endParaRPr sz="3600" dirty="0">
              <a:latin typeface="Times New Roman"/>
              <a:cs typeface="Times New Roman"/>
            </a:endParaRPr>
          </a:p>
        </p:txBody>
      </p:sp>
      <p:sp>
        <p:nvSpPr>
          <p:cNvPr id="6" name="object 6"/>
          <p:cNvSpPr txBox="1">
            <a:spLocks noGrp="1"/>
          </p:cNvSpPr>
          <p:nvPr>
            <p:ph type="title"/>
          </p:nvPr>
        </p:nvSpPr>
        <p:spPr>
          <a:xfrm>
            <a:off x="3365221" y="685800"/>
            <a:ext cx="2587446" cy="689930"/>
          </a:xfrm>
          <a:prstGeom prst="rect">
            <a:avLst/>
          </a:prstGeom>
        </p:spPr>
        <p:txBody>
          <a:bodyPr vert="horz" wrap="square" lIns="0" tIns="12698" rIns="0" bIns="0" rtlCol="0">
            <a:spAutoFit/>
          </a:bodyPr>
          <a:lstStyle/>
          <a:p>
            <a:pPr marL="12698">
              <a:spcBef>
                <a:spcPts val="100"/>
              </a:spcBef>
            </a:pPr>
            <a:r>
              <a:rPr dirty="0">
                <a:solidFill>
                  <a:srgbClr val="001F5F"/>
                </a:solidFill>
                <a:uFill>
                  <a:solidFill>
                    <a:srgbClr val="001F5F"/>
                  </a:solidFill>
                </a:uFill>
              </a:rPr>
              <a:t>DFD</a:t>
            </a:r>
            <a:r>
              <a:rPr spc="-50" dirty="0">
                <a:solidFill>
                  <a:srgbClr val="001F5F"/>
                </a:solidFill>
                <a:uFill>
                  <a:solidFill>
                    <a:srgbClr val="001F5F"/>
                  </a:solidFill>
                </a:uFill>
              </a:rPr>
              <a:t> </a:t>
            </a:r>
            <a:r>
              <a:rPr spc="-5" dirty="0">
                <a:solidFill>
                  <a:srgbClr val="001F5F"/>
                </a:solidFill>
                <a:uFill>
                  <a:solidFill>
                    <a:srgbClr val="001F5F"/>
                  </a:solidFill>
                </a:uFill>
              </a:rPr>
              <a:t>3,</a:t>
            </a:r>
            <a:r>
              <a:rPr spc="-45" dirty="0">
                <a:solidFill>
                  <a:srgbClr val="001F5F"/>
                </a:solidFill>
                <a:uFill>
                  <a:solidFill>
                    <a:srgbClr val="001F5F"/>
                  </a:solidFill>
                </a:uFill>
              </a:rPr>
              <a:t> </a:t>
            </a:r>
            <a:r>
              <a:rPr dirty="0">
                <a:solidFill>
                  <a:srgbClr val="001F5F"/>
                </a:solidFill>
                <a:uFill>
                  <a:solidFill>
                    <a:srgbClr val="001F5F"/>
                  </a:solidFill>
                </a:uFill>
              </a:rPr>
              <a:t>4</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21336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dirty="0" smtClean="0"/>
              <a:t>Developing/Creating </a:t>
            </a:r>
            <a:r>
              <a:rPr lang="en-US" sz="3600" dirty="0"/>
              <a:t>Data Flow Diagrams</a:t>
            </a:r>
            <a:endParaRPr lang="en-US" dirty="0"/>
          </a:p>
        </p:txBody>
      </p:sp>
      <p:sp>
        <p:nvSpPr>
          <p:cNvPr id="3075" name="Text Box 3"/>
          <p:cNvSpPr txBox="1">
            <a:spLocks noChangeArrowheads="1"/>
          </p:cNvSpPr>
          <p:nvPr/>
        </p:nvSpPr>
        <p:spPr bwMode="auto">
          <a:xfrm>
            <a:off x="754380" y="924561"/>
            <a:ext cx="93040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a:t>Steps:</a:t>
            </a:r>
          </a:p>
        </p:txBody>
      </p:sp>
      <p:sp>
        <p:nvSpPr>
          <p:cNvPr id="3076" name="Text Box 4"/>
          <p:cNvSpPr txBox="1">
            <a:spLocks noChangeArrowheads="1"/>
          </p:cNvSpPr>
          <p:nvPr/>
        </p:nvSpPr>
        <p:spPr bwMode="auto">
          <a:xfrm>
            <a:off x="586740" y="1635761"/>
            <a:ext cx="9220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2800" dirty="0"/>
              <a:t>Create a list of activities</a:t>
            </a:r>
          </a:p>
          <a:p>
            <a:pPr eaLnBrk="1" hangingPunct="1">
              <a:spcBef>
                <a:spcPct val="50000"/>
              </a:spcBef>
              <a:buFontTx/>
              <a:buAutoNum type="arabicPeriod"/>
            </a:pPr>
            <a:r>
              <a:rPr lang="en-US" sz="2800" dirty="0"/>
              <a:t>Construct Context </a:t>
            </a:r>
            <a:r>
              <a:rPr lang="en-US" sz="2800" dirty="0" smtClean="0"/>
              <a:t>Level/Level 0 </a:t>
            </a:r>
            <a:r>
              <a:rPr lang="en-US" sz="2800" dirty="0"/>
              <a:t>DFD</a:t>
            </a:r>
            <a:br>
              <a:rPr lang="en-US" sz="2800" dirty="0"/>
            </a:br>
            <a:r>
              <a:rPr lang="en-US" sz="2800" dirty="0"/>
              <a:t>(identifies external entities and processes)</a:t>
            </a:r>
          </a:p>
          <a:p>
            <a:pPr eaLnBrk="1" hangingPunct="1">
              <a:spcBef>
                <a:spcPct val="50000"/>
              </a:spcBef>
              <a:buFontTx/>
              <a:buAutoNum type="arabicPeriod"/>
            </a:pPr>
            <a:r>
              <a:rPr lang="en-US" sz="2800" dirty="0"/>
              <a:t>Construct Level </a:t>
            </a:r>
            <a:r>
              <a:rPr lang="en-US" sz="2800" dirty="0" smtClean="0"/>
              <a:t>1 </a:t>
            </a:r>
            <a:r>
              <a:rPr lang="en-US" sz="2800" dirty="0"/>
              <a:t>DFD </a:t>
            </a:r>
            <a:br>
              <a:rPr lang="en-US" sz="2800" dirty="0"/>
            </a:br>
            <a:r>
              <a:rPr lang="en-US" sz="2800" dirty="0"/>
              <a:t>(identifies manageable sub process )</a:t>
            </a:r>
          </a:p>
          <a:p>
            <a:pPr eaLnBrk="1" hangingPunct="1">
              <a:spcBef>
                <a:spcPct val="50000"/>
              </a:spcBef>
              <a:buFontTx/>
              <a:buAutoNum type="arabicPeriod"/>
            </a:pPr>
            <a:r>
              <a:rPr lang="en-US" sz="2800" dirty="0"/>
              <a:t>Construct Level </a:t>
            </a:r>
            <a:r>
              <a:rPr lang="en-US" sz="2800" dirty="0" smtClean="0"/>
              <a:t>2- </a:t>
            </a:r>
            <a:r>
              <a:rPr lang="en-US" sz="2800" dirty="0"/>
              <a:t>n DFD </a:t>
            </a:r>
            <a:br>
              <a:rPr lang="en-US" sz="2800" dirty="0"/>
            </a:br>
            <a:r>
              <a:rPr lang="en-US" sz="2800" dirty="0"/>
              <a:t>(identifies actual data flows and data stores )</a:t>
            </a:r>
          </a:p>
          <a:p>
            <a:pPr eaLnBrk="1" hangingPunct="1">
              <a:spcBef>
                <a:spcPct val="50000"/>
              </a:spcBef>
              <a:buFontTx/>
              <a:buAutoNum type="arabicPeriod"/>
            </a:pPr>
            <a:r>
              <a:rPr lang="en-US" sz="2800" dirty="0"/>
              <a:t>Check against rules of DFD</a:t>
            </a:r>
          </a:p>
        </p:txBody>
      </p:sp>
    </p:spTree>
    <p:extLst>
      <p:ext uri="{BB962C8B-B14F-4D97-AF65-F5344CB8AC3E}">
        <p14:creationId xmlns:p14="http://schemas.microsoft.com/office/powerpoint/2010/main" val="49797825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57409" y="256329"/>
            <a:ext cx="7543800" cy="1066800"/>
          </a:xfrm>
          <a:noFill/>
        </p:spPr>
        <p:txBody>
          <a:bodyPr lIns="92075" tIns="46038" rIns="92075" bIns="46038"/>
          <a:lstStyle/>
          <a:p>
            <a:pPr eaLnBrk="1" hangingPunct="1"/>
            <a:r>
              <a:rPr lang="en-US" sz="3600" smtClean="0"/>
              <a:t>DFD Naming Guidelines</a:t>
            </a:r>
          </a:p>
        </p:txBody>
      </p:sp>
      <p:sp>
        <p:nvSpPr>
          <p:cNvPr id="4099" name="Rectangle 3"/>
          <p:cNvSpPr>
            <a:spLocks noGrp="1" noChangeArrowheads="1"/>
          </p:cNvSpPr>
          <p:nvPr>
            <p:ph type="body" idx="1"/>
          </p:nvPr>
        </p:nvSpPr>
        <p:spPr>
          <a:xfrm>
            <a:off x="1019810" y="1635761"/>
            <a:ext cx="7673023" cy="4081992"/>
          </a:xfrm>
          <a:noFill/>
        </p:spPr>
        <p:txBody>
          <a:bodyPr lIns="92075" tIns="46038" rIns="92075" bIns="46038"/>
          <a:lstStyle/>
          <a:p>
            <a:pPr eaLnBrk="1" hangingPunct="1">
              <a:lnSpc>
                <a:spcPct val="120000"/>
              </a:lnSpc>
            </a:pPr>
            <a:r>
              <a:rPr lang="en-US" sz="2800" smtClean="0"/>
              <a:t>External Entity  </a:t>
            </a:r>
            <a:r>
              <a:rPr lang="en-US" sz="2800" smtClean="0">
                <a:sym typeface="Wingdings" pitchFamily="2" charset="2"/>
              </a:rPr>
              <a:t></a:t>
            </a:r>
            <a:r>
              <a:rPr lang="en-US" sz="2800" smtClean="0"/>
              <a:t> Noun</a:t>
            </a:r>
          </a:p>
          <a:p>
            <a:pPr eaLnBrk="1" hangingPunct="1">
              <a:lnSpc>
                <a:spcPct val="120000"/>
              </a:lnSpc>
            </a:pPr>
            <a:r>
              <a:rPr lang="en-US" sz="2800" smtClean="0"/>
              <a:t>Data Flow  </a:t>
            </a:r>
            <a:r>
              <a:rPr lang="en-US" sz="2800" smtClean="0">
                <a:sym typeface="Wingdings" pitchFamily="2" charset="2"/>
              </a:rPr>
              <a:t></a:t>
            </a:r>
            <a:r>
              <a:rPr lang="en-US" sz="2800" smtClean="0"/>
              <a:t> Names of data</a:t>
            </a:r>
          </a:p>
          <a:p>
            <a:pPr eaLnBrk="1" hangingPunct="1">
              <a:lnSpc>
                <a:spcPct val="120000"/>
              </a:lnSpc>
            </a:pPr>
            <a:r>
              <a:rPr lang="en-US" sz="2800" smtClean="0"/>
              <a:t>Process </a:t>
            </a:r>
            <a:r>
              <a:rPr lang="en-US" sz="2800" smtClean="0">
                <a:sym typeface="Wingdings" pitchFamily="2" charset="2"/>
              </a:rPr>
              <a:t> verb phrase</a:t>
            </a:r>
            <a:endParaRPr lang="en-US" sz="2800" smtClean="0"/>
          </a:p>
          <a:p>
            <a:pPr lvl="1" eaLnBrk="1" hangingPunct="1">
              <a:lnSpc>
                <a:spcPct val="120000"/>
              </a:lnSpc>
            </a:pPr>
            <a:r>
              <a:rPr lang="en-US" sz="2400" smtClean="0"/>
              <a:t>a system name</a:t>
            </a:r>
          </a:p>
          <a:p>
            <a:pPr lvl="1" eaLnBrk="1" hangingPunct="1">
              <a:lnSpc>
                <a:spcPct val="120000"/>
              </a:lnSpc>
            </a:pPr>
            <a:r>
              <a:rPr lang="en-US" sz="2400" smtClean="0"/>
              <a:t>a subsystem name</a:t>
            </a:r>
          </a:p>
          <a:p>
            <a:pPr eaLnBrk="1" hangingPunct="1">
              <a:lnSpc>
                <a:spcPct val="120000"/>
              </a:lnSpc>
            </a:pPr>
            <a:r>
              <a:rPr lang="en-US" sz="2800" smtClean="0"/>
              <a:t>Data Store  </a:t>
            </a:r>
            <a:r>
              <a:rPr lang="en-US" sz="2800" smtClean="0">
                <a:sym typeface="Wingdings" pitchFamily="2" charset="2"/>
              </a:rPr>
              <a:t></a:t>
            </a:r>
            <a:r>
              <a:rPr lang="en-US" sz="2800" smtClean="0"/>
              <a:t> Noun</a:t>
            </a:r>
          </a:p>
        </p:txBody>
      </p:sp>
    </p:spTree>
    <p:extLst>
      <p:ext uri="{BB962C8B-B14F-4D97-AF65-F5344CB8AC3E}">
        <p14:creationId xmlns:p14="http://schemas.microsoft.com/office/powerpoint/2010/main" val="189834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7517"/>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0" y="1280160"/>
            <a:ext cx="10058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dirty="0" smtClean="0"/>
              <a:t>Developing/Creating </a:t>
            </a:r>
            <a:r>
              <a:rPr lang="en-US" sz="3600" dirty="0"/>
              <a:t>Data Flow Diagrams</a:t>
            </a:r>
          </a:p>
          <a:p>
            <a:pPr algn="ctr" eaLnBrk="1" hangingPunct="1">
              <a:spcBef>
                <a:spcPct val="50000"/>
              </a:spcBef>
            </a:pPr>
            <a:r>
              <a:rPr lang="en-US" sz="3600" dirty="0"/>
              <a:t>Lemonade Stand Example</a:t>
            </a:r>
            <a:endParaRPr lang="en-US" dirty="0"/>
          </a:p>
        </p:txBody>
      </p:sp>
    </p:spTree>
    <p:extLst>
      <p:ext uri="{BB962C8B-B14F-4D97-AF65-F5344CB8AC3E}">
        <p14:creationId xmlns:p14="http://schemas.microsoft.com/office/powerpoint/2010/main" val="263184938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endParaRPr lang="en-US"/>
          </a:p>
        </p:txBody>
      </p:sp>
      <p:sp>
        <p:nvSpPr>
          <p:cNvPr id="6147" name="Text Box 3"/>
          <p:cNvSpPr txBox="1">
            <a:spLocks noChangeArrowheads="1"/>
          </p:cNvSpPr>
          <p:nvPr/>
        </p:nvSpPr>
        <p:spPr bwMode="auto">
          <a:xfrm>
            <a:off x="3688080" y="853440"/>
            <a:ext cx="6370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Steps:</a:t>
            </a:r>
          </a:p>
        </p:txBody>
      </p:sp>
      <p:sp>
        <p:nvSpPr>
          <p:cNvPr id="6148" name="Line 4"/>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Text Box 5"/>
          <p:cNvSpPr txBox="1">
            <a:spLocks noChangeArrowheads="1"/>
          </p:cNvSpPr>
          <p:nvPr/>
        </p:nvSpPr>
        <p:spPr bwMode="auto">
          <a:xfrm>
            <a:off x="3771900" y="1351280"/>
            <a:ext cx="62865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914400" indent="-4572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2000" dirty="0"/>
              <a:t>Create a list of activities</a:t>
            </a:r>
            <a:endParaRPr lang="en-US" altLang="ko-KR" sz="2000" dirty="0">
              <a:ea typeface="굴림" charset="-127"/>
            </a:endParaRPr>
          </a:p>
          <a:p>
            <a:pPr lvl="1" eaLnBrk="1" hangingPunct="1">
              <a:spcBef>
                <a:spcPct val="50000"/>
              </a:spcBef>
              <a:buFontTx/>
              <a:buChar char="•"/>
            </a:pPr>
            <a:r>
              <a:rPr lang="en-US" altLang="ko-KR" sz="2000" dirty="0">
                <a:ea typeface="굴림" charset="-127"/>
              </a:rPr>
              <a:t>Old way: no Use-Case Diagram</a:t>
            </a:r>
          </a:p>
          <a:p>
            <a:pPr lvl="1" eaLnBrk="1" hangingPunct="1">
              <a:spcBef>
                <a:spcPct val="50000"/>
              </a:spcBef>
              <a:buFontTx/>
              <a:buChar char="•"/>
            </a:pPr>
            <a:r>
              <a:rPr lang="en-US" altLang="ko-KR" sz="2000" dirty="0">
                <a:ea typeface="굴림" charset="-127"/>
              </a:rPr>
              <a:t>New way: use Use-Case Diagram</a:t>
            </a:r>
            <a:endParaRPr lang="en-US" sz="2000" dirty="0"/>
          </a:p>
          <a:p>
            <a:pPr eaLnBrk="1" hangingPunct="1">
              <a:spcBef>
                <a:spcPct val="50000"/>
              </a:spcBef>
              <a:buFontTx/>
              <a:buAutoNum type="arabicPeriod"/>
            </a:pPr>
            <a:r>
              <a:rPr lang="en-US" sz="2000" dirty="0"/>
              <a:t>Construct Context </a:t>
            </a:r>
            <a:r>
              <a:rPr lang="en-US" sz="2000" dirty="0" smtClean="0"/>
              <a:t>Level/Level 0 </a:t>
            </a:r>
            <a:r>
              <a:rPr lang="en-US" sz="2000" dirty="0"/>
              <a:t>DFD</a:t>
            </a:r>
            <a:br>
              <a:rPr lang="en-US" sz="2000" dirty="0"/>
            </a:br>
            <a:r>
              <a:rPr lang="en-US" sz="2000" dirty="0"/>
              <a:t>(identifies sources and sink)</a:t>
            </a:r>
          </a:p>
          <a:p>
            <a:pPr eaLnBrk="1" hangingPunct="1">
              <a:spcBef>
                <a:spcPct val="50000"/>
              </a:spcBef>
              <a:buFontTx/>
              <a:buAutoNum type="arabicPeriod"/>
            </a:pPr>
            <a:r>
              <a:rPr lang="en-US" sz="2000" dirty="0"/>
              <a:t>Construct Level </a:t>
            </a:r>
            <a:r>
              <a:rPr lang="en-US" sz="2000" dirty="0" smtClean="0"/>
              <a:t>1 </a:t>
            </a:r>
            <a:r>
              <a:rPr lang="en-US" sz="2000" dirty="0"/>
              <a:t>DFD </a:t>
            </a:r>
            <a:br>
              <a:rPr lang="en-US" sz="2000" dirty="0"/>
            </a:br>
            <a:r>
              <a:rPr lang="en-US" sz="2000" dirty="0"/>
              <a:t>(identifies manageable sub processes )</a:t>
            </a:r>
          </a:p>
          <a:p>
            <a:pPr eaLnBrk="1" hangingPunct="1">
              <a:spcBef>
                <a:spcPct val="50000"/>
              </a:spcBef>
              <a:buFontTx/>
              <a:buAutoNum type="arabicPeriod"/>
            </a:pPr>
            <a:r>
              <a:rPr lang="en-US" sz="2000" dirty="0"/>
              <a:t>Construct Level </a:t>
            </a:r>
            <a:r>
              <a:rPr lang="en-US" sz="2000" dirty="0" smtClean="0"/>
              <a:t>2- </a:t>
            </a:r>
            <a:r>
              <a:rPr lang="en-US" sz="2000" dirty="0"/>
              <a:t>n DFD </a:t>
            </a:r>
            <a:br>
              <a:rPr lang="en-US" sz="2000" dirty="0"/>
            </a:br>
            <a:r>
              <a:rPr lang="en-US" sz="2000" dirty="0"/>
              <a:t>(identifies actual data flows and data stores )</a:t>
            </a:r>
          </a:p>
        </p:txBody>
      </p:sp>
      <p:sp>
        <p:nvSpPr>
          <p:cNvPr id="6150" name="Text Box 6"/>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6151" name="Picture 7" descr="j0297517"/>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8"/>
          <p:cNvSpPr txBox="1">
            <a:spLocks noChangeArrowheads="1"/>
          </p:cNvSpPr>
          <p:nvPr/>
        </p:nvSpPr>
        <p:spPr bwMode="auto">
          <a:xfrm>
            <a:off x="251460" y="1351280"/>
            <a:ext cx="34366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The operations of a simple lemonade stand will be used to demonstrate the creation of dataflow diagrams.</a:t>
            </a:r>
          </a:p>
        </p:txBody>
      </p:sp>
    </p:spTree>
    <p:extLst>
      <p:ext uri="{BB962C8B-B14F-4D97-AF65-F5344CB8AC3E}">
        <p14:creationId xmlns:p14="http://schemas.microsoft.com/office/powerpoint/2010/main" val="108110469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endParaRPr lang="en-US"/>
          </a:p>
        </p:txBody>
      </p:sp>
      <p:sp>
        <p:nvSpPr>
          <p:cNvPr id="7171" name="Line 3"/>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Text Box 4"/>
          <p:cNvSpPr txBox="1">
            <a:spLocks noChangeArrowheads="1"/>
          </p:cNvSpPr>
          <p:nvPr/>
        </p:nvSpPr>
        <p:spPr bwMode="auto">
          <a:xfrm>
            <a:off x="3771900" y="853440"/>
            <a:ext cx="6286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2000"/>
              <a:t>Create a list of activities</a:t>
            </a:r>
          </a:p>
        </p:txBody>
      </p:sp>
      <p:sp>
        <p:nvSpPr>
          <p:cNvPr id="7173" name="Text Box 5"/>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7174" name="Picture 6" descr="j0297517"/>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 Box 7"/>
          <p:cNvSpPr txBox="1">
            <a:spLocks noChangeArrowheads="1"/>
          </p:cNvSpPr>
          <p:nvPr/>
        </p:nvSpPr>
        <p:spPr bwMode="auto">
          <a:xfrm>
            <a:off x="251460" y="1351280"/>
            <a:ext cx="34366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Think through the activities that take place at a lemonade stand.</a:t>
            </a:r>
          </a:p>
        </p:txBody>
      </p:sp>
      <p:sp>
        <p:nvSpPr>
          <p:cNvPr id="7176" name="Text Box 8"/>
          <p:cNvSpPr txBox="1">
            <a:spLocks noChangeArrowheads="1"/>
          </p:cNvSpPr>
          <p:nvPr/>
        </p:nvSpPr>
        <p:spPr bwMode="auto">
          <a:xfrm>
            <a:off x="4358640" y="2346960"/>
            <a:ext cx="3939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Customer Order</a:t>
            </a:r>
          </a:p>
          <a:p>
            <a:pPr eaLnBrk="1" hangingPunct="1"/>
            <a:r>
              <a:rPr lang="en-US" sz="2000"/>
              <a:t>Serve Product</a:t>
            </a:r>
          </a:p>
          <a:p>
            <a:pPr eaLnBrk="1" hangingPunct="1"/>
            <a:r>
              <a:rPr lang="en-US" sz="2000"/>
              <a:t>Collect Payment</a:t>
            </a:r>
          </a:p>
          <a:p>
            <a:pPr eaLnBrk="1" hangingPunct="1"/>
            <a:r>
              <a:rPr lang="en-US" sz="2000"/>
              <a:t>Produce Product</a:t>
            </a:r>
          </a:p>
          <a:p>
            <a:pPr eaLnBrk="1" hangingPunct="1"/>
            <a:r>
              <a:rPr lang="en-US" sz="2000"/>
              <a:t>Store Product</a:t>
            </a:r>
          </a:p>
          <a:p>
            <a:pPr eaLnBrk="1" hangingPunct="1"/>
            <a:endParaRPr lang="en-US" sz="2000"/>
          </a:p>
        </p:txBody>
      </p:sp>
    </p:spTree>
    <p:extLst>
      <p:ext uri="{BB962C8B-B14F-4D97-AF65-F5344CB8AC3E}">
        <p14:creationId xmlns:p14="http://schemas.microsoft.com/office/powerpoint/2010/main" val="156741577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endParaRPr lang="en-US"/>
          </a:p>
        </p:txBody>
      </p:sp>
      <p:sp>
        <p:nvSpPr>
          <p:cNvPr id="8195" name="Line 3"/>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Text Box 4"/>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8197" name="Picture 5" descr="j0297517"/>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Also think of the additional activities needed to support the basic activities.</a:t>
            </a:r>
          </a:p>
        </p:txBody>
      </p:sp>
      <p:sp>
        <p:nvSpPr>
          <p:cNvPr id="8199" name="Text Box 7"/>
          <p:cNvSpPr txBox="1">
            <a:spLocks noChangeArrowheads="1"/>
          </p:cNvSpPr>
          <p:nvPr/>
        </p:nvSpPr>
        <p:spPr bwMode="auto">
          <a:xfrm>
            <a:off x="4358640" y="2346960"/>
            <a:ext cx="393954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Customer Order</a:t>
            </a:r>
          </a:p>
          <a:p>
            <a:pPr eaLnBrk="1" hangingPunct="1"/>
            <a:r>
              <a:rPr lang="en-US" sz="2000"/>
              <a:t>Serve Product</a:t>
            </a:r>
          </a:p>
          <a:p>
            <a:pPr eaLnBrk="1" hangingPunct="1"/>
            <a:r>
              <a:rPr lang="en-US" sz="2000"/>
              <a:t>Collect Payment</a:t>
            </a:r>
          </a:p>
          <a:p>
            <a:pPr eaLnBrk="1" hangingPunct="1"/>
            <a:r>
              <a:rPr lang="en-US" sz="2000"/>
              <a:t>Produce Product</a:t>
            </a:r>
          </a:p>
          <a:p>
            <a:pPr eaLnBrk="1" hangingPunct="1"/>
            <a:r>
              <a:rPr lang="en-US" sz="2000"/>
              <a:t>Store Product</a:t>
            </a:r>
          </a:p>
          <a:p>
            <a:pPr eaLnBrk="1" hangingPunct="1"/>
            <a:r>
              <a:rPr lang="en-US" sz="2000"/>
              <a:t>Order Raw Materials</a:t>
            </a:r>
          </a:p>
          <a:p>
            <a:pPr eaLnBrk="1" hangingPunct="1"/>
            <a:r>
              <a:rPr lang="en-US" sz="2000"/>
              <a:t>Pay for Raw Materials</a:t>
            </a:r>
          </a:p>
          <a:p>
            <a:pPr eaLnBrk="1" hangingPunct="1"/>
            <a:r>
              <a:rPr lang="en-US" sz="2000"/>
              <a:t>Pay for Labor</a:t>
            </a:r>
          </a:p>
          <a:p>
            <a:pPr eaLnBrk="1" hangingPunct="1"/>
            <a:endParaRPr lang="en-US" sz="2000"/>
          </a:p>
        </p:txBody>
      </p:sp>
      <p:sp>
        <p:nvSpPr>
          <p:cNvPr id="8200" name="Text Box 8"/>
          <p:cNvSpPr txBox="1">
            <a:spLocks noChangeArrowheads="1"/>
          </p:cNvSpPr>
          <p:nvPr/>
        </p:nvSpPr>
        <p:spPr bwMode="auto">
          <a:xfrm>
            <a:off x="3771900" y="853440"/>
            <a:ext cx="6286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2000"/>
              <a:t>Create a list of activities</a:t>
            </a:r>
          </a:p>
        </p:txBody>
      </p:sp>
    </p:spTree>
    <p:extLst>
      <p:ext uri="{BB962C8B-B14F-4D97-AF65-F5344CB8AC3E}">
        <p14:creationId xmlns:p14="http://schemas.microsoft.com/office/powerpoint/2010/main" val="56772136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endParaRPr lang="en-US"/>
          </a:p>
        </p:txBody>
      </p:sp>
      <p:sp>
        <p:nvSpPr>
          <p:cNvPr id="9219" name="Line 3"/>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Text Box 4"/>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9221" name="Picture 5" descr="j0297517"/>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Group these activities in some logical fashion, possibly functional areas.</a:t>
            </a:r>
          </a:p>
        </p:txBody>
      </p:sp>
      <p:sp>
        <p:nvSpPr>
          <p:cNvPr id="9223" name="Text Box 7"/>
          <p:cNvSpPr txBox="1">
            <a:spLocks noChangeArrowheads="1"/>
          </p:cNvSpPr>
          <p:nvPr/>
        </p:nvSpPr>
        <p:spPr bwMode="auto">
          <a:xfrm>
            <a:off x="4358640" y="2346960"/>
            <a:ext cx="39395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Customer Order</a:t>
            </a:r>
          </a:p>
          <a:p>
            <a:pPr eaLnBrk="1" hangingPunct="1"/>
            <a:r>
              <a:rPr lang="en-US" sz="2000"/>
              <a:t>Serve Product</a:t>
            </a:r>
          </a:p>
          <a:p>
            <a:pPr eaLnBrk="1" hangingPunct="1"/>
            <a:r>
              <a:rPr lang="en-US" sz="2000"/>
              <a:t>Collect Payment</a:t>
            </a:r>
          </a:p>
          <a:p>
            <a:pPr eaLnBrk="1" hangingPunct="1"/>
            <a:endParaRPr lang="en-US" sz="2000"/>
          </a:p>
          <a:p>
            <a:pPr eaLnBrk="1" hangingPunct="1"/>
            <a:r>
              <a:rPr lang="en-US" sz="2000"/>
              <a:t>Produce Product</a:t>
            </a:r>
          </a:p>
          <a:p>
            <a:pPr eaLnBrk="1" hangingPunct="1"/>
            <a:r>
              <a:rPr lang="en-US" sz="2000"/>
              <a:t>Store Product</a:t>
            </a:r>
          </a:p>
          <a:p>
            <a:pPr eaLnBrk="1" hangingPunct="1"/>
            <a:endParaRPr lang="en-US" sz="2000"/>
          </a:p>
          <a:p>
            <a:pPr eaLnBrk="1" hangingPunct="1"/>
            <a:r>
              <a:rPr lang="en-US" sz="2000"/>
              <a:t>Order Raw Materials</a:t>
            </a:r>
          </a:p>
          <a:p>
            <a:pPr eaLnBrk="1" hangingPunct="1"/>
            <a:r>
              <a:rPr lang="en-US" sz="2000"/>
              <a:t>Pay for Raw Materials</a:t>
            </a:r>
          </a:p>
          <a:p>
            <a:pPr eaLnBrk="1" hangingPunct="1"/>
            <a:endParaRPr lang="en-US" sz="2000"/>
          </a:p>
          <a:p>
            <a:pPr eaLnBrk="1" hangingPunct="1"/>
            <a:r>
              <a:rPr lang="en-US" sz="2000"/>
              <a:t>Pay for Labor</a:t>
            </a:r>
          </a:p>
          <a:p>
            <a:pPr eaLnBrk="1" hangingPunct="1"/>
            <a:endParaRPr lang="en-US" sz="2000"/>
          </a:p>
        </p:txBody>
      </p:sp>
      <p:sp>
        <p:nvSpPr>
          <p:cNvPr id="9224" name="Text Box 8"/>
          <p:cNvSpPr txBox="1">
            <a:spLocks noChangeArrowheads="1"/>
          </p:cNvSpPr>
          <p:nvPr/>
        </p:nvSpPr>
        <p:spPr bwMode="auto">
          <a:xfrm>
            <a:off x="3771900" y="853440"/>
            <a:ext cx="6286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2000"/>
              <a:t>Create a list of activities</a:t>
            </a:r>
          </a:p>
        </p:txBody>
      </p:sp>
    </p:spTree>
    <p:extLst>
      <p:ext uri="{BB962C8B-B14F-4D97-AF65-F5344CB8AC3E}">
        <p14:creationId xmlns:p14="http://schemas.microsoft.com/office/powerpoint/2010/main" val="32151711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1" y="762000"/>
            <a:ext cx="8077200" cy="689930"/>
          </a:xfrm>
          <a:prstGeom prst="rect">
            <a:avLst/>
          </a:prstGeom>
        </p:spPr>
        <p:txBody>
          <a:bodyPr vert="horz" wrap="square" lIns="0" tIns="12698" rIns="0" bIns="0" rtlCol="0">
            <a:spAutoFit/>
          </a:bodyPr>
          <a:lstStyle/>
          <a:p>
            <a:pPr marL="12698">
              <a:spcBef>
                <a:spcPts val="100"/>
              </a:spcBef>
            </a:pPr>
            <a:r>
              <a:rPr spc="-35" dirty="0">
                <a:solidFill>
                  <a:srgbClr val="001F5F"/>
                </a:solidFill>
                <a:uFill>
                  <a:solidFill>
                    <a:srgbClr val="001F5F"/>
                  </a:solidFill>
                </a:uFill>
              </a:rPr>
              <a:t>The</a:t>
            </a:r>
            <a:r>
              <a:rPr spc="-145" dirty="0">
                <a:solidFill>
                  <a:srgbClr val="001F5F"/>
                </a:solidFill>
                <a:uFill>
                  <a:solidFill>
                    <a:srgbClr val="001F5F"/>
                  </a:solidFill>
                </a:uFill>
              </a:rPr>
              <a:t> </a:t>
            </a:r>
            <a:r>
              <a:rPr spc="-40" dirty="0">
                <a:solidFill>
                  <a:srgbClr val="001F5F"/>
                </a:solidFill>
                <a:uFill>
                  <a:solidFill>
                    <a:srgbClr val="001F5F"/>
                  </a:solidFill>
                </a:uFill>
              </a:rPr>
              <a:t>Flow</a:t>
            </a:r>
            <a:r>
              <a:rPr spc="-140" dirty="0">
                <a:solidFill>
                  <a:srgbClr val="001F5F"/>
                </a:solidFill>
                <a:uFill>
                  <a:solidFill>
                    <a:srgbClr val="001F5F"/>
                  </a:solidFill>
                </a:uFill>
              </a:rPr>
              <a:t> </a:t>
            </a:r>
            <a:r>
              <a:rPr spc="-40" dirty="0" smtClean="0">
                <a:solidFill>
                  <a:srgbClr val="001F5F"/>
                </a:solidFill>
                <a:uFill>
                  <a:solidFill>
                    <a:srgbClr val="001F5F"/>
                  </a:solidFill>
                </a:uFill>
              </a:rPr>
              <a:t>Model</a:t>
            </a:r>
            <a:r>
              <a:rPr lang="en-US" spc="-40" dirty="0" smtClean="0">
                <a:solidFill>
                  <a:srgbClr val="001F5F"/>
                </a:solidFill>
                <a:uFill>
                  <a:solidFill>
                    <a:srgbClr val="001F5F"/>
                  </a:solidFill>
                </a:uFill>
              </a:rPr>
              <a:t>/Basic Structure </a:t>
            </a:r>
            <a:endParaRPr dirty="0"/>
          </a:p>
        </p:txBody>
      </p:sp>
      <p:sp>
        <p:nvSpPr>
          <p:cNvPr id="3" name="object 3"/>
          <p:cNvSpPr txBox="1"/>
          <p:nvPr/>
        </p:nvSpPr>
        <p:spPr>
          <a:xfrm>
            <a:off x="9530124" y="5952698"/>
            <a:ext cx="102265" cy="180817"/>
          </a:xfrm>
          <a:prstGeom prst="rect">
            <a:avLst/>
          </a:prstGeom>
        </p:spPr>
        <p:txBody>
          <a:bodyPr vert="horz" wrap="square" lIns="0" tIns="11428" rIns="0" bIns="0" rtlCol="0">
            <a:spAutoFit/>
          </a:bodyPr>
          <a:lstStyle/>
          <a:p>
            <a:pPr marL="12698">
              <a:spcBef>
                <a:spcPts val="90"/>
              </a:spcBef>
            </a:pPr>
            <a:r>
              <a:rPr sz="1100" spc="-5" dirty="0">
                <a:solidFill>
                  <a:srgbClr val="FFFFFF"/>
                </a:solidFill>
                <a:latin typeface="Calibri"/>
                <a:cs typeface="Calibri"/>
              </a:rPr>
              <a:t>4</a:t>
            </a:r>
            <a:endParaRPr sz="1100">
              <a:latin typeface="Calibri"/>
              <a:cs typeface="Calibri"/>
            </a:endParaRPr>
          </a:p>
        </p:txBody>
      </p:sp>
      <p:grpSp>
        <p:nvGrpSpPr>
          <p:cNvPr id="4" name="object 4"/>
          <p:cNvGrpSpPr/>
          <p:nvPr/>
        </p:nvGrpSpPr>
        <p:grpSpPr>
          <a:xfrm>
            <a:off x="1953404" y="1997336"/>
            <a:ext cx="6870672" cy="1139771"/>
            <a:chOff x="1770888" y="2132076"/>
            <a:chExt cx="6228715" cy="1216660"/>
          </a:xfrm>
        </p:grpSpPr>
        <p:pic>
          <p:nvPicPr>
            <p:cNvPr id="5" name="object 5"/>
            <p:cNvPicPr/>
            <p:nvPr/>
          </p:nvPicPr>
          <p:blipFill>
            <a:blip r:embed="rId2" cstate="print"/>
            <a:stretch>
              <a:fillRect/>
            </a:stretch>
          </p:blipFill>
          <p:spPr>
            <a:xfrm>
              <a:off x="1770888" y="2132076"/>
              <a:ext cx="2961132" cy="789432"/>
            </a:xfrm>
            <a:prstGeom prst="rect">
              <a:avLst/>
            </a:prstGeom>
          </p:spPr>
        </p:pic>
        <p:pic>
          <p:nvPicPr>
            <p:cNvPr id="6" name="object 6"/>
            <p:cNvPicPr/>
            <p:nvPr/>
          </p:nvPicPr>
          <p:blipFill>
            <a:blip r:embed="rId3" cstate="print"/>
            <a:stretch>
              <a:fillRect/>
            </a:stretch>
          </p:blipFill>
          <p:spPr>
            <a:xfrm>
              <a:off x="4262627" y="2132076"/>
              <a:ext cx="588263" cy="789432"/>
            </a:xfrm>
            <a:prstGeom prst="rect">
              <a:avLst/>
            </a:prstGeom>
          </p:spPr>
        </p:pic>
        <p:pic>
          <p:nvPicPr>
            <p:cNvPr id="7" name="object 7"/>
            <p:cNvPicPr/>
            <p:nvPr/>
          </p:nvPicPr>
          <p:blipFill>
            <a:blip r:embed="rId4" cstate="print"/>
            <a:stretch>
              <a:fillRect/>
            </a:stretch>
          </p:blipFill>
          <p:spPr>
            <a:xfrm>
              <a:off x="4381500" y="2132076"/>
              <a:ext cx="3617976" cy="789432"/>
            </a:xfrm>
            <a:prstGeom prst="rect">
              <a:avLst/>
            </a:prstGeom>
          </p:spPr>
        </p:pic>
        <p:pic>
          <p:nvPicPr>
            <p:cNvPr id="8" name="object 8"/>
            <p:cNvPicPr/>
            <p:nvPr/>
          </p:nvPicPr>
          <p:blipFill>
            <a:blip r:embed="rId5" cstate="print"/>
            <a:stretch>
              <a:fillRect/>
            </a:stretch>
          </p:blipFill>
          <p:spPr>
            <a:xfrm>
              <a:off x="1770888" y="2558796"/>
              <a:ext cx="4331208" cy="789432"/>
            </a:xfrm>
            <a:prstGeom prst="rect">
              <a:avLst/>
            </a:prstGeom>
          </p:spPr>
        </p:pic>
      </p:grpSp>
      <p:pic>
        <p:nvPicPr>
          <p:cNvPr id="24" name="object 24"/>
          <p:cNvPicPr/>
          <p:nvPr/>
        </p:nvPicPr>
        <p:blipFill>
          <a:blip r:embed="rId6" cstate="print"/>
          <a:stretch>
            <a:fillRect/>
          </a:stretch>
        </p:blipFill>
        <p:spPr>
          <a:xfrm>
            <a:off x="2888078" y="3784800"/>
            <a:ext cx="986788" cy="528244"/>
          </a:xfrm>
          <a:prstGeom prst="rect">
            <a:avLst/>
          </a:prstGeom>
        </p:spPr>
      </p:pic>
      <p:pic>
        <p:nvPicPr>
          <p:cNvPr id="26" name="object 26"/>
          <p:cNvPicPr/>
          <p:nvPr/>
        </p:nvPicPr>
        <p:blipFill>
          <a:blip r:embed="rId7" cstate="print"/>
          <a:stretch>
            <a:fillRect/>
          </a:stretch>
        </p:blipFill>
        <p:spPr>
          <a:xfrm>
            <a:off x="7310974" y="3804788"/>
            <a:ext cx="1164980" cy="529672"/>
          </a:xfrm>
          <a:prstGeom prst="rect">
            <a:avLst/>
          </a:prstGeom>
        </p:spPr>
      </p:pic>
      <p:pic>
        <p:nvPicPr>
          <p:cNvPr id="25" name="Picture 24" descr="https://media.geeksforgeeks.org/wp-content/uploads/20200421190150/DFDIMG1.png"/>
          <p:cNvPicPr/>
          <p:nvPr/>
        </p:nvPicPr>
        <p:blipFill>
          <a:blip r:embed="rId8">
            <a:extLst>
              <a:ext uri="{28A0092B-C50C-407E-A947-70E740481C1C}">
                <a14:useLocalDpi xmlns:a14="http://schemas.microsoft.com/office/drawing/2010/main" val="0"/>
              </a:ext>
            </a:extLst>
          </a:blip>
          <a:srcRect/>
          <a:stretch>
            <a:fillRect/>
          </a:stretch>
        </p:blipFill>
        <p:spPr bwMode="auto">
          <a:xfrm>
            <a:off x="1695450" y="1828800"/>
            <a:ext cx="6667500" cy="3162300"/>
          </a:xfrm>
          <a:prstGeom prst="rect">
            <a:avLst/>
          </a:prstGeom>
          <a:noFill/>
          <a:ln>
            <a:noFill/>
          </a:ln>
        </p:spPr>
      </p:pic>
    </p:spTree>
    <p:extLst>
      <p:ext uri="{BB962C8B-B14F-4D97-AF65-F5344CB8AC3E}">
        <p14:creationId xmlns:p14="http://schemas.microsoft.com/office/powerpoint/2010/main" val="2006699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p>
        </p:txBody>
      </p:sp>
      <p:sp>
        <p:nvSpPr>
          <p:cNvPr id="10243" name="Line 3"/>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Oval 4"/>
          <p:cNvSpPr>
            <a:spLocks noChangeArrowheads="1"/>
          </p:cNvSpPr>
          <p:nvPr/>
        </p:nvSpPr>
        <p:spPr bwMode="auto">
          <a:xfrm>
            <a:off x="6370320" y="23469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288" rIns="18288" anchor="ctr"/>
          <a:lstStyle/>
          <a:p>
            <a:pPr algn="ctr" eaLnBrk="0" hangingPunct="0"/>
            <a:r>
              <a:rPr lang="en-US" sz="1200" u="sng">
                <a:latin typeface="Arial Narrow" pitchFamily="34" charset="0"/>
              </a:rPr>
              <a:t>0.0</a:t>
            </a:r>
          </a:p>
          <a:p>
            <a:pPr algn="ctr" eaLnBrk="0" hangingPunct="0"/>
            <a:r>
              <a:rPr lang="en-US" sz="1200">
                <a:latin typeface="Arial Narrow" pitchFamily="34" charset="0"/>
              </a:rPr>
              <a:t>Lemonade System</a:t>
            </a:r>
          </a:p>
        </p:txBody>
      </p:sp>
      <p:sp>
        <p:nvSpPr>
          <p:cNvPr id="10245" name="Rectangle 5"/>
          <p:cNvSpPr>
            <a:spLocks noChangeAspect="1" noChangeArrowheads="1"/>
          </p:cNvSpPr>
          <p:nvPr/>
        </p:nvSpPr>
        <p:spPr bwMode="auto">
          <a:xfrm>
            <a:off x="8717280" y="2346960"/>
            <a:ext cx="1005840" cy="853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a:latin typeface="Arial Narrow" pitchFamily="34" charset="0"/>
              </a:rPr>
              <a:t>EMPLOYEE</a:t>
            </a:r>
          </a:p>
        </p:txBody>
      </p:sp>
      <p:sp>
        <p:nvSpPr>
          <p:cNvPr id="10246" name="Rectangle 6"/>
          <p:cNvSpPr>
            <a:spLocks noChangeAspect="1" noChangeArrowheads="1"/>
          </p:cNvSpPr>
          <p:nvPr/>
        </p:nvSpPr>
        <p:spPr bwMode="auto">
          <a:xfrm>
            <a:off x="3939540" y="2346960"/>
            <a:ext cx="1005840" cy="853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a:latin typeface="Arial Narrow" pitchFamily="34" charset="0"/>
              </a:rPr>
              <a:t>CUSTOMER</a:t>
            </a:r>
          </a:p>
        </p:txBody>
      </p:sp>
      <p:cxnSp>
        <p:nvCxnSpPr>
          <p:cNvPr id="10247" name="AutoShape 7"/>
          <p:cNvCxnSpPr>
            <a:cxnSpLocks noChangeShapeType="1"/>
          </p:cNvCxnSpPr>
          <p:nvPr/>
        </p:nvCxnSpPr>
        <p:spPr bwMode="auto">
          <a:xfrm>
            <a:off x="7292340" y="3022600"/>
            <a:ext cx="1320165" cy="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0248" name="Text Box 8"/>
          <p:cNvSpPr txBox="1">
            <a:spLocks noChangeArrowheads="1"/>
          </p:cNvSpPr>
          <p:nvPr/>
        </p:nvSpPr>
        <p:spPr bwMode="auto">
          <a:xfrm>
            <a:off x="7124700" y="280924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Pay</a:t>
            </a:r>
          </a:p>
        </p:txBody>
      </p:sp>
      <p:cxnSp>
        <p:nvCxnSpPr>
          <p:cNvPr id="10249" name="AutoShape 9"/>
          <p:cNvCxnSpPr>
            <a:cxnSpLocks noChangeShapeType="1"/>
          </p:cNvCxnSpPr>
          <p:nvPr/>
        </p:nvCxnSpPr>
        <p:spPr bwMode="auto">
          <a:xfrm>
            <a:off x="4955858" y="3058160"/>
            <a:ext cx="1403985" cy="0"/>
          </a:xfrm>
          <a:prstGeom prst="straightConnector1">
            <a:avLst/>
          </a:prstGeom>
          <a:noFill/>
          <a:ln w="15875">
            <a:solidFill>
              <a:srgbClr val="000000"/>
            </a:solidFill>
            <a:round/>
            <a:headEnd type="none" w="lg" len="sm"/>
            <a:tailEnd type="stealth" w="lg" len="sm"/>
          </a:ln>
          <a:extLst>
            <a:ext uri="{909E8E84-426E-40DD-AFC4-6F175D3DCCD1}">
              <a14:hiddenFill xmlns:a14="http://schemas.microsoft.com/office/drawing/2010/main">
                <a:noFill/>
              </a14:hiddenFill>
            </a:ext>
          </a:extLst>
        </p:spPr>
      </p:cxnSp>
      <p:sp>
        <p:nvSpPr>
          <p:cNvPr id="10250" name="Text Box 10"/>
          <p:cNvSpPr txBox="1">
            <a:spLocks noChangeArrowheads="1"/>
          </p:cNvSpPr>
          <p:nvPr/>
        </p:nvSpPr>
        <p:spPr bwMode="auto">
          <a:xfrm>
            <a:off x="4777740" y="302260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Payment</a:t>
            </a:r>
          </a:p>
        </p:txBody>
      </p:sp>
      <p:cxnSp>
        <p:nvCxnSpPr>
          <p:cNvPr id="10251" name="AutoShape 11"/>
          <p:cNvCxnSpPr>
            <a:cxnSpLocks noChangeShapeType="1"/>
          </p:cNvCxnSpPr>
          <p:nvPr/>
        </p:nvCxnSpPr>
        <p:spPr bwMode="auto">
          <a:xfrm>
            <a:off x="4955858" y="2453640"/>
            <a:ext cx="1403985" cy="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0252" name="Text Box 12"/>
          <p:cNvSpPr txBox="1">
            <a:spLocks noChangeArrowheads="1"/>
          </p:cNvSpPr>
          <p:nvPr/>
        </p:nvSpPr>
        <p:spPr bwMode="auto">
          <a:xfrm>
            <a:off x="4777740" y="241808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Order</a:t>
            </a:r>
          </a:p>
        </p:txBody>
      </p:sp>
      <p:sp>
        <p:nvSpPr>
          <p:cNvPr id="10253" name="Text Box 13"/>
          <p:cNvSpPr txBox="1">
            <a:spLocks noChangeArrowheads="1"/>
          </p:cNvSpPr>
          <p:nvPr/>
        </p:nvSpPr>
        <p:spPr bwMode="auto">
          <a:xfrm>
            <a:off x="3604260" y="1706880"/>
            <a:ext cx="6454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chemeClr val="accent2"/>
                </a:solidFill>
              </a:rPr>
              <a:t>Context Level DFD</a:t>
            </a:r>
          </a:p>
        </p:txBody>
      </p:sp>
      <p:sp>
        <p:nvSpPr>
          <p:cNvPr id="10254" name="Text Box 14"/>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10255" name="Picture 15" descr="j0297517"/>
          <p:cNvPicPr>
            <a:picLocks noChangeAspect="1" noChangeArrowheads="1"/>
          </p:cNvPicPr>
          <p:nvPr/>
        </p:nvPicPr>
        <p:blipFill>
          <a:blip r:embed="rId2" cstate="print">
            <a:lum bright="80000" contrast="-8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6" name="Text Box 16"/>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Create a context level diagram identifying the sources and sinks (users).</a:t>
            </a:r>
          </a:p>
        </p:txBody>
      </p:sp>
      <p:sp>
        <p:nvSpPr>
          <p:cNvPr id="10257" name="Text Box 17"/>
          <p:cNvSpPr txBox="1">
            <a:spLocks noChangeArrowheads="1"/>
          </p:cNvSpPr>
          <p:nvPr/>
        </p:nvSpPr>
        <p:spPr bwMode="auto">
          <a:xfrm>
            <a:off x="251460" y="2687744"/>
            <a:ext cx="335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339933"/>
                </a:solidFill>
              </a:rPr>
              <a:t>Customer Order</a:t>
            </a:r>
          </a:p>
          <a:p>
            <a:pPr eaLnBrk="1" hangingPunct="1"/>
            <a:r>
              <a:rPr lang="en-US" sz="2000">
                <a:solidFill>
                  <a:srgbClr val="339933"/>
                </a:solidFill>
              </a:rPr>
              <a:t>Serve Product</a:t>
            </a:r>
          </a:p>
          <a:p>
            <a:pPr eaLnBrk="1" hangingPunct="1"/>
            <a:r>
              <a:rPr lang="en-US" sz="2000">
                <a:solidFill>
                  <a:srgbClr val="339933"/>
                </a:solidFill>
              </a:rPr>
              <a:t>Collect Payment</a:t>
            </a:r>
          </a:p>
          <a:p>
            <a:pPr eaLnBrk="1" hangingPunct="1"/>
            <a:endParaRPr lang="en-US" sz="2000">
              <a:solidFill>
                <a:srgbClr val="339933"/>
              </a:solidFill>
            </a:endParaRPr>
          </a:p>
          <a:p>
            <a:pPr eaLnBrk="1" hangingPunct="1"/>
            <a:r>
              <a:rPr lang="en-US" sz="2000">
                <a:solidFill>
                  <a:srgbClr val="339933"/>
                </a:solidFill>
              </a:rPr>
              <a:t>Produce Product</a:t>
            </a:r>
          </a:p>
          <a:p>
            <a:pPr eaLnBrk="1" hangingPunct="1"/>
            <a:r>
              <a:rPr lang="en-US" sz="2000">
                <a:solidFill>
                  <a:srgbClr val="339933"/>
                </a:solidFill>
              </a:rPr>
              <a:t>Store Product</a:t>
            </a:r>
          </a:p>
          <a:p>
            <a:pPr eaLnBrk="1" hangingPunct="1"/>
            <a:endParaRPr lang="en-US" sz="2000">
              <a:solidFill>
                <a:srgbClr val="339933"/>
              </a:solidFill>
            </a:endParaRPr>
          </a:p>
          <a:p>
            <a:pPr eaLnBrk="1" hangingPunct="1"/>
            <a:r>
              <a:rPr lang="en-US" sz="2000">
                <a:solidFill>
                  <a:srgbClr val="339933"/>
                </a:solidFill>
              </a:rPr>
              <a:t>Order Raw Materials</a:t>
            </a:r>
          </a:p>
          <a:p>
            <a:pPr eaLnBrk="1" hangingPunct="1"/>
            <a:r>
              <a:rPr lang="en-US" sz="2000">
                <a:solidFill>
                  <a:srgbClr val="339933"/>
                </a:solidFill>
              </a:rPr>
              <a:t>Pay for Raw Materials</a:t>
            </a:r>
          </a:p>
          <a:p>
            <a:pPr eaLnBrk="1" hangingPunct="1"/>
            <a:endParaRPr lang="en-US" sz="2000">
              <a:solidFill>
                <a:srgbClr val="339933"/>
              </a:solidFill>
            </a:endParaRPr>
          </a:p>
          <a:p>
            <a:pPr eaLnBrk="1" hangingPunct="1"/>
            <a:r>
              <a:rPr lang="en-US" sz="2000">
                <a:solidFill>
                  <a:srgbClr val="339933"/>
                </a:solidFill>
              </a:rPr>
              <a:t>Pay for Labor</a:t>
            </a:r>
          </a:p>
          <a:p>
            <a:pPr eaLnBrk="1" hangingPunct="1"/>
            <a:endParaRPr lang="en-US" sz="2000">
              <a:solidFill>
                <a:srgbClr val="339933"/>
              </a:solidFill>
            </a:endParaRPr>
          </a:p>
        </p:txBody>
      </p:sp>
      <p:sp>
        <p:nvSpPr>
          <p:cNvPr id="10258" name="Rectangle 18"/>
          <p:cNvSpPr>
            <a:spLocks noChangeAspect="1" noChangeArrowheads="1"/>
          </p:cNvSpPr>
          <p:nvPr/>
        </p:nvSpPr>
        <p:spPr bwMode="auto">
          <a:xfrm>
            <a:off x="6370320" y="3982720"/>
            <a:ext cx="1005840" cy="853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a:latin typeface="Arial Narrow" pitchFamily="34" charset="0"/>
              </a:rPr>
              <a:t>VENDOR</a:t>
            </a:r>
          </a:p>
        </p:txBody>
      </p:sp>
      <p:cxnSp>
        <p:nvCxnSpPr>
          <p:cNvPr id="10259" name="AutoShape 19"/>
          <p:cNvCxnSpPr>
            <a:cxnSpLocks noChangeShapeType="1"/>
          </p:cNvCxnSpPr>
          <p:nvPr/>
        </p:nvCxnSpPr>
        <p:spPr bwMode="auto">
          <a:xfrm>
            <a:off x="6621780" y="3138170"/>
            <a:ext cx="0" cy="76454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0260" name="AutoShape 20"/>
          <p:cNvCxnSpPr>
            <a:cxnSpLocks noChangeShapeType="1"/>
            <a:stCxn id="10244" idx="4"/>
            <a:endCxn id="10258" idx="0"/>
          </p:cNvCxnSpPr>
          <p:nvPr/>
        </p:nvCxnSpPr>
        <p:spPr bwMode="auto">
          <a:xfrm>
            <a:off x="6873240" y="3209290"/>
            <a:ext cx="0" cy="764540"/>
          </a:xfrm>
          <a:prstGeom prst="straightConnector1">
            <a:avLst/>
          </a:prstGeom>
          <a:noFill/>
          <a:ln w="15875">
            <a:solidFill>
              <a:srgbClr val="000000"/>
            </a:solidFill>
            <a:round/>
            <a:headEnd type="stealth" w="lg" len="sm"/>
            <a:tailEnd type="none" w="lg" len="sm"/>
          </a:ln>
          <a:extLst>
            <a:ext uri="{909E8E84-426E-40DD-AFC4-6F175D3DCCD1}">
              <a14:hiddenFill xmlns:a14="http://schemas.microsoft.com/office/drawing/2010/main">
                <a:noFill/>
              </a14:hiddenFill>
            </a:ext>
          </a:extLst>
        </p:spPr>
      </p:cxnSp>
      <p:sp>
        <p:nvSpPr>
          <p:cNvPr id="10261" name="Text Box 21"/>
          <p:cNvSpPr txBox="1">
            <a:spLocks noChangeArrowheads="1"/>
          </p:cNvSpPr>
          <p:nvPr/>
        </p:nvSpPr>
        <p:spPr bwMode="auto">
          <a:xfrm>
            <a:off x="4872038" y="348488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Payment</a:t>
            </a:r>
          </a:p>
        </p:txBody>
      </p:sp>
      <p:sp>
        <p:nvSpPr>
          <p:cNvPr id="10262" name="Text Box 22"/>
          <p:cNvSpPr txBox="1">
            <a:spLocks noChangeArrowheads="1"/>
          </p:cNvSpPr>
          <p:nvPr/>
        </p:nvSpPr>
        <p:spPr bwMode="auto">
          <a:xfrm>
            <a:off x="7124700" y="362712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Purchase Order</a:t>
            </a:r>
          </a:p>
        </p:txBody>
      </p:sp>
      <p:sp>
        <p:nvSpPr>
          <p:cNvPr id="10263" name="Text Box 23"/>
          <p:cNvSpPr txBox="1">
            <a:spLocks noChangeArrowheads="1"/>
          </p:cNvSpPr>
          <p:nvPr/>
        </p:nvSpPr>
        <p:spPr bwMode="auto">
          <a:xfrm>
            <a:off x="7218998" y="2607733"/>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Production Schedule </a:t>
            </a:r>
          </a:p>
        </p:txBody>
      </p:sp>
      <p:cxnSp>
        <p:nvCxnSpPr>
          <p:cNvPr id="10264" name="AutoShape 24"/>
          <p:cNvCxnSpPr>
            <a:cxnSpLocks noChangeShapeType="1"/>
          </p:cNvCxnSpPr>
          <p:nvPr/>
        </p:nvCxnSpPr>
        <p:spPr bwMode="auto">
          <a:xfrm>
            <a:off x="7376160" y="2643293"/>
            <a:ext cx="1320165" cy="0"/>
          </a:xfrm>
          <a:prstGeom prst="straightConnector1">
            <a:avLst/>
          </a:prstGeom>
          <a:noFill/>
          <a:ln w="15875">
            <a:solidFill>
              <a:srgbClr val="000000"/>
            </a:solidFill>
            <a:round/>
            <a:headEnd type="stealth" w="lg" len="sm"/>
            <a:tailEnd type="none" w="lg" len="sm"/>
          </a:ln>
          <a:extLst>
            <a:ext uri="{909E8E84-426E-40DD-AFC4-6F175D3DCCD1}">
              <a14:hiddenFill xmlns:a14="http://schemas.microsoft.com/office/drawing/2010/main">
                <a:noFill/>
              </a14:hiddenFill>
            </a:ext>
          </a:extLst>
        </p:spPr>
      </p:cxnSp>
      <p:cxnSp>
        <p:nvCxnSpPr>
          <p:cNvPr id="10265" name="AutoShape 25"/>
          <p:cNvCxnSpPr>
            <a:cxnSpLocks noChangeShapeType="1"/>
          </p:cNvCxnSpPr>
          <p:nvPr/>
        </p:nvCxnSpPr>
        <p:spPr bwMode="auto">
          <a:xfrm>
            <a:off x="7124700" y="3129280"/>
            <a:ext cx="0" cy="76454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0266" name="Text Box 26"/>
          <p:cNvSpPr txBox="1">
            <a:spLocks noChangeArrowheads="1"/>
          </p:cNvSpPr>
          <p:nvPr/>
        </p:nvSpPr>
        <p:spPr bwMode="auto">
          <a:xfrm>
            <a:off x="5160170" y="327152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Received Goods</a:t>
            </a:r>
          </a:p>
        </p:txBody>
      </p:sp>
      <p:sp>
        <p:nvSpPr>
          <p:cNvPr id="10267" name="Text Box 27"/>
          <p:cNvSpPr txBox="1">
            <a:spLocks noChangeArrowheads="1"/>
          </p:cNvSpPr>
          <p:nvPr/>
        </p:nvSpPr>
        <p:spPr bwMode="auto">
          <a:xfrm>
            <a:off x="7208520" y="309372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Time Worked</a:t>
            </a:r>
          </a:p>
        </p:txBody>
      </p:sp>
      <p:cxnSp>
        <p:nvCxnSpPr>
          <p:cNvPr id="10268" name="AutoShape 28"/>
          <p:cNvCxnSpPr>
            <a:cxnSpLocks noChangeShapeType="1"/>
          </p:cNvCxnSpPr>
          <p:nvPr/>
        </p:nvCxnSpPr>
        <p:spPr bwMode="auto">
          <a:xfrm>
            <a:off x="7365683" y="3129280"/>
            <a:ext cx="1320165" cy="0"/>
          </a:xfrm>
          <a:prstGeom prst="straightConnector1">
            <a:avLst/>
          </a:prstGeom>
          <a:noFill/>
          <a:ln w="15875">
            <a:solidFill>
              <a:srgbClr val="000000"/>
            </a:solidFill>
            <a:round/>
            <a:headEnd type="stealth" w="lg" len="sm"/>
            <a:tailEnd type="none" w="lg" len="sm"/>
          </a:ln>
          <a:extLst>
            <a:ext uri="{909E8E84-426E-40DD-AFC4-6F175D3DCCD1}">
              <a14:hiddenFill xmlns:a14="http://schemas.microsoft.com/office/drawing/2010/main">
                <a:noFill/>
              </a14:hiddenFill>
            </a:ext>
          </a:extLst>
        </p:spPr>
      </p:cxnSp>
      <p:cxnSp>
        <p:nvCxnSpPr>
          <p:cNvPr id="10269" name="AutoShape 29"/>
          <p:cNvCxnSpPr>
            <a:cxnSpLocks noChangeShapeType="1"/>
          </p:cNvCxnSpPr>
          <p:nvPr/>
        </p:nvCxnSpPr>
        <p:spPr bwMode="auto">
          <a:xfrm>
            <a:off x="7292340" y="2501053"/>
            <a:ext cx="1320165" cy="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0270" name="Text Box 30"/>
          <p:cNvSpPr txBox="1">
            <a:spLocks noChangeArrowheads="1"/>
          </p:cNvSpPr>
          <p:nvPr/>
        </p:nvSpPr>
        <p:spPr bwMode="auto">
          <a:xfrm>
            <a:off x="7124700" y="2287693"/>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Sales Forecast</a:t>
            </a:r>
          </a:p>
        </p:txBody>
      </p:sp>
      <p:sp>
        <p:nvSpPr>
          <p:cNvPr id="10271" name="Text Box 31"/>
          <p:cNvSpPr txBox="1">
            <a:spLocks noChangeArrowheads="1"/>
          </p:cNvSpPr>
          <p:nvPr/>
        </p:nvSpPr>
        <p:spPr bwMode="auto">
          <a:xfrm>
            <a:off x="3771900" y="853440"/>
            <a:ext cx="62865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startAt="2"/>
            </a:pPr>
            <a:r>
              <a:rPr lang="en-US" sz="2000" dirty="0"/>
              <a:t>Construct Context </a:t>
            </a:r>
            <a:r>
              <a:rPr lang="en-US" sz="2000" dirty="0" smtClean="0"/>
              <a:t>Level/Level 0 </a:t>
            </a:r>
            <a:r>
              <a:rPr lang="en-US" sz="2000" dirty="0"/>
              <a:t>DFD</a:t>
            </a:r>
            <a:br>
              <a:rPr lang="en-US" sz="2000" dirty="0"/>
            </a:br>
            <a:r>
              <a:rPr lang="en-US" sz="2000" dirty="0"/>
              <a:t>(identifies sources and sink)</a:t>
            </a:r>
          </a:p>
        </p:txBody>
      </p:sp>
      <p:cxnSp>
        <p:nvCxnSpPr>
          <p:cNvPr id="10272" name="AutoShape 32"/>
          <p:cNvCxnSpPr>
            <a:cxnSpLocks noChangeShapeType="1"/>
            <a:stCxn id="10244" idx="2"/>
            <a:endCxn id="10246" idx="3"/>
          </p:cNvCxnSpPr>
          <p:nvPr/>
        </p:nvCxnSpPr>
        <p:spPr bwMode="auto">
          <a:xfrm flipH="1">
            <a:off x="4955858" y="2773680"/>
            <a:ext cx="1403985" cy="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0273" name="Text Box 33"/>
          <p:cNvSpPr txBox="1">
            <a:spLocks noChangeArrowheads="1"/>
          </p:cNvSpPr>
          <p:nvPr/>
        </p:nvSpPr>
        <p:spPr bwMode="auto">
          <a:xfrm>
            <a:off x="4777740" y="277368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Product Served</a:t>
            </a:r>
          </a:p>
        </p:txBody>
      </p:sp>
    </p:spTree>
    <p:extLst>
      <p:ext uri="{BB962C8B-B14F-4D97-AF65-F5344CB8AC3E}">
        <p14:creationId xmlns:p14="http://schemas.microsoft.com/office/powerpoint/2010/main" val="175149435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p>
        </p:txBody>
      </p:sp>
      <p:sp>
        <p:nvSpPr>
          <p:cNvPr id="11267" name="Line 3"/>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68" name="Text Box 4"/>
          <p:cNvSpPr txBox="1">
            <a:spLocks noChangeArrowheads="1"/>
          </p:cNvSpPr>
          <p:nvPr/>
        </p:nvSpPr>
        <p:spPr bwMode="auto">
          <a:xfrm>
            <a:off x="3604260" y="1635760"/>
            <a:ext cx="6454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accent2"/>
                </a:solidFill>
              </a:rPr>
              <a:t>Level </a:t>
            </a:r>
            <a:r>
              <a:rPr lang="en-US" sz="2400" dirty="0" smtClean="0">
                <a:solidFill>
                  <a:schemeClr val="accent2"/>
                </a:solidFill>
              </a:rPr>
              <a:t>1 </a:t>
            </a:r>
            <a:r>
              <a:rPr lang="en-US" sz="2400" dirty="0">
                <a:solidFill>
                  <a:schemeClr val="accent2"/>
                </a:solidFill>
              </a:rPr>
              <a:t>DFD</a:t>
            </a:r>
          </a:p>
        </p:txBody>
      </p:sp>
      <p:sp>
        <p:nvSpPr>
          <p:cNvPr id="11269" name="Text Box 5"/>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11270" name="Picture 6" descr="j0297517"/>
          <p:cNvPicPr>
            <a:picLocks noChangeAspect="1" noChangeArrowheads="1"/>
          </p:cNvPicPr>
          <p:nvPr/>
        </p:nvPicPr>
        <p:blipFill>
          <a:blip r:embed="rId2" cstate="print">
            <a:lum bright="80000" contrast="-8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7"/>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Create a level 0 diagram identifying the logical subsystems that may exist.</a:t>
            </a:r>
          </a:p>
        </p:txBody>
      </p:sp>
      <p:sp>
        <p:nvSpPr>
          <p:cNvPr id="11272" name="Text Box 8"/>
          <p:cNvSpPr txBox="1">
            <a:spLocks noChangeArrowheads="1"/>
          </p:cNvSpPr>
          <p:nvPr/>
        </p:nvSpPr>
        <p:spPr bwMode="auto">
          <a:xfrm>
            <a:off x="251460" y="2687744"/>
            <a:ext cx="335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339933"/>
                </a:solidFill>
              </a:rPr>
              <a:t>Customer Order</a:t>
            </a:r>
          </a:p>
          <a:p>
            <a:pPr eaLnBrk="1" hangingPunct="1"/>
            <a:r>
              <a:rPr lang="en-US" sz="2000">
                <a:solidFill>
                  <a:srgbClr val="339933"/>
                </a:solidFill>
              </a:rPr>
              <a:t>Serve Product</a:t>
            </a:r>
          </a:p>
          <a:p>
            <a:pPr eaLnBrk="1" hangingPunct="1"/>
            <a:r>
              <a:rPr lang="en-US" sz="2000">
                <a:solidFill>
                  <a:srgbClr val="339933"/>
                </a:solidFill>
              </a:rPr>
              <a:t>Collect Payment</a:t>
            </a:r>
          </a:p>
          <a:p>
            <a:pPr eaLnBrk="1" hangingPunct="1"/>
            <a:endParaRPr lang="en-US" sz="2000">
              <a:solidFill>
                <a:srgbClr val="339933"/>
              </a:solidFill>
            </a:endParaRPr>
          </a:p>
          <a:p>
            <a:pPr eaLnBrk="1" hangingPunct="1"/>
            <a:r>
              <a:rPr lang="en-US" sz="2000">
                <a:solidFill>
                  <a:srgbClr val="339933"/>
                </a:solidFill>
              </a:rPr>
              <a:t>Produce Product</a:t>
            </a:r>
          </a:p>
          <a:p>
            <a:pPr eaLnBrk="1" hangingPunct="1"/>
            <a:r>
              <a:rPr lang="en-US" sz="2000">
                <a:solidFill>
                  <a:srgbClr val="339933"/>
                </a:solidFill>
              </a:rPr>
              <a:t>Store Product</a:t>
            </a:r>
          </a:p>
          <a:p>
            <a:pPr eaLnBrk="1" hangingPunct="1"/>
            <a:endParaRPr lang="en-US" sz="2000">
              <a:solidFill>
                <a:srgbClr val="339933"/>
              </a:solidFill>
            </a:endParaRPr>
          </a:p>
          <a:p>
            <a:pPr eaLnBrk="1" hangingPunct="1"/>
            <a:r>
              <a:rPr lang="en-US" sz="2000">
                <a:solidFill>
                  <a:srgbClr val="339933"/>
                </a:solidFill>
              </a:rPr>
              <a:t>Order Raw Materials</a:t>
            </a:r>
          </a:p>
          <a:p>
            <a:pPr eaLnBrk="1" hangingPunct="1"/>
            <a:r>
              <a:rPr lang="en-US" sz="2000">
                <a:solidFill>
                  <a:srgbClr val="339933"/>
                </a:solidFill>
              </a:rPr>
              <a:t>Pay for Raw Materials</a:t>
            </a:r>
          </a:p>
          <a:p>
            <a:pPr eaLnBrk="1" hangingPunct="1"/>
            <a:endParaRPr lang="en-US" sz="2000">
              <a:solidFill>
                <a:srgbClr val="339933"/>
              </a:solidFill>
            </a:endParaRPr>
          </a:p>
          <a:p>
            <a:pPr eaLnBrk="1" hangingPunct="1"/>
            <a:r>
              <a:rPr lang="en-US" sz="2000">
                <a:solidFill>
                  <a:srgbClr val="339933"/>
                </a:solidFill>
              </a:rPr>
              <a:t>Pay for Labor</a:t>
            </a:r>
          </a:p>
          <a:p>
            <a:pPr eaLnBrk="1" hangingPunct="1"/>
            <a:endParaRPr lang="en-US" sz="2000">
              <a:solidFill>
                <a:srgbClr val="339933"/>
              </a:solidFill>
            </a:endParaRPr>
          </a:p>
        </p:txBody>
      </p:sp>
      <p:sp>
        <p:nvSpPr>
          <p:cNvPr id="11273" name="Text Box 9"/>
          <p:cNvSpPr txBox="1">
            <a:spLocks noChangeArrowheads="1"/>
          </p:cNvSpPr>
          <p:nvPr/>
        </p:nvSpPr>
        <p:spPr bwMode="auto">
          <a:xfrm>
            <a:off x="3771900" y="995680"/>
            <a:ext cx="62865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startAt="3"/>
            </a:pPr>
            <a:r>
              <a:rPr lang="en-US" sz="2000" dirty="0"/>
              <a:t>Construct Level </a:t>
            </a:r>
            <a:r>
              <a:rPr lang="en-US" sz="2000" dirty="0" smtClean="0"/>
              <a:t>1 </a:t>
            </a:r>
            <a:r>
              <a:rPr lang="en-US" sz="2000" dirty="0"/>
              <a:t>DFD </a:t>
            </a:r>
            <a:br>
              <a:rPr lang="en-US" sz="2000" dirty="0"/>
            </a:br>
            <a:r>
              <a:rPr lang="en-US" sz="2000" dirty="0"/>
              <a:t>(identifies manageable sub processes )</a:t>
            </a:r>
          </a:p>
        </p:txBody>
      </p:sp>
      <p:sp>
        <p:nvSpPr>
          <p:cNvPr id="11274" name="Oval 10"/>
          <p:cNvSpPr>
            <a:spLocks noChangeArrowheads="1"/>
          </p:cNvSpPr>
          <p:nvPr/>
        </p:nvSpPr>
        <p:spPr bwMode="auto">
          <a:xfrm>
            <a:off x="6359843" y="32359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288" rIns="18288" anchor="ctr"/>
          <a:lstStyle/>
          <a:p>
            <a:pPr algn="ctr" eaLnBrk="0" hangingPunct="0"/>
            <a:r>
              <a:rPr lang="en-US" sz="1200" u="sng">
                <a:latin typeface="Arial Narrow" pitchFamily="34" charset="0"/>
              </a:rPr>
              <a:t>2.0</a:t>
            </a:r>
          </a:p>
          <a:p>
            <a:pPr algn="ctr" eaLnBrk="0" hangingPunct="0"/>
            <a:r>
              <a:rPr lang="en-US" sz="1200">
                <a:latin typeface="Arial Narrow" pitchFamily="34" charset="0"/>
              </a:rPr>
              <a:t>Production</a:t>
            </a:r>
          </a:p>
        </p:txBody>
      </p:sp>
      <p:cxnSp>
        <p:nvCxnSpPr>
          <p:cNvPr id="11275" name="AutoShape 11"/>
          <p:cNvCxnSpPr>
            <a:cxnSpLocks noChangeShapeType="1"/>
            <a:endCxn id="11279" idx="3"/>
          </p:cNvCxnSpPr>
          <p:nvPr/>
        </p:nvCxnSpPr>
        <p:spPr bwMode="auto">
          <a:xfrm flipV="1">
            <a:off x="4945380" y="2800350"/>
            <a:ext cx="1561148" cy="86233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1276" name="Rectangle 12"/>
          <p:cNvSpPr>
            <a:spLocks noChangeAspect="1" noChangeArrowheads="1"/>
          </p:cNvSpPr>
          <p:nvPr/>
        </p:nvSpPr>
        <p:spPr bwMode="auto">
          <a:xfrm>
            <a:off x="8706803" y="3235960"/>
            <a:ext cx="1005840" cy="853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a:latin typeface="Arial Narrow" pitchFamily="34" charset="0"/>
              </a:rPr>
              <a:t>EMPLOYEE</a:t>
            </a:r>
          </a:p>
        </p:txBody>
      </p:sp>
      <p:cxnSp>
        <p:nvCxnSpPr>
          <p:cNvPr id="11277" name="AutoShape 13"/>
          <p:cNvCxnSpPr>
            <a:cxnSpLocks noChangeShapeType="1"/>
            <a:stCxn id="11276" idx="1"/>
            <a:endCxn id="11274" idx="6"/>
          </p:cNvCxnSpPr>
          <p:nvPr/>
        </p:nvCxnSpPr>
        <p:spPr bwMode="auto">
          <a:xfrm flipH="1">
            <a:off x="7376160" y="3662680"/>
            <a:ext cx="1320165" cy="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1278" name="Text Box 14"/>
          <p:cNvSpPr txBox="1">
            <a:spLocks noChangeArrowheads="1"/>
          </p:cNvSpPr>
          <p:nvPr/>
        </p:nvSpPr>
        <p:spPr bwMode="auto">
          <a:xfrm>
            <a:off x="7376160" y="3556000"/>
            <a:ext cx="1173480" cy="22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Production</a:t>
            </a:r>
            <a:br>
              <a:rPr lang="en-US" sz="1400">
                <a:latin typeface="Arial Narrow" pitchFamily="34" charset="0"/>
              </a:rPr>
            </a:br>
            <a:r>
              <a:rPr lang="en-US" sz="1400">
                <a:latin typeface="Arial Narrow" pitchFamily="34" charset="0"/>
              </a:rPr>
              <a:t> Schedule</a:t>
            </a:r>
          </a:p>
        </p:txBody>
      </p:sp>
      <p:sp>
        <p:nvSpPr>
          <p:cNvPr id="11279" name="Oval 15"/>
          <p:cNvSpPr>
            <a:spLocks noChangeArrowheads="1"/>
          </p:cNvSpPr>
          <p:nvPr/>
        </p:nvSpPr>
        <p:spPr bwMode="auto">
          <a:xfrm>
            <a:off x="6359843" y="206248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288" rIns="18288" anchor="ctr"/>
          <a:lstStyle/>
          <a:p>
            <a:pPr algn="ctr" eaLnBrk="0" hangingPunct="0"/>
            <a:r>
              <a:rPr lang="en-US" sz="1200" u="sng">
                <a:latin typeface="Arial Narrow" pitchFamily="34" charset="0"/>
              </a:rPr>
              <a:t>1.0</a:t>
            </a:r>
          </a:p>
          <a:p>
            <a:pPr algn="ctr" eaLnBrk="0" hangingPunct="0"/>
            <a:r>
              <a:rPr lang="en-US" sz="1200">
                <a:latin typeface="Arial Narrow" pitchFamily="34" charset="0"/>
              </a:rPr>
              <a:t>Sale</a:t>
            </a:r>
          </a:p>
        </p:txBody>
      </p:sp>
      <p:sp>
        <p:nvSpPr>
          <p:cNvPr id="11280" name="Oval 16"/>
          <p:cNvSpPr>
            <a:spLocks noChangeArrowheads="1"/>
          </p:cNvSpPr>
          <p:nvPr/>
        </p:nvSpPr>
        <p:spPr bwMode="auto">
          <a:xfrm>
            <a:off x="6359843" y="426720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sz="1200" u="sng">
                <a:latin typeface="Arial Narrow" pitchFamily="34" charset="0"/>
              </a:rPr>
              <a:t>3.0</a:t>
            </a:r>
          </a:p>
          <a:p>
            <a:pPr algn="ctr" eaLnBrk="0" hangingPunct="0"/>
            <a:r>
              <a:rPr lang="en-US" sz="1200">
                <a:latin typeface="Arial Narrow" pitchFamily="34" charset="0"/>
              </a:rPr>
              <a:t>Procure-ment</a:t>
            </a:r>
          </a:p>
        </p:txBody>
      </p:sp>
      <p:cxnSp>
        <p:nvCxnSpPr>
          <p:cNvPr id="11281" name="AutoShape 17"/>
          <p:cNvCxnSpPr>
            <a:cxnSpLocks noChangeShapeType="1"/>
            <a:stCxn id="11309" idx="6"/>
            <a:endCxn id="11279" idx="2"/>
          </p:cNvCxnSpPr>
          <p:nvPr/>
        </p:nvCxnSpPr>
        <p:spPr bwMode="auto">
          <a:xfrm flipV="1">
            <a:off x="4945380" y="2489200"/>
            <a:ext cx="1403985" cy="88900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1282" name="AutoShape 18"/>
          <p:cNvCxnSpPr>
            <a:cxnSpLocks noChangeShapeType="1"/>
            <a:stCxn id="11279" idx="6"/>
            <a:endCxn id="11311" idx="2"/>
          </p:cNvCxnSpPr>
          <p:nvPr/>
        </p:nvCxnSpPr>
        <p:spPr bwMode="auto">
          <a:xfrm>
            <a:off x="7376160" y="2489200"/>
            <a:ext cx="1285240" cy="88900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1283" name="AutoShape 19"/>
          <p:cNvCxnSpPr>
            <a:cxnSpLocks noChangeShapeType="1"/>
            <a:stCxn id="11279" idx="4"/>
            <a:endCxn id="11274" idx="0"/>
          </p:cNvCxnSpPr>
          <p:nvPr/>
        </p:nvCxnSpPr>
        <p:spPr bwMode="auto">
          <a:xfrm>
            <a:off x="6862763" y="2924810"/>
            <a:ext cx="0" cy="30226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1284" name="Text Box 20"/>
          <p:cNvSpPr txBox="1">
            <a:spLocks noChangeArrowheads="1"/>
          </p:cNvSpPr>
          <p:nvPr/>
        </p:nvSpPr>
        <p:spPr bwMode="auto">
          <a:xfrm>
            <a:off x="7805738" y="263144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Sales Forecast</a:t>
            </a:r>
          </a:p>
        </p:txBody>
      </p:sp>
      <p:sp>
        <p:nvSpPr>
          <p:cNvPr id="11285" name="Text Box 21"/>
          <p:cNvSpPr txBox="1">
            <a:spLocks noChangeArrowheads="1"/>
          </p:cNvSpPr>
          <p:nvPr/>
        </p:nvSpPr>
        <p:spPr bwMode="auto">
          <a:xfrm>
            <a:off x="6003608" y="295148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Product Ordered</a:t>
            </a:r>
          </a:p>
        </p:txBody>
      </p:sp>
      <p:cxnSp>
        <p:nvCxnSpPr>
          <p:cNvPr id="11286" name="AutoShape 22"/>
          <p:cNvCxnSpPr>
            <a:cxnSpLocks noChangeShapeType="1"/>
            <a:stCxn id="11310" idx="2"/>
            <a:endCxn id="11280" idx="6"/>
          </p:cNvCxnSpPr>
          <p:nvPr/>
        </p:nvCxnSpPr>
        <p:spPr bwMode="auto">
          <a:xfrm flipH="1">
            <a:off x="7376160" y="3947160"/>
            <a:ext cx="1341120" cy="74676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1287" name="Rectangle 23"/>
          <p:cNvSpPr>
            <a:spLocks noChangeAspect="1" noChangeArrowheads="1"/>
          </p:cNvSpPr>
          <p:nvPr/>
        </p:nvSpPr>
        <p:spPr bwMode="auto">
          <a:xfrm>
            <a:off x="3939540" y="3235960"/>
            <a:ext cx="1005840" cy="853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a:latin typeface="Arial Narrow" pitchFamily="34" charset="0"/>
              </a:rPr>
              <a:t>CUSTOMER</a:t>
            </a:r>
          </a:p>
        </p:txBody>
      </p:sp>
      <p:cxnSp>
        <p:nvCxnSpPr>
          <p:cNvPr id="11288" name="AutoShape 24"/>
          <p:cNvCxnSpPr>
            <a:cxnSpLocks noChangeShapeType="1"/>
            <a:stCxn id="11306" idx="7"/>
            <a:endCxn id="11276" idx="2"/>
          </p:cNvCxnSpPr>
          <p:nvPr/>
        </p:nvCxnSpPr>
        <p:spPr bwMode="auto">
          <a:xfrm flipV="1">
            <a:off x="7229475" y="4098290"/>
            <a:ext cx="1980248" cy="142240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1289" name="Text Box 25"/>
          <p:cNvSpPr txBox="1">
            <a:spLocks noChangeArrowheads="1"/>
          </p:cNvSpPr>
          <p:nvPr/>
        </p:nvSpPr>
        <p:spPr bwMode="auto">
          <a:xfrm>
            <a:off x="6464618" y="512064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Pay</a:t>
            </a:r>
          </a:p>
        </p:txBody>
      </p:sp>
      <p:cxnSp>
        <p:nvCxnSpPr>
          <p:cNvPr id="11290" name="AutoShape 26"/>
          <p:cNvCxnSpPr>
            <a:cxnSpLocks noChangeShapeType="1"/>
            <a:stCxn id="11280" idx="0"/>
            <a:endCxn id="11274" idx="4"/>
          </p:cNvCxnSpPr>
          <p:nvPr/>
        </p:nvCxnSpPr>
        <p:spPr bwMode="auto">
          <a:xfrm flipV="1">
            <a:off x="6862763" y="4098290"/>
            <a:ext cx="0" cy="160020"/>
          </a:xfrm>
          <a:prstGeom prst="straightConnector1">
            <a:avLst/>
          </a:prstGeom>
          <a:noFill/>
          <a:ln w="15875">
            <a:solidFill>
              <a:srgbClr val="000000"/>
            </a:solidFill>
            <a:round/>
            <a:headEnd type="none" w="lg" len="sm"/>
            <a:tailEnd type="stealth" w="lg" len="sm"/>
          </a:ln>
          <a:extLst>
            <a:ext uri="{909E8E84-426E-40DD-AFC4-6F175D3DCCD1}">
              <a14:hiddenFill xmlns:a14="http://schemas.microsoft.com/office/drawing/2010/main">
                <a:noFill/>
              </a14:hiddenFill>
            </a:ext>
          </a:extLst>
        </p:spPr>
      </p:cxnSp>
      <p:sp>
        <p:nvSpPr>
          <p:cNvPr id="11291" name="Text Box 27"/>
          <p:cNvSpPr txBox="1">
            <a:spLocks noChangeArrowheads="1"/>
          </p:cNvSpPr>
          <p:nvPr/>
        </p:nvSpPr>
        <p:spPr bwMode="auto">
          <a:xfrm>
            <a:off x="5615940" y="320040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Payment</a:t>
            </a:r>
          </a:p>
        </p:txBody>
      </p:sp>
      <p:sp>
        <p:nvSpPr>
          <p:cNvPr id="11292" name="Text Box 28"/>
          <p:cNvSpPr txBox="1">
            <a:spLocks noChangeArrowheads="1"/>
          </p:cNvSpPr>
          <p:nvPr/>
        </p:nvSpPr>
        <p:spPr bwMode="auto">
          <a:xfrm>
            <a:off x="4107180" y="266700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Customer Order</a:t>
            </a:r>
          </a:p>
        </p:txBody>
      </p:sp>
      <p:sp>
        <p:nvSpPr>
          <p:cNvPr id="11293" name="Rectangle 29"/>
          <p:cNvSpPr>
            <a:spLocks noChangeAspect="1" noChangeArrowheads="1"/>
          </p:cNvSpPr>
          <p:nvPr/>
        </p:nvSpPr>
        <p:spPr bwMode="auto">
          <a:xfrm>
            <a:off x="3939540" y="4267200"/>
            <a:ext cx="1005840" cy="853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a:latin typeface="Arial Narrow" pitchFamily="34" charset="0"/>
              </a:rPr>
              <a:t>VENDOR</a:t>
            </a:r>
          </a:p>
        </p:txBody>
      </p:sp>
      <p:cxnSp>
        <p:nvCxnSpPr>
          <p:cNvPr id="11294" name="AutoShape 30"/>
          <p:cNvCxnSpPr>
            <a:cxnSpLocks noChangeShapeType="1"/>
            <a:stCxn id="11280" idx="3"/>
            <a:endCxn id="11308" idx="6"/>
          </p:cNvCxnSpPr>
          <p:nvPr/>
        </p:nvCxnSpPr>
        <p:spPr bwMode="auto">
          <a:xfrm flipH="1" flipV="1">
            <a:off x="4945380" y="5002107"/>
            <a:ext cx="1561148" cy="2963"/>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1295" name="AutoShape 31"/>
          <p:cNvCxnSpPr>
            <a:cxnSpLocks noChangeShapeType="1"/>
            <a:stCxn id="11280" idx="1"/>
            <a:endCxn id="11307" idx="6"/>
          </p:cNvCxnSpPr>
          <p:nvPr/>
        </p:nvCxnSpPr>
        <p:spPr bwMode="auto">
          <a:xfrm flipH="1">
            <a:off x="4945380" y="4382771"/>
            <a:ext cx="1561148" cy="2963"/>
          </a:xfrm>
          <a:prstGeom prst="straightConnector1">
            <a:avLst/>
          </a:prstGeom>
          <a:noFill/>
          <a:ln w="15875">
            <a:solidFill>
              <a:srgbClr val="000000"/>
            </a:solidFill>
            <a:round/>
            <a:headEnd type="stealth" w="lg" len="sm"/>
            <a:tailEnd type="none" w="lg" len="sm"/>
          </a:ln>
          <a:extLst>
            <a:ext uri="{909E8E84-426E-40DD-AFC4-6F175D3DCCD1}">
              <a14:hiddenFill xmlns:a14="http://schemas.microsoft.com/office/drawing/2010/main">
                <a:noFill/>
              </a14:hiddenFill>
            </a:ext>
          </a:extLst>
        </p:spPr>
      </p:cxnSp>
      <p:sp>
        <p:nvSpPr>
          <p:cNvPr id="11296" name="Text Box 32"/>
          <p:cNvSpPr txBox="1">
            <a:spLocks noChangeArrowheads="1"/>
          </p:cNvSpPr>
          <p:nvPr/>
        </p:nvSpPr>
        <p:spPr bwMode="auto">
          <a:xfrm>
            <a:off x="5123498" y="497840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Payment</a:t>
            </a:r>
          </a:p>
        </p:txBody>
      </p:sp>
      <p:sp>
        <p:nvSpPr>
          <p:cNvPr id="11297" name="Text Box 33"/>
          <p:cNvSpPr txBox="1">
            <a:spLocks noChangeArrowheads="1"/>
          </p:cNvSpPr>
          <p:nvPr/>
        </p:nvSpPr>
        <p:spPr bwMode="auto">
          <a:xfrm>
            <a:off x="4610100" y="465836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Purchase Order</a:t>
            </a:r>
          </a:p>
        </p:txBody>
      </p:sp>
      <p:sp>
        <p:nvSpPr>
          <p:cNvPr id="11298" name="Text Box 34"/>
          <p:cNvSpPr txBox="1">
            <a:spLocks noChangeArrowheads="1"/>
          </p:cNvSpPr>
          <p:nvPr/>
        </p:nvSpPr>
        <p:spPr bwMode="auto">
          <a:xfrm>
            <a:off x="6873240" y="465836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Order</a:t>
            </a:r>
            <a:br>
              <a:rPr lang="en-US" sz="1400">
                <a:latin typeface="Arial Narrow" pitchFamily="34" charset="0"/>
              </a:rPr>
            </a:br>
            <a:r>
              <a:rPr lang="en-US" sz="1400">
                <a:latin typeface="Arial Narrow" pitchFamily="34" charset="0"/>
              </a:rPr>
              <a:t>   Decisions</a:t>
            </a:r>
          </a:p>
        </p:txBody>
      </p:sp>
      <p:cxnSp>
        <p:nvCxnSpPr>
          <p:cNvPr id="11299" name="AutoShape 35"/>
          <p:cNvCxnSpPr>
            <a:cxnSpLocks noChangeShapeType="1"/>
            <a:stCxn id="11280" idx="2"/>
            <a:endCxn id="11293" idx="3"/>
          </p:cNvCxnSpPr>
          <p:nvPr/>
        </p:nvCxnSpPr>
        <p:spPr bwMode="auto">
          <a:xfrm flipH="1">
            <a:off x="4955858" y="4693920"/>
            <a:ext cx="1393508" cy="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1300" name="Text Box 36"/>
          <p:cNvSpPr txBox="1">
            <a:spLocks noChangeArrowheads="1"/>
          </p:cNvSpPr>
          <p:nvPr/>
        </p:nvSpPr>
        <p:spPr bwMode="auto">
          <a:xfrm>
            <a:off x="4945380" y="4136813"/>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Received Goods</a:t>
            </a:r>
          </a:p>
        </p:txBody>
      </p:sp>
      <p:sp>
        <p:nvSpPr>
          <p:cNvPr id="11301" name="Text Box 37"/>
          <p:cNvSpPr txBox="1">
            <a:spLocks noChangeArrowheads="1"/>
          </p:cNvSpPr>
          <p:nvPr/>
        </p:nvSpPr>
        <p:spPr bwMode="auto">
          <a:xfrm>
            <a:off x="8057198" y="519176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Time Worked</a:t>
            </a:r>
          </a:p>
        </p:txBody>
      </p:sp>
      <p:cxnSp>
        <p:nvCxnSpPr>
          <p:cNvPr id="11302" name="AutoShape 38"/>
          <p:cNvCxnSpPr>
            <a:cxnSpLocks noChangeShapeType="1"/>
            <a:stCxn id="11306" idx="6"/>
            <a:endCxn id="11312" idx="5"/>
          </p:cNvCxnSpPr>
          <p:nvPr/>
        </p:nvCxnSpPr>
        <p:spPr bwMode="auto">
          <a:xfrm flipV="1">
            <a:off x="7386637" y="4046433"/>
            <a:ext cx="2215992" cy="1785408"/>
          </a:xfrm>
          <a:prstGeom prst="straightConnector1">
            <a:avLst/>
          </a:prstGeom>
          <a:noFill/>
          <a:ln w="15875">
            <a:solidFill>
              <a:srgbClr val="000000"/>
            </a:solidFill>
            <a:round/>
            <a:headEnd type="stealth" w="lg" len="sm"/>
            <a:tailEnd type="none" w="lg" len="sm"/>
          </a:ln>
          <a:extLst>
            <a:ext uri="{909E8E84-426E-40DD-AFC4-6F175D3DCCD1}">
              <a14:hiddenFill xmlns:a14="http://schemas.microsoft.com/office/drawing/2010/main">
                <a:noFill/>
              </a14:hiddenFill>
            </a:ext>
          </a:extLst>
        </p:spPr>
      </p:cxnSp>
      <p:cxnSp>
        <p:nvCxnSpPr>
          <p:cNvPr id="11303" name="AutoShape 39"/>
          <p:cNvCxnSpPr>
            <a:cxnSpLocks noChangeShapeType="1"/>
            <a:stCxn id="11274" idx="2"/>
            <a:endCxn id="11287" idx="3"/>
          </p:cNvCxnSpPr>
          <p:nvPr/>
        </p:nvCxnSpPr>
        <p:spPr bwMode="auto">
          <a:xfrm flipH="1">
            <a:off x="4955858" y="3662680"/>
            <a:ext cx="1393508" cy="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1304" name="Text Box 40"/>
          <p:cNvSpPr txBox="1">
            <a:spLocks noChangeArrowheads="1"/>
          </p:cNvSpPr>
          <p:nvPr/>
        </p:nvSpPr>
        <p:spPr bwMode="auto">
          <a:xfrm>
            <a:off x="6939598" y="4065693"/>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Inventory</a:t>
            </a:r>
          </a:p>
        </p:txBody>
      </p:sp>
      <p:sp>
        <p:nvSpPr>
          <p:cNvPr id="11305" name="Text Box 41"/>
          <p:cNvSpPr txBox="1">
            <a:spLocks noChangeArrowheads="1"/>
          </p:cNvSpPr>
          <p:nvPr/>
        </p:nvSpPr>
        <p:spPr bwMode="auto">
          <a:xfrm>
            <a:off x="4861560" y="369824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Product Served</a:t>
            </a:r>
          </a:p>
        </p:txBody>
      </p:sp>
      <p:sp>
        <p:nvSpPr>
          <p:cNvPr id="11306" name="Oval 42"/>
          <p:cNvSpPr>
            <a:spLocks noChangeArrowheads="1"/>
          </p:cNvSpPr>
          <p:nvPr/>
        </p:nvSpPr>
        <p:spPr bwMode="auto">
          <a:xfrm>
            <a:off x="6370320" y="540512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sz="1200" u="sng">
                <a:latin typeface="Arial Narrow" pitchFamily="34" charset="0"/>
              </a:rPr>
              <a:t>4.0</a:t>
            </a:r>
          </a:p>
          <a:p>
            <a:pPr algn="ctr" eaLnBrk="0" hangingPunct="0"/>
            <a:r>
              <a:rPr lang="en-US" sz="1200">
                <a:latin typeface="Arial Narrow" pitchFamily="34" charset="0"/>
              </a:rPr>
              <a:t>Payroll</a:t>
            </a:r>
          </a:p>
        </p:txBody>
      </p:sp>
      <p:sp>
        <p:nvSpPr>
          <p:cNvPr id="11307" name="Oval 43"/>
          <p:cNvSpPr>
            <a:spLocks noChangeArrowheads="1"/>
          </p:cNvSpPr>
          <p:nvPr/>
        </p:nvSpPr>
        <p:spPr bwMode="auto">
          <a:xfrm>
            <a:off x="4693920" y="4279053"/>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8" name="Oval 44"/>
          <p:cNvSpPr>
            <a:spLocks noChangeArrowheads="1"/>
          </p:cNvSpPr>
          <p:nvPr/>
        </p:nvSpPr>
        <p:spPr bwMode="auto">
          <a:xfrm>
            <a:off x="4693920" y="489542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9" name="Oval 45"/>
          <p:cNvSpPr>
            <a:spLocks noChangeArrowheads="1"/>
          </p:cNvSpPr>
          <p:nvPr/>
        </p:nvSpPr>
        <p:spPr bwMode="auto">
          <a:xfrm>
            <a:off x="4693920" y="327152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0" name="Oval 46"/>
          <p:cNvSpPr>
            <a:spLocks noChangeArrowheads="1"/>
          </p:cNvSpPr>
          <p:nvPr/>
        </p:nvSpPr>
        <p:spPr bwMode="auto">
          <a:xfrm>
            <a:off x="8717280" y="384048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1" name="Oval 47"/>
          <p:cNvSpPr>
            <a:spLocks noChangeArrowheads="1"/>
          </p:cNvSpPr>
          <p:nvPr/>
        </p:nvSpPr>
        <p:spPr bwMode="auto">
          <a:xfrm>
            <a:off x="8661400" y="327152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2" name="Oval 48"/>
          <p:cNvSpPr>
            <a:spLocks noChangeArrowheads="1"/>
          </p:cNvSpPr>
          <p:nvPr/>
        </p:nvSpPr>
        <p:spPr bwMode="auto">
          <a:xfrm>
            <a:off x="9387840" y="386418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50643313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j0198656"/>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627621" y="4196080"/>
            <a:ext cx="2303304" cy="21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p>
        </p:txBody>
      </p:sp>
      <p:sp>
        <p:nvSpPr>
          <p:cNvPr id="12292" name="Line 4"/>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Text Box 5"/>
          <p:cNvSpPr txBox="1">
            <a:spLocks noChangeArrowheads="1"/>
          </p:cNvSpPr>
          <p:nvPr/>
        </p:nvSpPr>
        <p:spPr bwMode="auto">
          <a:xfrm>
            <a:off x="3604260" y="1635760"/>
            <a:ext cx="6454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accent2"/>
                </a:solidFill>
              </a:rPr>
              <a:t>Level </a:t>
            </a:r>
            <a:r>
              <a:rPr lang="en-US" sz="2400" dirty="0" smtClean="0">
                <a:solidFill>
                  <a:schemeClr val="accent2"/>
                </a:solidFill>
              </a:rPr>
              <a:t>2 </a:t>
            </a:r>
            <a:r>
              <a:rPr lang="en-US" sz="2400" dirty="0">
                <a:solidFill>
                  <a:schemeClr val="accent2"/>
                </a:solidFill>
              </a:rPr>
              <a:t>DFD</a:t>
            </a:r>
          </a:p>
        </p:txBody>
      </p:sp>
      <p:sp>
        <p:nvSpPr>
          <p:cNvPr id="12294" name="Text Box 6"/>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12295" name="Picture 7" descr="j0297517"/>
          <p:cNvPicPr>
            <a:picLocks noChangeAspect="1" noChangeArrowheads="1"/>
          </p:cNvPicPr>
          <p:nvPr/>
        </p:nvPicPr>
        <p:blipFill>
          <a:blip r:embed="rId3" cstate="print">
            <a:lum bright="80000" contrast="-8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 Box 8"/>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Create a level 1 decomposing the processes in level 0 and identifying data stores.</a:t>
            </a:r>
          </a:p>
        </p:txBody>
      </p:sp>
      <p:sp>
        <p:nvSpPr>
          <p:cNvPr id="12297" name="Text Box 9"/>
          <p:cNvSpPr txBox="1">
            <a:spLocks noChangeArrowheads="1"/>
          </p:cNvSpPr>
          <p:nvPr/>
        </p:nvSpPr>
        <p:spPr bwMode="auto">
          <a:xfrm>
            <a:off x="3771900" y="995680"/>
            <a:ext cx="62865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startAt="4"/>
            </a:pPr>
            <a:r>
              <a:rPr lang="en-US" sz="2000" dirty="0"/>
              <a:t>Construct Level </a:t>
            </a:r>
            <a:r>
              <a:rPr lang="en-US" sz="2000" dirty="0" smtClean="0"/>
              <a:t>2- </a:t>
            </a:r>
            <a:r>
              <a:rPr lang="en-US" sz="2000" dirty="0"/>
              <a:t>n DFD </a:t>
            </a:r>
            <a:br>
              <a:rPr lang="en-US" sz="2000" dirty="0"/>
            </a:br>
            <a:r>
              <a:rPr lang="en-US" sz="2000" dirty="0"/>
              <a:t>(identifies actual data flows and data stores )</a:t>
            </a:r>
          </a:p>
        </p:txBody>
      </p:sp>
      <p:cxnSp>
        <p:nvCxnSpPr>
          <p:cNvPr id="12298" name="AutoShape 10"/>
          <p:cNvCxnSpPr>
            <a:cxnSpLocks noChangeShapeType="1"/>
            <a:stCxn id="12316" idx="3"/>
            <a:endCxn id="12299" idx="3"/>
          </p:cNvCxnSpPr>
          <p:nvPr/>
        </p:nvCxnSpPr>
        <p:spPr bwMode="auto">
          <a:xfrm flipV="1">
            <a:off x="7208520" y="4080510"/>
            <a:ext cx="398145" cy="540809"/>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2299" name="Oval 11"/>
          <p:cNvSpPr>
            <a:spLocks noChangeArrowheads="1"/>
          </p:cNvSpPr>
          <p:nvPr/>
        </p:nvSpPr>
        <p:spPr bwMode="auto">
          <a:xfrm>
            <a:off x="7459980" y="33426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288" rIns="18288" anchor="ctr"/>
          <a:lstStyle/>
          <a:p>
            <a:pPr algn="ctr" eaLnBrk="0" hangingPunct="0"/>
            <a:r>
              <a:rPr lang="en-US" sz="1200" u="sng">
                <a:latin typeface="Arial Narrow" pitchFamily="34" charset="0"/>
              </a:rPr>
              <a:t>1.3</a:t>
            </a:r>
          </a:p>
          <a:p>
            <a:pPr algn="ctr" eaLnBrk="0" hangingPunct="0"/>
            <a:r>
              <a:rPr lang="en-US" sz="1200">
                <a:latin typeface="Arial Narrow" pitchFamily="34" charset="0"/>
              </a:rPr>
              <a:t>Produce Sales Forecast</a:t>
            </a:r>
          </a:p>
        </p:txBody>
      </p:sp>
      <p:cxnSp>
        <p:nvCxnSpPr>
          <p:cNvPr id="12300" name="AutoShape 12"/>
          <p:cNvCxnSpPr>
            <a:cxnSpLocks noChangeShapeType="1"/>
            <a:stCxn id="12299" idx="6"/>
            <a:endCxn id="12302" idx="0"/>
          </p:cNvCxnSpPr>
          <p:nvPr/>
        </p:nvCxnSpPr>
        <p:spPr bwMode="auto">
          <a:xfrm>
            <a:off x="8476297" y="3769360"/>
            <a:ext cx="707232" cy="21336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2301" name="AutoShape 13"/>
          <p:cNvCxnSpPr>
            <a:cxnSpLocks noChangeShapeType="1"/>
            <a:stCxn id="12312" idx="3"/>
            <a:endCxn id="12299" idx="1"/>
          </p:cNvCxnSpPr>
          <p:nvPr/>
        </p:nvCxnSpPr>
        <p:spPr bwMode="auto">
          <a:xfrm>
            <a:off x="7208520" y="2843319"/>
            <a:ext cx="398145" cy="61489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2302" name="Text Box 14"/>
          <p:cNvSpPr txBox="1">
            <a:spLocks noChangeArrowheads="1"/>
          </p:cNvSpPr>
          <p:nvPr/>
        </p:nvSpPr>
        <p:spPr bwMode="auto">
          <a:xfrm>
            <a:off x="8308658" y="398272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Sales Forecast</a:t>
            </a:r>
          </a:p>
        </p:txBody>
      </p:sp>
      <p:sp>
        <p:nvSpPr>
          <p:cNvPr id="12303" name="Text Box 15"/>
          <p:cNvSpPr txBox="1">
            <a:spLocks noChangeArrowheads="1"/>
          </p:cNvSpPr>
          <p:nvPr/>
        </p:nvSpPr>
        <p:spPr bwMode="auto">
          <a:xfrm>
            <a:off x="3143250" y="394716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Payment</a:t>
            </a:r>
          </a:p>
        </p:txBody>
      </p:sp>
      <p:sp>
        <p:nvSpPr>
          <p:cNvPr id="12304" name="Oval 16"/>
          <p:cNvSpPr>
            <a:spLocks noChangeArrowheads="1"/>
          </p:cNvSpPr>
          <p:nvPr/>
        </p:nvSpPr>
        <p:spPr bwMode="auto">
          <a:xfrm>
            <a:off x="4693920" y="327152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305" name="Oval 17"/>
          <p:cNvSpPr>
            <a:spLocks noChangeArrowheads="1"/>
          </p:cNvSpPr>
          <p:nvPr/>
        </p:nvSpPr>
        <p:spPr bwMode="auto">
          <a:xfrm>
            <a:off x="8661400" y="327152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306" name="Oval 18"/>
          <p:cNvSpPr>
            <a:spLocks noChangeArrowheads="1"/>
          </p:cNvSpPr>
          <p:nvPr/>
        </p:nvSpPr>
        <p:spPr bwMode="auto">
          <a:xfrm>
            <a:off x="9387840" y="386418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307" name="Text Box 19"/>
          <p:cNvSpPr txBox="1">
            <a:spLocks noChangeArrowheads="1"/>
          </p:cNvSpPr>
          <p:nvPr/>
        </p:nvSpPr>
        <p:spPr bwMode="auto">
          <a:xfrm>
            <a:off x="251460" y="2687744"/>
            <a:ext cx="335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Customer Order</a:t>
            </a:r>
          </a:p>
          <a:p>
            <a:pPr eaLnBrk="1" hangingPunct="1"/>
            <a:r>
              <a:rPr lang="en-US" sz="2000">
                <a:solidFill>
                  <a:srgbClr val="339933"/>
                </a:solidFill>
              </a:rPr>
              <a:t>Serve Product</a:t>
            </a:r>
          </a:p>
          <a:p>
            <a:pPr eaLnBrk="1" hangingPunct="1"/>
            <a:r>
              <a:rPr lang="en-US" sz="2000" b="1"/>
              <a:t>Collect Payment</a:t>
            </a:r>
          </a:p>
          <a:p>
            <a:pPr eaLnBrk="1" hangingPunct="1"/>
            <a:endParaRPr lang="en-US" sz="2000">
              <a:solidFill>
                <a:srgbClr val="339933"/>
              </a:solidFill>
            </a:endParaRPr>
          </a:p>
          <a:p>
            <a:pPr eaLnBrk="1" hangingPunct="1"/>
            <a:r>
              <a:rPr lang="en-US" sz="2000">
                <a:solidFill>
                  <a:srgbClr val="339933"/>
                </a:solidFill>
              </a:rPr>
              <a:t>Produce Product</a:t>
            </a:r>
          </a:p>
          <a:p>
            <a:pPr eaLnBrk="1" hangingPunct="1"/>
            <a:r>
              <a:rPr lang="en-US" sz="2000">
                <a:solidFill>
                  <a:srgbClr val="339933"/>
                </a:solidFill>
              </a:rPr>
              <a:t>Store Product</a:t>
            </a:r>
          </a:p>
          <a:p>
            <a:pPr eaLnBrk="1" hangingPunct="1"/>
            <a:endParaRPr lang="en-US" sz="2000">
              <a:solidFill>
                <a:srgbClr val="339933"/>
              </a:solidFill>
            </a:endParaRPr>
          </a:p>
          <a:p>
            <a:pPr eaLnBrk="1" hangingPunct="1"/>
            <a:r>
              <a:rPr lang="en-US" sz="2000">
                <a:solidFill>
                  <a:srgbClr val="339933"/>
                </a:solidFill>
              </a:rPr>
              <a:t>Order Raw Materials</a:t>
            </a:r>
          </a:p>
          <a:p>
            <a:pPr eaLnBrk="1" hangingPunct="1"/>
            <a:r>
              <a:rPr lang="en-US" sz="2000">
                <a:solidFill>
                  <a:srgbClr val="339933"/>
                </a:solidFill>
              </a:rPr>
              <a:t>Pay for Raw Materials</a:t>
            </a:r>
          </a:p>
          <a:p>
            <a:pPr eaLnBrk="1" hangingPunct="1"/>
            <a:endParaRPr lang="en-US" sz="2000">
              <a:solidFill>
                <a:srgbClr val="339933"/>
              </a:solidFill>
            </a:endParaRPr>
          </a:p>
          <a:p>
            <a:pPr eaLnBrk="1" hangingPunct="1"/>
            <a:r>
              <a:rPr lang="en-US" sz="2000">
                <a:solidFill>
                  <a:srgbClr val="339933"/>
                </a:solidFill>
              </a:rPr>
              <a:t>Pay for Labor</a:t>
            </a:r>
          </a:p>
          <a:p>
            <a:pPr eaLnBrk="1" hangingPunct="1"/>
            <a:endParaRPr lang="en-US" sz="2000">
              <a:solidFill>
                <a:srgbClr val="339933"/>
              </a:solidFill>
            </a:endParaRPr>
          </a:p>
        </p:txBody>
      </p:sp>
      <p:sp>
        <p:nvSpPr>
          <p:cNvPr id="12308" name="Oval 20"/>
          <p:cNvSpPr>
            <a:spLocks noChangeArrowheads="1"/>
          </p:cNvSpPr>
          <p:nvPr/>
        </p:nvSpPr>
        <p:spPr bwMode="auto">
          <a:xfrm>
            <a:off x="4693920" y="284480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1.1</a:t>
            </a:r>
          </a:p>
          <a:p>
            <a:pPr algn="ctr" eaLnBrk="0" hangingPunct="0"/>
            <a:r>
              <a:rPr lang="en-US" sz="1200">
                <a:latin typeface="Arial Narrow" pitchFamily="34" charset="0"/>
              </a:rPr>
              <a:t>Record Order</a:t>
            </a:r>
          </a:p>
        </p:txBody>
      </p:sp>
      <p:cxnSp>
        <p:nvCxnSpPr>
          <p:cNvPr id="12309" name="AutoShape 21"/>
          <p:cNvCxnSpPr>
            <a:cxnSpLocks noChangeShapeType="1"/>
            <a:stCxn id="12308" idx="6"/>
            <a:endCxn id="12312" idx="1"/>
          </p:cNvCxnSpPr>
          <p:nvPr/>
        </p:nvCxnSpPr>
        <p:spPr bwMode="auto">
          <a:xfrm flipV="1">
            <a:off x="5710238" y="2843319"/>
            <a:ext cx="492443" cy="42820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2310" name="AutoShape 22"/>
          <p:cNvCxnSpPr>
            <a:cxnSpLocks noChangeShapeType="1"/>
            <a:stCxn id="12303" idx="2"/>
            <a:endCxn id="12315" idx="2"/>
          </p:cNvCxnSpPr>
          <p:nvPr/>
        </p:nvCxnSpPr>
        <p:spPr bwMode="auto">
          <a:xfrm rot="16200000" flipH="1">
            <a:off x="4137423" y="4076780"/>
            <a:ext cx="426720" cy="665321"/>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2311" name="Text Box 23"/>
          <p:cNvSpPr txBox="1">
            <a:spLocks noChangeArrowheads="1"/>
          </p:cNvSpPr>
          <p:nvPr/>
        </p:nvSpPr>
        <p:spPr bwMode="auto">
          <a:xfrm>
            <a:off x="3520440" y="241808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Customer Order</a:t>
            </a:r>
          </a:p>
        </p:txBody>
      </p:sp>
      <p:sp>
        <p:nvSpPr>
          <p:cNvPr id="12312" name="Rectangle 25" descr="DataStore"/>
          <p:cNvSpPr>
            <a:spLocks noChangeArrowheads="1"/>
          </p:cNvSpPr>
          <p:nvPr/>
        </p:nvSpPr>
        <p:spPr bwMode="auto">
          <a:xfrm>
            <a:off x="6202680" y="2702560"/>
            <a:ext cx="1005840" cy="281517"/>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ORDER</a:t>
            </a:r>
          </a:p>
        </p:txBody>
      </p:sp>
      <p:cxnSp>
        <p:nvCxnSpPr>
          <p:cNvPr id="12313" name="AutoShape 26"/>
          <p:cNvCxnSpPr>
            <a:cxnSpLocks noChangeShapeType="1"/>
            <a:stCxn id="12312" idx="2"/>
            <a:endCxn id="12315" idx="7"/>
          </p:cNvCxnSpPr>
          <p:nvPr/>
        </p:nvCxnSpPr>
        <p:spPr bwMode="auto">
          <a:xfrm flipH="1">
            <a:off x="5553075" y="2984077"/>
            <a:ext cx="1152525" cy="1327573"/>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2314" name="AutoShape 27"/>
          <p:cNvCxnSpPr>
            <a:cxnSpLocks noChangeShapeType="1"/>
            <a:stCxn id="12311" idx="2"/>
            <a:endCxn id="12308" idx="2"/>
          </p:cNvCxnSpPr>
          <p:nvPr/>
        </p:nvCxnSpPr>
        <p:spPr bwMode="auto">
          <a:xfrm rot="16200000" flipH="1">
            <a:off x="4237118" y="2825195"/>
            <a:ext cx="604520" cy="288131"/>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2315" name="Oval 28"/>
          <p:cNvSpPr>
            <a:spLocks noChangeArrowheads="1"/>
          </p:cNvSpPr>
          <p:nvPr/>
        </p:nvSpPr>
        <p:spPr bwMode="auto">
          <a:xfrm>
            <a:off x="4693920" y="419608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1.2</a:t>
            </a:r>
          </a:p>
          <a:p>
            <a:pPr algn="ctr" eaLnBrk="0" hangingPunct="0"/>
            <a:r>
              <a:rPr lang="en-US" sz="1200">
                <a:latin typeface="Arial Narrow" pitchFamily="34" charset="0"/>
              </a:rPr>
              <a:t>Receive Payment</a:t>
            </a:r>
          </a:p>
        </p:txBody>
      </p:sp>
      <p:sp>
        <p:nvSpPr>
          <p:cNvPr id="12316" name="Rectangle 29" descr="DataStore"/>
          <p:cNvSpPr>
            <a:spLocks noChangeArrowheads="1"/>
          </p:cNvSpPr>
          <p:nvPr/>
        </p:nvSpPr>
        <p:spPr bwMode="auto">
          <a:xfrm>
            <a:off x="6202680" y="4480560"/>
            <a:ext cx="1005840" cy="281517"/>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PAYMENT</a:t>
            </a:r>
          </a:p>
        </p:txBody>
      </p:sp>
      <p:cxnSp>
        <p:nvCxnSpPr>
          <p:cNvPr id="12317" name="AutoShape 30"/>
          <p:cNvCxnSpPr>
            <a:cxnSpLocks noChangeShapeType="1"/>
            <a:stCxn id="12315" idx="6"/>
            <a:endCxn id="12316" idx="1"/>
          </p:cNvCxnSpPr>
          <p:nvPr/>
        </p:nvCxnSpPr>
        <p:spPr bwMode="auto">
          <a:xfrm flipV="1">
            <a:off x="5710238" y="4621319"/>
            <a:ext cx="492443" cy="148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2318" name="Text Box 31"/>
          <p:cNvSpPr txBox="1">
            <a:spLocks noChangeArrowheads="1"/>
          </p:cNvSpPr>
          <p:nvPr/>
        </p:nvSpPr>
        <p:spPr bwMode="auto">
          <a:xfrm>
            <a:off x="6035040" y="3698240"/>
            <a:ext cx="142494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Severed Order</a:t>
            </a:r>
          </a:p>
        </p:txBody>
      </p:sp>
      <p:sp>
        <p:nvSpPr>
          <p:cNvPr id="12319" name="Text Box 32"/>
          <p:cNvSpPr txBox="1">
            <a:spLocks noChangeArrowheads="1"/>
          </p:cNvSpPr>
          <p:nvPr/>
        </p:nvSpPr>
        <p:spPr bwMode="auto">
          <a:xfrm>
            <a:off x="7711440" y="263144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Request for Forecast</a:t>
            </a:r>
          </a:p>
        </p:txBody>
      </p:sp>
      <p:cxnSp>
        <p:nvCxnSpPr>
          <p:cNvPr id="12320" name="AutoShape 33"/>
          <p:cNvCxnSpPr>
            <a:cxnSpLocks noChangeShapeType="1"/>
            <a:stCxn id="12319" idx="2"/>
            <a:endCxn id="12299" idx="0"/>
          </p:cNvCxnSpPr>
          <p:nvPr/>
        </p:nvCxnSpPr>
        <p:spPr bwMode="auto">
          <a:xfrm rot="5400000">
            <a:off x="8047911" y="2795349"/>
            <a:ext cx="453390" cy="623412"/>
          </a:xfrm>
          <a:prstGeom prst="curvedConnector3">
            <a:avLst>
              <a:gd name="adj1" fmla="val 5098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2321" name="Rectangle 34" descr="DataStore"/>
          <p:cNvSpPr>
            <a:spLocks noChangeArrowheads="1"/>
          </p:cNvSpPr>
          <p:nvPr/>
        </p:nvSpPr>
        <p:spPr bwMode="auto">
          <a:xfrm>
            <a:off x="6202680" y="2133600"/>
            <a:ext cx="1005840" cy="281517"/>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CUSTOMER</a:t>
            </a:r>
          </a:p>
        </p:txBody>
      </p:sp>
      <p:cxnSp>
        <p:nvCxnSpPr>
          <p:cNvPr id="12322" name="AutoShape 35"/>
          <p:cNvCxnSpPr>
            <a:cxnSpLocks noChangeShapeType="1"/>
            <a:stCxn id="12321" idx="1"/>
            <a:endCxn id="12308" idx="0"/>
          </p:cNvCxnSpPr>
          <p:nvPr/>
        </p:nvCxnSpPr>
        <p:spPr bwMode="auto">
          <a:xfrm flipH="1">
            <a:off x="5196840" y="2274359"/>
            <a:ext cx="1005840" cy="56155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510690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j0113060"/>
          <p:cNvPicPr>
            <a:picLocks noChangeAspect="1" noChangeArrowheads="1"/>
          </p:cNvPicPr>
          <p:nvPr/>
        </p:nvPicPr>
        <p:blipFill>
          <a:blip r:embed="rId2" cstate="print">
            <a:lum bright="52000" contrast="-70000"/>
            <a:extLst>
              <a:ext uri="{28A0092B-C50C-407E-A947-70E740481C1C}">
                <a14:useLocalDpi xmlns:a14="http://schemas.microsoft.com/office/drawing/2010/main" val="0"/>
              </a:ext>
            </a:extLst>
          </a:blip>
          <a:srcRect/>
          <a:stretch>
            <a:fillRect/>
          </a:stretch>
        </p:blipFill>
        <p:spPr bwMode="auto">
          <a:xfrm>
            <a:off x="7706202" y="3840480"/>
            <a:ext cx="2436018" cy="241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p>
        </p:txBody>
      </p:sp>
      <p:sp>
        <p:nvSpPr>
          <p:cNvPr id="13316" name="Line 4"/>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Text Box 5"/>
          <p:cNvSpPr txBox="1">
            <a:spLocks noChangeArrowheads="1"/>
          </p:cNvSpPr>
          <p:nvPr/>
        </p:nvSpPr>
        <p:spPr bwMode="auto">
          <a:xfrm>
            <a:off x="3604260" y="1635760"/>
            <a:ext cx="6454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accent2"/>
                </a:solidFill>
              </a:rPr>
              <a:t>Level </a:t>
            </a:r>
            <a:r>
              <a:rPr lang="en-US" sz="2400" dirty="0" smtClean="0">
                <a:solidFill>
                  <a:schemeClr val="accent2"/>
                </a:solidFill>
              </a:rPr>
              <a:t>2 </a:t>
            </a:r>
            <a:r>
              <a:rPr lang="en-US" sz="2400" dirty="0">
                <a:solidFill>
                  <a:schemeClr val="accent2"/>
                </a:solidFill>
              </a:rPr>
              <a:t>DFD</a:t>
            </a:r>
          </a:p>
        </p:txBody>
      </p:sp>
      <p:sp>
        <p:nvSpPr>
          <p:cNvPr id="13318" name="Text Box 6"/>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13319" name="Picture 7" descr="j0297517"/>
          <p:cNvPicPr>
            <a:picLocks noChangeAspect="1" noChangeArrowheads="1"/>
          </p:cNvPicPr>
          <p:nvPr/>
        </p:nvPicPr>
        <p:blipFill>
          <a:blip r:embed="rId3" cstate="print">
            <a:lum bright="80000" contrast="-8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Create a level 1 decomposing the processes in level 0 and identifying data stores.</a:t>
            </a:r>
          </a:p>
        </p:txBody>
      </p:sp>
      <p:sp>
        <p:nvSpPr>
          <p:cNvPr id="13321" name="Text Box 9"/>
          <p:cNvSpPr txBox="1">
            <a:spLocks noChangeArrowheads="1"/>
          </p:cNvSpPr>
          <p:nvPr/>
        </p:nvSpPr>
        <p:spPr bwMode="auto">
          <a:xfrm>
            <a:off x="3771900" y="995680"/>
            <a:ext cx="6286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startAt="4"/>
            </a:pPr>
            <a:r>
              <a:rPr lang="en-US" sz="2000" dirty="0"/>
              <a:t>Construct Level </a:t>
            </a:r>
            <a:r>
              <a:rPr lang="en-US" sz="2000" dirty="0" smtClean="0"/>
              <a:t>2 </a:t>
            </a:r>
            <a:r>
              <a:rPr lang="en-US" sz="2000" dirty="0"/>
              <a:t>(continued)</a:t>
            </a:r>
          </a:p>
        </p:txBody>
      </p:sp>
      <p:sp>
        <p:nvSpPr>
          <p:cNvPr id="13322" name="Text Box 10"/>
          <p:cNvSpPr txBox="1">
            <a:spLocks noChangeArrowheads="1"/>
          </p:cNvSpPr>
          <p:nvPr/>
        </p:nvSpPr>
        <p:spPr bwMode="auto">
          <a:xfrm>
            <a:off x="251460" y="2687744"/>
            <a:ext cx="335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339933"/>
                </a:solidFill>
              </a:rPr>
              <a:t>Customer Order</a:t>
            </a:r>
          </a:p>
          <a:p>
            <a:pPr eaLnBrk="1" hangingPunct="1"/>
            <a:r>
              <a:rPr lang="en-US" sz="2000" b="1"/>
              <a:t>Serve Product</a:t>
            </a:r>
          </a:p>
          <a:p>
            <a:pPr eaLnBrk="1" hangingPunct="1"/>
            <a:r>
              <a:rPr lang="en-US" sz="2000">
                <a:solidFill>
                  <a:srgbClr val="339933"/>
                </a:solidFill>
              </a:rPr>
              <a:t>Collect Payment</a:t>
            </a:r>
          </a:p>
          <a:p>
            <a:pPr eaLnBrk="1" hangingPunct="1"/>
            <a:endParaRPr lang="en-US" sz="2000">
              <a:solidFill>
                <a:srgbClr val="339933"/>
              </a:solidFill>
            </a:endParaRPr>
          </a:p>
          <a:p>
            <a:pPr eaLnBrk="1" hangingPunct="1"/>
            <a:r>
              <a:rPr lang="en-US" sz="2000" b="1"/>
              <a:t>Produce Product</a:t>
            </a:r>
          </a:p>
          <a:p>
            <a:pPr eaLnBrk="1" hangingPunct="1"/>
            <a:r>
              <a:rPr lang="en-US" sz="2000" b="1"/>
              <a:t>Store Product</a:t>
            </a:r>
          </a:p>
          <a:p>
            <a:pPr eaLnBrk="1" hangingPunct="1"/>
            <a:endParaRPr lang="en-US" sz="2000" b="1"/>
          </a:p>
          <a:p>
            <a:pPr eaLnBrk="1" hangingPunct="1"/>
            <a:r>
              <a:rPr lang="en-US" sz="2000">
                <a:solidFill>
                  <a:srgbClr val="339933"/>
                </a:solidFill>
              </a:rPr>
              <a:t>Order Raw Materials</a:t>
            </a:r>
          </a:p>
          <a:p>
            <a:pPr eaLnBrk="1" hangingPunct="1"/>
            <a:r>
              <a:rPr lang="en-US" sz="2000">
                <a:solidFill>
                  <a:srgbClr val="339933"/>
                </a:solidFill>
              </a:rPr>
              <a:t>Pay for Raw Materials</a:t>
            </a:r>
          </a:p>
          <a:p>
            <a:pPr eaLnBrk="1" hangingPunct="1"/>
            <a:endParaRPr lang="en-US" sz="2000">
              <a:solidFill>
                <a:srgbClr val="339933"/>
              </a:solidFill>
            </a:endParaRPr>
          </a:p>
          <a:p>
            <a:pPr eaLnBrk="1" hangingPunct="1"/>
            <a:r>
              <a:rPr lang="en-US" sz="2000">
                <a:solidFill>
                  <a:srgbClr val="339933"/>
                </a:solidFill>
              </a:rPr>
              <a:t>Pay for Labor</a:t>
            </a:r>
          </a:p>
          <a:p>
            <a:pPr eaLnBrk="1" hangingPunct="1"/>
            <a:endParaRPr lang="en-US" sz="2000">
              <a:solidFill>
                <a:srgbClr val="339933"/>
              </a:solidFill>
            </a:endParaRPr>
          </a:p>
        </p:txBody>
      </p:sp>
      <p:sp>
        <p:nvSpPr>
          <p:cNvPr id="13323" name="Oval 11"/>
          <p:cNvSpPr>
            <a:spLocks noChangeArrowheads="1"/>
          </p:cNvSpPr>
          <p:nvPr/>
        </p:nvSpPr>
        <p:spPr bwMode="auto">
          <a:xfrm>
            <a:off x="4693920" y="305816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24" name="Oval 12"/>
          <p:cNvSpPr>
            <a:spLocks noChangeArrowheads="1"/>
          </p:cNvSpPr>
          <p:nvPr/>
        </p:nvSpPr>
        <p:spPr bwMode="auto">
          <a:xfrm>
            <a:off x="8661400" y="426720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25" name="Oval 13"/>
          <p:cNvSpPr>
            <a:spLocks noChangeArrowheads="1"/>
          </p:cNvSpPr>
          <p:nvPr/>
        </p:nvSpPr>
        <p:spPr bwMode="auto">
          <a:xfrm>
            <a:off x="9387840" y="485986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26" name="Oval 14"/>
          <p:cNvSpPr>
            <a:spLocks noChangeArrowheads="1"/>
          </p:cNvSpPr>
          <p:nvPr/>
        </p:nvSpPr>
        <p:spPr bwMode="auto">
          <a:xfrm>
            <a:off x="4714875" y="26314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2.1</a:t>
            </a:r>
          </a:p>
          <a:p>
            <a:pPr algn="ctr" eaLnBrk="0" hangingPunct="0"/>
            <a:r>
              <a:rPr lang="en-US" sz="1200">
                <a:latin typeface="Arial Narrow" pitchFamily="34" charset="0"/>
              </a:rPr>
              <a:t>Serve Product</a:t>
            </a:r>
          </a:p>
        </p:txBody>
      </p:sp>
      <p:cxnSp>
        <p:nvCxnSpPr>
          <p:cNvPr id="13327" name="AutoShape 15"/>
          <p:cNvCxnSpPr>
            <a:cxnSpLocks noChangeShapeType="1"/>
            <a:stCxn id="13330" idx="1"/>
            <a:endCxn id="13326" idx="7"/>
          </p:cNvCxnSpPr>
          <p:nvPr/>
        </p:nvCxnSpPr>
        <p:spPr bwMode="auto">
          <a:xfrm flipH="1">
            <a:off x="5574030" y="2629959"/>
            <a:ext cx="796290" cy="11705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3328" name="AutoShape 16"/>
          <p:cNvCxnSpPr>
            <a:cxnSpLocks noChangeShapeType="1"/>
            <a:endCxn id="13333" idx="2"/>
          </p:cNvCxnSpPr>
          <p:nvPr/>
        </p:nvCxnSpPr>
        <p:spPr bwMode="auto">
          <a:xfrm rot="16200000" flipH="1">
            <a:off x="4251167" y="3813969"/>
            <a:ext cx="497840" cy="408623"/>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3329" name="Text Box 17"/>
          <p:cNvSpPr txBox="1">
            <a:spLocks noChangeArrowheads="1"/>
          </p:cNvSpPr>
          <p:nvPr/>
        </p:nvSpPr>
        <p:spPr bwMode="auto">
          <a:xfrm>
            <a:off x="3520440" y="220472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Product Order</a:t>
            </a:r>
          </a:p>
        </p:txBody>
      </p:sp>
      <p:sp>
        <p:nvSpPr>
          <p:cNvPr id="13330" name="Rectangle 18" descr="DataStore"/>
          <p:cNvSpPr>
            <a:spLocks noChangeArrowheads="1"/>
          </p:cNvSpPr>
          <p:nvPr/>
        </p:nvSpPr>
        <p:spPr bwMode="auto">
          <a:xfrm>
            <a:off x="6370320" y="2489200"/>
            <a:ext cx="1005840" cy="281517"/>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ORDER</a:t>
            </a:r>
          </a:p>
        </p:txBody>
      </p:sp>
      <p:cxnSp>
        <p:nvCxnSpPr>
          <p:cNvPr id="13331" name="AutoShape 19"/>
          <p:cNvCxnSpPr>
            <a:cxnSpLocks noChangeShapeType="1"/>
            <a:stCxn id="13326" idx="5"/>
            <a:endCxn id="13330" idx="2"/>
          </p:cNvCxnSpPr>
          <p:nvPr/>
        </p:nvCxnSpPr>
        <p:spPr bwMode="auto">
          <a:xfrm flipV="1">
            <a:off x="5574030" y="2770717"/>
            <a:ext cx="1299210" cy="598593"/>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3332" name="AutoShape 20"/>
          <p:cNvCxnSpPr>
            <a:cxnSpLocks noChangeShapeType="1"/>
            <a:stCxn id="13329" idx="2"/>
            <a:endCxn id="13326" idx="2"/>
          </p:cNvCxnSpPr>
          <p:nvPr/>
        </p:nvCxnSpPr>
        <p:spPr bwMode="auto">
          <a:xfrm rot="16200000" flipH="1">
            <a:off x="4247595" y="2601357"/>
            <a:ext cx="604520" cy="309086"/>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3333" name="Oval 21"/>
          <p:cNvSpPr>
            <a:spLocks noChangeArrowheads="1"/>
          </p:cNvSpPr>
          <p:nvPr/>
        </p:nvSpPr>
        <p:spPr bwMode="auto">
          <a:xfrm>
            <a:off x="4714875" y="384048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2.2</a:t>
            </a:r>
          </a:p>
          <a:p>
            <a:pPr algn="ctr" eaLnBrk="0" hangingPunct="0"/>
            <a:r>
              <a:rPr lang="en-US" sz="1200">
                <a:latin typeface="Arial Narrow" pitchFamily="34" charset="0"/>
              </a:rPr>
              <a:t>Produce Product</a:t>
            </a:r>
          </a:p>
        </p:txBody>
      </p:sp>
      <p:sp>
        <p:nvSpPr>
          <p:cNvPr id="13334" name="Rectangle 22" descr="DataStore"/>
          <p:cNvSpPr>
            <a:spLocks noChangeArrowheads="1"/>
          </p:cNvSpPr>
          <p:nvPr/>
        </p:nvSpPr>
        <p:spPr bwMode="auto">
          <a:xfrm>
            <a:off x="6370320" y="4622800"/>
            <a:ext cx="1005840" cy="281517"/>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INVENTORTY</a:t>
            </a:r>
          </a:p>
        </p:txBody>
      </p:sp>
      <p:cxnSp>
        <p:nvCxnSpPr>
          <p:cNvPr id="13335" name="AutoShape 23"/>
          <p:cNvCxnSpPr>
            <a:cxnSpLocks noChangeShapeType="1"/>
            <a:stCxn id="13333" idx="6"/>
            <a:endCxn id="13338" idx="2"/>
          </p:cNvCxnSpPr>
          <p:nvPr/>
        </p:nvCxnSpPr>
        <p:spPr bwMode="auto">
          <a:xfrm flipV="1">
            <a:off x="5731193" y="3837517"/>
            <a:ext cx="1225868" cy="429683"/>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3336" name="Text Box 24"/>
          <p:cNvSpPr txBox="1">
            <a:spLocks noChangeArrowheads="1"/>
          </p:cNvSpPr>
          <p:nvPr/>
        </p:nvSpPr>
        <p:spPr bwMode="auto">
          <a:xfrm>
            <a:off x="6202680" y="2987040"/>
            <a:ext cx="142494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Quantity Severed</a:t>
            </a:r>
          </a:p>
        </p:txBody>
      </p:sp>
      <p:sp>
        <p:nvSpPr>
          <p:cNvPr id="13337" name="Text Box 25"/>
          <p:cNvSpPr txBox="1">
            <a:spLocks noChangeArrowheads="1"/>
          </p:cNvSpPr>
          <p:nvPr/>
        </p:nvSpPr>
        <p:spPr bwMode="auto">
          <a:xfrm>
            <a:off x="3688080" y="3627120"/>
            <a:ext cx="1173480" cy="22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Production</a:t>
            </a:r>
            <a:br>
              <a:rPr lang="en-US" sz="1400">
                <a:latin typeface="Arial Narrow" pitchFamily="34" charset="0"/>
              </a:rPr>
            </a:br>
            <a:r>
              <a:rPr lang="en-US" sz="1400">
                <a:latin typeface="Arial Narrow" pitchFamily="34" charset="0"/>
              </a:rPr>
              <a:t> Schedule</a:t>
            </a:r>
          </a:p>
        </p:txBody>
      </p:sp>
      <p:sp>
        <p:nvSpPr>
          <p:cNvPr id="13338" name="Rectangle 26" descr="DataStore"/>
          <p:cNvSpPr>
            <a:spLocks noChangeArrowheads="1"/>
          </p:cNvSpPr>
          <p:nvPr/>
        </p:nvSpPr>
        <p:spPr bwMode="auto">
          <a:xfrm>
            <a:off x="6370320" y="3484880"/>
            <a:ext cx="1173480" cy="352637"/>
          </a:xfrm>
          <a:prstGeom prst="rect">
            <a:avLst/>
          </a:prstGeom>
          <a:blipFill dpi="0" rotWithShape="0">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RAW MATERIALS</a:t>
            </a:r>
          </a:p>
        </p:txBody>
      </p:sp>
      <p:cxnSp>
        <p:nvCxnSpPr>
          <p:cNvPr id="13339" name="AutoShape 27"/>
          <p:cNvCxnSpPr>
            <a:cxnSpLocks noChangeShapeType="1"/>
            <a:stCxn id="13338" idx="1"/>
            <a:endCxn id="13333" idx="0"/>
          </p:cNvCxnSpPr>
          <p:nvPr/>
        </p:nvCxnSpPr>
        <p:spPr bwMode="auto">
          <a:xfrm flipH="1">
            <a:off x="5217795" y="3661199"/>
            <a:ext cx="1152525" cy="17039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3340" name="Oval 28"/>
          <p:cNvSpPr>
            <a:spLocks noChangeArrowheads="1"/>
          </p:cNvSpPr>
          <p:nvPr/>
        </p:nvSpPr>
        <p:spPr bwMode="auto">
          <a:xfrm>
            <a:off x="4714875" y="51206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2.3</a:t>
            </a:r>
          </a:p>
          <a:p>
            <a:pPr algn="ctr" eaLnBrk="0" hangingPunct="0"/>
            <a:r>
              <a:rPr lang="en-US" sz="1200">
                <a:latin typeface="Arial Narrow" pitchFamily="34" charset="0"/>
              </a:rPr>
              <a:t>Store</a:t>
            </a:r>
          </a:p>
          <a:p>
            <a:pPr algn="ctr" eaLnBrk="0" hangingPunct="0"/>
            <a:r>
              <a:rPr lang="en-US" sz="1200">
                <a:latin typeface="Arial Narrow" pitchFamily="34" charset="0"/>
              </a:rPr>
              <a:t>Product</a:t>
            </a:r>
          </a:p>
        </p:txBody>
      </p:sp>
      <p:cxnSp>
        <p:nvCxnSpPr>
          <p:cNvPr id="13341" name="AutoShape 29"/>
          <p:cNvCxnSpPr>
            <a:cxnSpLocks noChangeShapeType="1"/>
            <a:stCxn id="13340" idx="6"/>
            <a:endCxn id="13334" idx="2"/>
          </p:cNvCxnSpPr>
          <p:nvPr/>
        </p:nvCxnSpPr>
        <p:spPr bwMode="auto">
          <a:xfrm flipV="1">
            <a:off x="5731193" y="4904317"/>
            <a:ext cx="1142048" cy="643043"/>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3342" name="Text Box 30"/>
          <p:cNvSpPr txBox="1">
            <a:spLocks noChangeArrowheads="1"/>
          </p:cNvSpPr>
          <p:nvPr/>
        </p:nvSpPr>
        <p:spPr bwMode="auto">
          <a:xfrm>
            <a:off x="6118860" y="5369560"/>
            <a:ext cx="176022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Quantity Produced &amp; Location Stored</a:t>
            </a:r>
          </a:p>
        </p:txBody>
      </p:sp>
      <p:sp>
        <p:nvSpPr>
          <p:cNvPr id="13343" name="Text Box 31"/>
          <p:cNvSpPr txBox="1">
            <a:spLocks noChangeArrowheads="1"/>
          </p:cNvSpPr>
          <p:nvPr/>
        </p:nvSpPr>
        <p:spPr bwMode="auto">
          <a:xfrm>
            <a:off x="6035040" y="4124960"/>
            <a:ext cx="176022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Quantity Used</a:t>
            </a:r>
          </a:p>
        </p:txBody>
      </p:sp>
      <p:cxnSp>
        <p:nvCxnSpPr>
          <p:cNvPr id="13344" name="AutoShape 32"/>
          <p:cNvCxnSpPr>
            <a:cxnSpLocks noChangeShapeType="1"/>
            <a:stCxn id="13333" idx="4"/>
            <a:endCxn id="13340" idx="0"/>
          </p:cNvCxnSpPr>
          <p:nvPr/>
        </p:nvCxnSpPr>
        <p:spPr bwMode="auto">
          <a:xfrm>
            <a:off x="5217795" y="4702810"/>
            <a:ext cx="0" cy="40894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3345" name="Rectangle 33"/>
          <p:cNvSpPr>
            <a:spLocks noChangeArrowheads="1"/>
          </p:cNvSpPr>
          <p:nvPr/>
        </p:nvSpPr>
        <p:spPr bwMode="auto">
          <a:xfrm>
            <a:off x="4274821" y="4765040"/>
            <a:ext cx="1324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400">
                <a:latin typeface="Arial Narrow" pitchFamily="34" charset="0"/>
              </a:rPr>
              <a:t>Production   Data</a:t>
            </a:r>
          </a:p>
        </p:txBody>
      </p:sp>
    </p:spTree>
    <p:extLst>
      <p:ext uri="{BB962C8B-B14F-4D97-AF65-F5344CB8AC3E}">
        <p14:creationId xmlns:p14="http://schemas.microsoft.com/office/powerpoint/2010/main" val="393594208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7208520" y="4622800"/>
            <a:ext cx="2682240" cy="1706880"/>
            <a:chOff x="3648" y="2640"/>
            <a:chExt cx="2112" cy="1680"/>
          </a:xfrm>
        </p:grpSpPr>
        <p:pic>
          <p:nvPicPr>
            <p:cNvPr id="14376" name="Picture 3" descr="j0246119"/>
            <p:cNvPicPr>
              <a:picLocks noChangeAspect="1" noChangeArrowheads="1"/>
            </p:cNvPicPr>
            <p:nvPr/>
          </p:nvPicPr>
          <p:blipFill>
            <a:blip r:embed="rId2" cstate="print">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7" name="Picture 4" descr="j0113008"/>
            <p:cNvPicPr>
              <a:picLocks noChangeAspect="1" noChangeArrowheads="1"/>
            </p:cNvPicPr>
            <p:nvPr/>
          </p:nvPicPr>
          <p:blipFill>
            <a:blip r:embed="rId3" cstate="print">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8" name="Picture 5" descr="EN00275_"/>
            <p:cNvPicPr>
              <a:picLocks noChangeAspect="1" noChangeArrowheads="1"/>
            </p:cNvPicPr>
            <p:nvPr/>
          </p:nvPicPr>
          <p:blipFill>
            <a:blip r:embed="rId4" cstate="print">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39" name="Text Box 6"/>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p>
        </p:txBody>
      </p:sp>
      <p:sp>
        <p:nvSpPr>
          <p:cNvPr id="14340" name="Line 7"/>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Text Box 8"/>
          <p:cNvSpPr txBox="1">
            <a:spLocks noChangeArrowheads="1"/>
          </p:cNvSpPr>
          <p:nvPr/>
        </p:nvSpPr>
        <p:spPr bwMode="auto">
          <a:xfrm>
            <a:off x="3604260" y="1635760"/>
            <a:ext cx="6454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accent2"/>
                </a:solidFill>
              </a:rPr>
              <a:t>Level </a:t>
            </a:r>
            <a:r>
              <a:rPr lang="en-US" sz="2400" dirty="0" smtClean="0">
                <a:solidFill>
                  <a:schemeClr val="accent2"/>
                </a:solidFill>
              </a:rPr>
              <a:t>2 </a:t>
            </a:r>
            <a:r>
              <a:rPr lang="en-US" sz="2400" dirty="0">
                <a:solidFill>
                  <a:schemeClr val="accent2"/>
                </a:solidFill>
              </a:rPr>
              <a:t>DFD</a:t>
            </a:r>
          </a:p>
        </p:txBody>
      </p:sp>
      <p:sp>
        <p:nvSpPr>
          <p:cNvPr id="14342" name="Text Box 9"/>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14343" name="Picture 10" descr="j0297517"/>
          <p:cNvPicPr>
            <a:picLocks noChangeAspect="1" noChangeArrowheads="1"/>
          </p:cNvPicPr>
          <p:nvPr/>
        </p:nvPicPr>
        <p:blipFill>
          <a:blip r:embed="rId5" cstate="print">
            <a:lum bright="80000" contrast="-8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11"/>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Create a level 1 decomposing the processes in level 0 and identifying data stores.</a:t>
            </a:r>
          </a:p>
        </p:txBody>
      </p:sp>
      <p:sp>
        <p:nvSpPr>
          <p:cNvPr id="14345" name="Text Box 12"/>
          <p:cNvSpPr txBox="1">
            <a:spLocks noChangeArrowheads="1"/>
          </p:cNvSpPr>
          <p:nvPr/>
        </p:nvSpPr>
        <p:spPr bwMode="auto">
          <a:xfrm>
            <a:off x="3771900" y="995680"/>
            <a:ext cx="6286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startAt="4"/>
            </a:pPr>
            <a:r>
              <a:rPr lang="en-US" sz="2000" dirty="0"/>
              <a:t>Construct Level </a:t>
            </a:r>
            <a:r>
              <a:rPr lang="en-US" sz="2000" dirty="0" smtClean="0"/>
              <a:t>2 </a:t>
            </a:r>
            <a:r>
              <a:rPr lang="en-US" sz="2000" dirty="0"/>
              <a:t>(continued)</a:t>
            </a:r>
          </a:p>
        </p:txBody>
      </p:sp>
      <p:sp>
        <p:nvSpPr>
          <p:cNvPr id="14346" name="Oval 13"/>
          <p:cNvSpPr>
            <a:spLocks noChangeArrowheads="1"/>
          </p:cNvSpPr>
          <p:nvPr/>
        </p:nvSpPr>
        <p:spPr bwMode="auto">
          <a:xfrm>
            <a:off x="5196840" y="4136813"/>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47" name="Oval 14"/>
          <p:cNvSpPr>
            <a:spLocks noChangeArrowheads="1"/>
          </p:cNvSpPr>
          <p:nvPr/>
        </p:nvSpPr>
        <p:spPr bwMode="auto">
          <a:xfrm>
            <a:off x="5196840" y="475318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48" name="Oval 15"/>
          <p:cNvSpPr>
            <a:spLocks noChangeArrowheads="1"/>
          </p:cNvSpPr>
          <p:nvPr/>
        </p:nvSpPr>
        <p:spPr bwMode="auto">
          <a:xfrm>
            <a:off x="9890760" y="372194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49" name="Text Box 16"/>
          <p:cNvSpPr txBox="1">
            <a:spLocks noChangeArrowheads="1"/>
          </p:cNvSpPr>
          <p:nvPr/>
        </p:nvSpPr>
        <p:spPr bwMode="auto">
          <a:xfrm>
            <a:off x="251460" y="2687744"/>
            <a:ext cx="335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339933"/>
                </a:solidFill>
              </a:rPr>
              <a:t>Customer Order</a:t>
            </a:r>
          </a:p>
          <a:p>
            <a:pPr eaLnBrk="1" hangingPunct="1"/>
            <a:r>
              <a:rPr lang="en-US" sz="2000">
                <a:solidFill>
                  <a:srgbClr val="339933"/>
                </a:solidFill>
              </a:rPr>
              <a:t>Serve Product</a:t>
            </a:r>
          </a:p>
          <a:p>
            <a:pPr eaLnBrk="1" hangingPunct="1"/>
            <a:r>
              <a:rPr lang="en-US" sz="2000">
                <a:solidFill>
                  <a:srgbClr val="339933"/>
                </a:solidFill>
              </a:rPr>
              <a:t>Collect Payment</a:t>
            </a:r>
          </a:p>
          <a:p>
            <a:pPr eaLnBrk="1" hangingPunct="1"/>
            <a:endParaRPr lang="en-US" sz="2000">
              <a:solidFill>
                <a:srgbClr val="339933"/>
              </a:solidFill>
            </a:endParaRPr>
          </a:p>
          <a:p>
            <a:pPr eaLnBrk="1" hangingPunct="1"/>
            <a:r>
              <a:rPr lang="en-US" sz="2000">
                <a:solidFill>
                  <a:srgbClr val="339933"/>
                </a:solidFill>
              </a:rPr>
              <a:t>Produce Product</a:t>
            </a:r>
          </a:p>
          <a:p>
            <a:pPr eaLnBrk="1" hangingPunct="1"/>
            <a:r>
              <a:rPr lang="en-US" sz="2000">
                <a:solidFill>
                  <a:srgbClr val="339933"/>
                </a:solidFill>
              </a:rPr>
              <a:t>Store Product</a:t>
            </a:r>
          </a:p>
          <a:p>
            <a:pPr eaLnBrk="1" hangingPunct="1"/>
            <a:endParaRPr lang="en-US" sz="2000">
              <a:solidFill>
                <a:srgbClr val="339933"/>
              </a:solidFill>
            </a:endParaRPr>
          </a:p>
          <a:p>
            <a:pPr eaLnBrk="1" hangingPunct="1"/>
            <a:r>
              <a:rPr lang="en-US" sz="2000" b="1"/>
              <a:t>Order Raw Materials</a:t>
            </a:r>
          </a:p>
          <a:p>
            <a:pPr eaLnBrk="1" hangingPunct="1"/>
            <a:r>
              <a:rPr lang="en-US" sz="2000" b="1"/>
              <a:t>Pay for Raw Materials</a:t>
            </a:r>
          </a:p>
          <a:p>
            <a:pPr eaLnBrk="1" hangingPunct="1"/>
            <a:endParaRPr lang="en-US" sz="2000">
              <a:solidFill>
                <a:srgbClr val="339933"/>
              </a:solidFill>
            </a:endParaRPr>
          </a:p>
          <a:p>
            <a:pPr eaLnBrk="1" hangingPunct="1"/>
            <a:r>
              <a:rPr lang="en-US" sz="2000">
                <a:solidFill>
                  <a:srgbClr val="339933"/>
                </a:solidFill>
              </a:rPr>
              <a:t>Pay for Labor</a:t>
            </a:r>
          </a:p>
          <a:p>
            <a:pPr eaLnBrk="1" hangingPunct="1"/>
            <a:endParaRPr lang="en-US" sz="2000">
              <a:solidFill>
                <a:srgbClr val="339933"/>
              </a:solidFill>
            </a:endParaRPr>
          </a:p>
        </p:txBody>
      </p:sp>
      <p:sp>
        <p:nvSpPr>
          <p:cNvPr id="14350" name="Oval 17"/>
          <p:cNvSpPr>
            <a:spLocks noChangeArrowheads="1"/>
          </p:cNvSpPr>
          <p:nvPr/>
        </p:nvSpPr>
        <p:spPr bwMode="auto">
          <a:xfrm>
            <a:off x="5196840" y="291592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51" name="Oval 18"/>
          <p:cNvSpPr>
            <a:spLocks noChangeArrowheads="1"/>
          </p:cNvSpPr>
          <p:nvPr/>
        </p:nvSpPr>
        <p:spPr bwMode="auto">
          <a:xfrm>
            <a:off x="9164320" y="412496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52" name="Oval 19"/>
          <p:cNvSpPr>
            <a:spLocks noChangeArrowheads="1"/>
          </p:cNvSpPr>
          <p:nvPr/>
        </p:nvSpPr>
        <p:spPr bwMode="auto">
          <a:xfrm>
            <a:off x="5029200" y="22758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3.1</a:t>
            </a:r>
          </a:p>
          <a:p>
            <a:pPr algn="ctr" eaLnBrk="0" hangingPunct="0"/>
            <a:r>
              <a:rPr lang="en-US" sz="1200">
                <a:latin typeface="Arial Narrow" pitchFamily="34" charset="0"/>
              </a:rPr>
              <a:t>Produce Purchase Order</a:t>
            </a:r>
          </a:p>
        </p:txBody>
      </p:sp>
      <p:cxnSp>
        <p:nvCxnSpPr>
          <p:cNvPr id="14353" name="AutoShape 20"/>
          <p:cNvCxnSpPr>
            <a:cxnSpLocks noChangeShapeType="1"/>
            <a:stCxn id="14360" idx="2"/>
            <a:endCxn id="14358" idx="2"/>
          </p:cNvCxnSpPr>
          <p:nvPr/>
        </p:nvCxnSpPr>
        <p:spPr bwMode="auto">
          <a:xfrm rot="16200000" flipH="1">
            <a:off x="4558718" y="3593835"/>
            <a:ext cx="343747" cy="576263"/>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4354" name="Text Box 21"/>
          <p:cNvSpPr txBox="1">
            <a:spLocks noChangeArrowheads="1"/>
          </p:cNvSpPr>
          <p:nvPr/>
        </p:nvSpPr>
        <p:spPr bwMode="auto">
          <a:xfrm>
            <a:off x="3688080" y="206248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Order Decision</a:t>
            </a:r>
          </a:p>
        </p:txBody>
      </p:sp>
      <p:sp>
        <p:nvSpPr>
          <p:cNvPr id="14355" name="Rectangle 22" descr="DataStore"/>
          <p:cNvSpPr>
            <a:spLocks noChangeArrowheads="1"/>
          </p:cNvSpPr>
          <p:nvPr/>
        </p:nvSpPr>
        <p:spPr bwMode="auto">
          <a:xfrm>
            <a:off x="6957060" y="2204720"/>
            <a:ext cx="1089660" cy="352637"/>
          </a:xfrm>
          <a:prstGeom prst="rect">
            <a:avLst/>
          </a:prstGeom>
          <a:blipFill dpi="0" rotWithShape="0">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PURCHASE ORDER</a:t>
            </a:r>
          </a:p>
        </p:txBody>
      </p:sp>
      <p:cxnSp>
        <p:nvCxnSpPr>
          <p:cNvPr id="14356" name="AutoShape 23"/>
          <p:cNvCxnSpPr>
            <a:cxnSpLocks noChangeShapeType="1"/>
            <a:stCxn id="14352" idx="6"/>
            <a:endCxn id="14355" idx="1"/>
          </p:cNvCxnSpPr>
          <p:nvPr/>
        </p:nvCxnSpPr>
        <p:spPr bwMode="auto">
          <a:xfrm flipV="1">
            <a:off x="6045518" y="2381039"/>
            <a:ext cx="911543" cy="32152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4357" name="AutoShape 24"/>
          <p:cNvCxnSpPr>
            <a:cxnSpLocks noChangeShapeType="1"/>
            <a:stCxn id="14354" idx="2"/>
            <a:endCxn id="14352" idx="2"/>
          </p:cNvCxnSpPr>
          <p:nvPr/>
        </p:nvCxnSpPr>
        <p:spPr bwMode="auto">
          <a:xfrm rot="16200000" flipH="1">
            <a:off x="4595258" y="2279095"/>
            <a:ext cx="391160" cy="455771"/>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4358" name="Oval 25"/>
          <p:cNvSpPr>
            <a:spLocks noChangeArrowheads="1"/>
          </p:cNvSpPr>
          <p:nvPr/>
        </p:nvSpPr>
        <p:spPr bwMode="auto">
          <a:xfrm>
            <a:off x="5029200" y="362712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3.2</a:t>
            </a:r>
          </a:p>
          <a:p>
            <a:pPr algn="ctr" eaLnBrk="0" hangingPunct="0"/>
            <a:r>
              <a:rPr lang="en-US" sz="1200">
                <a:latin typeface="Arial Narrow" pitchFamily="34" charset="0"/>
              </a:rPr>
              <a:t>Receive Items</a:t>
            </a:r>
          </a:p>
        </p:txBody>
      </p:sp>
      <p:cxnSp>
        <p:nvCxnSpPr>
          <p:cNvPr id="14359" name="AutoShape 26"/>
          <p:cNvCxnSpPr>
            <a:cxnSpLocks noChangeShapeType="1"/>
            <a:stCxn id="14358" idx="7"/>
            <a:endCxn id="14361" idx="2"/>
          </p:cNvCxnSpPr>
          <p:nvPr/>
        </p:nvCxnSpPr>
        <p:spPr bwMode="auto">
          <a:xfrm flipV="1">
            <a:off x="5888355" y="3404870"/>
            <a:ext cx="1739265" cy="33782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4360" name="Text Box 27"/>
          <p:cNvSpPr txBox="1">
            <a:spLocks noChangeArrowheads="1"/>
          </p:cNvSpPr>
          <p:nvPr/>
        </p:nvSpPr>
        <p:spPr bwMode="auto">
          <a:xfrm>
            <a:off x="3855720" y="3484880"/>
            <a:ext cx="1173480" cy="22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Received Goods</a:t>
            </a:r>
          </a:p>
        </p:txBody>
      </p:sp>
      <p:sp>
        <p:nvSpPr>
          <p:cNvPr id="14361" name="Rectangle 28" descr="DataStore"/>
          <p:cNvSpPr>
            <a:spLocks noChangeArrowheads="1"/>
          </p:cNvSpPr>
          <p:nvPr/>
        </p:nvSpPr>
        <p:spPr bwMode="auto">
          <a:xfrm>
            <a:off x="7040880" y="3052234"/>
            <a:ext cx="1173480" cy="352637"/>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RAW MATERIALS</a:t>
            </a:r>
          </a:p>
        </p:txBody>
      </p:sp>
      <p:cxnSp>
        <p:nvCxnSpPr>
          <p:cNvPr id="14362" name="AutoShape 29"/>
          <p:cNvCxnSpPr>
            <a:cxnSpLocks noChangeShapeType="1"/>
            <a:stCxn id="14361" idx="1"/>
            <a:endCxn id="14352" idx="5"/>
          </p:cNvCxnSpPr>
          <p:nvPr/>
        </p:nvCxnSpPr>
        <p:spPr bwMode="auto">
          <a:xfrm flipH="1" flipV="1">
            <a:off x="5888355" y="3013710"/>
            <a:ext cx="1152525" cy="214842"/>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4363" name="Oval 30"/>
          <p:cNvSpPr>
            <a:spLocks noChangeArrowheads="1"/>
          </p:cNvSpPr>
          <p:nvPr/>
        </p:nvSpPr>
        <p:spPr bwMode="auto">
          <a:xfrm>
            <a:off x="5029200" y="490728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3.3</a:t>
            </a:r>
          </a:p>
          <a:p>
            <a:pPr algn="ctr" eaLnBrk="0" hangingPunct="0"/>
            <a:r>
              <a:rPr lang="en-US" sz="1200">
                <a:latin typeface="Arial Narrow" pitchFamily="34" charset="0"/>
              </a:rPr>
              <a:t>Pay Vendor</a:t>
            </a:r>
          </a:p>
        </p:txBody>
      </p:sp>
      <p:cxnSp>
        <p:nvCxnSpPr>
          <p:cNvPr id="14364" name="AutoShape 31"/>
          <p:cNvCxnSpPr>
            <a:cxnSpLocks noChangeShapeType="1"/>
            <a:stCxn id="14369" idx="1"/>
            <a:endCxn id="14363" idx="6"/>
          </p:cNvCxnSpPr>
          <p:nvPr/>
        </p:nvCxnSpPr>
        <p:spPr bwMode="auto">
          <a:xfrm flipH="1">
            <a:off x="6045518" y="5048039"/>
            <a:ext cx="1163003" cy="28596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4365" name="Text Box 32"/>
          <p:cNvSpPr txBox="1">
            <a:spLocks noChangeArrowheads="1"/>
          </p:cNvSpPr>
          <p:nvPr/>
        </p:nvSpPr>
        <p:spPr bwMode="auto">
          <a:xfrm>
            <a:off x="5029200" y="3271520"/>
            <a:ext cx="159258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Quantity </a:t>
            </a:r>
            <a:br>
              <a:rPr lang="en-US" sz="1400">
                <a:latin typeface="Arial Narrow" pitchFamily="34" charset="0"/>
              </a:rPr>
            </a:br>
            <a:r>
              <a:rPr lang="en-US" sz="1400">
                <a:latin typeface="Arial Narrow" pitchFamily="34" charset="0"/>
              </a:rPr>
              <a:t> Received</a:t>
            </a:r>
          </a:p>
        </p:txBody>
      </p:sp>
      <p:cxnSp>
        <p:nvCxnSpPr>
          <p:cNvPr id="14366" name="AutoShape 33"/>
          <p:cNvCxnSpPr>
            <a:cxnSpLocks noChangeShapeType="1"/>
            <a:stCxn id="14358" idx="4"/>
            <a:endCxn id="14363" idx="0"/>
          </p:cNvCxnSpPr>
          <p:nvPr/>
        </p:nvCxnSpPr>
        <p:spPr bwMode="auto">
          <a:xfrm>
            <a:off x="5532120" y="4489450"/>
            <a:ext cx="0" cy="40894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4367" name="Text Box 34"/>
          <p:cNvSpPr txBox="1">
            <a:spLocks noChangeArrowheads="1"/>
          </p:cNvSpPr>
          <p:nvPr/>
        </p:nvSpPr>
        <p:spPr bwMode="auto">
          <a:xfrm>
            <a:off x="5783580" y="2773680"/>
            <a:ext cx="176022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Quantity On-Hand</a:t>
            </a:r>
          </a:p>
        </p:txBody>
      </p:sp>
      <p:sp>
        <p:nvSpPr>
          <p:cNvPr id="14368" name="Rectangle 35" descr="DataStore"/>
          <p:cNvSpPr>
            <a:spLocks noChangeArrowheads="1"/>
          </p:cNvSpPr>
          <p:nvPr/>
        </p:nvSpPr>
        <p:spPr bwMode="auto">
          <a:xfrm>
            <a:off x="7208520" y="4256829"/>
            <a:ext cx="1089660" cy="352637"/>
          </a:xfrm>
          <a:prstGeom prst="rect">
            <a:avLst/>
          </a:prstGeom>
          <a:blipFill dpi="0" rotWithShape="0">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RECEIVED ITEMS</a:t>
            </a:r>
          </a:p>
        </p:txBody>
      </p:sp>
      <p:sp>
        <p:nvSpPr>
          <p:cNvPr id="14369" name="Rectangle 36" descr="DataStore"/>
          <p:cNvSpPr>
            <a:spLocks noChangeArrowheads="1"/>
          </p:cNvSpPr>
          <p:nvPr/>
        </p:nvSpPr>
        <p:spPr bwMode="auto">
          <a:xfrm>
            <a:off x="7208520" y="4907280"/>
            <a:ext cx="1005840" cy="281517"/>
          </a:xfrm>
          <a:prstGeom prst="rect">
            <a:avLst/>
          </a:prstGeom>
          <a:blipFill dpi="0" rotWithShape="0">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VENDOR</a:t>
            </a:r>
          </a:p>
        </p:txBody>
      </p:sp>
      <p:cxnSp>
        <p:nvCxnSpPr>
          <p:cNvPr id="14370" name="AutoShape 37"/>
          <p:cNvCxnSpPr>
            <a:cxnSpLocks noChangeShapeType="1"/>
            <a:stCxn id="14355" idx="3"/>
            <a:endCxn id="14358" idx="6"/>
          </p:cNvCxnSpPr>
          <p:nvPr/>
        </p:nvCxnSpPr>
        <p:spPr bwMode="auto">
          <a:xfrm flipH="1">
            <a:off x="6045518" y="2381039"/>
            <a:ext cx="2001203" cy="1672801"/>
          </a:xfrm>
          <a:prstGeom prst="bentConnector3">
            <a:avLst>
              <a:gd name="adj1" fmla="val -31417"/>
            </a:avLst>
          </a:prstGeom>
          <a:noFill/>
          <a:ln w="15875">
            <a:solidFill>
              <a:srgbClr val="000000"/>
            </a:solidFill>
            <a:miter lim="800000"/>
            <a:headEnd/>
            <a:tailEnd type="stealth" w="lg" len="sm"/>
          </a:ln>
          <a:extLst>
            <a:ext uri="{909E8E84-426E-40DD-AFC4-6F175D3DCCD1}">
              <a14:hiddenFill xmlns:a14="http://schemas.microsoft.com/office/drawing/2010/main">
                <a:noFill/>
              </a14:hiddenFill>
            </a:ext>
          </a:extLst>
        </p:spPr>
      </p:cxnSp>
      <p:cxnSp>
        <p:nvCxnSpPr>
          <p:cNvPr id="14371" name="AutoShape 38"/>
          <p:cNvCxnSpPr>
            <a:cxnSpLocks noChangeShapeType="1"/>
            <a:stCxn id="14368" idx="1"/>
            <a:endCxn id="14363" idx="7"/>
          </p:cNvCxnSpPr>
          <p:nvPr/>
        </p:nvCxnSpPr>
        <p:spPr bwMode="auto">
          <a:xfrm flipH="1">
            <a:off x="5888355" y="4433147"/>
            <a:ext cx="1320165" cy="589703"/>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4372" name="AutoShape 39"/>
          <p:cNvCxnSpPr>
            <a:cxnSpLocks noChangeShapeType="1"/>
            <a:stCxn id="14358" idx="5"/>
            <a:endCxn id="14368" idx="1"/>
          </p:cNvCxnSpPr>
          <p:nvPr/>
        </p:nvCxnSpPr>
        <p:spPr bwMode="auto">
          <a:xfrm>
            <a:off x="5888355" y="4364990"/>
            <a:ext cx="1320165" cy="68157"/>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4373" name="Text Box 40"/>
          <p:cNvSpPr txBox="1">
            <a:spLocks noChangeArrowheads="1"/>
          </p:cNvSpPr>
          <p:nvPr/>
        </p:nvSpPr>
        <p:spPr bwMode="auto">
          <a:xfrm>
            <a:off x="4812665" y="4541309"/>
            <a:ext cx="176022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Payment  Approval</a:t>
            </a:r>
          </a:p>
        </p:txBody>
      </p:sp>
      <p:sp>
        <p:nvSpPr>
          <p:cNvPr id="14374" name="Text Box 41"/>
          <p:cNvSpPr txBox="1">
            <a:spLocks noChangeArrowheads="1"/>
          </p:cNvSpPr>
          <p:nvPr/>
        </p:nvSpPr>
        <p:spPr bwMode="auto">
          <a:xfrm>
            <a:off x="3771900" y="5902960"/>
            <a:ext cx="1173480" cy="22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Payment</a:t>
            </a:r>
          </a:p>
        </p:txBody>
      </p:sp>
      <p:cxnSp>
        <p:nvCxnSpPr>
          <p:cNvPr id="14375" name="AutoShape 42"/>
          <p:cNvCxnSpPr>
            <a:cxnSpLocks noChangeShapeType="1"/>
            <a:stCxn id="14363" idx="4"/>
            <a:endCxn id="14374" idx="3"/>
          </p:cNvCxnSpPr>
          <p:nvPr/>
        </p:nvCxnSpPr>
        <p:spPr bwMode="auto">
          <a:xfrm rot="5400000">
            <a:off x="5115772" y="5599219"/>
            <a:ext cx="245957" cy="586740"/>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0272893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D06552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879080" y="4693920"/>
            <a:ext cx="1971517" cy="152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Creating Data Flow Diagrams</a:t>
            </a:r>
          </a:p>
        </p:txBody>
      </p:sp>
      <p:sp>
        <p:nvSpPr>
          <p:cNvPr id="15364" name="Line 4"/>
          <p:cNvSpPr>
            <a:spLocks noChangeShapeType="1"/>
          </p:cNvSpPr>
          <p:nvPr/>
        </p:nvSpPr>
        <p:spPr bwMode="auto">
          <a:xfrm flipV="1">
            <a:off x="3688080" y="1137920"/>
            <a:ext cx="0" cy="504952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365" name="Text Box 5"/>
          <p:cNvSpPr txBox="1">
            <a:spLocks noChangeArrowheads="1"/>
          </p:cNvSpPr>
          <p:nvPr/>
        </p:nvSpPr>
        <p:spPr bwMode="auto">
          <a:xfrm>
            <a:off x="3604260" y="1635760"/>
            <a:ext cx="6454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accent2"/>
                </a:solidFill>
              </a:rPr>
              <a:t>Level </a:t>
            </a:r>
            <a:r>
              <a:rPr lang="en-US" sz="2400" dirty="0" smtClean="0">
                <a:solidFill>
                  <a:schemeClr val="accent2"/>
                </a:solidFill>
              </a:rPr>
              <a:t>2 </a:t>
            </a:r>
            <a:r>
              <a:rPr lang="en-US" sz="2400" dirty="0">
                <a:solidFill>
                  <a:schemeClr val="accent2"/>
                </a:solidFill>
              </a:rPr>
              <a:t>DFD</a:t>
            </a:r>
          </a:p>
        </p:txBody>
      </p:sp>
      <p:sp>
        <p:nvSpPr>
          <p:cNvPr id="15366" name="Text Box 6"/>
          <p:cNvSpPr txBox="1">
            <a:spLocks noChangeArrowheads="1"/>
          </p:cNvSpPr>
          <p:nvPr/>
        </p:nvSpPr>
        <p:spPr bwMode="auto">
          <a:xfrm>
            <a:off x="0" y="853440"/>
            <a:ext cx="368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00CC00"/>
                </a:solidFill>
              </a:rPr>
              <a:t>Example</a:t>
            </a:r>
          </a:p>
        </p:txBody>
      </p:sp>
      <p:pic>
        <p:nvPicPr>
          <p:cNvPr id="15367" name="Picture 7" descr="j0297517"/>
          <p:cNvPicPr>
            <a:picLocks noChangeAspect="1" noChangeArrowheads="1"/>
          </p:cNvPicPr>
          <p:nvPr/>
        </p:nvPicPr>
        <p:blipFill>
          <a:blip r:embed="rId3" cstate="print">
            <a:lum bright="80000" contrast="-80000"/>
            <a:extLst>
              <a:ext uri="{28A0092B-C50C-407E-A947-70E740481C1C}">
                <a14:useLocalDpi xmlns:a14="http://schemas.microsoft.com/office/drawing/2010/main" val="0"/>
              </a:ext>
            </a:extLst>
          </a:blip>
          <a:srcRect/>
          <a:stretch>
            <a:fillRect/>
          </a:stretch>
        </p:blipFill>
        <p:spPr bwMode="auto">
          <a:xfrm>
            <a:off x="237490" y="2690707"/>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8"/>
          <p:cNvSpPr txBox="1">
            <a:spLocks noChangeArrowheads="1"/>
          </p:cNvSpPr>
          <p:nvPr/>
        </p:nvSpPr>
        <p:spPr bwMode="auto">
          <a:xfrm>
            <a:off x="251460" y="1351280"/>
            <a:ext cx="34366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Create a level 1 decomposing the processes in level 0 and identifying data stores.</a:t>
            </a:r>
          </a:p>
        </p:txBody>
      </p:sp>
      <p:sp>
        <p:nvSpPr>
          <p:cNvPr id="15369" name="Text Box 9"/>
          <p:cNvSpPr txBox="1">
            <a:spLocks noChangeArrowheads="1"/>
          </p:cNvSpPr>
          <p:nvPr/>
        </p:nvSpPr>
        <p:spPr bwMode="auto">
          <a:xfrm>
            <a:off x="3771900" y="995680"/>
            <a:ext cx="6286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startAt="4"/>
            </a:pPr>
            <a:r>
              <a:rPr lang="en-US" sz="2000" dirty="0"/>
              <a:t>Construct Level </a:t>
            </a:r>
            <a:r>
              <a:rPr lang="en-US" sz="2000" dirty="0" smtClean="0"/>
              <a:t>2 </a:t>
            </a:r>
            <a:r>
              <a:rPr lang="en-US" sz="2000" dirty="0"/>
              <a:t>(continued)</a:t>
            </a:r>
          </a:p>
        </p:txBody>
      </p:sp>
      <p:sp>
        <p:nvSpPr>
          <p:cNvPr id="15370" name="Text Box 10"/>
          <p:cNvSpPr txBox="1">
            <a:spLocks noChangeArrowheads="1"/>
          </p:cNvSpPr>
          <p:nvPr/>
        </p:nvSpPr>
        <p:spPr bwMode="auto">
          <a:xfrm>
            <a:off x="3530918" y="1955800"/>
            <a:ext cx="1749743"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Time Worked</a:t>
            </a:r>
          </a:p>
        </p:txBody>
      </p:sp>
      <p:sp>
        <p:nvSpPr>
          <p:cNvPr id="15371" name="Oval 11"/>
          <p:cNvSpPr>
            <a:spLocks noChangeArrowheads="1"/>
          </p:cNvSpPr>
          <p:nvPr/>
        </p:nvSpPr>
        <p:spPr bwMode="auto">
          <a:xfrm>
            <a:off x="8717280" y="384048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72" name="Oval 12"/>
          <p:cNvSpPr>
            <a:spLocks noChangeArrowheads="1"/>
          </p:cNvSpPr>
          <p:nvPr/>
        </p:nvSpPr>
        <p:spPr bwMode="auto">
          <a:xfrm>
            <a:off x="8661400" y="327152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73" name="Oval 13"/>
          <p:cNvSpPr>
            <a:spLocks noChangeArrowheads="1"/>
          </p:cNvSpPr>
          <p:nvPr/>
        </p:nvSpPr>
        <p:spPr bwMode="auto">
          <a:xfrm>
            <a:off x="9387840" y="386418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74" name="Text Box 14"/>
          <p:cNvSpPr txBox="1">
            <a:spLocks noChangeArrowheads="1"/>
          </p:cNvSpPr>
          <p:nvPr/>
        </p:nvSpPr>
        <p:spPr bwMode="auto">
          <a:xfrm>
            <a:off x="251460" y="2687744"/>
            <a:ext cx="335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339933"/>
                </a:solidFill>
              </a:rPr>
              <a:t>Customer Order</a:t>
            </a:r>
          </a:p>
          <a:p>
            <a:pPr eaLnBrk="1" hangingPunct="1"/>
            <a:r>
              <a:rPr lang="en-US" sz="2000">
                <a:solidFill>
                  <a:srgbClr val="339933"/>
                </a:solidFill>
              </a:rPr>
              <a:t>Serve Product</a:t>
            </a:r>
          </a:p>
          <a:p>
            <a:pPr eaLnBrk="1" hangingPunct="1"/>
            <a:r>
              <a:rPr lang="en-US" sz="2000">
                <a:solidFill>
                  <a:srgbClr val="339933"/>
                </a:solidFill>
              </a:rPr>
              <a:t>Collect Payment</a:t>
            </a:r>
          </a:p>
          <a:p>
            <a:pPr eaLnBrk="1" hangingPunct="1"/>
            <a:endParaRPr lang="en-US" sz="2000">
              <a:solidFill>
                <a:srgbClr val="339933"/>
              </a:solidFill>
            </a:endParaRPr>
          </a:p>
          <a:p>
            <a:pPr eaLnBrk="1" hangingPunct="1"/>
            <a:r>
              <a:rPr lang="en-US" sz="2000">
                <a:solidFill>
                  <a:srgbClr val="339933"/>
                </a:solidFill>
              </a:rPr>
              <a:t>Produce Product</a:t>
            </a:r>
          </a:p>
          <a:p>
            <a:pPr eaLnBrk="1" hangingPunct="1"/>
            <a:r>
              <a:rPr lang="en-US" sz="2000">
                <a:solidFill>
                  <a:srgbClr val="339933"/>
                </a:solidFill>
              </a:rPr>
              <a:t>Store Product</a:t>
            </a:r>
          </a:p>
          <a:p>
            <a:pPr eaLnBrk="1" hangingPunct="1"/>
            <a:endParaRPr lang="en-US" sz="2000">
              <a:solidFill>
                <a:srgbClr val="339933"/>
              </a:solidFill>
            </a:endParaRPr>
          </a:p>
          <a:p>
            <a:pPr eaLnBrk="1" hangingPunct="1"/>
            <a:r>
              <a:rPr lang="en-US" sz="2000">
                <a:solidFill>
                  <a:srgbClr val="339933"/>
                </a:solidFill>
              </a:rPr>
              <a:t>Order Raw Materials</a:t>
            </a:r>
          </a:p>
          <a:p>
            <a:pPr eaLnBrk="1" hangingPunct="1"/>
            <a:r>
              <a:rPr lang="en-US" sz="2000">
                <a:solidFill>
                  <a:srgbClr val="339933"/>
                </a:solidFill>
              </a:rPr>
              <a:t>Pay for Raw Materials</a:t>
            </a:r>
          </a:p>
          <a:p>
            <a:pPr eaLnBrk="1" hangingPunct="1"/>
            <a:endParaRPr lang="en-US" sz="2000">
              <a:solidFill>
                <a:srgbClr val="339933"/>
              </a:solidFill>
            </a:endParaRPr>
          </a:p>
          <a:p>
            <a:pPr eaLnBrk="1" hangingPunct="1"/>
            <a:r>
              <a:rPr lang="en-US" sz="2000" b="1"/>
              <a:t>Pay for Labor</a:t>
            </a:r>
          </a:p>
          <a:p>
            <a:pPr eaLnBrk="1" hangingPunct="1"/>
            <a:endParaRPr lang="en-US" sz="2000" b="1"/>
          </a:p>
        </p:txBody>
      </p:sp>
      <p:sp>
        <p:nvSpPr>
          <p:cNvPr id="15375" name="Oval 15"/>
          <p:cNvSpPr>
            <a:spLocks noChangeArrowheads="1"/>
          </p:cNvSpPr>
          <p:nvPr/>
        </p:nvSpPr>
        <p:spPr bwMode="auto">
          <a:xfrm>
            <a:off x="5196840" y="4136813"/>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76" name="Oval 16"/>
          <p:cNvSpPr>
            <a:spLocks noChangeArrowheads="1"/>
          </p:cNvSpPr>
          <p:nvPr/>
        </p:nvSpPr>
        <p:spPr bwMode="auto">
          <a:xfrm>
            <a:off x="5196840" y="4753187"/>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77" name="Oval 17"/>
          <p:cNvSpPr>
            <a:spLocks noChangeArrowheads="1"/>
          </p:cNvSpPr>
          <p:nvPr/>
        </p:nvSpPr>
        <p:spPr bwMode="auto">
          <a:xfrm>
            <a:off x="5196840" y="2915920"/>
            <a:ext cx="251460" cy="213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78" name="Oval 18"/>
          <p:cNvSpPr>
            <a:spLocks noChangeArrowheads="1"/>
          </p:cNvSpPr>
          <p:nvPr/>
        </p:nvSpPr>
        <p:spPr bwMode="auto">
          <a:xfrm>
            <a:off x="5029200" y="22758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4.1</a:t>
            </a:r>
          </a:p>
          <a:p>
            <a:pPr algn="ctr" eaLnBrk="0" hangingPunct="0"/>
            <a:r>
              <a:rPr lang="en-US" sz="1200">
                <a:latin typeface="Arial Narrow" pitchFamily="34" charset="0"/>
              </a:rPr>
              <a:t>Record Time Worked</a:t>
            </a:r>
          </a:p>
        </p:txBody>
      </p:sp>
      <p:cxnSp>
        <p:nvCxnSpPr>
          <p:cNvPr id="15379" name="AutoShape 19"/>
          <p:cNvCxnSpPr>
            <a:cxnSpLocks noChangeShapeType="1"/>
            <a:stCxn id="15385" idx="2"/>
            <a:endCxn id="15383" idx="2"/>
          </p:cNvCxnSpPr>
          <p:nvPr/>
        </p:nvCxnSpPr>
        <p:spPr bwMode="auto">
          <a:xfrm rot="16200000" flipH="1">
            <a:off x="4552792" y="3587908"/>
            <a:ext cx="355600" cy="576263"/>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5380" name="Rectangle 20" descr="DataStore"/>
          <p:cNvSpPr>
            <a:spLocks noChangeArrowheads="1"/>
          </p:cNvSpPr>
          <p:nvPr/>
        </p:nvSpPr>
        <p:spPr bwMode="auto">
          <a:xfrm>
            <a:off x="6957060" y="2204720"/>
            <a:ext cx="1089660" cy="352637"/>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TIME CARDS</a:t>
            </a:r>
          </a:p>
        </p:txBody>
      </p:sp>
      <p:cxnSp>
        <p:nvCxnSpPr>
          <p:cNvPr id="15381" name="AutoShape 21"/>
          <p:cNvCxnSpPr>
            <a:cxnSpLocks noChangeShapeType="1"/>
            <a:stCxn id="15378" idx="6"/>
            <a:endCxn id="15380" idx="1"/>
          </p:cNvCxnSpPr>
          <p:nvPr/>
        </p:nvCxnSpPr>
        <p:spPr bwMode="auto">
          <a:xfrm flipV="1">
            <a:off x="6045518" y="2381039"/>
            <a:ext cx="911543" cy="32152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5382" name="AutoShape 22"/>
          <p:cNvCxnSpPr>
            <a:cxnSpLocks noChangeShapeType="1"/>
            <a:stCxn id="15370" idx="2"/>
            <a:endCxn id="15378" idx="2"/>
          </p:cNvCxnSpPr>
          <p:nvPr/>
        </p:nvCxnSpPr>
        <p:spPr bwMode="auto">
          <a:xfrm rot="16200000" flipH="1">
            <a:off x="4463336" y="2147174"/>
            <a:ext cx="497840" cy="612933"/>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5383" name="Oval 23"/>
          <p:cNvSpPr>
            <a:spLocks noChangeArrowheads="1"/>
          </p:cNvSpPr>
          <p:nvPr/>
        </p:nvSpPr>
        <p:spPr bwMode="auto">
          <a:xfrm>
            <a:off x="5029200" y="362712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4.2</a:t>
            </a:r>
          </a:p>
          <a:p>
            <a:pPr algn="ctr" eaLnBrk="0" hangingPunct="0"/>
            <a:r>
              <a:rPr lang="en-US" sz="1200">
                <a:latin typeface="Arial Narrow" pitchFamily="34" charset="0"/>
              </a:rPr>
              <a:t>Calculate Payroll</a:t>
            </a:r>
          </a:p>
        </p:txBody>
      </p:sp>
      <p:cxnSp>
        <p:nvCxnSpPr>
          <p:cNvPr id="15384" name="AutoShape 24"/>
          <p:cNvCxnSpPr>
            <a:cxnSpLocks noChangeShapeType="1"/>
            <a:stCxn id="15383" idx="7"/>
            <a:endCxn id="15386" idx="2"/>
          </p:cNvCxnSpPr>
          <p:nvPr/>
        </p:nvCxnSpPr>
        <p:spPr bwMode="auto">
          <a:xfrm flipV="1">
            <a:off x="5888355" y="3404870"/>
            <a:ext cx="1739265" cy="337820"/>
          </a:xfrm>
          <a:prstGeom prst="straightConnector1">
            <a:avLst/>
          </a:prstGeom>
          <a:noFill/>
          <a:ln w="15875">
            <a:solidFill>
              <a:srgbClr val="000000"/>
            </a:solidFill>
            <a:round/>
            <a:headEnd type="stealth" w="lg" len="sm"/>
            <a:tailEnd type="none" w="lg" len="sm"/>
          </a:ln>
          <a:extLst>
            <a:ext uri="{909E8E84-426E-40DD-AFC4-6F175D3DCCD1}">
              <a14:hiddenFill xmlns:a14="http://schemas.microsoft.com/office/drawing/2010/main">
                <a:noFill/>
              </a14:hiddenFill>
            </a:ext>
          </a:extLst>
        </p:spPr>
      </p:cxnSp>
      <p:sp>
        <p:nvSpPr>
          <p:cNvPr id="15385" name="Text Box 25"/>
          <p:cNvSpPr txBox="1">
            <a:spLocks noChangeArrowheads="1"/>
          </p:cNvSpPr>
          <p:nvPr/>
        </p:nvSpPr>
        <p:spPr bwMode="auto">
          <a:xfrm>
            <a:off x="3688080" y="3484880"/>
            <a:ext cx="1508760" cy="21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Payroll Request</a:t>
            </a:r>
          </a:p>
        </p:txBody>
      </p:sp>
      <p:sp>
        <p:nvSpPr>
          <p:cNvPr id="15386" name="Rectangle 26" descr="DataStore"/>
          <p:cNvSpPr>
            <a:spLocks noChangeArrowheads="1"/>
          </p:cNvSpPr>
          <p:nvPr/>
        </p:nvSpPr>
        <p:spPr bwMode="auto">
          <a:xfrm>
            <a:off x="7040880" y="3052234"/>
            <a:ext cx="1173480" cy="352637"/>
          </a:xfrm>
          <a:prstGeom prst="rect">
            <a:avLst/>
          </a:prstGeom>
          <a:blipFill dpi="0" rotWithShape="0">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EMPLOYEE</a:t>
            </a:r>
          </a:p>
        </p:txBody>
      </p:sp>
      <p:cxnSp>
        <p:nvCxnSpPr>
          <p:cNvPr id="15387" name="AutoShape 27"/>
          <p:cNvCxnSpPr>
            <a:cxnSpLocks noChangeShapeType="1"/>
            <a:stCxn id="15386" idx="1"/>
            <a:endCxn id="15378" idx="5"/>
          </p:cNvCxnSpPr>
          <p:nvPr/>
        </p:nvCxnSpPr>
        <p:spPr bwMode="auto">
          <a:xfrm flipH="1" flipV="1">
            <a:off x="5888355" y="3013710"/>
            <a:ext cx="1152525" cy="214842"/>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5388" name="Oval 28"/>
          <p:cNvSpPr>
            <a:spLocks noChangeArrowheads="1"/>
          </p:cNvSpPr>
          <p:nvPr/>
        </p:nvSpPr>
        <p:spPr bwMode="auto">
          <a:xfrm>
            <a:off x="5029200" y="490728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4.3</a:t>
            </a:r>
          </a:p>
          <a:p>
            <a:pPr algn="ctr" eaLnBrk="0" hangingPunct="0"/>
            <a:r>
              <a:rPr lang="en-US" sz="1200">
                <a:latin typeface="Arial Narrow" pitchFamily="34" charset="0"/>
              </a:rPr>
              <a:t>Pay Employee</a:t>
            </a:r>
          </a:p>
        </p:txBody>
      </p:sp>
      <p:cxnSp>
        <p:nvCxnSpPr>
          <p:cNvPr id="15389" name="AutoShape 29"/>
          <p:cNvCxnSpPr>
            <a:cxnSpLocks noChangeShapeType="1"/>
            <a:stCxn id="15388" idx="6"/>
            <a:endCxn id="15393" idx="1"/>
          </p:cNvCxnSpPr>
          <p:nvPr/>
        </p:nvCxnSpPr>
        <p:spPr bwMode="auto">
          <a:xfrm>
            <a:off x="6045518" y="5334000"/>
            <a:ext cx="911543" cy="282999"/>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5390" name="AutoShape 30"/>
          <p:cNvCxnSpPr>
            <a:cxnSpLocks noChangeShapeType="1"/>
            <a:stCxn id="15383" idx="4"/>
            <a:endCxn id="15388" idx="0"/>
          </p:cNvCxnSpPr>
          <p:nvPr/>
        </p:nvCxnSpPr>
        <p:spPr bwMode="auto">
          <a:xfrm>
            <a:off x="5532120" y="4489450"/>
            <a:ext cx="0" cy="408940"/>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5391" name="Text Box 31"/>
          <p:cNvSpPr txBox="1">
            <a:spLocks noChangeArrowheads="1"/>
          </p:cNvSpPr>
          <p:nvPr/>
        </p:nvSpPr>
        <p:spPr bwMode="auto">
          <a:xfrm>
            <a:off x="5699760" y="2773680"/>
            <a:ext cx="176022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Employee ID</a:t>
            </a:r>
          </a:p>
        </p:txBody>
      </p:sp>
      <p:sp>
        <p:nvSpPr>
          <p:cNvPr id="15392" name="Rectangle 32" descr="DataStore"/>
          <p:cNvSpPr>
            <a:spLocks noChangeArrowheads="1"/>
          </p:cNvSpPr>
          <p:nvPr/>
        </p:nvSpPr>
        <p:spPr bwMode="auto">
          <a:xfrm>
            <a:off x="7208520" y="4196080"/>
            <a:ext cx="1089660" cy="352637"/>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PAYROLL</a:t>
            </a:r>
          </a:p>
        </p:txBody>
      </p:sp>
      <p:sp>
        <p:nvSpPr>
          <p:cNvPr id="15393" name="Rectangle 33" descr="DataStore"/>
          <p:cNvSpPr>
            <a:spLocks noChangeArrowheads="1"/>
          </p:cNvSpPr>
          <p:nvPr/>
        </p:nvSpPr>
        <p:spPr bwMode="auto">
          <a:xfrm>
            <a:off x="6957060" y="5476240"/>
            <a:ext cx="1005840" cy="281517"/>
          </a:xfrm>
          <a:prstGeom prst="rect">
            <a:avLst/>
          </a:prstGeom>
          <a:blipFill dpi="0" rotWithShape="0">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lgn="ctr" eaLnBrk="0" hangingPunct="0"/>
            <a:r>
              <a:rPr lang="en-US" sz="1200">
                <a:latin typeface="Arial Narrow" pitchFamily="34" charset="0"/>
              </a:rPr>
              <a:t>PAYMENTS</a:t>
            </a:r>
          </a:p>
        </p:txBody>
      </p:sp>
      <p:cxnSp>
        <p:nvCxnSpPr>
          <p:cNvPr id="15394" name="AutoShape 34"/>
          <p:cNvCxnSpPr>
            <a:cxnSpLocks noChangeShapeType="1"/>
            <a:stCxn id="15380" idx="3"/>
            <a:endCxn id="15383" idx="6"/>
          </p:cNvCxnSpPr>
          <p:nvPr/>
        </p:nvCxnSpPr>
        <p:spPr bwMode="auto">
          <a:xfrm flipH="1">
            <a:off x="6045518" y="2381039"/>
            <a:ext cx="2001203" cy="1672801"/>
          </a:xfrm>
          <a:prstGeom prst="bentConnector3">
            <a:avLst>
              <a:gd name="adj1" fmla="val -31417"/>
            </a:avLst>
          </a:prstGeom>
          <a:noFill/>
          <a:ln w="15875">
            <a:solidFill>
              <a:srgbClr val="000000"/>
            </a:solidFill>
            <a:miter lim="800000"/>
            <a:headEnd/>
            <a:tailEnd type="stealth" w="lg" len="sm"/>
          </a:ln>
          <a:extLst>
            <a:ext uri="{909E8E84-426E-40DD-AFC4-6F175D3DCCD1}">
              <a14:hiddenFill xmlns:a14="http://schemas.microsoft.com/office/drawing/2010/main">
                <a:noFill/>
              </a14:hiddenFill>
            </a:ext>
          </a:extLst>
        </p:spPr>
      </p:cxnSp>
      <p:cxnSp>
        <p:nvCxnSpPr>
          <p:cNvPr id="15395" name="AutoShape 35"/>
          <p:cNvCxnSpPr>
            <a:cxnSpLocks noChangeShapeType="1"/>
            <a:stCxn id="15392" idx="1"/>
            <a:endCxn id="15388" idx="7"/>
          </p:cNvCxnSpPr>
          <p:nvPr/>
        </p:nvCxnSpPr>
        <p:spPr bwMode="auto">
          <a:xfrm flipH="1">
            <a:off x="5888355" y="4372399"/>
            <a:ext cx="1320165" cy="650451"/>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cxnSp>
        <p:nvCxnSpPr>
          <p:cNvPr id="15396" name="AutoShape 36"/>
          <p:cNvCxnSpPr>
            <a:cxnSpLocks noChangeShapeType="1"/>
            <a:stCxn id="15383" idx="5"/>
            <a:endCxn id="15392" idx="1"/>
          </p:cNvCxnSpPr>
          <p:nvPr/>
        </p:nvCxnSpPr>
        <p:spPr bwMode="auto">
          <a:xfrm>
            <a:off x="5888355" y="4364990"/>
            <a:ext cx="1320165" cy="7409"/>
          </a:xfrm>
          <a:prstGeom prst="straightConnector1">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5397" name="Text Box 37"/>
          <p:cNvSpPr txBox="1">
            <a:spLocks noChangeArrowheads="1"/>
          </p:cNvSpPr>
          <p:nvPr/>
        </p:nvSpPr>
        <p:spPr bwMode="auto">
          <a:xfrm>
            <a:off x="4812665" y="4541309"/>
            <a:ext cx="1760220"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latin typeface="Arial Narrow" pitchFamily="34" charset="0"/>
              </a:rPr>
              <a:t>Payment  Approval</a:t>
            </a:r>
          </a:p>
        </p:txBody>
      </p:sp>
      <p:sp>
        <p:nvSpPr>
          <p:cNvPr id="15398" name="Text Box 38"/>
          <p:cNvSpPr txBox="1">
            <a:spLocks noChangeArrowheads="1"/>
          </p:cNvSpPr>
          <p:nvPr/>
        </p:nvSpPr>
        <p:spPr bwMode="auto">
          <a:xfrm>
            <a:off x="3688080" y="5902960"/>
            <a:ext cx="1173480" cy="22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400">
                <a:latin typeface="Arial Narrow" pitchFamily="34" charset="0"/>
              </a:rPr>
              <a:t>Payment</a:t>
            </a:r>
          </a:p>
        </p:txBody>
      </p:sp>
      <p:cxnSp>
        <p:nvCxnSpPr>
          <p:cNvPr id="15399" name="AutoShape 39"/>
          <p:cNvCxnSpPr>
            <a:cxnSpLocks noChangeShapeType="1"/>
            <a:stCxn id="15388" idx="4"/>
            <a:endCxn id="15398" idx="3"/>
          </p:cNvCxnSpPr>
          <p:nvPr/>
        </p:nvCxnSpPr>
        <p:spPr bwMode="auto">
          <a:xfrm rot="5400000">
            <a:off x="5073862" y="5557309"/>
            <a:ext cx="245957" cy="670560"/>
          </a:xfrm>
          <a:prstGeom prst="curvedConnector2">
            <a:avLst/>
          </a:prstGeom>
          <a:noFill/>
          <a:ln w="15875">
            <a:solidFill>
              <a:srgbClr val="000000"/>
            </a:solidFill>
            <a:round/>
            <a:headEnd/>
            <a:tailEnd type="stealth" w="lg" len="sm"/>
          </a:ln>
          <a:extLst>
            <a:ext uri="{909E8E84-426E-40DD-AFC4-6F175D3DCCD1}">
              <a14:hiddenFill xmlns:a14="http://schemas.microsoft.com/office/drawing/2010/main">
                <a:noFill/>
              </a14:hiddenFill>
            </a:ext>
          </a:extLst>
        </p:spPr>
      </p:cxnSp>
      <p:sp>
        <p:nvSpPr>
          <p:cNvPr id="15400" name="Text Box 40"/>
          <p:cNvSpPr txBox="1">
            <a:spLocks noChangeArrowheads="1"/>
          </p:cNvSpPr>
          <p:nvPr/>
        </p:nvSpPr>
        <p:spPr bwMode="auto">
          <a:xfrm>
            <a:off x="6873240" y="3840480"/>
            <a:ext cx="1508760" cy="21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latin typeface="Arial Narrow" pitchFamily="34" charset="0"/>
              </a:rPr>
              <a:t>Unpaid time cards</a:t>
            </a:r>
          </a:p>
        </p:txBody>
      </p:sp>
    </p:spTree>
    <p:extLst>
      <p:ext uri="{BB962C8B-B14F-4D97-AF65-F5344CB8AC3E}">
        <p14:creationId xmlns:p14="http://schemas.microsoft.com/office/powerpoint/2010/main" val="419701348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j0198656"/>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484370" y="711200"/>
            <a:ext cx="1466850" cy="137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87" name="Group 3"/>
          <p:cNvGrpSpPr>
            <a:grpSpLocks/>
          </p:cNvGrpSpPr>
          <p:nvPr/>
        </p:nvGrpSpPr>
        <p:grpSpPr bwMode="auto">
          <a:xfrm>
            <a:off x="4253865" y="3271520"/>
            <a:ext cx="1927860" cy="1209040"/>
            <a:chOff x="3648" y="2640"/>
            <a:chExt cx="2112" cy="1680"/>
          </a:xfrm>
        </p:grpSpPr>
        <p:pic>
          <p:nvPicPr>
            <p:cNvPr id="16428" name="Picture 4" descr="j0246119"/>
            <p:cNvPicPr>
              <a:picLocks noChangeAspect="1" noChangeArrowheads="1"/>
            </p:cNvPicPr>
            <p:nvPr/>
          </p:nvPicPr>
          <p:blipFill>
            <a:blip r:embed="rId3" cstate="print">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9" name="Picture 5" descr="j0113008"/>
            <p:cNvPicPr>
              <a:picLocks noChangeAspect="1" noChangeArrowheads="1"/>
            </p:cNvPicPr>
            <p:nvPr/>
          </p:nvPicPr>
          <p:blipFill>
            <a:blip r:embed="rId4" cstate="print">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0" name="Picture 6" descr="EN00275_"/>
            <p:cNvPicPr>
              <a:picLocks noChangeAspect="1" noChangeArrowheads="1"/>
            </p:cNvPicPr>
            <p:nvPr/>
          </p:nvPicPr>
          <p:blipFill>
            <a:blip r:embed="rId5" cstate="print">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8" name="Picture 7" descr="BD06552_"/>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4232910" y="4622800"/>
            <a:ext cx="1971517" cy="152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8"/>
          <p:cNvSpPr txBox="1">
            <a:spLocks noChangeArrowheads="1"/>
          </p:cNvSpPr>
          <p:nvPr/>
        </p:nvSpPr>
        <p:spPr bwMode="auto">
          <a:xfrm>
            <a:off x="0" y="0"/>
            <a:ext cx="1005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a:t>Process Decomposition</a:t>
            </a:r>
          </a:p>
        </p:txBody>
      </p:sp>
      <p:pic>
        <p:nvPicPr>
          <p:cNvPr id="16390" name="Picture 9" descr="j0297517"/>
          <p:cNvPicPr>
            <a:picLocks noChangeAspect="1" noChangeArrowheads="1"/>
          </p:cNvPicPr>
          <p:nvPr/>
        </p:nvPicPr>
        <p:blipFill>
          <a:blip r:embed="rId7" cstate="print">
            <a:lum bright="80000" contrast="-80000"/>
            <a:extLst>
              <a:ext uri="{28A0092B-C50C-407E-A947-70E740481C1C}">
                <a14:useLocalDpi xmlns:a14="http://schemas.microsoft.com/office/drawing/2010/main" val="0"/>
              </a:ext>
            </a:extLst>
          </a:blip>
          <a:srcRect/>
          <a:stretch>
            <a:fillRect/>
          </a:stretch>
        </p:blipFill>
        <p:spPr bwMode="auto">
          <a:xfrm>
            <a:off x="237490" y="711200"/>
            <a:ext cx="2762568" cy="3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Oval 10"/>
          <p:cNvSpPr>
            <a:spLocks noChangeArrowheads="1"/>
          </p:cNvSpPr>
          <p:nvPr/>
        </p:nvSpPr>
        <p:spPr bwMode="auto">
          <a:xfrm>
            <a:off x="5867400" y="47650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4.1</a:t>
            </a:r>
          </a:p>
          <a:p>
            <a:pPr algn="ctr" eaLnBrk="0" hangingPunct="0"/>
            <a:r>
              <a:rPr lang="en-US" sz="1200">
                <a:latin typeface="Arial Narrow" pitchFamily="34" charset="0"/>
              </a:rPr>
              <a:t>Record Time Worked</a:t>
            </a:r>
          </a:p>
        </p:txBody>
      </p:sp>
      <p:sp>
        <p:nvSpPr>
          <p:cNvPr id="16392" name="Oval 11"/>
          <p:cNvSpPr>
            <a:spLocks noChangeArrowheads="1"/>
          </p:cNvSpPr>
          <p:nvPr/>
        </p:nvSpPr>
        <p:spPr bwMode="auto">
          <a:xfrm>
            <a:off x="7040880" y="47650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4.2</a:t>
            </a:r>
          </a:p>
          <a:p>
            <a:pPr algn="ctr" eaLnBrk="0" hangingPunct="0"/>
            <a:r>
              <a:rPr lang="en-US" sz="1200">
                <a:latin typeface="Arial Narrow" pitchFamily="34" charset="0"/>
              </a:rPr>
              <a:t>Calculate Payroll</a:t>
            </a:r>
          </a:p>
        </p:txBody>
      </p:sp>
      <p:sp>
        <p:nvSpPr>
          <p:cNvPr id="16393" name="Oval 12"/>
          <p:cNvSpPr>
            <a:spLocks noChangeArrowheads="1"/>
          </p:cNvSpPr>
          <p:nvPr/>
        </p:nvSpPr>
        <p:spPr bwMode="auto">
          <a:xfrm>
            <a:off x="8214360" y="47650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4.3</a:t>
            </a:r>
          </a:p>
          <a:p>
            <a:pPr algn="ctr" eaLnBrk="0" hangingPunct="0"/>
            <a:r>
              <a:rPr lang="en-US" sz="1200">
                <a:latin typeface="Arial Narrow" pitchFamily="34" charset="0"/>
              </a:rPr>
              <a:t>Pay Employee</a:t>
            </a:r>
          </a:p>
        </p:txBody>
      </p:sp>
      <p:sp>
        <p:nvSpPr>
          <p:cNvPr id="16394" name="Oval 13"/>
          <p:cNvSpPr>
            <a:spLocks noChangeArrowheads="1"/>
          </p:cNvSpPr>
          <p:nvPr/>
        </p:nvSpPr>
        <p:spPr bwMode="auto">
          <a:xfrm>
            <a:off x="5867400" y="34137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3.1</a:t>
            </a:r>
          </a:p>
          <a:p>
            <a:pPr algn="ctr" eaLnBrk="0" hangingPunct="0"/>
            <a:r>
              <a:rPr lang="en-US" sz="1200">
                <a:latin typeface="Arial Narrow" pitchFamily="34" charset="0"/>
              </a:rPr>
              <a:t>Produce Purchase Order</a:t>
            </a:r>
          </a:p>
        </p:txBody>
      </p:sp>
      <p:sp>
        <p:nvSpPr>
          <p:cNvPr id="16395" name="Oval 14"/>
          <p:cNvSpPr>
            <a:spLocks noChangeArrowheads="1"/>
          </p:cNvSpPr>
          <p:nvPr/>
        </p:nvSpPr>
        <p:spPr bwMode="auto">
          <a:xfrm>
            <a:off x="7040880" y="34137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3.2</a:t>
            </a:r>
          </a:p>
          <a:p>
            <a:pPr algn="ctr" eaLnBrk="0" hangingPunct="0"/>
            <a:r>
              <a:rPr lang="en-US" sz="1200">
                <a:latin typeface="Arial Narrow" pitchFamily="34" charset="0"/>
              </a:rPr>
              <a:t>Receive Items</a:t>
            </a:r>
          </a:p>
        </p:txBody>
      </p:sp>
      <p:sp>
        <p:nvSpPr>
          <p:cNvPr id="16396" name="Oval 15"/>
          <p:cNvSpPr>
            <a:spLocks noChangeArrowheads="1"/>
          </p:cNvSpPr>
          <p:nvPr/>
        </p:nvSpPr>
        <p:spPr bwMode="auto">
          <a:xfrm>
            <a:off x="8214360" y="34137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3.3</a:t>
            </a:r>
          </a:p>
          <a:p>
            <a:pPr algn="ctr" eaLnBrk="0" hangingPunct="0"/>
            <a:r>
              <a:rPr lang="en-US" sz="1200">
                <a:latin typeface="Arial Narrow" pitchFamily="34" charset="0"/>
              </a:rPr>
              <a:t>Pay Vendor</a:t>
            </a:r>
          </a:p>
        </p:txBody>
      </p:sp>
      <p:sp>
        <p:nvSpPr>
          <p:cNvPr id="16397" name="Oval 16"/>
          <p:cNvSpPr>
            <a:spLocks noChangeArrowheads="1"/>
          </p:cNvSpPr>
          <p:nvPr/>
        </p:nvSpPr>
        <p:spPr bwMode="auto">
          <a:xfrm>
            <a:off x="5867400" y="213360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2.1</a:t>
            </a:r>
          </a:p>
          <a:p>
            <a:pPr algn="ctr" eaLnBrk="0" hangingPunct="0"/>
            <a:r>
              <a:rPr lang="en-US" sz="1200">
                <a:latin typeface="Arial Narrow" pitchFamily="34" charset="0"/>
              </a:rPr>
              <a:t>Serve Product</a:t>
            </a:r>
          </a:p>
        </p:txBody>
      </p:sp>
      <p:sp>
        <p:nvSpPr>
          <p:cNvPr id="16398" name="Oval 17"/>
          <p:cNvSpPr>
            <a:spLocks noChangeArrowheads="1"/>
          </p:cNvSpPr>
          <p:nvPr/>
        </p:nvSpPr>
        <p:spPr bwMode="auto">
          <a:xfrm>
            <a:off x="7040880" y="213360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2.2</a:t>
            </a:r>
          </a:p>
          <a:p>
            <a:pPr algn="ctr" eaLnBrk="0" hangingPunct="0"/>
            <a:r>
              <a:rPr lang="en-US" sz="1200">
                <a:latin typeface="Arial Narrow" pitchFamily="34" charset="0"/>
              </a:rPr>
              <a:t>Produce Product</a:t>
            </a:r>
          </a:p>
        </p:txBody>
      </p:sp>
      <p:sp>
        <p:nvSpPr>
          <p:cNvPr id="16399" name="Oval 18"/>
          <p:cNvSpPr>
            <a:spLocks noChangeArrowheads="1"/>
          </p:cNvSpPr>
          <p:nvPr/>
        </p:nvSpPr>
        <p:spPr bwMode="auto">
          <a:xfrm>
            <a:off x="8214360" y="213360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2.3</a:t>
            </a:r>
          </a:p>
          <a:p>
            <a:pPr algn="ctr" eaLnBrk="0" hangingPunct="0"/>
            <a:r>
              <a:rPr lang="en-US" sz="1200">
                <a:latin typeface="Arial Narrow" pitchFamily="34" charset="0"/>
              </a:rPr>
              <a:t>Store</a:t>
            </a:r>
          </a:p>
          <a:p>
            <a:pPr algn="ctr" eaLnBrk="0" hangingPunct="0"/>
            <a:r>
              <a:rPr lang="en-US" sz="1200">
                <a:latin typeface="Arial Narrow" pitchFamily="34" charset="0"/>
              </a:rPr>
              <a:t>Product</a:t>
            </a:r>
          </a:p>
        </p:txBody>
      </p:sp>
      <p:sp>
        <p:nvSpPr>
          <p:cNvPr id="16400" name="Oval 19"/>
          <p:cNvSpPr>
            <a:spLocks noChangeArrowheads="1"/>
          </p:cNvSpPr>
          <p:nvPr/>
        </p:nvSpPr>
        <p:spPr bwMode="auto">
          <a:xfrm>
            <a:off x="5867400" y="9245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1.1</a:t>
            </a:r>
          </a:p>
          <a:p>
            <a:pPr algn="ctr" eaLnBrk="0" hangingPunct="0"/>
            <a:r>
              <a:rPr lang="en-US" sz="1200">
                <a:latin typeface="Arial Narrow" pitchFamily="34" charset="0"/>
              </a:rPr>
              <a:t>Record Order</a:t>
            </a:r>
          </a:p>
        </p:txBody>
      </p:sp>
      <p:sp>
        <p:nvSpPr>
          <p:cNvPr id="16401" name="Oval 20"/>
          <p:cNvSpPr>
            <a:spLocks noChangeArrowheads="1"/>
          </p:cNvSpPr>
          <p:nvPr/>
        </p:nvSpPr>
        <p:spPr bwMode="auto">
          <a:xfrm>
            <a:off x="7040880" y="9245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p>
            <a:pPr algn="ctr" eaLnBrk="0" hangingPunct="0"/>
            <a:r>
              <a:rPr lang="en-US" sz="1200" u="sng">
                <a:latin typeface="Arial Narrow" pitchFamily="34" charset="0"/>
              </a:rPr>
              <a:t>1.2</a:t>
            </a:r>
          </a:p>
          <a:p>
            <a:pPr algn="ctr" eaLnBrk="0" hangingPunct="0"/>
            <a:r>
              <a:rPr lang="en-US" sz="1200">
                <a:latin typeface="Arial Narrow" pitchFamily="34" charset="0"/>
              </a:rPr>
              <a:t>Receive Payment</a:t>
            </a:r>
          </a:p>
        </p:txBody>
      </p:sp>
      <p:sp>
        <p:nvSpPr>
          <p:cNvPr id="16402" name="Oval 21"/>
          <p:cNvSpPr>
            <a:spLocks noChangeArrowheads="1"/>
          </p:cNvSpPr>
          <p:nvPr/>
        </p:nvSpPr>
        <p:spPr bwMode="auto">
          <a:xfrm>
            <a:off x="3520440" y="213360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288" rIns="18288" anchor="ctr"/>
          <a:lstStyle/>
          <a:p>
            <a:pPr algn="ctr" eaLnBrk="0" hangingPunct="0"/>
            <a:r>
              <a:rPr lang="en-US" sz="1200" u="sng">
                <a:latin typeface="Arial Narrow" pitchFamily="34" charset="0"/>
              </a:rPr>
              <a:t>2.0</a:t>
            </a:r>
          </a:p>
          <a:p>
            <a:pPr algn="ctr" eaLnBrk="0" hangingPunct="0"/>
            <a:r>
              <a:rPr lang="en-US" sz="1200">
                <a:latin typeface="Arial Narrow" pitchFamily="34" charset="0"/>
              </a:rPr>
              <a:t>Production</a:t>
            </a:r>
          </a:p>
        </p:txBody>
      </p:sp>
      <p:sp>
        <p:nvSpPr>
          <p:cNvPr id="16403" name="Oval 22"/>
          <p:cNvSpPr>
            <a:spLocks noChangeArrowheads="1"/>
          </p:cNvSpPr>
          <p:nvPr/>
        </p:nvSpPr>
        <p:spPr bwMode="auto">
          <a:xfrm>
            <a:off x="3520440" y="9245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288" rIns="18288" anchor="ctr"/>
          <a:lstStyle/>
          <a:p>
            <a:pPr algn="ctr" eaLnBrk="0" hangingPunct="0"/>
            <a:r>
              <a:rPr lang="en-US" sz="1200" u="sng">
                <a:latin typeface="Arial Narrow" pitchFamily="34" charset="0"/>
              </a:rPr>
              <a:t>1.0</a:t>
            </a:r>
          </a:p>
          <a:p>
            <a:pPr algn="ctr" eaLnBrk="0" hangingPunct="0"/>
            <a:r>
              <a:rPr lang="en-US" sz="1200">
                <a:latin typeface="Arial Narrow" pitchFamily="34" charset="0"/>
              </a:rPr>
              <a:t>Sale</a:t>
            </a:r>
          </a:p>
        </p:txBody>
      </p:sp>
      <p:sp>
        <p:nvSpPr>
          <p:cNvPr id="16404" name="Oval 23"/>
          <p:cNvSpPr>
            <a:spLocks noChangeArrowheads="1"/>
          </p:cNvSpPr>
          <p:nvPr/>
        </p:nvSpPr>
        <p:spPr bwMode="auto">
          <a:xfrm>
            <a:off x="3520440" y="341376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sz="1200" u="sng">
                <a:latin typeface="Arial Narrow" pitchFamily="34" charset="0"/>
              </a:rPr>
              <a:t>3.0</a:t>
            </a:r>
          </a:p>
          <a:p>
            <a:pPr algn="ctr" eaLnBrk="0" hangingPunct="0"/>
            <a:r>
              <a:rPr lang="en-US" sz="1200">
                <a:latin typeface="Arial Narrow" pitchFamily="34" charset="0"/>
              </a:rPr>
              <a:t>Procure-ment</a:t>
            </a:r>
          </a:p>
        </p:txBody>
      </p:sp>
      <p:sp>
        <p:nvSpPr>
          <p:cNvPr id="16405" name="Oval 24"/>
          <p:cNvSpPr>
            <a:spLocks noChangeArrowheads="1"/>
          </p:cNvSpPr>
          <p:nvPr/>
        </p:nvSpPr>
        <p:spPr bwMode="auto">
          <a:xfrm>
            <a:off x="3530918" y="476504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nchor="ctr"/>
          <a:lstStyle/>
          <a:p>
            <a:pPr algn="ctr" eaLnBrk="0" hangingPunct="0"/>
            <a:r>
              <a:rPr lang="en-US" sz="1200" u="sng">
                <a:latin typeface="Arial Narrow" pitchFamily="34" charset="0"/>
              </a:rPr>
              <a:t>4.0</a:t>
            </a:r>
          </a:p>
          <a:p>
            <a:pPr algn="ctr" eaLnBrk="0" hangingPunct="0"/>
            <a:r>
              <a:rPr lang="en-US" sz="1200">
                <a:latin typeface="Arial Narrow" pitchFamily="34" charset="0"/>
              </a:rPr>
              <a:t>Payroll</a:t>
            </a:r>
          </a:p>
        </p:txBody>
      </p:sp>
      <p:sp>
        <p:nvSpPr>
          <p:cNvPr id="16406" name="Oval 25"/>
          <p:cNvSpPr>
            <a:spLocks noChangeArrowheads="1"/>
          </p:cNvSpPr>
          <p:nvPr/>
        </p:nvSpPr>
        <p:spPr bwMode="auto">
          <a:xfrm>
            <a:off x="1173480" y="2915920"/>
            <a:ext cx="1005840" cy="8534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288" rIns="18288" anchor="ctr"/>
          <a:lstStyle/>
          <a:p>
            <a:pPr algn="ctr" eaLnBrk="0" hangingPunct="0"/>
            <a:r>
              <a:rPr lang="en-US" sz="1200" u="sng">
                <a:latin typeface="Arial Narrow" pitchFamily="34" charset="0"/>
              </a:rPr>
              <a:t>0.0</a:t>
            </a:r>
          </a:p>
          <a:p>
            <a:pPr algn="ctr" eaLnBrk="0" hangingPunct="0"/>
            <a:r>
              <a:rPr lang="en-US" sz="1200">
                <a:latin typeface="Arial Narrow" pitchFamily="34" charset="0"/>
              </a:rPr>
              <a:t>Lemonade System</a:t>
            </a:r>
          </a:p>
        </p:txBody>
      </p:sp>
      <p:pic>
        <p:nvPicPr>
          <p:cNvPr id="16407" name="Picture 26" descr="j0113060"/>
          <p:cNvPicPr>
            <a:picLocks noChangeAspect="1" noChangeArrowheads="1"/>
          </p:cNvPicPr>
          <p:nvPr/>
        </p:nvPicPr>
        <p:blipFill>
          <a:blip r:embed="rId8" cstate="print">
            <a:lum bright="52000" contrast="-70000"/>
            <a:extLst>
              <a:ext uri="{28A0092B-C50C-407E-A947-70E740481C1C}">
                <a14:useLocalDpi xmlns:a14="http://schemas.microsoft.com/office/drawing/2010/main" val="0"/>
              </a:ext>
            </a:extLst>
          </a:blip>
          <a:srcRect/>
          <a:stretch>
            <a:fillRect/>
          </a:stretch>
        </p:blipFill>
        <p:spPr bwMode="auto">
          <a:xfrm>
            <a:off x="4536758" y="1991360"/>
            <a:ext cx="1362075" cy="135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408" name="AutoShape 27"/>
          <p:cNvCxnSpPr>
            <a:cxnSpLocks noChangeShapeType="1"/>
            <a:stCxn id="16406" idx="0"/>
            <a:endCxn id="16403" idx="2"/>
          </p:cNvCxnSpPr>
          <p:nvPr/>
        </p:nvCxnSpPr>
        <p:spPr bwMode="auto">
          <a:xfrm flipV="1">
            <a:off x="1676400" y="1351280"/>
            <a:ext cx="1833563" cy="155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09" name="AutoShape 28"/>
          <p:cNvCxnSpPr>
            <a:cxnSpLocks noChangeShapeType="1"/>
            <a:stCxn id="16406" idx="7"/>
            <a:endCxn id="16402" idx="2"/>
          </p:cNvCxnSpPr>
          <p:nvPr/>
        </p:nvCxnSpPr>
        <p:spPr bwMode="auto">
          <a:xfrm flipV="1">
            <a:off x="2032635" y="2560320"/>
            <a:ext cx="1477328" cy="4711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0" name="AutoShape 29"/>
          <p:cNvCxnSpPr>
            <a:cxnSpLocks noChangeShapeType="1"/>
            <a:stCxn id="16406" idx="5"/>
            <a:endCxn id="16404" idx="2"/>
          </p:cNvCxnSpPr>
          <p:nvPr/>
        </p:nvCxnSpPr>
        <p:spPr bwMode="auto">
          <a:xfrm>
            <a:off x="2032635" y="3653790"/>
            <a:ext cx="1477328" cy="1866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1" name="AutoShape 30"/>
          <p:cNvCxnSpPr>
            <a:cxnSpLocks noChangeShapeType="1"/>
            <a:stCxn id="16406" idx="4"/>
            <a:endCxn id="16405" idx="2"/>
          </p:cNvCxnSpPr>
          <p:nvPr/>
        </p:nvCxnSpPr>
        <p:spPr bwMode="auto">
          <a:xfrm>
            <a:off x="1676400" y="3778250"/>
            <a:ext cx="1844040" cy="14135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2" name="AutoShape 31"/>
          <p:cNvCxnSpPr>
            <a:cxnSpLocks noChangeShapeType="1"/>
            <a:stCxn id="16403" idx="4"/>
            <a:endCxn id="16400" idx="4"/>
          </p:cNvCxnSpPr>
          <p:nvPr/>
        </p:nvCxnSpPr>
        <p:spPr bwMode="auto">
          <a:xfrm rot="16200000" flipH="1">
            <a:off x="5196099" y="614151"/>
            <a:ext cx="1482" cy="234696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3" name="AutoShape 32"/>
          <p:cNvCxnSpPr>
            <a:cxnSpLocks noChangeShapeType="1"/>
            <a:stCxn id="16403" idx="4"/>
            <a:endCxn id="16401" idx="4"/>
          </p:cNvCxnSpPr>
          <p:nvPr/>
        </p:nvCxnSpPr>
        <p:spPr bwMode="auto">
          <a:xfrm rot="16200000" flipH="1">
            <a:off x="5782839" y="27411"/>
            <a:ext cx="1482" cy="352044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4" name="AutoShape 33"/>
          <p:cNvCxnSpPr>
            <a:cxnSpLocks noChangeShapeType="1"/>
            <a:stCxn id="16402" idx="4"/>
            <a:endCxn id="16397" idx="4"/>
          </p:cNvCxnSpPr>
          <p:nvPr/>
        </p:nvCxnSpPr>
        <p:spPr bwMode="auto">
          <a:xfrm rot="16200000" flipH="1">
            <a:off x="5196099" y="1823191"/>
            <a:ext cx="1482" cy="234696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5" name="AutoShape 34"/>
          <p:cNvCxnSpPr>
            <a:cxnSpLocks noChangeShapeType="1"/>
            <a:stCxn id="16402" idx="4"/>
            <a:endCxn id="16398" idx="4"/>
          </p:cNvCxnSpPr>
          <p:nvPr/>
        </p:nvCxnSpPr>
        <p:spPr bwMode="auto">
          <a:xfrm rot="16200000" flipH="1">
            <a:off x="5782839" y="1236451"/>
            <a:ext cx="1482" cy="352044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6" name="AutoShape 35"/>
          <p:cNvCxnSpPr>
            <a:cxnSpLocks noChangeShapeType="1"/>
            <a:stCxn id="16402" idx="4"/>
            <a:endCxn id="16399" idx="4"/>
          </p:cNvCxnSpPr>
          <p:nvPr/>
        </p:nvCxnSpPr>
        <p:spPr bwMode="auto">
          <a:xfrm rot="16200000" flipH="1">
            <a:off x="6369579" y="649711"/>
            <a:ext cx="1482" cy="469392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7" name="AutoShape 36"/>
          <p:cNvCxnSpPr>
            <a:cxnSpLocks noChangeShapeType="1"/>
            <a:stCxn id="16404" idx="4"/>
            <a:endCxn id="16394" idx="4"/>
          </p:cNvCxnSpPr>
          <p:nvPr/>
        </p:nvCxnSpPr>
        <p:spPr bwMode="auto">
          <a:xfrm rot="16200000" flipH="1">
            <a:off x="5196099" y="3103351"/>
            <a:ext cx="1482" cy="234696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8" name="AutoShape 37"/>
          <p:cNvCxnSpPr>
            <a:cxnSpLocks noChangeShapeType="1"/>
            <a:stCxn id="16404" idx="4"/>
            <a:endCxn id="16395" idx="4"/>
          </p:cNvCxnSpPr>
          <p:nvPr/>
        </p:nvCxnSpPr>
        <p:spPr bwMode="auto">
          <a:xfrm rot="16200000" flipH="1">
            <a:off x="5782839" y="2516611"/>
            <a:ext cx="1482" cy="352044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9" name="AutoShape 38"/>
          <p:cNvCxnSpPr>
            <a:cxnSpLocks noChangeShapeType="1"/>
            <a:stCxn id="16404" idx="4"/>
            <a:endCxn id="16396" idx="4"/>
          </p:cNvCxnSpPr>
          <p:nvPr/>
        </p:nvCxnSpPr>
        <p:spPr bwMode="auto">
          <a:xfrm rot="16200000" flipH="1">
            <a:off x="6369579" y="1929871"/>
            <a:ext cx="1482" cy="469392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20" name="AutoShape 39"/>
          <p:cNvCxnSpPr>
            <a:cxnSpLocks noChangeShapeType="1"/>
            <a:stCxn id="16405" idx="4"/>
            <a:endCxn id="16391" idx="4"/>
          </p:cNvCxnSpPr>
          <p:nvPr/>
        </p:nvCxnSpPr>
        <p:spPr bwMode="auto">
          <a:xfrm rot="16200000" flipH="1">
            <a:off x="5201338" y="4459870"/>
            <a:ext cx="1482" cy="2336483"/>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21" name="AutoShape 40"/>
          <p:cNvCxnSpPr>
            <a:cxnSpLocks noChangeShapeType="1"/>
            <a:stCxn id="16405" idx="4"/>
            <a:endCxn id="16392" idx="4"/>
          </p:cNvCxnSpPr>
          <p:nvPr/>
        </p:nvCxnSpPr>
        <p:spPr bwMode="auto">
          <a:xfrm rot="16200000" flipH="1">
            <a:off x="5788078" y="3873130"/>
            <a:ext cx="1482" cy="3509963"/>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22" name="AutoShape 41"/>
          <p:cNvCxnSpPr>
            <a:cxnSpLocks noChangeShapeType="1"/>
            <a:stCxn id="16405" idx="4"/>
            <a:endCxn id="16393" idx="4"/>
          </p:cNvCxnSpPr>
          <p:nvPr/>
        </p:nvCxnSpPr>
        <p:spPr bwMode="auto">
          <a:xfrm rot="16200000" flipH="1">
            <a:off x="6374818" y="3286390"/>
            <a:ext cx="1482" cy="4683443"/>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23" name="Text Box 42"/>
          <p:cNvSpPr txBox="1">
            <a:spLocks noChangeArrowheads="1"/>
          </p:cNvSpPr>
          <p:nvPr/>
        </p:nvSpPr>
        <p:spPr bwMode="auto">
          <a:xfrm>
            <a:off x="2095500" y="5831840"/>
            <a:ext cx="3771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accent2"/>
                </a:solidFill>
              </a:rPr>
              <a:t>Level </a:t>
            </a:r>
            <a:r>
              <a:rPr lang="en-US" sz="2400" dirty="0" smtClean="0">
                <a:solidFill>
                  <a:schemeClr val="accent2"/>
                </a:solidFill>
              </a:rPr>
              <a:t>1</a:t>
            </a:r>
            <a:endParaRPr lang="en-US" sz="2400" dirty="0">
              <a:solidFill>
                <a:schemeClr val="accent2"/>
              </a:solidFill>
            </a:endParaRPr>
          </a:p>
        </p:txBody>
      </p:sp>
      <p:sp>
        <p:nvSpPr>
          <p:cNvPr id="16424" name="Text Box 43"/>
          <p:cNvSpPr txBox="1">
            <a:spLocks noChangeArrowheads="1"/>
          </p:cNvSpPr>
          <p:nvPr/>
        </p:nvSpPr>
        <p:spPr bwMode="auto">
          <a:xfrm>
            <a:off x="5867400" y="5831840"/>
            <a:ext cx="4023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accent2"/>
                </a:solidFill>
              </a:rPr>
              <a:t>Level </a:t>
            </a:r>
            <a:r>
              <a:rPr lang="en-US" sz="2400" dirty="0" smtClean="0">
                <a:solidFill>
                  <a:schemeClr val="accent2"/>
                </a:solidFill>
              </a:rPr>
              <a:t>2</a:t>
            </a:r>
            <a:endParaRPr lang="en-US" sz="2400" dirty="0">
              <a:solidFill>
                <a:schemeClr val="accent2"/>
              </a:solidFill>
            </a:endParaRPr>
          </a:p>
        </p:txBody>
      </p:sp>
      <p:sp>
        <p:nvSpPr>
          <p:cNvPr id="16425" name="Text Box 44"/>
          <p:cNvSpPr txBox="1">
            <a:spLocks noChangeArrowheads="1"/>
          </p:cNvSpPr>
          <p:nvPr/>
        </p:nvSpPr>
        <p:spPr bwMode="auto">
          <a:xfrm>
            <a:off x="0" y="5831840"/>
            <a:ext cx="335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accent2"/>
                </a:solidFill>
              </a:rPr>
              <a:t>Context </a:t>
            </a:r>
            <a:r>
              <a:rPr lang="en-US" sz="2400" dirty="0" smtClean="0">
                <a:solidFill>
                  <a:schemeClr val="accent2"/>
                </a:solidFill>
              </a:rPr>
              <a:t>Level/Level 0</a:t>
            </a:r>
            <a:endParaRPr lang="en-US" sz="2400" dirty="0">
              <a:solidFill>
                <a:schemeClr val="accent2"/>
              </a:solidFill>
            </a:endParaRPr>
          </a:p>
        </p:txBody>
      </p:sp>
      <p:sp>
        <p:nvSpPr>
          <p:cNvPr id="16426" name="Line 45"/>
          <p:cNvSpPr>
            <a:spLocks noChangeShapeType="1"/>
          </p:cNvSpPr>
          <p:nvPr/>
        </p:nvSpPr>
        <p:spPr bwMode="auto">
          <a:xfrm>
            <a:off x="3200400" y="711200"/>
            <a:ext cx="0" cy="5476240"/>
          </a:xfrm>
          <a:prstGeom prst="line">
            <a:avLst/>
          </a:prstGeom>
          <a:noFill/>
          <a:ln w="19050">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46"/>
          <p:cNvSpPr>
            <a:spLocks noChangeShapeType="1"/>
          </p:cNvSpPr>
          <p:nvPr/>
        </p:nvSpPr>
        <p:spPr bwMode="auto">
          <a:xfrm>
            <a:off x="5280660" y="711200"/>
            <a:ext cx="0" cy="5476240"/>
          </a:xfrm>
          <a:prstGeom prst="line">
            <a:avLst/>
          </a:prstGeom>
          <a:noFill/>
          <a:ln w="19050">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5154365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Advantages of DFDs</a:t>
            </a:r>
            <a:endParaRPr lang="en-US" dirty="0"/>
          </a:p>
        </p:txBody>
      </p:sp>
      <p:sp>
        <p:nvSpPr>
          <p:cNvPr id="4" name="Rectangle 3"/>
          <p:cNvSpPr>
            <a:spLocks noGrp="1" noChangeArrowheads="1"/>
          </p:cNvSpPr>
          <p:nvPr>
            <p:ph idx="1"/>
          </p:nvPr>
        </p:nvSpPr>
        <p:spPr>
          <a:xfrm>
            <a:off x="381000" y="1143000"/>
            <a:ext cx="8991600" cy="4419600"/>
          </a:xfrm>
        </p:spPr>
        <p:txBody>
          <a:bodyPr>
            <a:normAutofit/>
          </a:bodyPr>
          <a:lstStyle/>
          <a:p>
            <a:pPr lvl="1"/>
            <a:r>
              <a:rPr lang="en-US" sz="2800" dirty="0" smtClean="0">
                <a:latin typeface="Times New Roman" pitchFamily="18" charset="0"/>
                <a:cs typeface="Times New Roman" pitchFamily="18" charset="0"/>
              </a:rPr>
              <a:t>Simple graphical techniques </a:t>
            </a:r>
            <a:r>
              <a:rPr lang="en-US" sz="2800" dirty="0">
                <a:latin typeface="Times New Roman" pitchFamily="18" charset="0"/>
                <a:cs typeface="Times New Roman" pitchFamily="18" charset="0"/>
              </a:rPr>
              <a:t>which </a:t>
            </a:r>
            <a:r>
              <a:rPr lang="en-US" sz="2800" dirty="0" smtClean="0">
                <a:latin typeface="Times New Roman" pitchFamily="18" charset="0"/>
                <a:cs typeface="Times New Roman" pitchFamily="18" charset="0"/>
              </a:rPr>
              <a:t>are </a:t>
            </a:r>
            <a:r>
              <a:rPr lang="en-US" sz="2800" dirty="0">
                <a:latin typeface="Times New Roman" pitchFamily="18" charset="0"/>
                <a:cs typeface="Times New Roman" pitchFamily="18" charset="0"/>
              </a:rPr>
              <a:t>easy to </a:t>
            </a:r>
            <a:r>
              <a:rPr lang="en-US" sz="2800" dirty="0" smtClean="0">
                <a:latin typeface="Times New Roman" pitchFamily="18" charset="0"/>
                <a:cs typeface="Times New Roman" pitchFamily="18" charset="0"/>
              </a:rPr>
              <a:t>understand</a:t>
            </a:r>
          </a:p>
          <a:p>
            <a:pPr lvl="1"/>
            <a:r>
              <a:rPr lang="en-US" sz="2800" dirty="0" smtClean="0">
                <a:latin typeface="Times New Roman" pitchFamily="18" charset="0"/>
                <a:cs typeface="Times New Roman" pitchFamily="18" charset="0"/>
              </a:rPr>
              <a:t>Helps define the </a:t>
            </a:r>
            <a:r>
              <a:rPr lang="en-US" sz="2800" dirty="0">
                <a:latin typeface="Times New Roman" pitchFamily="18" charset="0"/>
                <a:cs typeface="Times New Roman" pitchFamily="18" charset="0"/>
              </a:rPr>
              <a:t>boundaries of the </a:t>
            </a:r>
            <a:r>
              <a:rPr lang="en-US" sz="2800" dirty="0" smtClean="0">
                <a:latin typeface="Times New Roman" pitchFamily="18" charset="0"/>
                <a:cs typeface="Times New Roman" pitchFamily="18" charset="0"/>
              </a:rPr>
              <a:t>system</a:t>
            </a:r>
          </a:p>
          <a:p>
            <a:pPr lvl="1"/>
            <a:r>
              <a:rPr lang="en-US" sz="2800" dirty="0" smtClean="0">
                <a:latin typeface="Times New Roman" pitchFamily="18" charset="0"/>
                <a:cs typeface="Times New Roman" pitchFamily="18" charset="0"/>
              </a:rPr>
              <a:t>Useful for </a:t>
            </a:r>
            <a:r>
              <a:rPr lang="en-US" sz="2800" dirty="0">
                <a:latin typeface="Times New Roman" pitchFamily="18" charset="0"/>
                <a:cs typeface="Times New Roman" pitchFamily="18" charset="0"/>
              </a:rPr>
              <a:t>communicating current system knowledge </a:t>
            </a:r>
            <a:r>
              <a:rPr lang="en-US" sz="2800" dirty="0" smtClean="0">
                <a:latin typeface="Times New Roman" pitchFamily="18" charset="0"/>
                <a:cs typeface="Times New Roman" pitchFamily="18" charset="0"/>
              </a:rPr>
              <a:t>to users</a:t>
            </a:r>
          </a:p>
          <a:p>
            <a:pPr lvl="1"/>
            <a:r>
              <a:rPr lang="en-US" sz="2800" dirty="0" smtClean="0">
                <a:latin typeface="Times New Roman" pitchFamily="18" charset="0"/>
                <a:cs typeface="Times New Roman" pitchFamily="18" charset="0"/>
              </a:rPr>
              <a:t>Explains the </a:t>
            </a:r>
            <a:r>
              <a:rPr lang="en-US" sz="2800" dirty="0">
                <a:latin typeface="Times New Roman" pitchFamily="18" charset="0"/>
                <a:cs typeface="Times New Roman" pitchFamily="18" charset="0"/>
              </a:rPr>
              <a:t>logic behind the data flow within the </a:t>
            </a:r>
            <a:r>
              <a:rPr lang="en-US" sz="2800" dirty="0" smtClean="0">
                <a:latin typeface="Times New Roman" pitchFamily="18" charset="0"/>
                <a:cs typeface="Times New Roman" pitchFamily="18" charset="0"/>
              </a:rPr>
              <a:t>system</a:t>
            </a:r>
          </a:p>
          <a:p>
            <a:pPr lvl="1"/>
            <a:r>
              <a:rPr lang="en-US" sz="2800" dirty="0">
                <a:latin typeface="Times New Roman" pitchFamily="18" charset="0"/>
                <a:cs typeface="Times New Roman" pitchFamily="18" charset="0"/>
              </a:rPr>
              <a:t>Used as the part of system documentation file</a:t>
            </a:r>
          </a:p>
          <a:p>
            <a:pPr marL="455687" lvl="1" indent="0">
              <a:buNone/>
            </a:pPr>
            <a:endParaRPr lang="en-US" sz="28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FB1198C-D869-48F2-8349-474C495BD70C}" type="slidenum">
              <a:rPr lang="en-US" smtClean="0">
                <a:solidFill>
                  <a:schemeClr val="tx1"/>
                </a:solidFill>
              </a:rPr>
              <a:t>47</a:t>
            </a:fld>
            <a:endParaRPr lang="en-US">
              <a:solidFill>
                <a:schemeClr val="tx1"/>
              </a:solidFill>
            </a:endParaRPr>
          </a:p>
        </p:txBody>
      </p:sp>
    </p:spTree>
    <p:extLst>
      <p:ext uri="{BB962C8B-B14F-4D97-AF65-F5344CB8AC3E}">
        <p14:creationId xmlns:p14="http://schemas.microsoft.com/office/powerpoint/2010/main" val="36290107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0922" y="1216990"/>
            <a:ext cx="3196554" cy="694419"/>
          </a:xfrm>
          <a:prstGeom prst="rect">
            <a:avLst/>
          </a:prstGeom>
        </p:spPr>
        <p:txBody>
          <a:bodyPr vert="horz" wrap="square" lIns="0" tIns="17143" rIns="0" bIns="0" rtlCol="0">
            <a:spAutoFit/>
          </a:bodyPr>
          <a:lstStyle/>
          <a:p>
            <a:pPr marL="60953">
              <a:spcBef>
                <a:spcPts val="135"/>
              </a:spcBef>
            </a:pPr>
            <a:r>
              <a:rPr spc="15" dirty="0"/>
              <a:t>Refe</a:t>
            </a:r>
            <a:r>
              <a:rPr spc="-65" dirty="0"/>
              <a:t>r</a:t>
            </a:r>
            <a:r>
              <a:rPr spc="15" dirty="0"/>
              <a:t>enc</a:t>
            </a:r>
            <a:r>
              <a:rPr spc="-5" dirty="0"/>
              <a:t>e</a:t>
            </a:r>
            <a:r>
              <a:rPr spc="10" dirty="0"/>
              <a:t>s</a:t>
            </a:r>
          </a:p>
        </p:txBody>
      </p:sp>
      <p:sp>
        <p:nvSpPr>
          <p:cNvPr id="3" name="object 3"/>
          <p:cNvSpPr txBox="1"/>
          <p:nvPr/>
        </p:nvSpPr>
        <p:spPr>
          <a:xfrm>
            <a:off x="798958" y="2217319"/>
            <a:ext cx="8913871" cy="2645594"/>
          </a:xfrm>
          <a:prstGeom prst="rect">
            <a:avLst/>
          </a:prstGeom>
        </p:spPr>
        <p:txBody>
          <a:bodyPr vert="horz" wrap="square" lIns="0" tIns="16508" rIns="0" bIns="0" rtlCol="0">
            <a:spAutoFit/>
          </a:bodyPr>
          <a:lstStyle/>
          <a:p>
            <a:pPr marL="524452" indent="-512389">
              <a:lnSpc>
                <a:spcPts val="3289"/>
              </a:lnSpc>
              <a:spcBef>
                <a:spcPts val="130"/>
              </a:spcBef>
              <a:buClr>
                <a:srgbClr val="E38312"/>
              </a:buClr>
              <a:buAutoNum type="arabicPeriod"/>
              <a:tabLst>
                <a:tab pos="524452" algn="l"/>
                <a:tab pos="525087" algn="l"/>
              </a:tabLst>
            </a:pPr>
            <a:r>
              <a:rPr sz="2800" b="1" spc="15" dirty="0">
                <a:latin typeface="Times New Roman"/>
                <a:cs typeface="Times New Roman"/>
              </a:rPr>
              <a:t>System</a:t>
            </a:r>
            <a:r>
              <a:rPr sz="2800" b="1" spc="-125" dirty="0">
                <a:latin typeface="Times New Roman"/>
                <a:cs typeface="Times New Roman"/>
              </a:rPr>
              <a:t> </a:t>
            </a:r>
            <a:r>
              <a:rPr sz="2800" b="1" spc="10" dirty="0">
                <a:latin typeface="Times New Roman"/>
                <a:cs typeface="Times New Roman"/>
              </a:rPr>
              <a:t>Analysis</a:t>
            </a:r>
            <a:r>
              <a:rPr sz="2800" b="1" spc="50" dirty="0">
                <a:latin typeface="Times New Roman"/>
                <a:cs typeface="Times New Roman"/>
              </a:rPr>
              <a:t> </a:t>
            </a:r>
            <a:r>
              <a:rPr sz="2800" b="1" spc="15" dirty="0">
                <a:latin typeface="Times New Roman"/>
                <a:cs typeface="Times New Roman"/>
              </a:rPr>
              <a:t>and Design,</a:t>
            </a:r>
            <a:r>
              <a:rPr sz="2800" b="1" spc="50" dirty="0">
                <a:latin typeface="Times New Roman"/>
                <a:cs typeface="Times New Roman"/>
              </a:rPr>
              <a:t> </a:t>
            </a:r>
            <a:r>
              <a:rPr sz="2800" spc="15" dirty="0">
                <a:latin typeface="Times New Roman"/>
                <a:cs typeface="Times New Roman"/>
              </a:rPr>
              <a:t>by </a:t>
            </a:r>
            <a:r>
              <a:rPr sz="2800" spc="10" dirty="0">
                <a:latin typeface="Times New Roman"/>
                <a:cs typeface="Times New Roman"/>
              </a:rPr>
              <a:t>Elias</a:t>
            </a:r>
            <a:r>
              <a:rPr sz="2800" spc="25" dirty="0">
                <a:latin typeface="Times New Roman"/>
                <a:cs typeface="Times New Roman"/>
              </a:rPr>
              <a:t> </a:t>
            </a:r>
            <a:r>
              <a:rPr sz="2800" spc="15" dirty="0">
                <a:latin typeface="Times New Roman"/>
                <a:cs typeface="Times New Roman"/>
              </a:rPr>
              <a:t>M.</a:t>
            </a:r>
            <a:r>
              <a:rPr sz="2800" spc="-135" dirty="0">
                <a:latin typeface="Times New Roman"/>
                <a:cs typeface="Times New Roman"/>
              </a:rPr>
              <a:t> </a:t>
            </a:r>
            <a:r>
              <a:rPr sz="2800" spc="-45" dirty="0">
                <a:latin typeface="Times New Roman"/>
                <a:cs typeface="Times New Roman"/>
              </a:rPr>
              <a:t>Awad</a:t>
            </a:r>
            <a:endParaRPr sz="2800" dirty="0">
              <a:latin typeface="Times New Roman"/>
              <a:cs typeface="Times New Roman"/>
            </a:endParaRPr>
          </a:p>
          <a:p>
            <a:pPr marL="524452" marR="5080" indent="-512389">
              <a:lnSpc>
                <a:spcPts val="2679"/>
              </a:lnSpc>
              <a:spcBef>
                <a:spcPts val="595"/>
              </a:spcBef>
              <a:buClr>
                <a:srgbClr val="E38312"/>
              </a:buClr>
              <a:buAutoNum type="arabicPeriod"/>
              <a:tabLst>
                <a:tab pos="524452" algn="l"/>
                <a:tab pos="525087" algn="l"/>
              </a:tabLst>
            </a:pPr>
            <a:r>
              <a:rPr sz="2800" b="1" spc="15" dirty="0">
                <a:latin typeface="Times New Roman"/>
                <a:cs typeface="Times New Roman"/>
              </a:rPr>
              <a:t>Systems</a:t>
            </a:r>
            <a:r>
              <a:rPr sz="2800" b="1" spc="-110" dirty="0">
                <a:latin typeface="Times New Roman"/>
                <a:cs typeface="Times New Roman"/>
              </a:rPr>
              <a:t> </a:t>
            </a:r>
            <a:r>
              <a:rPr sz="2800" b="1" spc="10" dirty="0">
                <a:latin typeface="Times New Roman"/>
                <a:cs typeface="Times New Roman"/>
              </a:rPr>
              <a:t>Analysis</a:t>
            </a:r>
            <a:r>
              <a:rPr sz="2800" b="1" spc="45" dirty="0">
                <a:latin typeface="Times New Roman"/>
                <a:cs typeface="Times New Roman"/>
              </a:rPr>
              <a:t> </a:t>
            </a:r>
            <a:r>
              <a:rPr sz="2800" b="1" spc="15" dirty="0">
                <a:latin typeface="Times New Roman"/>
                <a:cs typeface="Times New Roman"/>
              </a:rPr>
              <a:t>and Design,</a:t>
            </a:r>
            <a:r>
              <a:rPr sz="2800" b="1" spc="35" dirty="0">
                <a:latin typeface="Times New Roman"/>
                <a:cs typeface="Times New Roman"/>
              </a:rPr>
              <a:t> </a:t>
            </a:r>
            <a:r>
              <a:rPr sz="2800" spc="15" dirty="0">
                <a:latin typeface="Times New Roman"/>
                <a:cs typeface="Times New Roman"/>
              </a:rPr>
              <a:t>Kendall</a:t>
            </a:r>
            <a:r>
              <a:rPr sz="2800" spc="35" dirty="0">
                <a:latin typeface="Times New Roman"/>
                <a:cs typeface="Times New Roman"/>
              </a:rPr>
              <a:t> </a:t>
            </a:r>
            <a:r>
              <a:rPr sz="2800" spc="15" dirty="0">
                <a:latin typeface="Times New Roman"/>
                <a:cs typeface="Times New Roman"/>
              </a:rPr>
              <a:t>and</a:t>
            </a:r>
            <a:r>
              <a:rPr sz="2800" spc="25" dirty="0">
                <a:latin typeface="Times New Roman"/>
                <a:cs typeface="Times New Roman"/>
              </a:rPr>
              <a:t> </a:t>
            </a:r>
            <a:r>
              <a:rPr sz="2800" spc="10" dirty="0">
                <a:latin typeface="Times New Roman"/>
                <a:cs typeface="Times New Roman"/>
              </a:rPr>
              <a:t>Kendall, </a:t>
            </a:r>
            <a:r>
              <a:rPr sz="2800" spc="-670" dirty="0">
                <a:latin typeface="Times New Roman"/>
                <a:cs typeface="Times New Roman"/>
              </a:rPr>
              <a:t> </a:t>
            </a:r>
            <a:r>
              <a:rPr sz="2800" spc="10" dirty="0">
                <a:latin typeface="Times New Roman"/>
                <a:cs typeface="Times New Roman"/>
              </a:rPr>
              <a:t>Fifth</a:t>
            </a:r>
            <a:r>
              <a:rPr sz="2800" spc="15" dirty="0">
                <a:latin typeface="Times New Roman"/>
                <a:cs typeface="Times New Roman"/>
              </a:rPr>
              <a:t> </a:t>
            </a:r>
            <a:r>
              <a:rPr sz="2800" spc="10" dirty="0">
                <a:latin typeface="Times New Roman"/>
                <a:cs typeface="Times New Roman"/>
              </a:rPr>
              <a:t>Edition</a:t>
            </a:r>
            <a:endParaRPr sz="2800" dirty="0">
              <a:latin typeface="Times New Roman"/>
              <a:cs typeface="Times New Roman"/>
            </a:endParaRPr>
          </a:p>
          <a:p>
            <a:pPr marL="524452" marR="5080" indent="-512389">
              <a:lnSpc>
                <a:spcPts val="2689"/>
              </a:lnSpc>
              <a:spcBef>
                <a:spcPts val="585"/>
              </a:spcBef>
              <a:buClr>
                <a:srgbClr val="E38312"/>
              </a:buClr>
              <a:buAutoNum type="arabicPeriod"/>
              <a:tabLst>
                <a:tab pos="524452" algn="l"/>
                <a:tab pos="525087" algn="l"/>
              </a:tabLst>
            </a:pPr>
            <a:r>
              <a:rPr sz="2800" b="1" spc="15" dirty="0">
                <a:latin typeface="Times New Roman"/>
                <a:cs typeface="Times New Roman"/>
              </a:rPr>
              <a:t>Management</a:t>
            </a:r>
            <a:r>
              <a:rPr sz="2800" b="1" spc="65" dirty="0">
                <a:latin typeface="Times New Roman"/>
                <a:cs typeface="Times New Roman"/>
              </a:rPr>
              <a:t> </a:t>
            </a:r>
            <a:r>
              <a:rPr sz="2800" b="1" spc="10" dirty="0">
                <a:latin typeface="Times New Roman"/>
                <a:cs typeface="Times New Roman"/>
              </a:rPr>
              <a:t>Information</a:t>
            </a:r>
            <a:r>
              <a:rPr sz="2800" b="1" spc="60" dirty="0">
                <a:latin typeface="Times New Roman"/>
                <a:cs typeface="Times New Roman"/>
              </a:rPr>
              <a:t> </a:t>
            </a:r>
            <a:r>
              <a:rPr sz="2800" b="1" spc="10" dirty="0">
                <a:latin typeface="Times New Roman"/>
                <a:cs typeface="Times New Roman"/>
              </a:rPr>
              <a:t>Systems:</a:t>
            </a:r>
            <a:r>
              <a:rPr sz="2800" b="1" spc="60" dirty="0">
                <a:latin typeface="Times New Roman"/>
                <a:cs typeface="Times New Roman"/>
              </a:rPr>
              <a:t> </a:t>
            </a:r>
            <a:r>
              <a:rPr sz="2800" b="1" spc="15" dirty="0">
                <a:latin typeface="Times New Roman"/>
                <a:cs typeface="Times New Roman"/>
              </a:rPr>
              <a:t>Managing</a:t>
            </a:r>
            <a:r>
              <a:rPr sz="2800" b="1" spc="65" dirty="0">
                <a:latin typeface="Times New Roman"/>
                <a:cs typeface="Times New Roman"/>
              </a:rPr>
              <a:t> </a:t>
            </a:r>
            <a:r>
              <a:rPr sz="2800" b="1" spc="15" dirty="0">
                <a:latin typeface="Times New Roman"/>
                <a:cs typeface="Times New Roman"/>
              </a:rPr>
              <a:t>the </a:t>
            </a:r>
            <a:r>
              <a:rPr sz="2800" b="1" spc="-670" dirty="0">
                <a:latin typeface="Times New Roman"/>
                <a:cs typeface="Times New Roman"/>
              </a:rPr>
              <a:t> </a:t>
            </a:r>
            <a:r>
              <a:rPr sz="2800" b="1" spc="10" dirty="0">
                <a:latin typeface="Times New Roman"/>
                <a:cs typeface="Times New Roman"/>
              </a:rPr>
              <a:t>Digital</a:t>
            </a:r>
            <a:r>
              <a:rPr sz="2800" b="1" spc="40" dirty="0">
                <a:latin typeface="Times New Roman"/>
                <a:cs typeface="Times New Roman"/>
              </a:rPr>
              <a:t> </a:t>
            </a:r>
            <a:r>
              <a:rPr sz="2800" b="1" spc="15" dirty="0">
                <a:latin typeface="Times New Roman"/>
                <a:cs typeface="Times New Roman"/>
              </a:rPr>
              <a:t>Firm</a:t>
            </a:r>
            <a:r>
              <a:rPr sz="2800" b="1" spc="35" dirty="0">
                <a:latin typeface="Times New Roman"/>
                <a:cs typeface="Times New Roman"/>
              </a:rPr>
              <a:t> </a:t>
            </a:r>
            <a:r>
              <a:rPr sz="2800" spc="-10" dirty="0">
                <a:latin typeface="Times New Roman"/>
                <a:cs typeface="Times New Roman"/>
              </a:rPr>
              <a:t>(11th</a:t>
            </a:r>
            <a:r>
              <a:rPr sz="2800" spc="40" dirty="0">
                <a:latin typeface="Times New Roman"/>
                <a:cs typeface="Times New Roman"/>
              </a:rPr>
              <a:t> </a:t>
            </a:r>
            <a:r>
              <a:rPr sz="2800" spc="5" dirty="0">
                <a:latin typeface="Times New Roman"/>
                <a:cs typeface="Times New Roman"/>
              </a:rPr>
              <a:t>edition),</a:t>
            </a:r>
            <a:r>
              <a:rPr sz="2800" spc="75" dirty="0">
                <a:latin typeface="Times New Roman"/>
                <a:cs typeface="Times New Roman"/>
              </a:rPr>
              <a:t> </a:t>
            </a:r>
            <a:r>
              <a:rPr sz="2800" spc="10" dirty="0">
                <a:latin typeface="Times New Roman"/>
                <a:cs typeface="Times New Roman"/>
              </a:rPr>
              <a:t>Pearson/Prentice-Hall</a:t>
            </a:r>
            <a:endParaRPr sz="2800" dirty="0">
              <a:latin typeface="Times New Roman"/>
              <a:cs typeface="Times New Roman"/>
            </a:endParaRPr>
          </a:p>
          <a:p>
            <a:pPr marL="524452" indent="-512389">
              <a:lnSpc>
                <a:spcPts val="2595"/>
              </a:lnSpc>
              <a:spcBef>
                <a:spcPts val="40"/>
              </a:spcBef>
              <a:buClr>
                <a:srgbClr val="E38312"/>
              </a:buClr>
              <a:buAutoNum type="arabicPeriod"/>
              <a:tabLst>
                <a:tab pos="524452" algn="l"/>
                <a:tab pos="525087" algn="l"/>
              </a:tabLst>
            </a:pPr>
            <a:r>
              <a:rPr sz="2400" u="heavy" spc="-15" dirty="0">
                <a:solidFill>
                  <a:srgbClr val="2997E2"/>
                </a:solidFill>
                <a:uFill>
                  <a:solidFill>
                    <a:srgbClr val="2997E2"/>
                  </a:solidFill>
                </a:uFill>
                <a:latin typeface="Calibri"/>
                <a:cs typeface="Calibri"/>
                <a:hlinkClick r:id="rId2"/>
              </a:rPr>
              <a:t>https://www.visual-paradigm.com/tutorials/data-flow-</a:t>
            </a:r>
            <a:endParaRPr sz="2400" dirty="0">
              <a:latin typeface="Calibri"/>
              <a:cs typeface="Calibri"/>
            </a:endParaRPr>
          </a:p>
          <a:p>
            <a:pPr marL="524452">
              <a:lnSpc>
                <a:spcPts val="2595"/>
              </a:lnSpc>
            </a:pPr>
            <a:r>
              <a:rPr sz="2400" u="heavy" spc="-10" dirty="0">
                <a:solidFill>
                  <a:srgbClr val="2997E2"/>
                </a:solidFill>
                <a:uFill>
                  <a:solidFill>
                    <a:srgbClr val="2997E2"/>
                  </a:solidFill>
                </a:uFill>
                <a:latin typeface="Calibri"/>
                <a:cs typeface="Calibri"/>
                <a:hlinkClick r:id="rId2"/>
              </a:rPr>
              <a:t>diagram-example-supermarket-app.jsp</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en-US" dirty="0"/>
              <a:t>Definitions and </a:t>
            </a:r>
            <a:r>
              <a:rPr lang="en-US" altLang="en-US" dirty="0" smtClean="0"/>
              <a:t>Symbols </a:t>
            </a:r>
            <a:endParaRPr lang="en-US" altLang="en-US" dirty="0"/>
          </a:p>
        </p:txBody>
      </p:sp>
      <p:sp>
        <p:nvSpPr>
          <p:cNvPr id="18438" name="Rectangle 3"/>
          <p:cNvSpPr>
            <a:spLocks noGrp="1" noChangeArrowheads="1"/>
          </p:cNvSpPr>
          <p:nvPr>
            <p:ph type="body" idx="1"/>
          </p:nvPr>
        </p:nvSpPr>
        <p:spPr>
          <a:xfrm>
            <a:off x="419100" y="1635760"/>
            <a:ext cx="9304020" cy="4296833"/>
          </a:xfrm>
        </p:spPr>
        <p:txBody>
          <a:bodyPr>
            <a:normAutofit lnSpcReduction="10000"/>
          </a:bodyPr>
          <a:lstStyle/>
          <a:p>
            <a:pPr eaLnBrk="1" hangingPunct="1"/>
            <a:r>
              <a:rPr lang="en-US" altLang="en-US" sz="2800" b="1" dirty="0"/>
              <a:t>Process</a:t>
            </a:r>
            <a:r>
              <a:rPr lang="en-US" altLang="en-US" sz="2800" dirty="0"/>
              <a:t>: work or actions performed on data (inside the system</a:t>
            </a:r>
            <a:r>
              <a:rPr lang="en-US" altLang="en-US" sz="2800" dirty="0" smtClean="0"/>
              <a:t>) (circle/bubble chart)</a:t>
            </a:r>
            <a:endParaRPr lang="tr-TR" altLang="en-US" sz="2800" dirty="0"/>
          </a:p>
          <a:p>
            <a:pPr eaLnBrk="1" hangingPunct="1"/>
            <a:endParaRPr lang="en-US" altLang="en-US" sz="2800" dirty="0"/>
          </a:p>
          <a:p>
            <a:pPr eaLnBrk="1" hangingPunct="1"/>
            <a:r>
              <a:rPr lang="en-US" altLang="en-US" sz="2800" b="1" dirty="0"/>
              <a:t>Data store</a:t>
            </a:r>
            <a:r>
              <a:rPr lang="en-US" altLang="en-US" sz="2800" dirty="0"/>
              <a:t>: data at rest (inside the system</a:t>
            </a:r>
            <a:r>
              <a:rPr lang="en-US" altLang="en-US" sz="2800" dirty="0" smtClean="0"/>
              <a:t>) (open rectangle)</a:t>
            </a:r>
            <a:endParaRPr lang="tr-TR" altLang="en-US" sz="2800" dirty="0"/>
          </a:p>
          <a:p>
            <a:pPr eaLnBrk="1" hangingPunct="1"/>
            <a:endParaRPr lang="tr-TR" altLang="en-US" sz="2800" dirty="0"/>
          </a:p>
          <a:p>
            <a:r>
              <a:rPr lang="en-US" altLang="en-US" sz="2800" b="1" dirty="0"/>
              <a:t>Source/sink</a:t>
            </a:r>
            <a:r>
              <a:rPr lang="en-US" altLang="en-US" sz="2800" dirty="0"/>
              <a:t>: external entity that is the origin or destination of data (outside the system</a:t>
            </a:r>
            <a:r>
              <a:rPr lang="en-US" altLang="en-US" sz="2800" dirty="0" smtClean="0"/>
              <a:t>) (square box)</a:t>
            </a:r>
            <a:endParaRPr lang="tr-TR" altLang="en-US" sz="2800" dirty="0"/>
          </a:p>
          <a:p>
            <a:endParaRPr lang="en-US" altLang="en-US" sz="2800" dirty="0"/>
          </a:p>
          <a:p>
            <a:r>
              <a:rPr lang="en-US" altLang="en-US" sz="2800" b="1" dirty="0"/>
              <a:t>Data flow</a:t>
            </a:r>
            <a:r>
              <a:rPr lang="en-US" altLang="en-US" sz="2800" dirty="0"/>
              <a:t>: arrows depicting movement of </a:t>
            </a:r>
            <a:r>
              <a:rPr lang="en-US" altLang="en-US" sz="2800" dirty="0" smtClean="0"/>
              <a:t>data (arrow/line)</a:t>
            </a:r>
            <a:endParaRPr lang="en-US" altLang="en-US" sz="2800" dirty="0"/>
          </a:p>
          <a:p>
            <a:pPr eaLnBrk="1" hangingPunct="1"/>
            <a:endParaRPr lang="en-US" altLang="en-US" sz="2800" dirty="0"/>
          </a:p>
        </p:txBody>
      </p:sp>
      <p:sp>
        <p:nvSpPr>
          <p:cNvPr id="3" name="Foliennummernplatzhalter 2">
            <a:extLst>
              <a:ext uri="{FF2B5EF4-FFF2-40B4-BE49-F238E27FC236}">
                <a16:creationId xmlns:a16="http://schemas.microsoft.com/office/drawing/2014/main" xmlns="" id="{6D389BC5-BC95-4FFA-A0CC-73CB4DB31C21}"/>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88415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410" y="1295400"/>
            <a:ext cx="7307590" cy="4893910"/>
          </a:xfrm>
          <a:prstGeom prst="rect">
            <a:avLst/>
          </a:prstGeom>
        </p:spPr>
      </p:pic>
      <p:sp>
        <p:nvSpPr>
          <p:cNvPr id="6" name="Slide Number Placeholder 5"/>
          <p:cNvSpPr>
            <a:spLocks noGrp="1"/>
          </p:cNvSpPr>
          <p:nvPr>
            <p:ph type="sldNum" sz="quarter" idx="12"/>
          </p:nvPr>
        </p:nvSpPr>
        <p:spPr/>
        <p:txBody>
          <a:bodyPr/>
          <a:lstStyle/>
          <a:p>
            <a:fld id="{CFB1198C-D869-48F2-8349-474C495BD70C}" type="slidenum">
              <a:rPr lang="en-US" smtClean="0"/>
              <a:t>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609600"/>
            <a:ext cx="80581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853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Process</a:t>
            </a:r>
          </a:p>
        </p:txBody>
      </p:sp>
      <p:sp>
        <p:nvSpPr>
          <p:cNvPr id="2" name="Content Placeholder 1"/>
          <p:cNvSpPr>
            <a:spLocks noGrp="1"/>
          </p:cNvSpPr>
          <p:nvPr>
            <p:ph idx="1"/>
          </p:nvPr>
        </p:nvSpPr>
        <p:spPr>
          <a:xfrm>
            <a:off x="396240" y="1295400"/>
            <a:ext cx="9052560" cy="4378147"/>
          </a:xfrm>
        </p:spPr>
        <p:txBody>
          <a:bodyPr>
            <a:normAutofit/>
          </a:bodyPr>
          <a:lstStyle/>
          <a:p>
            <a:pPr lvl="1"/>
            <a:endParaRPr lang="en-US" dirty="0" smtClean="0">
              <a:solidFill>
                <a:srgbClr val="00B0F0"/>
              </a:solidFill>
            </a:endParaRPr>
          </a:p>
          <a:p>
            <a:pPr lvl="1"/>
            <a:endParaRPr lang="en-US" dirty="0">
              <a:solidFill>
                <a:srgbClr val="00B0F0"/>
              </a:solidFill>
            </a:endParaRPr>
          </a:p>
          <a:p>
            <a:pPr marL="0" indent="0">
              <a:lnSpc>
                <a:spcPct val="90000"/>
              </a:lnSpc>
              <a:buNone/>
            </a:pPr>
            <a:endParaRPr lang="en-US" altLang="en-US" dirty="0">
              <a:solidFill>
                <a:srgbClr val="00B0F0"/>
              </a:solidFill>
            </a:endParaRPr>
          </a:p>
          <a:p>
            <a:pPr marL="0" indent="0">
              <a:lnSpc>
                <a:spcPct val="90000"/>
              </a:lnSpc>
              <a:buNone/>
            </a:pPr>
            <a:endParaRPr lang="en-US" altLang="en-US" sz="2800" dirty="0" smtClean="0">
              <a:latin typeface="Times New Roman" pitchFamily="18" charset="0"/>
              <a:cs typeface="Times New Roman" pitchFamily="18" charset="0"/>
            </a:endParaRPr>
          </a:p>
          <a:p>
            <a:pPr lvl="1">
              <a:lnSpc>
                <a:spcPct val="90000"/>
              </a:lnSpc>
            </a:pPr>
            <a:r>
              <a:rPr lang="en-US" altLang="en-US" sz="2800" dirty="0" smtClean="0">
                <a:latin typeface="Times New Roman" pitchFamily="18" charset="0"/>
                <a:cs typeface="Times New Roman" pitchFamily="18" charset="0"/>
              </a:rPr>
              <a:t>The work </a:t>
            </a:r>
            <a:r>
              <a:rPr lang="en-US" altLang="en-US" sz="2800" dirty="0">
                <a:latin typeface="Times New Roman" pitchFamily="18" charset="0"/>
                <a:cs typeface="Times New Roman" pitchFamily="18" charset="0"/>
              </a:rPr>
              <a:t>or actions performed on data </a:t>
            </a:r>
            <a:r>
              <a:rPr lang="en-US" altLang="en-US" sz="2800" dirty="0" smtClean="0">
                <a:latin typeface="Times New Roman" pitchFamily="18" charset="0"/>
                <a:cs typeface="Times New Roman" pitchFamily="18" charset="0"/>
              </a:rPr>
              <a:t>so that they are transformed, stored, or distributed.</a:t>
            </a:r>
          </a:p>
          <a:p>
            <a:pPr marL="457200" lvl="1" indent="0">
              <a:lnSpc>
                <a:spcPct val="90000"/>
              </a:lnSpc>
              <a:buNone/>
            </a:pPr>
            <a:endParaRPr lang="en-US" altLang="en-US" sz="2800" dirty="0">
              <a:latin typeface="Times New Roman" pitchFamily="18" charset="0"/>
              <a:cs typeface="Times New Roman" pitchFamily="18" charset="0"/>
            </a:endParaRPr>
          </a:p>
          <a:p>
            <a:pPr lvl="1">
              <a:lnSpc>
                <a:spcPct val="90000"/>
              </a:lnSpc>
            </a:pPr>
            <a:r>
              <a:rPr lang="en-US" sz="2800" dirty="0" smtClean="0">
                <a:latin typeface="Times New Roman" pitchFamily="18" charset="0"/>
                <a:cs typeface="Times New Roman" pitchFamily="18" charset="0"/>
              </a:rPr>
              <a:t>Process labels </a:t>
            </a:r>
            <a:r>
              <a:rPr lang="en-US" sz="2800" dirty="0">
                <a:latin typeface="Times New Roman" pitchFamily="18" charset="0"/>
                <a:cs typeface="Times New Roman" pitchFamily="18" charset="0"/>
              </a:rPr>
              <a:t>should be </a:t>
            </a:r>
            <a:r>
              <a:rPr lang="en-US" sz="2800" b="1" dirty="0">
                <a:latin typeface="Times New Roman" pitchFamily="18" charset="0"/>
                <a:cs typeface="Times New Roman" pitchFamily="18" charset="0"/>
              </a:rPr>
              <a:t>verb </a:t>
            </a:r>
            <a:r>
              <a:rPr lang="en-US" sz="2800" b="1" dirty="0" smtClean="0">
                <a:latin typeface="Times New Roman" pitchFamily="18" charset="0"/>
                <a:cs typeface="Times New Roman" pitchFamily="18" charset="0"/>
              </a:rPr>
              <a:t>phrases!</a:t>
            </a:r>
            <a:endParaRPr lang="en-US" sz="2800" b="1" dirty="0">
              <a:latin typeface="Times New Roman" pitchFamily="18" charset="0"/>
              <a:cs typeface="Times New Roman" pitchFamily="18" charset="0"/>
            </a:endParaRPr>
          </a:p>
          <a:p>
            <a:pPr lvl="1"/>
            <a:endParaRPr lang="en-US" dirty="0">
              <a:solidFill>
                <a:srgbClr val="00B0F0"/>
              </a:solidFill>
            </a:endParaRPr>
          </a:p>
        </p:txBody>
      </p:sp>
      <p:sp>
        <p:nvSpPr>
          <p:cNvPr id="4" name="Slide Number Placeholder 3"/>
          <p:cNvSpPr>
            <a:spLocks noGrp="1"/>
          </p:cNvSpPr>
          <p:nvPr>
            <p:ph type="sldNum" sz="quarter" idx="12"/>
          </p:nvPr>
        </p:nvSpPr>
        <p:spPr/>
        <p:txBody>
          <a:bodyPr/>
          <a:lstStyle/>
          <a:p>
            <a:fld id="{CFB1198C-D869-48F2-8349-474C495BD70C}" type="slidenum">
              <a:rPr lang="en-US" smtClean="0"/>
              <a:t>7</a:t>
            </a:fld>
            <a:endParaRPr lang="en-US"/>
          </a:p>
        </p:txBody>
      </p:sp>
      <p:pic>
        <p:nvPicPr>
          <p:cNvPr id="6"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399009" y="1183853"/>
            <a:ext cx="2098993" cy="1780963"/>
          </a:xfrm>
          <a:prstGeom prst="rect">
            <a:avLst/>
          </a:prstGeom>
          <a:noFill/>
        </p:spPr>
      </p:pic>
      <p:pic>
        <p:nvPicPr>
          <p:cNvPr id="7"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70032" y="1775144"/>
            <a:ext cx="2834163" cy="531919"/>
          </a:xfrm>
          <a:prstGeom prst="rect">
            <a:avLst/>
          </a:prstGeom>
          <a:noFill/>
        </p:spPr>
      </p:pic>
      <p:pic>
        <p:nvPicPr>
          <p:cNvPr id="8"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801707"/>
            <a:ext cx="2217738" cy="41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3819855" y="2041103"/>
            <a:ext cx="1257300" cy="23928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623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457200"/>
            <a:ext cx="6019799" cy="843819"/>
          </a:xfrm>
          <a:prstGeom prst="rect">
            <a:avLst/>
          </a:prstGeom>
        </p:spPr>
        <p:txBody>
          <a:bodyPr vert="horz" wrap="square" lIns="0" tIns="12698" rIns="0" bIns="0" rtlCol="0">
            <a:spAutoFit/>
          </a:bodyPr>
          <a:lstStyle/>
          <a:p>
            <a:pPr marL="12698">
              <a:spcBef>
                <a:spcPts val="100"/>
              </a:spcBef>
            </a:pPr>
            <a:r>
              <a:rPr sz="5400" u="none" spc="-45" dirty="0" smtClean="0">
                <a:solidFill>
                  <a:srgbClr val="001F5F"/>
                </a:solidFill>
              </a:rPr>
              <a:t>P</a:t>
            </a:r>
            <a:r>
              <a:rPr sz="5400" u="none" spc="-140" dirty="0" smtClean="0">
                <a:solidFill>
                  <a:srgbClr val="001F5F"/>
                </a:solidFill>
              </a:rPr>
              <a:t>r</a:t>
            </a:r>
            <a:r>
              <a:rPr sz="5400" u="none" spc="-45" dirty="0" smtClean="0">
                <a:solidFill>
                  <a:srgbClr val="001F5F"/>
                </a:solidFill>
              </a:rPr>
              <a:t>oce</a:t>
            </a:r>
            <a:r>
              <a:rPr sz="5400" u="none" spc="-55" dirty="0" smtClean="0">
                <a:solidFill>
                  <a:srgbClr val="001F5F"/>
                </a:solidFill>
              </a:rPr>
              <a:t>s</a:t>
            </a:r>
            <a:r>
              <a:rPr sz="5400" u="none" spc="-5" dirty="0" smtClean="0">
                <a:solidFill>
                  <a:srgbClr val="001F5F"/>
                </a:solidFill>
              </a:rPr>
              <a:t>s</a:t>
            </a:r>
            <a:r>
              <a:rPr lang="en-US" sz="5400" u="none" spc="-5" dirty="0" smtClean="0">
                <a:solidFill>
                  <a:srgbClr val="001F5F"/>
                </a:solidFill>
              </a:rPr>
              <a:t> example</a:t>
            </a:r>
            <a:endParaRPr sz="5400" dirty="0"/>
          </a:p>
        </p:txBody>
      </p:sp>
      <p:sp>
        <p:nvSpPr>
          <p:cNvPr id="4" name="object 4"/>
          <p:cNvSpPr txBox="1"/>
          <p:nvPr/>
        </p:nvSpPr>
        <p:spPr>
          <a:xfrm>
            <a:off x="9530125" y="5955554"/>
            <a:ext cx="101565" cy="180817"/>
          </a:xfrm>
          <a:prstGeom prst="rect">
            <a:avLst/>
          </a:prstGeom>
        </p:spPr>
        <p:txBody>
          <a:bodyPr vert="horz" wrap="square" lIns="0" tIns="11428" rIns="0" bIns="0" rtlCol="0">
            <a:spAutoFit/>
          </a:bodyPr>
          <a:lstStyle/>
          <a:p>
            <a:pPr marL="12698">
              <a:spcBef>
                <a:spcPts val="90"/>
              </a:spcBef>
            </a:pPr>
            <a:r>
              <a:rPr sz="1100" spc="-5" dirty="0">
                <a:latin typeface="Times New Roman"/>
                <a:cs typeface="Times New Roman"/>
              </a:rPr>
              <a:t>8</a:t>
            </a:r>
            <a:endParaRPr sz="1100">
              <a:latin typeface="Times New Roman"/>
              <a:cs typeface="Times New Roman"/>
            </a:endParaRPr>
          </a:p>
        </p:txBody>
      </p:sp>
      <p:sp>
        <p:nvSpPr>
          <p:cNvPr id="14" name="object 14"/>
          <p:cNvSpPr txBox="1"/>
          <p:nvPr/>
        </p:nvSpPr>
        <p:spPr>
          <a:xfrm>
            <a:off x="1219200" y="1524000"/>
            <a:ext cx="8153400" cy="2683418"/>
          </a:xfrm>
          <a:prstGeom prst="rect">
            <a:avLst/>
          </a:prstGeom>
        </p:spPr>
        <p:txBody>
          <a:bodyPr vert="horz" wrap="square" lIns="0" tIns="76826" rIns="0" bIns="0" rtlCol="0">
            <a:spAutoFit/>
          </a:bodyPr>
          <a:lstStyle/>
          <a:p>
            <a:pPr marL="66033" marR="1215257">
              <a:spcBef>
                <a:spcPts val="2679"/>
              </a:spcBef>
            </a:pPr>
            <a:r>
              <a:rPr sz="2800" spc="-5" dirty="0" smtClean="0">
                <a:latin typeface="Times New Roman"/>
                <a:cs typeface="Times New Roman"/>
              </a:rPr>
              <a:t>Examples</a:t>
            </a:r>
            <a:r>
              <a:rPr sz="2800" spc="-5" dirty="0">
                <a:latin typeface="Times New Roman"/>
                <a:cs typeface="Times New Roman"/>
              </a:rPr>
              <a:t>:</a:t>
            </a:r>
            <a:r>
              <a:rPr sz="2800" spc="10" dirty="0">
                <a:latin typeface="Times New Roman"/>
                <a:cs typeface="Times New Roman"/>
              </a:rPr>
              <a:t> </a:t>
            </a:r>
            <a:r>
              <a:rPr sz="2800" i="1" spc="-5" dirty="0">
                <a:latin typeface="Times New Roman"/>
                <a:cs typeface="Times New Roman"/>
              </a:rPr>
              <a:t>compute taxes,</a:t>
            </a:r>
            <a:r>
              <a:rPr sz="2800" i="1" spc="-20" dirty="0">
                <a:latin typeface="Times New Roman"/>
                <a:cs typeface="Times New Roman"/>
              </a:rPr>
              <a:t> </a:t>
            </a:r>
            <a:r>
              <a:rPr sz="2800" i="1" spc="-5" dirty="0">
                <a:latin typeface="Times New Roman"/>
                <a:cs typeface="Times New Roman"/>
              </a:rPr>
              <a:t>determine </a:t>
            </a:r>
            <a:r>
              <a:rPr sz="2800" i="1" spc="-685" dirty="0">
                <a:latin typeface="Times New Roman"/>
                <a:cs typeface="Times New Roman"/>
              </a:rPr>
              <a:t> </a:t>
            </a:r>
            <a:r>
              <a:rPr sz="2800" i="1" spc="-25" dirty="0">
                <a:latin typeface="Times New Roman"/>
                <a:cs typeface="Times New Roman"/>
              </a:rPr>
              <a:t>area,</a:t>
            </a:r>
            <a:r>
              <a:rPr sz="2800" i="1" spc="-5" dirty="0">
                <a:latin typeface="Times New Roman"/>
                <a:cs typeface="Times New Roman"/>
              </a:rPr>
              <a:t> format</a:t>
            </a:r>
            <a:r>
              <a:rPr sz="2800" i="1" spc="-10" dirty="0">
                <a:latin typeface="Times New Roman"/>
                <a:cs typeface="Times New Roman"/>
              </a:rPr>
              <a:t> </a:t>
            </a:r>
            <a:r>
              <a:rPr sz="2800" i="1" spc="-20" dirty="0">
                <a:latin typeface="Times New Roman"/>
                <a:cs typeface="Times New Roman"/>
              </a:rPr>
              <a:t>report,</a:t>
            </a:r>
            <a:r>
              <a:rPr sz="2800" i="1" spc="-5" dirty="0">
                <a:latin typeface="Times New Roman"/>
                <a:cs typeface="Times New Roman"/>
              </a:rPr>
              <a:t> display</a:t>
            </a:r>
            <a:r>
              <a:rPr sz="2800" i="1" spc="-30" dirty="0">
                <a:latin typeface="Times New Roman"/>
                <a:cs typeface="Times New Roman"/>
              </a:rPr>
              <a:t> </a:t>
            </a:r>
            <a:r>
              <a:rPr sz="2800" i="1" dirty="0">
                <a:latin typeface="Times New Roman"/>
                <a:cs typeface="Times New Roman"/>
              </a:rPr>
              <a:t>graph</a:t>
            </a:r>
            <a:endParaRPr sz="2800" dirty="0">
              <a:latin typeface="Times New Roman"/>
              <a:cs typeface="Times New Roman"/>
            </a:endParaRPr>
          </a:p>
          <a:p>
            <a:pPr>
              <a:lnSpc>
                <a:spcPct val="100000"/>
              </a:lnSpc>
            </a:pPr>
            <a:endParaRPr sz="3100" dirty="0">
              <a:latin typeface="Times New Roman"/>
              <a:cs typeface="Times New Roman"/>
            </a:endParaRPr>
          </a:p>
          <a:p>
            <a:pPr marL="12698" marR="5080">
              <a:spcBef>
                <a:spcPts val="2165"/>
              </a:spcBef>
            </a:pPr>
            <a:r>
              <a:rPr sz="3200" i="1" dirty="0">
                <a:latin typeface="Times New Roman"/>
                <a:cs typeface="Times New Roman"/>
              </a:rPr>
              <a:t>Data</a:t>
            </a:r>
            <a:r>
              <a:rPr sz="3200" i="1" spc="-15" dirty="0">
                <a:latin typeface="Times New Roman"/>
                <a:cs typeface="Times New Roman"/>
              </a:rPr>
              <a:t> </a:t>
            </a:r>
            <a:r>
              <a:rPr sz="3200" i="1" dirty="0">
                <a:latin typeface="Times New Roman"/>
                <a:cs typeface="Times New Roman"/>
              </a:rPr>
              <a:t>must always</a:t>
            </a:r>
            <a:r>
              <a:rPr sz="3200" i="1" spc="-20" dirty="0">
                <a:latin typeface="Times New Roman"/>
                <a:cs typeface="Times New Roman"/>
              </a:rPr>
              <a:t> </a:t>
            </a:r>
            <a:r>
              <a:rPr sz="3200" i="1" dirty="0">
                <a:latin typeface="Times New Roman"/>
                <a:cs typeface="Times New Roman"/>
              </a:rPr>
              <a:t>be</a:t>
            </a:r>
            <a:r>
              <a:rPr sz="3200" i="1" spc="5" dirty="0">
                <a:latin typeface="Times New Roman"/>
                <a:cs typeface="Times New Roman"/>
              </a:rPr>
              <a:t> </a:t>
            </a:r>
            <a:r>
              <a:rPr sz="3200" i="1" spc="-15" dirty="0">
                <a:latin typeface="Times New Roman"/>
                <a:cs typeface="Times New Roman"/>
              </a:rPr>
              <a:t>processed</a:t>
            </a:r>
            <a:r>
              <a:rPr sz="3200" i="1" spc="-25" dirty="0">
                <a:latin typeface="Times New Roman"/>
                <a:cs typeface="Times New Roman"/>
              </a:rPr>
              <a:t> </a:t>
            </a:r>
            <a:r>
              <a:rPr sz="3200" i="1" dirty="0">
                <a:latin typeface="Times New Roman"/>
                <a:cs typeface="Times New Roman"/>
              </a:rPr>
              <a:t>in some </a:t>
            </a:r>
            <a:r>
              <a:rPr sz="3200" i="1" spc="-784" dirty="0">
                <a:latin typeface="Times New Roman"/>
                <a:cs typeface="Times New Roman"/>
              </a:rPr>
              <a:t> </a:t>
            </a:r>
            <a:r>
              <a:rPr sz="3200" i="1" dirty="0">
                <a:latin typeface="Times New Roman"/>
                <a:cs typeface="Times New Roman"/>
              </a:rPr>
              <a:t>way</a:t>
            </a:r>
            <a:r>
              <a:rPr sz="3200" i="1" spc="-5" dirty="0">
                <a:latin typeface="Times New Roman"/>
                <a:cs typeface="Times New Roman"/>
              </a:rPr>
              <a:t> </a:t>
            </a:r>
            <a:r>
              <a:rPr sz="3200" i="1" dirty="0">
                <a:latin typeface="Times New Roman"/>
                <a:cs typeface="Times New Roman"/>
              </a:rPr>
              <a:t>to</a:t>
            </a:r>
            <a:r>
              <a:rPr sz="3200" i="1" spc="-5" dirty="0">
                <a:latin typeface="Times New Roman"/>
                <a:cs typeface="Times New Roman"/>
              </a:rPr>
              <a:t> </a:t>
            </a:r>
            <a:r>
              <a:rPr sz="3200" i="1" dirty="0">
                <a:latin typeface="Times New Roman"/>
                <a:cs typeface="Times New Roman"/>
              </a:rPr>
              <a:t>achieve</a:t>
            </a:r>
            <a:r>
              <a:rPr sz="3200" i="1" spc="-25" dirty="0">
                <a:latin typeface="Times New Roman"/>
                <a:cs typeface="Times New Roman"/>
              </a:rPr>
              <a:t> </a:t>
            </a:r>
            <a:r>
              <a:rPr sz="3200" i="1" dirty="0">
                <a:latin typeface="Times New Roman"/>
                <a:cs typeface="Times New Roman"/>
              </a:rPr>
              <a:t>system function</a:t>
            </a:r>
            <a:endParaRPr sz="3200" dirty="0">
              <a:latin typeface="Times New Roman"/>
              <a:cs typeface="Times New Roman"/>
            </a:endParaRPr>
          </a:p>
        </p:txBody>
      </p:sp>
    </p:spTree>
    <p:extLst>
      <p:ext uri="{BB962C8B-B14F-4D97-AF65-F5344CB8AC3E}">
        <p14:creationId xmlns:p14="http://schemas.microsoft.com/office/powerpoint/2010/main" val="250978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14600"/>
            <a:ext cx="9052560" cy="3993969"/>
          </a:xfrm>
        </p:spPr>
        <p:txBody>
          <a:bodyPr>
            <a:normAutofit/>
          </a:bodyPr>
          <a:lstStyle/>
          <a:p>
            <a:pPr lvl="1"/>
            <a:endParaRPr lang="en-US" dirty="0" smtClean="0">
              <a:solidFill>
                <a:srgbClr val="00B0F0"/>
              </a:solidFill>
            </a:endParaRPr>
          </a:p>
          <a:p>
            <a:pPr marL="457200" lvl="1" indent="0">
              <a:buNone/>
            </a:pPr>
            <a:endParaRPr lang="en-US" dirty="0">
              <a:solidFill>
                <a:srgbClr val="00B0F0"/>
              </a:solidFill>
            </a:endParaRPr>
          </a:p>
          <a:p>
            <a:pPr lvl="1">
              <a:lnSpc>
                <a:spcPct val="90000"/>
              </a:lnSpc>
            </a:pPr>
            <a:r>
              <a:rPr lang="en-US" sz="2800" dirty="0">
                <a:latin typeface="Times New Roman" pitchFamily="18" charset="0"/>
                <a:cs typeface="Times New Roman" pitchFamily="18" charset="0"/>
              </a:rPr>
              <a:t>A path for data to move from one part of the system to another.</a:t>
            </a:r>
          </a:p>
          <a:p>
            <a:pPr lvl="1">
              <a:lnSpc>
                <a:spcPct val="90000"/>
              </a:lnSpc>
            </a:pPr>
            <a:r>
              <a:rPr lang="en-US" sz="2800" dirty="0" smtClean="0">
                <a:latin typeface="Times New Roman" pitchFamily="18" charset="0"/>
                <a:cs typeface="Times New Roman" pitchFamily="18" charset="0"/>
              </a:rPr>
              <a:t>Data in motion!</a:t>
            </a:r>
          </a:p>
          <a:p>
            <a:pPr lvl="2">
              <a:lnSpc>
                <a:spcPct val="90000"/>
              </a:lnSpc>
            </a:pPr>
            <a:r>
              <a:rPr lang="en-US" altLang="en-US" sz="2600" dirty="0">
                <a:latin typeface="Times New Roman" pitchFamily="18" charset="0"/>
                <a:cs typeface="Times New Roman" pitchFamily="18" charset="0"/>
              </a:rPr>
              <a:t>Arrows depict the movement of </a:t>
            </a:r>
            <a:r>
              <a:rPr lang="en-US" altLang="en-US" sz="2600" dirty="0" smtClean="0">
                <a:latin typeface="Times New Roman" pitchFamily="18" charset="0"/>
                <a:cs typeface="Times New Roman" pitchFamily="18" charset="0"/>
              </a:rPr>
              <a:t>data.</a:t>
            </a:r>
            <a:endParaRPr lang="en-US" sz="2800" dirty="0">
              <a:latin typeface="Times New Roman" pitchFamily="18" charset="0"/>
              <a:cs typeface="Times New Roman" pitchFamily="18" charset="0"/>
            </a:endParaRPr>
          </a:p>
          <a:p>
            <a:pPr lvl="1">
              <a:lnSpc>
                <a:spcPct val="90000"/>
              </a:lnSpc>
            </a:pPr>
            <a:r>
              <a:rPr lang="en-US" altLang="en-US" sz="2800" b="1" dirty="0" smtClean="0">
                <a:latin typeface="Times New Roman" pitchFamily="18" charset="0"/>
                <a:cs typeface="Times New Roman" pitchFamily="18" charset="0"/>
              </a:rPr>
              <a:t>NO VERBS</a:t>
            </a:r>
            <a:endParaRPr lang="en-US" altLang="en-US" sz="2800" b="1" dirty="0">
              <a:latin typeface="Times New Roman" pitchFamily="18" charset="0"/>
              <a:cs typeface="Times New Roman" pitchFamily="18" charset="0"/>
            </a:endParaRPr>
          </a:p>
          <a:p>
            <a:pPr lvl="1"/>
            <a:endParaRPr lang="en-US" dirty="0" smtClean="0">
              <a:solidFill>
                <a:srgbClr val="00B0F0"/>
              </a:solidFill>
            </a:endParaRPr>
          </a:p>
          <a:p>
            <a:pPr marL="393192" lvl="1" indent="0">
              <a:buNone/>
            </a:pPr>
            <a:endParaRPr lang="en-US" dirty="0" smtClean="0">
              <a:solidFill>
                <a:srgbClr val="00B0F0"/>
              </a:solidFill>
            </a:endParaRPr>
          </a:p>
          <a:p>
            <a:pPr>
              <a:lnSpc>
                <a:spcPct val="90000"/>
              </a:lnSpc>
            </a:pPr>
            <a:endParaRPr lang="en-US" altLang="en-US" sz="2800" dirty="0" smtClean="0">
              <a:latin typeface="Times New Roman" pitchFamily="18" charset="0"/>
              <a:cs typeface="Times New Roman" pitchFamily="18" charset="0"/>
            </a:endParaRPr>
          </a:p>
          <a:p>
            <a:pPr lvl="1"/>
            <a:endParaRPr lang="en-US" dirty="0">
              <a:solidFill>
                <a:srgbClr val="00B0F0"/>
              </a:solidFill>
            </a:endParaRPr>
          </a:p>
        </p:txBody>
      </p:sp>
      <p:sp>
        <p:nvSpPr>
          <p:cNvPr id="4" name="Slide Number Placeholder 3"/>
          <p:cNvSpPr>
            <a:spLocks noGrp="1"/>
          </p:cNvSpPr>
          <p:nvPr>
            <p:ph type="sldNum" sz="quarter" idx="12"/>
          </p:nvPr>
        </p:nvSpPr>
        <p:spPr/>
        <p:txBody>
          <a:bodyPr/>
          <a:lstStyle/>
          <a:p>
            <a:fld id="{CFB1198C-D869-48F2-8349-474C495BD70C}" type="slidenum">
              <a:rPr lang="en-US" smtClean="0"/>
              <a:t>9</a:t>
            </a:fld>
            <a:endParaRPr lang="en-US"/>
          </a:p>
        </p:txBody>
      </p:sp>
      <p:pic>
        <p:nvPicPr>
          <p:cNvPr id="11"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581" y="1207650"/>
            <a:ext cx="2058829" cy="174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083" y="1801707"/>
            <a:ext cx="2519838" cy="74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155" y="1715121"/>
            <a:ext cx="1980248" cy="36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6156" y="2142740"/>
            <a:ext cx="1980248" cy="36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normAutofit/>
          </a:bodyPr>
          <a:lstStyle/>
          <a:p>
            <a:r>
              <a:rPr lang="en-US" dirty="0"/>
              <a:t>Data Flow</a:t>
            </a:r>
          </a:p>
        </p:txBody>
      </p:sp>
    </p:spTree>
    <p:extLst>
      <p:ext uri="{BB962C8B-B14F-4D97-AF65-F5344CB8AC3E}">
        <p14:creationId xmlns:p14="http://schemas.microsoft.com/office/powerpoint/2010/main" val="3433195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1827</Words>
  <Application>Microsoft Office PowerPoint</Application>
  <PresentationFormat>Custom</PresentationFormat>
  <Paragraphs>462</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System Analysis and Design</vt:lpstr>
      <vt:lpstr>What is a Data Flow Diagram?</vt:lpstr>
      <vt:lpstr>The Flow Model/Basic Structure </vt:lpstr>
      <vt:lpstr>The Flow Model/Basic Structure </vt:lpstr>
      <vt:lpstr>Definitions and Symbols </vt:lpstr>
      <vt:lpstr>PowerPoint Presentation</vt:lpstr>
      <vt:lpstr>Process</vt:lpstr>
      <vt:lpstr>Process example</vt:lpstr>
      <vt:lpstr>Data Flow</vt:lpstr>
      <vt:lpstr>Data Flow Example</vt:lpstr>
      <vt:lpstr>Data Store</vt:lpstr>
      <vt:lpstr>Data Stores Example</vt:lpstr>
      <vt:lpstr>External Entity aka Source/Sink</vt:lpstr>
      <vt:lpstr>External Entity Example</vt:lpstr>
      <vt:lpstr>DFD Rules and Tips</vt:lpstr>
      <vt:lpstr>DFD Rules and Tips</vt:lpstr>
      <vt:lpstr>DFD vs. ERD</vt:lpstr>
      <vt:lpstr>DFD levels and layers:  From context diagrams to pseudocode</vt:lpstr>
      <vt:lpstr>DFD 0</vt:lpstr>
      <vt:lpstr>DFD 0</vt:lpstr>
      <vt:lpstr>DFD 0</vt:lpstr>
      <vt:lpstr>DFD-1</vt:lpstr>
      <vt:lpstr>DFD-1</vt:lpstr>
      <vt:lpstr>DFD-1</vt:lpstr>
      <vt:lpstr>DFD-1</vt:lpstr>
      <vt:lpstr>DFD-2</vt:lpstr>
      <vt:lpstr>DFD-2</vt:lpstr>
      <vt:lpstr>DFD-2</vt:lpstr>
      <vt:lpstr>DFD-2, Result Management System</vt:lpstr>
      <vt:lpstr>DFD-2</vt:lpstr>
      <vt:lpstr>DFD-2</vt:lpstr>
      <vt:lpstr>DFD 3, 4</vt:lpstr>
      <vt:lpstr>PowerPoint Presentation</vt:lpstr>
      <vt:lpstr>DFD Naming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DFDs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CADL</dc:creator>
  <cp:lastModifiedBy>Dell</cp:lastModifiedBy>
  <cp:revision>38</cp:revision>
  <dcterms:created xsi:type="dcterms:W3CDTF">2023-08-15T13:50:36Z</dcterms:created>
  <dcterms:modified xsi:type="dcterms:W3CDTF">2023-08-15T15:41:55Z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2020-06-14T00:00:00Z</vt:filetime>
  </property>
  <property fmtid="{D5CDD505-2E9C-101B-9397-08002B2CF9AE}" pid="3" name="Creator">
    <vt:lpwstr>Microsoft® PowerPoint® 2013</vt:lpwstr>
  </property>
  <property fmtid="{D5CDD505-2E9C-101B-9397-08002B2CF9AE}" pid="4" name="LastSaved">
    <vt:filetime>2023-08-15T00:00:00Z</vt:filetime>
  </property>
</Properties>
</file>