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1" r:id="rId2"/>
    <p:sldId id="318" r:id="rId3"/>
    <p:sldId id="319" r:id="rId4"/>
    <p:sldId id="320" r:id="rId5"/>
    <p:sldId id="321" r:id="rId6"/>
    <p:sldId id="322" r:id="rId7"/>
    <p:sldId id="323" r:id="rId8"/>
    <p:sldId id="324" r:id="rId9"/>
    <p:sldId id="325" r:id="rId10"/>
    <p:sldId id="326" r:id="rId11"/>
    <p:sldId id="327" r:id="rId12"/>
    <p:sldId id="328" r:id="rId13"/>
    <p:sldId id="308" r:id="rId14"/>
    <p:sldId id="316" r:id="rId15"/>
    <p:sldId id="317" r:id="rId16"/>
    <p:sldId id="309" r:id="rId17"/>
    <p:sldId id="310" r:id="rId18"/>
    <p:sldId id="311" r:id="rId19"/>
    <p:sldId id="312" r:id="rId20"/>
    <p:sldId id="313" r:id="rId21"/>
    <p:sldId id="314" r:id="rId22"/>
    <p:sldId id="315" r:id="rId23"/>
    <p:sldId id="276" r:id="rId24"/>
    <p:sldId id="282" r:id="rId25"/>
    <p:sldId id="303" r:id="rId26"/>
    <p:sldId id="304" r:id="rId27"/>
    <p:sldId id="305" r:id="rId28"/>
    <p:sldId id="306" r:id="rId29"/>
    <p:sldId id="307" r:id="rId30"/>
    <p:sldId id="299" r:id="rId31"/>
    <p:sldId id="302" r:id="rId32"/>
    <p:sldId id="301" r:id="rId33"/>
    <p:sldId id="285" r:id="rId34"/>
  </p:sldIdLst>
  <p:sldSz cx="6400800" cy="3657600"/>
  <p:notesSz cx="4572000" cy="3429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574675" indent="-117475" algn="l" rtl="0" fontAlgn="base">
      <a:spcBef>
        <a:spcPct val="0"/>
      </a:spcBef>
      <a:spcAft>
        <a:spcPct val="0"/>
      </a:spcAft>
      <a:defRPr kern="1200">
        <a:solidFill>
          <a:schemeClr val="tx1"/>
        </a:solidFill>
        <a:latin typeface="Calibri" pitchFamily="34" charset="0"/>
        <a:ea typeface="+mn-ea"/>
        <a:cs typeface="Arial" pitchFamily="34" charset="0"/>
      </a:defRPr>
    </a:lvl2pPr>
    <a:lvl3pPr marL="1149350" indent="-234950" algn="l" rtl="0" fontAlgn="base">
      <a:spcBef>
        <a:spcPct val="0"/>
      </a:spcBef>
      <a:spcAft>
        <a:spcPct val="0"/>
      </a:spcAft>
      <a:defRPr kern="1200">
        <a:solidFill>
          <a:schemeClr val="tx1"/>
        </a:solidFill>
        <a:latin typeface="Calibri" pitchFamily="34" charset="0"/>
        <a:ea typeface="+mn-ea"/>
        <a:cs typeface="Arial" pitchFamily="34" charset="0"/>
      </a:defRPr>
    </a:lvl3pPr>
    <a:lvl4pPr marL="1724025" indent="-352425" algn="l" rtl="0" fontAlgn="base">
      <a:spcBef>
        <a:spcPct val="0"/>
      </a:spcBef>
      <a:spcAft>
        <a:spcPct val="0"/>
      </a:spcAft>
      <a:defRPr kern="1200">
        <a:solidFill>
          <a:schemeClr val="tx1"/>
        </a:solidFill>
        <a:latin typeface="Calibri" pitchFamily="34" charset="0"/>
        <a:ea typeface="+mn-ea"/>
        <a:cs typeface="Arial" pitchFamily="34" charset="0"/>
      </a:defRPr>
    </a:lvl4pPr>
    <a:lvl5pPr marL="2298700" indent="-4699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712" y="-64"/>
      </p:cViewPr>
      <p:guideLst>
        <p:guide orient="horz" pos="3072"/>
        <p:guide pos="3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81200" cy="17145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2589213" y="0"/>
            <a:ext cx="1981200" cy="17145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5BA8752-CC58-4270-871B-47CCAC16D4BC}" type="datetimeFigureOut">
              <a:rPr lang="en-US"/>
              <a:pPr>
                <a:defRPr/>
              </a:pPr>
              <a:t>3/26/2024</a:t>
            </a:fld>
            <a:endParaRPr lang="en-US"/>
          </a:p>
        </p:txBody>
      </p:sp>
      <p:sp>
        <p:nvSpPr>
          <p:cNvPr id="4" name="Slide Image Placeholder 3"/>
          <p:cNvSpPr>
            <a:spLocks noGrp="1" noRot="1" noChangeAspect="1"/>
          </p:cNvSpPr>
          <p:nvPr>
            <p:ph type="sldImg" idx="2"/>
          </p:nvPr>
        </p:nvSpPr>
        <p:spPr>
          <a:xfrm>
            <a:off x="1162050" y="257175"/>
            <a:ext cx="2247900" cy="128587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457200" y="1628775"/>
            <a:ext cx="3657600" cy="15430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3257550"/>
            <a:ext cx="1981200" cy="17145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2589213" y="3257550"/>
            <a:ext cx="1981200" cy="17145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FFE7B5-B03F-4BF8-81E9-A3A0724A4DE4}" type="slidenum">
              <a:rPr lang="en-US"/>
              <a:pPr>
                <a:defRPr/>
              </a:pPr>
              <a:t>‹#›</a:t>
            </a:fld>
            <a:endParaRPr lang="en-US"/>
          </a:p>
        </p:txBody>
      </p:sp>
    </p:spTree>
    <p:extLst>
      <p:ext uri="{BB962C8B-B14F-4D97-AF65-F5344CB8AC3E}">
        <p14:creationId xmlns:p14="http://schemas.microsoft.com/office/powerpoint/2010/main" val="2379902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74675" algn="l" rtl="0" eaLnBrk="0" fontAlgn="base" hangingPunct="0">
      <a:spcBef>
        <a:spcPct val="30000"/>
      </a:spcBef>
      <a:spcAft>
        <a:spcPct val="0"/>
      </a:spcAft>
      <a:defRPr sz="1500" kern="1200">
        <a:solidFill>
          <a:schemeClr val="tx1"/>
        </a:solidFill>
        <a:latin typeface="+mn-lt"/>
        <a:ea typeface="+mn-ea"/>
        <a:cs typeface="+mn-cs"/>
      </a:defRPr>
    </a:lvl2pPr>
    <a:lvl3pPr marL="1149350" algn="l" rtl="0" eaLnBrk="0" fontAlgn="base" hangingPunct="0">
      <a:spcBef>
        <a:spcPct val="30000"/>
      </a:spcBef>
      <a:spcAft>
        <a:spcPct val="0"/>
      </a:spcAft>
      <a:defRPr sz="1500" kern="1200">
        <a:solidFill>
          <a:schemeClr val="tx1"/>
        </a:solidFill>
        <a:latin typeface="+mn-lt"/>
        <a:ea typeface="+mn-ea"/>
        <a:cs typeface="+mn-cs"/>
      </a:defRPr>
    </a:lvl3pPr>
    <a:lvl4pPr marL="1724025" algn="l" rtl="0" eaLnBrk="0" fontAlgn="base" hangingPunct="0">
      <a:spcBef>
        <a:spcPct val="30000"/>
      </a:spcBef>
      <a:spcAft>
        <a:spcPct val="0"/>
      </a:spcAft>
      <a:defRPr sz="1500" kern="1200">
        <a:solidFill>
          <a:schemeClr val="tx1"/>
        </a:solidFill>
        <a:latin typeface="+mn-lt"/>
        <a:ea typeface="+mn-ea"/>
        <a:cs typeface="+mn-cs"/>
      </a:defRPr>
    </a:lvl4pPr>
    <a:lvl5pPr marL="2298700" algn="l" rtl="0" eaLnBrk="0" fontAlgn="base" hangingPunct="0">
      <a:spcBef>
        <a:spcPct val="30000"/>
      </a:spcBef>
      <a:spcAft>
        <a:spcPct val="0"/>
      </a:spcAft>
      <a:defRPr sz="1500" kern="1200">
        <a:solidFill>
          <a:schemeClr val="tx1"/>
        </a:solidFill>
        <a:latin typeface="+mn-lt"/>
        <a:ea typeface="+mn-ea"/>
        <a:cs typeface="+mn-cs"/>
      </a:defRPr>
    </a:lvl5pPr>
    <a:lvl6pPr marL="2873716" algn="l" defTabSz="1149486" rtl="0" eaLnBrk="1" latinLnBrk="0" hangingPunct="1">
      <a:defRPr sz="1500" kern="1200">
        <a:solidFill>
          <a:schemeClr val="tx1"/>
        </a:solidFill>
        <a:latin typeface="+mn-lt"/>
        <a:ea typeface="+mn-ea"/>
        <a:cs typeface="+mn-cs"/>
      </a:defRPr>
    </a:lvl6pPr>
    <a:lvl7pPr marL="3448459" algn="l" defTabSz="1149486" rtl="0" eaLnBrk="1" latinLnBrk="0" hangingPunct="1">
      <a:defRPr sz="1500" kern="1200">
        <a:solidFill>
          <a:schemeClr val="tx1"/>
        </a:solidFill>
        <a:latin typeface="+mn-lt"/>
        <a:ea typeface="+mn-ea"/>
        <a:cs typeface="+mn-cs"/>
      </a:defRPr>
    </a:lvl7pPr>
    <a:lvl8pPr marL="4023203" algn="l" defTabSz="1149486" rtl="0" eaLnBrk="1" latinLnBrk="0" hangingPunct="1">
      <a:defRPr sz="1500" kern="1200">
        <a:solidFill>
          <a:schemeClr val="tx1"/>
        </a:solidFill>
        <a:latin typeface="+mn-lt"/>
        <a:ea typeface="+mn-ea"/>
        <a:cs typeface="+mn-cs"/>
      </a:defRPr>
    </a:lvl8pPr>
    <a:lvl9pPr marL="4597946" algn="l" defTabSz="114948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55613">
              <a:defRPr>
                <a:solidFill>
                  <a:schemeClr val="tx1"/>
                </a:solidFill>
                <a:latin typeface="Calibri" pitchFamily="34" charset="0"/>
              </a:defRPr>
            </a:lvl1pPr>
            <a:lvl2pPr marL="742950" indent="-285750" defTabSz="455613">
              <a:defRPr>
                <a:solidFill>
                  <a:schemeClr val="tx1"/>
                </a:solidFill>
                <a:latin typeface="Calibri" pitchFamily="34" charset="0"/>
              </a:defRPr>
            </a:lvl2pPr>
            <a:lvl3pPr marL="1143000" indent="-228600" defTabSz="455613">
              <a:defRPr>
                <a:solidFill>
                  <a:schemeClr val="tx1"/>
                </a:solidFill>
                <a:latin typeface="Calibri" pitchFamily="34" charset="0"/>
              </a:defRPr>
            </a:lvl3pPr>
            <a:lvl4pPr marL="1600200" indent="-228600" defTabSz="455613">
              <a:defRPr>
                <a:solidFill>
                  <a:schemeClr val="tx1"/>
                </a:solidFill>
                <a:latin typeface="Calibri" pitchFamily="34" charset="0"/>
              </a:defRPr>
            </a:lvl4pPr>
            <a:lvl5pPr marL="2057400" indent="-228600" defTabSz="455613">
              <a:defRPr>
                <a:solidFill>
                  <a:schemeClr val="tx1"/>
                </a:solidFill>
                <a:latin typeface="Calibri" pitchFamily="34" charset="0"/>
              </a:defRPr>
            </a:lvl5pPr>
            <a:lvl6pPr marL="2514600" indent="-228600" defTabSz="455613" fontAlgn="base">
              <a:spcBef>
                <a:spcPct val="0"/>
              </a:spcBef>
              <a:spcAft>
                <a:spcPct val="0"/>
              </a:spcAft>
              <a:defRPr>
                <a:solidFill>
                  <a:schemeClr val="tx1"/>
                </a:solidFill>
                <a:latin typeface="Calibri" pitchFamily="34" charset="0"/>
              </a:defRPr>
            </a:lvl6pPr>
            <a:lvl7pPr marL="2971800" indent="-228600" defTabSz="455613" fontAlgn="base">
              <a:spcBef>
                <a:spcPct val="0"/>
              </a:spcBef>
              <a:spcAft>
                <a:spcPct val="0"/>
              </a:spcAft>
              <a:defRPr>
                <a:solidFill>
                  <a:schemeClr val="tx1"/>
                </a:solidFill>
                <a:latin typeface="Calibri" pitchFamily="34" charset="0"/>
              </a:defRPr>
            </a:lvl7pPr>
            <a:lvl8pPr marL="3429000" indent="-228600" defTabSz="455613" fontAlgn="base">
              <a:spcBef>
                <a:spcPct val="0"/>
              </a:spcBef>
              <a:spcAft>
                <a:spcPct val="0"/>
              </a:spcAft>
              <a:defRPr>
                <a:solidFill>
                  <a:schemeClr val="tx1"/>
                </a:solidFill>
                <a:latin typeface="Calibri" pitchFamily="34" charset="0"/>
              </a:defRPr>
            </a:lvl8pPr>
            <a:lvl9pPr marL="3886200" indent="-228600" defTabSz="4556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030E68D-332C-4D09-ADBB-1572EDBEAC3D}" type="slidenum">
              <a:rPr lang="en-US" smtClean="0">
                <a:latin typeface="Tahoma" pitchFamily="34" charset="0"/>
              </a:rPr>
              <a:pPr fontAlgn="base">
                <a:spcBef>
                  <a:spcPct val="0"/>
                </a:spcBef>
                <a:spcAft>
                  <a:spcPct val="0"/>
                </a:spcAft>
                <a:defRPr/>
              </a:pPr>
              <a:t>1</a:t>
            </a:fld>
            <a:endParaRPr lang="en-US"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80060" y="1133857"/>
            <a:ext cx="5440680" cy="284693"/>
          </a:xfrm>
          <a:prstGeom prst="rect">
            <a:avLst/>
          </a:prstGeom>
        </p:spPr>
        <p:txBody>
          <a:bodyPr/>
          <a:lstStyle>
            <a:lvl1pPr>
              <a:defRPr/>
            </a:lvl1pPr>
          </a:lstStyle>
          <a:p>
            <a:endParaRPr/>
          </a:p>
        </p:txBody>
      </p:sp>
      <p:sp>
        <p:nvSpPr>
          <p:cNvPr id="3" name="Holder 3"/>
          <p:cNvSpPr>
            <a:spLocks noGrp="1"/>
          </p:cNvSpPr>
          <p:nvPr>
            <p:ph type="subTitle" idx="4"/>
          </p:nvPr>
        </p:nvSpPr>
        <p:spPr>
          <a:xfrm>
            <a:off x="960120" y="2048256"/>
            <a:ext cx="4480560" cy="276999"/>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1ECC0016-C592-4F20-8AF3-8501C7735D09}" type="datetime1">
              <a:rPr lang="en-US"/>
              <a:pPr>
                <a:defRPr/>
              </a:pPr>
              <a:t>3/26/2024</a:t>
            </a:fld>
            <a:endParaRPr lang="en-US"/>
          </a:p>
        </p:txBody>
      </p:sp>
      <p:sp>
        <p:nvSpPr>
          <p:cNvPr id="6" name="Holder 6"/>
          <p:cNvSpPr>
            <a:spLocks noGrp="1"/>
          </p:cNvSpPr>
          <p:nvPr>
            <p:ph type="sldNum" sz="quarter" idx="12"/>
          </p:nvPr>
        </p:nvSpPr>
        <p:spPr/>
        <p:txBody>
          <a:bodyPr/>
          <a:lstStyle>
            <a:lvl1pPr>
              <a:defRPr/>
            </a:lvl1pPr>
          </a:lstStyle>
          <a:p>
            <a:pPr>
              <a:defRPr/>
            </a:pPr>
            <a:fld id="{5BE4C06A-9F96-4F82-9BA1-FE912D2D6F9A}" type="slidenum">
              <a:rPr/>
              <a:pPr>
                <a:defRPr/>
              </a:pPr>
              <a:t>‹#›</a:t>
            </a:fld>
            <a:endParaRPr/>
          </a:p>
        </p:txBody>
      </p:sp>
    </p:spTree>
    <p:extLst>
      <p:ext uri="{BB962C8B-B14F-4D97-AF65-F5344CB8AC3E}">
        <p14:creationId xmlns:p14="http://schemas.microsoft.com/office/powerpoint/2010/main" val="355492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20229" y="289562"/>
            <a:ext cx="2760345" cy="353943"/>
          </a:xfrm>
        </p:spPr>
        <p:txBody>
          <a:bodyPr/>
          <a:lstStyle>
            <a:lvl1pPr>
              <a:defRPr sz="2300" b="1" i="1">
                <a:solidFill>
                  <a:srgbClr val="FC0128"/>
                </a:solidFill>
                <a:latin typeface="Arial"/>
                <a:cs typeface="Arial"/>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7CCEBE37-581B-4444-851B-6673A0D8AD02}" type="datetime1">
              <a:rPr lang="en-US"/>
              <a:pPr>
                <a:defRPr/>
              </a:pPr>
              <a:t>3/26/2024</a:t>
            </a:fld>
            <a:endParaRPr lang="en-US"/>
          </a:p>
        </p:txBody>
      </p:sp>
      <p:sp>
        <p:nvSpPr>
          <p:cNvPr id="6" name="Holder 6"/>
          <p:cNvSpPr>
            <a:spLocks noGrp="1"/>
          </p:cNvSpPr>
          <p:nvPr>
            <p:ph type="sldNum" sz="quarter" idx="12"/>
          </p:nvPr>
        </p:nvSpPr>
        <p:spPr/>
        <p:txBody>
          <a:bodyPr/>
          <a:lstStyle>
            <a:lvl1pPr>
              <a:defRPr/>
            </a:lvl1pPr>
          </a:lstStyle>
          <a:p>
            <a:pPr>
              <a:defRPr/>
            </a:pPr>
            <a:fld id="{67633433-920E-40E5-AF8E-BB7CAA55D3AF}" type="slidenum">
              <a:rPr/>
              <a:pPr>
                <a:defRPr/>
              </a:pPr>
              <a:t>‹#›</a:t>
            </a:fld>
            <a:endParaRPr/>
          </a:p>
        </p:txBody>
      </p:sp>
    </p:spTree>
    <p:extLst>
      <p:ext uri="{BB962C8B-B14F-4D97-AF65-F5344CB8AC3E}">
        <p14:creationId xmlns:p14="http://schemas.microsoft.com/office/powerpoint/2010/main" val="37391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20229" y="289562"/>
            <a:ext cx="2760345" cy="353943"/>
          </a:xfrm>
        </p:spPr>
        <p:txBody>
          <a:bodyPr/>
          <a:lstStyle>
            <a:lvl1pPr>
              <a:defRPr sz="2300" b="1" i="1">
                <a:solidFill>
                  <a:srgbClr val="FC0128"/>
                </a:solidFill>
                <a:latin typeface="Arial"/>
                <a:cs typeface="Arial"/>
              </a:defRPr>
            </a:lvl1pPr>
          </a:lstStyle>
          <a:p>
            <a:endParaRPr/>
          </a:p>
        </p:txBody>
      </p:sp>
      <p:sp>
        <p:nvSpPr>
          <p:cNvPr id="3" name="Holder 3"/>
          <p:cNvSpPr>
            <a:spLocks noGrp="1"/>
          </p:cNvSpPr>
          <p:nvPr>
            <p:ph sz="half" idx="2"/>
          </p:nvPr>
        </p:nvSpPr>
        <p:spPr>
          <a:xfrm>
            <a:off x="320040" y="841248"/>
            <a:ext cx="2784348" cy="276999"/>
          </a:xfrm>
          <a:prstGeom prst="rect">
            <a:avLst/>
          </a:prstGeom>
        </p:spPr>
        <p:txBody>
          <a:bodyPr/>
          <a:lstStyle>
            <a:lvl1pPr>
              <a:defRPr/>
            </a:lvl1pPr>
          </a:lstStyle>
          <a:p>
            <a:endParaRPr/>
          </a:p>
        </p:txBody>
      </p:sp>
      <p:sp>
        <p:nvSpPr>
          <p:cNvPr id="4" name="Holder 4"/>
          <p:cNvSpPr>
            <a:spLocks noGrp="1"/>
          </p:cNvSpPr>
          <p:nvPr>
            <p:ph sz="half" idx="3"/>
          </p:nvPr>
        </p:nvSpPr>
        <p:spPr>
          <a:xfrm>
            <a:off x="3296412" y="841248"/>
            <a:ext cx="2784348" cy="276999"/>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490BFB8D-C034-4E5A-A2B0-71F27EAB78CA}" type="datetime1">
              <a:rPr lang="en-US"/>
              <a:pPr>
                <a:defRPr/>
              </a:pPr>
              <a:t>3/26/2024</a:t>
            </a:fld>
            <a:endParaRPr lang="en-US"/>
          </a:p>
        </p:txBody>
      </p:sp>
      <p:sp>
        <p:nvSpPr>
          <p:cNvPr id="7" name="Holder 6"/>
          <p:cNvSpPr>
            <a:spLocks noGrp="1"/>
          </p:cNvSpPr>
          <p:nvPr>
            <p:ph type="sldNum" sz="quarter" idx="12"/>
          </p:nvPr>
        </p:nvSpPr>
        <p:spPr/>
        <p:txBody>
          <a:bodyPr/>
          <a:lstStyle>
            <a:lvl1pPr>
              <a:defRPr/>
            </a:lvl1pPr>
          </a:lstStyle>
          <a:p>
            <a:pPr>
              <a:defRPr/>
            </a:pPr>
            <a:fld id="{103DDF50-FCFE-4A07-AE32-B74F5E6FF5BB}" type="slidenum">
              <a:rPr/>
              <a:pPr>
                <a:defRPr/>
              </a:pPr>
              <a:t>‹#›</a:t>
            </a:fld>
            <a:endParaRPr/>
          </a:p>
        </p:txBody>
      </p:sp>
    </p:spTree>
    <p:extLst>
      <p:ext uri="{BB962C8B-B14F-4D97-AF65-F5344CB8AC3E}">
        <p14:creationId xmlns:p14="http://schemas.microsoft.com/office/powerpoint/2010/main" val="88615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820229" y="289562"/>
            <a:ext cx="2760345" cy="353943"/>
          </a:xfrm>
        </p:spPr>
        <p:txBody>
          <a:bodyPr/>
          <a:lstStyle>
            <a:lvl1pPr>
              <a:defRPr sz="2300" b="1" i="1">
                <a:solidFill>
                  <a:srgbClr val="FC0128"/>
                </a:solidFill>
                <a:latin typeface="Arial"/>
                <a:cs typeface="Arial"/>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C23CA5A4-726B-4C85-9233-99463DE64AE5}" type="datetime1">
              <a:rPr lang="en-US"/>
              <a:pPr>
                <a:defRPr/>
              </a:pPr>
              <a:t>3/26/2024</a:t>
            </a:fld>
            <a:endParaRPr lang="en-US"/>
          </a:p>
        </p:txBody>
      </p:sp>
      <p:sp>
        <p:nvSpPr>
          <p:cNvPr id="5" name="Holder 6"/>
          <p:cNvSpPr>
            <a:spLocks noGrp="1"/>
          </p:cNvSpPr>
          <p:nvPr>
            <p:ph type="sldNum" sz="quarter" idx="12"/>
          </p:nvPr>
        </p:nvSpPr>
        <p:spPr/>
        <p:txBody>
          <a:bodyPr/>
          <a:lstStyle>
            <a:lvl1pPr>
              <a:defRPr/>
            </a:lvl1pPr>
          </a:lstStyle>
          <a:p>
            <a:pPr>
              <a:defRPr/>
            </a:pPr>
            <a:fld id="{29CC4D27-FDA1-43FB-BA2A-2FC1A5301428}" type="slidenum">
              <a:rPr/>
              <a:pPr>
                <a:defRPr/>
              </a:pPr>
              <a:t>‹#›</a:t>
            </a:fld>
            <a:endParaRPr/>
          </a:p>
        </p:txBody>
      </p:sp>
    </p:spTree>
    <p:extLst>
      <p:ext uri="{BB962C8B-B14F-4D97-AF65-F5344CB8AC3E}">
        <p14:creationId xmlns:p14="http://schemas.microsoft.com/office/powerpoint/2010/main" val="288133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2F12B175-A8CD-4C47-A83F-FEF24B5CDC3B}" type="datetime1">
              <a:rPr lang="en-US"/>
              <a:pPr>
                <a:defRPr/>
              </a:pPr>
              <a:t>3/26/2024</a:t>
            </a:fld>
            <a:endParaRPr lang="en-US"/>
          </a:p>
        </p:txBody>
      </p:sp>
      <p:sp>
        <p:nvSpPr>
          <p:cNvPr id="4" name="Holder 6"/>
          <p:cNvSpPr>
            <a:spLocks noGrp="1"/>
          </p:cNvSpPr>
          <p:nvPr>
            <p:ph type="sldNum" sz="quarter" idx="12"/>
          </p:nvPr>
        </p:nvSpPr>
        <p:spPr/>
        <p:txBody>
          <a:bodyPr/>
          <a:lstStyle>
            <a:lvl1pPr>
              <a:defRPr/>
            </a:lvl1pPr>
          </a:lstStyle>
          <a:p>
            <a:pPr>
              <a:defRPr/>
            </a:pPr>
            <a:fld id="{05470866-AEEE-4882-B9D5-9326F3C6FE7F}" type="slidenum">
              <a:rPr/>
              <a:pPr>
                <a:defRPr/>
              </a:pPr>
              <a:t>‹#›</a:t>
            </a:fld>
            <a:endParaRPr/>
          </a:p>
        </p:txBody>
      </p:sp>
    </p:spTree>
    <p:extLst>
      <p:ext uri="{BB962C8B-B14F-4D97-AF65-F5344CB8AC3E}">
        <p14:creationId xmlns:p14="http://schemas.microsoft.com/office/powerpoint/2010/main" val="68841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 name="Group 2054"/>
          <p:cNvGrpSpPr>
            <a:grpSpLocks/>
          </p:cNvGrpSpPr>
          <p:nvPr/>
        </p:nvGrpSpPr>
        <p:grpSpPr bwMode="auto">
          <a:xfrm>
            <a:off x="4763" y="474663"/>
            <a:ext cx="4657725" cy="1520825"/>
            <a:chOff x="3" y="559"/>
            <a:chExt cx="4192" cy="1796"/>
          </a:xfrm>
        </p:grpSpPr>
        <p:sp>
          <p:nvSpPr>
            <p:cNvPr id="3" name="Line 2055"/>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2056"/>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2057"/>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Arc 2058"/>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2059"/>
          <p:cNvGrpSpPr>
            <a:grpSpLocks/>
          </p:cNvGrpSpPr>
          <p:nvPr/>
        </p:nvGrpSpPr>
        <p:grpSpPr bwMode="auto">
          <a:xfrm>
            <a:off x="1644650" y="1652588"/>
            <a:ext cx="4232275" cy="1533525"/>
            <a:chOff x="1480" y="1952"/>
            <a:chExt cx="3808" cy="1812"/>
          </a:xfrm>
        </p:grpSpPr>
        <p:sp>
          <p:nvSpPr>
            <p:cNvPr id="8" name="Line 2060"/>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061"/>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2062"/>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01804913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20863" y="288925"/>
            <a:ext cx="2759075" cy="285750"/>
          </a:xfrm>
          <a:prstGeom prst="rect">
            <a:avLst/>
          </a:prstGeom>
        </p:spPr>
        <p:txBody>
          <a:bodyPr wrap="square" lIns="0" tIns="0" rIns="0" bIns="0">
            <a:spAutoFit/>
          </a:bodyPr>
          <a:lstStyle>
            <a:lvl1pPr>
              <a:defRPr sz="1850" b="1" i="1">
                <a:solidFill>
                  <a:srgbClr val="FC0128"/>
                </a:solidFill>
                <a:latin typeface="Arial"/>
                <a:cs typeface="Arial"/>
              </a:defRPr>
            </a:lvl1pPr>
          </a:lstStyle>
          <a:p>
            <a:endParaRPr/>
          </a:p>
        </p:txBody>
      </p:sp>
      <p:sp>
        <p:nvSpPr>
          <p:cNvPr id="1027" name="Holder 3"/>
          <p:cNvSpPr>
            <a:spLocks noGrp="1"/>
          </p:cNvSpPr>
          <p:nvPr>
            <p:ph type="body" idx="1"/>
          </p:nvPr>
        </p:nvSpPr>
        <p:spPr bwMode="auto">
          <a:xfrm>
            <a:off x="333375" y="1277938"/>
            <a:ext cx="59102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smtClean="0"/>
          </a:p>
        </p:txBody>
      </p:sp>
      <p:sp>
        <p:nvSpPr>
          <p:cNvPr id="4" name="Holder 4"/>
          <p:cNvSpPr>
            <a:spLocks noGrp="1"/>
          </p:cNvSpPr>
          <p:nvPr>
            <p:ph type="ftr" sz="quarter" idx="5"/>
          </p:nvPr>
        </p:nvSpPr>
        <p:spPr>
          <a:xfrm>
            <a:off x="2176463" y="3402013"/>
            <a:ext cx="2047875" cy="276225"/>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p:cNvSpPr>
            <a:spLocks noGrp="1"/>
          </p:cNvSpPr>
          <p:nvPr>
            <p:ph type="dt" sz="half" idx="6"/>
          </p:nvPr>
        </p:nvSpPr>
        <p:spPr>
          <a:xfrm>
            <a:off x="320675" y="3402013"/>
            <a:ext cx="1470025" cy="276225"/>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3CCE0A84-FE57-4D54-A9E5-4606A543261F}" type="datetime1">
              <a:rPr lang="en-US"/>
              <a:pPr>
                <a:defRPr/>
              </a:pPr>
              <a:t>3/26/2024</a:t>
            </a:fld>
            <a:endParaRPr lang="en-US"/>
          </a:p>
        </p:txBody>
      </p:sp>
      <p:sp>
        <p:nvSpPr>
          <p:cNvPr id="6" name="Holder 6"/>
          <p:cNvSpPr>
            <a:spLocks noGrp="1"/>
          </p:cNvSpPr>
          <p:nvPr>
            <p:ph type="sldNum" sz="quarter" idx="7"/>
          </p:nvPr>
        </p:nvSpPr>
        <p:spPr>
          <a:xfrm>
            <a:off x="4610100" y="3402013"/>
            <a:ext cx="1470025" cy="276225"/>
          </a:xfrm>
          <a:prstGeom prst="rect">
            <a:avLst/>
          </a:prstGeom>
        </p:spPr>
        <p:txBody>
          <a:bodyPr wrap="square" lIns="0" tIns="0" rIns="0" bIns="0">
            <a:spAutoFit/>
          </a:bodyPr>
          <a:lstStyle>
            <a:lvl1pPr algn="r" fontAlgn="auto">
              <a:spcBef>
                <a:spcPts val="0"/>
              </a:spcBef>
              <a:spcAft>
                <a:spcPts val="0"/>
              </a:spcAft>
              <a:defRPr>
                <a:solidFill>
                  <a:schemeClr val="tx1">
                    <a:tint val="75000"/>
                  </a:schemeClr>
                </a:solidFill>
                <a:latin typeface="+mn-lt"/>
                <a:cs typeface="+mn-cs"/>
              </a:defRPr>
            </a:lvl1pPr>
          </a:lstStyle>
          <a:p>
            <a:pPr>
              <a:defRPr/>
            </a:pPr>
            <a:fld id="{E3BE4A2B-B0A1-4EA4-B925-2DAB2B8DEBEA}"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hf sldNum="0" hdr="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574743" algn="ctr" rtl="0" eaLnBrk="0" fontAlgn="base" hangingPunct="0">
        <a:spcBef>
          <a:spcPct val="0"/>
        </a:spcBef>
        <a:spcAft>
          <a:spcPct val="0"/>
        </a:spcAft>
        <a:defRPr>
          <a:solidFill>
            <a:schemeClr val="tx2"/>
          </a:solidFill>
          <a:latin typeface="Calibri" pitchFamily="34" charset="0"/>
        </a:defRPr>
      </a:lvl6pPr>
      <a:lvl7pPr marL="1149486" algn="ctr" rtl="0" eaLnBrk="0" fontAlgn="base" hangingPunct="0">
        <a:spcBef>
          <a:spcPct val="0"/>
        </a:spcBef>
        <a:spcAft>
          <a:spcPct val="0"/>
        </a:spcAft>
        <a:defRPr>
          <a:solidFill>
            <a:schemeClr val="tx2"/>
          </a:solidFill>
          <a:latin typeface="Calibri" pitchFamily="34" charset="0"/>
        </a:defRPr>
      </a:lvl7pPr>
      <a:lvl8pPr marL="1724230" algn="ctr" rtl="0" eaLnBrk="0" fontAlgn="base" hangingPunct="0">
        <a:spcBef>
          <a:spcPct val="0"/>
        </a:spcBef>
        <a:spcAft>
          <a:spcPct val="0"/>
        </a:spcAft>
        <a:defRPr>
          <a:solidFill>
            <a:schemeClr val="tx2"/>
          </a:solidFill>
          <a:latin typeface="Calibri" pitchFamily="34" charset="0"/>
        </a:defRPr>
      </a:lvl8pPr>
      <a:lvl9pPr marL="2298973"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574675" indent="-117475" algn="l" rtl="0" eaLnBrk="0" fontAlgn="base" hangingPunct="0">
        <a:spcBef>
          <a:spcPct val="20000"/>
        </a:spcBef>
        <a:spcAft>
          <a:spcPct val="0"/>
        </a:spcAft>
        <a:defRPr>
          <a:solidFill>
            <a:schemeClr val="tx1"/>
          </a:solidFill>
          <a:latin typeface="+mn-lt"/>
          <a:ea typeface="+mn-ea"/>
          <a:cs typeface="+mn-cs"/>
        </a:defRPr>
      </a:lvl2pPr>
      <a:lvl3pPr marL="1149350" indent="-234950" algn="l" rtl="0" eaLnBrk="0" fontAlgn="base" hangingPunct="0">
        <a:spcBef>
          <a:spcPct val="20000"/>
        </a:spcBef>
        <a:spcAft>
          <a:spcPct val="0"/>
        </a:spcAft>
        <a:defRPr>
          <a:solidFill>
            <a:schemeClr val="tx1"/>
          </a:solidFill>
          <a:latin typeface="+mn-lt"/>
          <a:ea typeface="+mn-ea"/>
          <a:cs typeface="+mn-cs"/>
        </a:defRPr>
      </a:lvl3pPr>
      <a:lvl4pPr marL="1724025" indent="-352425" algn="l" rtl="0" eaLnBrk="0" fontAlgn="base" hangingPunct="0">
        <a:spcBef>
          <a:spcPct val="20000"/>
        </a:spcBef>
        <a:spcAft>
          <a:spcPct val="0"/>
        </a:spcAft>
        <a:defRPr>
          <a:solidFill>
            <a:schemeClr val="tx1"/>
          </a:solidFill>
          <a:latin typeface="+mn-lt"/>
          <a:ea typeface="+mn-ea"/>
          <a:cs typeface="+mn-cs"/>
        </a:defRPr>
      </a:lvl4pPr>
      <a:lvl5pPr marL="2298700" indent="-469900" algn="l" rtl="0" eaLnBrk="0" fontAlgn="base" hangingPunct="0">
        <a:spcBef>
          <a:spcPct val="20000"/>
        </a:spcBef>
        <a:spcAft>
          <a:spcPct val="0"/>
        </a:spcAft>
        <a:defRPr>
          <a:solidFill>
            <a:schemeClr val="tx1"/>
          </a:solidFill>
          <a:latin typeface="+mn-lt"/>
          <a:ea typeface="+mn-ea"/>
          <a:cs typeface="+mn-cs"/>
        </a:defRPr>
      </a:lvl5pPr>
      <a:lvl6pPr marL="2873716">
        <a:defRPr>
          <a:latin typeface="+mn-lt"/>
          <a:ea typeface="+mn-ea"/>
          <a:cs typeface="+mn-cs"/>
        </a:defRPr>
      </a:lvl6pPr>
      <a:lvl7pPr marL="3448459">
        <a:defRPr>
          <a:latin typeface="+mn-lt"/>
          <a:ea typeface="+mn-ea"/>
          <a:cs typeface="+mn-cs"/>
        </a:defRPr>
      </a:lvl7pPr>
      <a:lvl8pPr marL="4023203">
        <a:defRPr>
          <a:latin typeface="+mn-lt"/>
          <a:ea typeface="+mn-ea"/>
          <a:cs typeface="+mn-cs"/>
        </a:defRPr>
      </a:lvl8pPr>
      <a:lvl9pPr marL="4597946">
        <a:defRPr>
          <a:latin typeface="+mn-lt"/>
          <a:ea typeface="+mn-ea"/>
          <a:cs typeface="+mn-cs"/>
        </a:defRPr>
      </a:lvl9pPr>
    </p:bodyStyle>
    <p:otherStyle>
      <a:lvl1pPr marL="0">
        <a:defRPr>
          <a:latin typeface="+mn-lt"/>
          <a:ea typeface="+mn-ea"/>
          <a:cs typeface="+mn-cs"/>
        </a:defRPr>
      </a:lvl1pPr>
      <a:lvl2pPr marL="574743">
        <a:defRPr>
          <a:latin typeface="+mn-lt"/>
          <a:ea typeface="+mn-ea"/>
          <a:cs typeface="+mn-cs"/>
        </a:defRPr>
      </a:lvl2pPr>
      <a:lvl3pPr marL="1149486">
        <a:defRPr>
          <a:latin typeface="+mn-lt"/>
          <a:ea typeface="+mn-ea"/>
          <a:cs typeface="+mn-cs"/>
        </a:defRPr>
      </a:lvl3pPr>
      <a:lvl4pPr marL="1724230">
        <a:defRPr>
          <a:latin typeface="+mn-lt"/>
          <a:ea typeface="+mn-ea"/>
          <a:cs typeface="+mn-cs"/>
        </a:defRPr>
      </a:lvl4pPr>
      <a:lvl5pPr marL="2298973">
        <a:defRPr>
          <a:latin typeface="+mn-lt"/>
          <a:ea typeface="+mn-ea"/>
          <a:cs typeface="+mn-cs"/>
        </a:defRPr>
      </a:lvl5pPr>
      <a:lvl6pPr marL="2873716">
        <a:defRPr>
          <a:latin typeface="+mn-lt"/>
          <a:ea typeface="+mn-ea"/>
          <a:cs typeface="+mn-cs"/>
        </a:defRPr>
      </a:lvl6pPr>
      <a:lvl7pPr marL="3448459">
        <a:defRPr>
          <a:latin typeface="+mn-lt"/>
          <a:ea typeface="+mn-ea"/>
          <a:cs typeface="+mn-cs"/>
        </a:defRPr>
      </a:lvl7pPr>
      <a:lvl8pPr marL="4023203">
        <a:defRPr>
          <a:latin typeface="+mn-lt"/>
          <a:ea typeface="+mn-ea"/>
          <a:cs typeface="+mn-cs"/>
        </a:defRPr>
      </a:lvl8pPr>
      <a:lvl9pPr marL="459794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descr="Rectangle: Click to edit Master text styles&#10;Second level&#10;Third level&#10;Fourth level&#10;Fifth level"/>
          <p:cNvSpPr>
            <a:spLocks noGrp="1"/>
          </p:cNvSpPr>
          <p:nvPr>
            <p:ph type="subTitle" idx="4294967295"/>
          </p:nvPr>
        </p:nvSpPr>
        <p:spPr>
          <a:xfrm>
            <a:off x="693738" y="812800"/>
            <a:ext cx="5013325" cy="553998"/>
          </a:xfrm>
        </p:spPr>
        <p:txBody>
          <a:bodyPr/>
          <a:lstStyle/>
          <a:p>
            <a:pPr marL="0" indent="0" algn="ctr" eaLnBrk="1" hangingPunct="1">
              <a:spcBef>
                <a:spcPct val="0"/>
              </a:spcBef>
            </a:pPr>
            <a:r>
              <a:rPr lang="en-US" altLang="ar-SA" b="1" dirty="0" smtClean="0">
                <a:solidFill>
                  <a:srgbClr val="C00000"/>
                </a:solidFill>
                <a:latin typeface="Times New Roman" pitchFamily="18" charset="0"/>
                <a:cs typeface="Times New Roman" pitchFamily="18" charset="0"/>
              </a:rPr>
              <a:t>Systems Analysis and Design </a:t>
            </a:r>
          </a:p>
          <a:p>
            <a:pPr marL="0" indent="0" algn="ctr" eaLnBrk="1" hangingPunct="1">
              <a:spcBef>
                <a:spcPct val="0"/>
              </a:spcBef>
            </a:pPr>
            <a:r>
              <a:rPr lang="en-US" altLang="ar-SA" b="1" dirty="0" smtClean="0">
                <a:solidFill>
                  <a:srgbClr val="C00000"/>
                </a:solidFill>
                <a:latin typeface="Times New Roman" pitchFamily="18" charset="0"/>
                <a:cs typeface="Times New Roman" pitchFamily="18" charset="0"/>
              </a:rPr>
              <a:t>Course Code: CSE 305 </a:t>
            </a:r>
          </a:p>
        </p:txBody>
      </p:sp>
      <p:sp>
        <p:nvSpPr>
          <p:cNvPr id="7" name="Subtitle 2"/>
          <p:cNvSpPr txBox="1">
            <a:spLocks/>
          </p:cNvSpPr>
          <p:nvPr/>
        </p:nvSpPr>
        <p:spPr>
          <a:xfrm>
            <a:off x="906463" y="2073275"/>
            <a:ext cx="4748212" cy="852488"/>
          </a:xfrm>
          <a:prstGeom prst="rect">
            <a:avLst/>
          </a:prstGeom>
        </p:spPr>
        <p:txBody>
          <a:bodyPr lIns="57474" tIns="28738" rIns="57474" bIns="28738">
            <a:normAutofit fontScale="77500" lnSpcReduction="20000"/>
          </a:bodyPr>
          <a:lstStyle/>
          <a:p>
            <a:pPr algn="r" fontAlgn="auto">
              <a:spcBef>
                <a:spcPts val="0"/>
              </a:spcBef>
              <a:spcAft>
                <a:spcPts val="0"/>
              </a:spcAft>
              <a:defRPr/>
            </a:pPr>
            <a:r>
              <a:rPr lang="en-US" sz="2000" b="1" dirty="0">
                <a:solidFill>
                  <a:srgbClr val="002060"/>
                </a:solidFill>
                <a:latin typeface="Times New Roman" pitchFamily="18" charset="0"/>
                <a:cs typeface="Times New Roman" pitchFamily="18" charset="0"/>
              </a:rPr>
              <a:t>Instructor:</a:t>
            </a:r>
          </a:p>
          <a:p>
            <a:pPr algn="r" fontAlgn="auto">
              <a:spcBef>
                <a:spcPts val="0"/>
              </a:spcBef>
              <a:spcAft>
                <a:spcPts val="0"/>
              </a:spcAft>
              <a:defRPr/>
            </a:pPr>
            <a:r>
              <a:rPr lang="en-US" sz="2000" b="1" i="1" dirty="0">
                <a:solidFill>
                  <a:srgbClr val="002060"/>
                </a:solidFill>
                <a:latin typeface="Times New Roman" pitchFamily="18" charset="0"/>
                <a:cs typeface="Times New Roman" pitchFamily="18" charset="0"/>
              </a:rPr>
              <a:t>Dr. Shah </a:t>
            </a:r>
            <a:r>
              <a:rPr lang="en-US" sz="2000" b="1" i="1" dirty="0" err="1">
                <a:solidFill>
                  <a:srgbClr val="002060"/>
                </a:solidFill>
                <a:latin typeface="Times New Roman" pitchFamily="18" charset="0"/>
                <a:cs typeface="Times New Roman" pitchFamily="18" charset="0"/>
              </a:rPr>
              <a:t>Murtaza</a:t>
            </a:r>
            <a:r>
              <a:rPr lang="en-US" sz="2000" b="1" i="1" dirty="0">
                <a:solidFill>
                  <a:srgbClr val="002060"/>
                </a:solidFill>
                <a:latin typeface="Times New Roman" pitchFamily="18" charset="0"/>
                <a:cs typeface="Times New Roman" pitchFamily="18" charset="0"/>
              </a:rPr>
              <a:t> Rashid Al </a:t>
            </a:r>
            <a:r>
              <a:rPr lang="en-US" sz="2000" b="1" i="1" dirty="0" err="1">
                <a:solidFill>
                  <a:srgbClr val="002060"/>
                </a:solidFill>
                <a:latin typeface="Times New Roman" pitchFamily="18" charset="0"/>
                <a:cs typeface="Times New Roman" pitchFamily="18" charset="0"/>
              </a:rPr>
              <a:t>Masud</a:t>
            </a:r>
            <a:endParaRPr lang="en-US" sz="2000" b="1" i="1" dirty="0">
              <a:solidFill>
                <a:srgbClr val="002060"/>
              </a:solidFill>
              <a:latin typeface="Times New Roman" pitchFamily="18" charset="0"/>
              <a:cs typeface="Times New Roman" pitchFamily="18" charset="0"/>
            </a:endParaRPr>
          </a:p>
          <a:p>
            <a:pPr algn="r" fontAlgn="auto">
              <a:spcBef>
                <a:spcPts val="0"/>
              </a:spcBef>
              <a:spcAft>
                <a:spcPts val="0"/>
              </a:spcAft>
              <a:defRPr/>
            </a:pPr>
            <a:r>
              <a:rPr lang="en-US" sz="2000" b="1" i="1" dirty="0">
                <a:solidFill>
                  <a:srgbClr val="002060"/>
                </a:solidFill>
                <a:latin typeface="Times New Roman" pitchFamily="18" charset="0"/>
                <a:cs typeface="Times New Roman" pitchFamily="18" charset="0"/>
              </a:rPr>
              <a:t>Assoc. Prof. CSE Dept., UAP  </a:t>
            </a:r>
          </a:p>
          <a:p>
            <a:pPr algn="r" fontAlgn="auto">
              <a:spcBef>
                <a:spcPts val="0"/>
              </a:spcBef>
              <a:spcAft>
                <a:spcPts val="0"/>
              </a:spcAft>
              <a:defRPr/>
            </a:pPr>
            <a:r>
              <a:rPr lang="en-US" sz="2000" b="1" i="1" dirty="0">
                <a:solidFill>
                  <a:srgbClr val="002060"/>
                </a:solidFill>
                <a:latin typeface="Times New Roman" pitchFamily="18" charset="0"/>
                <a:cs typeface="Times New Roman" pitchFamily="18" charset="0"/>
              </a:rPr>
              <a:t> </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8320"/>
            <a:ext cx="6400800" cy="312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bject 3"/>
          <p:cNvSpPr txBox="1">
            <a:spLocks noGrp="1"/>
          </p:cNvSpPr>
          <p:nvPr>
            <p:ph type="title"/>
          </p:nvPr>
        </p:nvSpPr>
        <p:spPr>
          <a:xfrm>
            <a:off x="495618" y="182880"/>
            <a:ext cx="5269547" cy="362004"/>
          </a:xfrm>
        </p:spPr>
        <p:txBody>
          <a:bodyPr vert="horz" tIns="7983" rtlCol="0"/>
          <a:lstStyle/>
          <a:p>
            <a:pPr marL="7983" eaLnBrk="1" fontAlgn="auto" hangingPunct="1">
              <a:spcBef>
                <a:spcPts val="63"/>
              </a:spcBef>
              <a:spcAft>
                <a:spcPts val="0"/>
              </a:spcAft>
              <a:defRPr/>
            </a:pPr>
            <a:r>
              <a:rPr b="0" spc="-10" dirty="0">
                <a:latin typeface="Calibri Light"/>
                <a:cs typeface="Calibri Light"/>
              </a:rPr>
              <a:t>Economic </a:t>
            </a:r>
            <a:r>
              <a:rPr b="0" spc="-6" dirty="0">
                <a:latin typeface="Calibri Light"/>
                <a:cs typeface="Calibri Light"/>
              </a:rPr>
              <a:t>Feasibility:</a:t>
            </a:r>
            <a:r>
              <a:rPr b="0" spc="19" dirty="0">
                <a:latin typeface="Calibri Light"/>
                <a:cs typeface="Calibri Light"/>
              </a:rPr>
              <a:t> </a:t>
            </a:r>
            <a:r>
              <a:rPr b="0" dirty="0">
                <a:latin typeface="Calibri Light"/>
                <a:cs typeface="Calibri Light"/>
              </a:rPr>
              <a:t>Should</a:t>
            </a:r>
            <a:r>
              <a:rPr b="0" spc="-6" dirty="0">
                <a:latin typeface="Calibri Light"/>
                <a:cs typeface="Calibri Light"/>
              </a:rPr>
              <a:t> </a:t>
            </a:r>
            <a:r>
              <a:rPr b="0" spc="-44" dirty="0">
                <a:latin typeface="Calibri Light"/>
                <a:cs typeface="Calibri Light"/>
              </a:rPr>
              <a:t>We</a:t>
            </a:r>
            <a:r>
              <a:rPr b="0" spc="-10" dirty="0">
                <a:latin typeface="Calibri Light"/>
                <a:cs typeface="Calibri Light"/>
              </a:rPr>
              <a:t> </a:t>
            </a:r>
            <a:r>
              <a:rPr b="0" spc="-4" dirty="0">
                <a:latin typeface="Calibri Light"/>
                <a:cs typeface="Calibri Light"/>
              </a:rPr>
              <a:t>Build It?</a:t>
            </a:r>
            <a:endParaRPr>
              <a:latin typeface="Calibri Light"/>
              <a:cs typeface="Calibri Light"/>
            </a:endParaRPr>
          </a:p>
        </p:txBody>
      </p:sp>
    </p:spTree>
    <p:extLst>
      <p:ext uri="{BB962C8B-B14F-4D97-AF65-F5344CB8AC3E}">
        <p14:creationId xmlns:p14="http://schemas.microsoft.com/office/powerpoint/2010/main" val="63076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284" y="182880"/>
            <a:ext cx="5169535" cy="438948"/>
          </a:xfrm>
        </p:spPr>
        <p:txBody>
          <a:bodyPr vert="horz" tIns="7983" rtlCol="0"/>
          <a:lstStyle/>
          <a:p>
            <a:pPr marL="7983" eaLnBrk="1" fontAlgn="auto" hangingPunct="1">
              <a:spcBef>
                <a:spcPts val="63"/>
              </a:spcBef>
              <a:spcAft>
                <a:spcPts val="0"/>
              </a:spcAft>
              <a:defRPr/>
            </a:pPr>
            <a:r>
              <a:rPr sz="2800" b="0" spc="-6" dirty="0">
                <a:latin typeface="Calibri Light"/>
                <a:cs typeface="Calibri Light"/>
              </a:rPr>
              <a:t>Cost-Benefit Analysis</a:t>
            </a:r>
            <a:r>
              <a:rPr sz="2800" b="0" spc="-10" dirty="0">
                <a:latin typeface="Calibri Light"/>
                <a:cs typeface="Calibri Light"/>
              </a:rPr>
              <a:t> </a:t>
            </a:r>
            <a:r>
              <a:rPr sz="2800" b="0" dirty="0">
                <a:latin typeface="Calibri Light"/>
                <a:cs typeface="Calibri Light"/>
              </a:rPr>
              <a:t>-</a:t>
            </a:r>
            <a:r>
              <a:rPr sz="2800" b="0" spc="-4" dirty="0">
                <a:latin typeface="Calibri Light"/>
                <a:cs typeface="Calibri Light"/>
              </a:rPr>
              <a:t> Cash</a:t>
            </a:r>
            <a:r>
              <a:rPr sz="2800" b="0" spc="-10" dirty="0">
                <a:latin typeface="Calibri Light"/>
                <a:cs typeface="Calibri Light"/>
              </a:rPr>
              <a:t> </a:t>
            </a:r>
            <a:r>
              <a:rPr sz="2800" b="0" spc="-6" dirty="0">
                <a:latin typeface="Calibri Light"/>
                <a:cs typeface="Calibri Light"/>
              </a:rPr>
              <a:t>Flow</a:t>
            </a:r>
            <a:endParaRPr sz="2800">
              <a:latin typeface="Calibri Light"/>
              <a:cs typeface="Calibri Light"/>
            </a:endParaRPr>
          </a:p>
        </p:txBody>
      </p:sp>
      <p:sp>
        <p:nvSpPr>
          <p:cNvPr id="3" name="object 3"/>
          <p:cNvSpPr txBox="1"/>
          <p:nvPr/>
        </p:nvSpPr>
        <p:spPr>
          <a:xfrm>
            <a:off x="477838" y="750148"/>
            <a:ext cx="5349557" cy="1748719"/>
          </a:xfrm>
          <a:prstGeom prst="rect">
            <a:avLst/>
          </a:prstGeom>
        </p:spPr>
        <p:txBody>
          <a:bodyPr lIns="0" tIns="42707" rIns="0" bIns="0">
            <a:spAutoFit/>
          </a:bodyPr>
          <a:lstStyle>
            <a:lvl1pPr marL="120650" indent="-114300">
              <a:tabLst>
                <a:tab pos="120650" algn="l"/>
              </a:tabLst>
              <a:defRPr>
                <a:solidFill>
                  <a:schemeClr val="tx1"/>
                </a:solidFill>
                <a:latin typeface="Calibri" pitchFamily="34" charset="0"/>
              </a:defRPr>
            </a:lvl1pPr>
            <a:lvl2pPr marL="742950" indent="-285750">
              <a:tabLst>
                <a:tab pos="120650" algn="l"/>
              </a:tabLst>
              <a:defRPr>
                <a:solidFill>
                  <a:schemeClr val="tx1"/>
                </a:solidFill>
                <a:latin typeface="Calibri" pitchFamily="34" charset="0"/>
              </a:defRPr>
            </a:lvl2pPr>
            <a:lvl3pPr marL="1143000" indent="-228600">
              <a:tabLst>
                <a:tab pos="120650" algn="l"/>
              </a:tabLst>
              <a:defRPr>
                <a:solidFill>
                  <a:schemeClr val="tx1"/>
                </a:solidFill>
                <a:latin typeface="Calibri" pitchFamily="34" charset="0"/>
              </a:defRPr>
            </a:lvl3pPr>
            <a:lvl4pPr marL="1600200" indent="-228600">
              <a:tabLst>
                <a:tab pos="120650" algn="l"/>
              </a:tabLst>
              <a:defRPr>
                <a:solidFill>
                  <a:schemeClr val="tx1"/>
                </a:solidFill>
                <a:latin typeface="Calibri" pitchFamily="34" charset="0"/>
              </a:defRPr>
            </a:lvl4pPr>
            <a:lvl5pPr marL="2057400" indent="-228600">
              <a:tabLst>
                <a:tab pos="120650" algn="l"/>
              </a:tabLst>
              <a:defRPr>
                <a:solidFill>
                  <a:schemeClr val="tx1"/>
                </a:solidFill>
                <a:latin typeface="Calibri" pitchFamily="34" charset="0"/>
              </a:defRPr>
            </a:lvl5pPr>
            <a:lvl6pPr marL="2514600" indent="-228600" fontAlgn="base">
              <a:spcBef>
                <a:spcPct val="0"/>
              </a:spcBef>
              <a:spcAft>
                <a:spcPct val="0"/>
              </a:spcAft>
              <a:tabLst>
                <a:tab pos="120650" algn="l"/>
              </a:tabLst>
              <a:defRPr>
                <a:solidFill>
                  <a:schemeClr val="tx1"/>
                </a:solidFill>
                <a:latin typeface="Calibri" pitchFamily="34" charset="0"/>
              </a:defRPr>
            </a:lvl6pPr>
            <a:lvl7pPr marL="2971800" indent="-228600" fontAlgn="base">
              <a:spcBef>
                <a:spcPct val="0"/>
              </a:spcBef>
              <a:spcAft>
                <a:spcPct val="0"/>
              </a:spcAft>
              <a:tabLst>
                <a:tab pos="120650" algn="l"/>
              </a:tabLst>
              <a:defRPr>
                <a:solidFill>
                  <a:schemeClr val="tx1"/>
                </a:solidFill>
                <a:latin typeface="Calibri" pitchFamily="34" charset="0"/>
              </a:defRPr>
            </a:lvl7pPr>
            <a:lvl8pPr marL="3429000" indent="-228600" fontAlgn="base">
              <a:spcBef>
                <a:spcPct val="0"/>
              </a:spcBef>
              <a:spcAft>
                <a:spcPct val="0"/>
              </a:spcAft>
              <a:tabLst>
                <a:tab pos="120650" algn="l"/>
              </a:tabLst>
              <a:defRPr>
                <a:solidFill>
                  <a:schemeClr val="tx1"/>
                </a:solidFill>
                <a:latin typeface="Calibri" pitchFamily="34" charset="0"/>
              </a:defRPr>
            </a:lvl8pPr>
            <a:lvl9pPr marL="3886200" indent="-228600" fontAlgn="base">
              <a:spcBef>
                <a:spcPct val="0"/>
              </a:spcBef>
              <a:spcAft>
                <a:spcPct val="0"/>
              </a:spcAft>
              <a:tabLst>
                <a:tab pos="120650" algn="l"/>
              </a:tabLst>
              <a:defRPr>
                <a:solidFill>
                  <a:schemeClr val="tx1"/>
                </a:solidFill>
                <a:latin typeface="Calibri" pitchFamily="34" charset="0"/>
              </a:defRPr>
            </a:lvl9pPr>
          </a:lstStyle>
          <a:p>
            <a:pPr>
              <a:lnSpc>
                <a:spcPts val="2168"/>
              </a:lnSpc>
              <a:spcBef>
                <a:spcPts val="331"/>
              </a:spcBef>
              <a:buFont typeface="Arial MT"/>
              <a:buChar char="•"/>
            </a:pPr>
            <a:r>
              <a:rPr lang="en-US" sz="2000">
                <a:cs typeface="Calibri" pitchFamily="34" charset="0"/>
              </a:rPr>
              <a:t>Project costs and benefits over several years  (3–5)</a:t>
            </a:r>
          </a:p>
          <a:p>
            <a:pPr>
              <a:spcBef>
                <a:spcPts val="346"/>
              </a:spcBef>
              <a:buFont typeface="Arial MT"/>
              <a:buChar char="•"/>
            </a:pPr>
            <a:r>
              <a:rPr lang="en-US" sz="2000">
                <a:cs typeface="Calibri" pitchFamily="34" charset="0"/>
              </a:rPr>
              <a:t>Use normal growth rates for sales etc.</a:t>
            </a:r>
          </a:p>
          <a:p>
            <a:pPr>
              <a:spcBef>
                <a:spcPts val="377"/>
              </a:spcBef>
              <a:buFont typeface="Arial MT"/>
              <a:buChar char="•"/>
            </a:pPr>
            <a:r>
              <a:rPr lang="en-US" sz="2000">
                <a:cs typeface="Calibri" pitchFamily="34" charset="0"/>
              </a:rPr>
              <a:t>Total added to determine</a:t>
            </a:r>
          </a:p>
          <a:p>
            <a:pPr>
              <a:spcBef>
                <a:spcPts val="393"/>
              </a:spcBef>
              <a:buFont typeface="Arial MT"/>
              <a:buChar char="•"/>
            </a:pPr>
            <a:r>
              <a:rPr lang="en-US" sz="2000">
                <a:solidFill>
                  <a:srgbClr val="C00000"/>
                </a:solidFill>
                <a:cs typeface="Calibri" pitchFamily="34" charset="0"/>
              </a:rPr>
              <a:t>Overall Benefits = Total Benefits – Total Costs</a:t>
            </a:r>
            <a:endParaRPr lang="en-US" sz="2000">
              <a:cs typeface="Calibri" pitchFamily="34" charset="0"/>
            </a:endParaRPr>
          </a:p>
          <a:p>
            <a:pPr>
              <a:spcBef>
                <a:spcPts val="393"/>
              </a:spcBef>
              <a:buFont typeface="Arial MT"/>
              <a:buChar char="•"/>
            </a:pPr>
            <a:r>
              <a:rPr lang="en-US" sz="2000">
                <a:solidFill>
                  <a:srgbClr val="C00000"/>
                </a:solidFill>
                <a:cs typeface="Calibri" pitchFamily="34" charset="0"/>
              </a:rPr>
              <a:t>Higher number </a:t>
            </a:r>
            <a:r>
              <a:rPr lang="en-US" sz="2000">
                <a:cs typeface="Calibri" pitchFamily="34" charset="0"/>
              </a:rPr>
              <a:t>is better</a:t>
            </a:r>
          </a:p>
        </p:txBody>
      </p:sp>
    </p:spTree>
    <p:extLst>
      <p:ext uri="{BB962C8B-B14F-4D97-AF65-F5344CB8AC3E}">
        <p14:creationId xmlns:p14="http://schemas.microsoft.com/office/powerpoint/2010/main" val="428091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619" y="177801"/>
            <a:ext cx="5169535" cy="439351"/>
          </a:xfrm>
        </p:spPr>
        <p:txBody>
          <a:bodyPr vert="horz" tIns="8382" rtlCol="0"/>
          <a:lstStyle/>
          <a:p>
            <a:pPr marL="7983" eaLnBrk="1" fontAlgn="auto" hangingPunct="1">
              <a:spcBef>
                <a:spcPts val="67"/>
              </a:spcBef>
              <a:spcAft>
                <a:spcPts val="0"/>
              </a:spcAft>
              <a:defRPr/>
            </a:pPr>
            <a:r>
              <a:rPr sz="2800" b="0" spc="-6" dirty="0">
                <a:latin typeface="Calibri Light"/>
                <a:cs typeface="Calibri Light"/>
              </a:rPr>
              <a:t>Cost-Benefit</a:t>
            </a:r>
            <a:r>
              <a:rPr sz="2800" b="0" spc="-10" dirty="0">
                <a:latin typeface="Calibri Light"/>
                <a:cs typeface="Calibri Light"/>
              </a:rPr>
              <a:t> </a:t>
            </a:r>
            <a:r>
              <a:rPr sz="2800" b="0" spc="-4" dirty="0">
                <a:latin typeface="Calibri Light"/>
                <a:cs typeface="Calibri Light"/>
              </a:rPr>
              <a:t>Analysis</a:t>
            </a:r>
            <a:r>
              <a:rPr sz="2800" b="0" spc="-35" dirty="0">
                <a:latin typeface="Calibri Light"/>
                <a:cs typeface="Calibri Light"/>
              </a:rPr>
              <a:t> </a:t>
            </a:r>
            <a:r>
              <a:rPr sz="2800" b="0" dirty="0">
                <a:latin typeface="Calibri Light"/>
                <a:cs typeface="Calibri Light"/>
              </a:rPr>
              <a:t>-</a:t>
            </a:r>
            <a:r>
              <a:rPr sz="2800" b="0" spc="-4" dirty="0">
                <a:latin typeface="Calibri Light"/>
                <a:cs typeface="Calibri Light"/>
              </a:rPr>
              <a:t> Cash</a:t>
            </a:r>
            <a:r>
              <a:rPr sz="2800" b="0" spc="-19" dirty="0">
                <a:latin typeface="Calibri Light"/>
                <a:cs typeface="Calibri Light"/>
              </a:rPr>
              <a:t> </a:t>
            </a:r>
            <a:r>
              <a:rPr sz="2800" b="0" spc="-4" dirty="0">
                <a:latin typeface="Calibri Light"/>
                <a:cs typeface="Calibri Light"/>
              </a:rPr>
              <a:t>Flow</a:t>
            </a:r>
            <a:endParaRPr sz="2800">
              <a:latin typeface="Calibri Light"/>
              <a:cs typeface="Calibri Light"/>
            </a:endParaRPr>
          </a:p>
        </p:txBody>
      </p:sp>
      <p:pic>
        <p:nvPicPr>
          <p:cNvPr id="14339"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68960"/>
            <a:ext cx="6398578" cy="308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6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Present Value (PV)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609600"/>
            <a:ext cx="56451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533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2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dirty="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Present Value (PV)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8" name="Picture 7" descr="Present Value (PV)"/>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5334000" cy="990600"/>
          </a:xfrm>
          <a:prstGeom prst="rect">
            <a:avLst/>
          </a:prstGeom>
          <a:noFill/>
          <a:ln>
            <a:noFill/>
          </a:ln>
        </p:spPr>
      </p:pic>
      <p:pic>
        <p:nvPicPr>
          <p:cNvPr id="9" name="Picture 8"/>
          <p:cNvPicPr/>
          <p:nvPr/>
        </p:nvPicPr>
        <p:blipFill>
          <a:blip r:embed="rId3"/>
          <a:stretch>
            <a:fillRect/>
          </a:stretch>
        </p:blipFill>
        <p:spPr>
          <a:xfrm>
            <a:off x="228600" y="1524000"/>
            <a:ext cx="5943600" cy="1917065"/>
          </a:xfrm>
          <a:prstGeom prst="rect">
            <a:avLst/>
          </a:prstGeom>
        </p:spPr>
      </p:pic>
    </p:spTree>
    <p:extLst>
      <p:ext uri="{BB962C8B-B14F-4D97-AF65-F5344CB8AC3E}">
        <p14:creationId xmlns:p14="http://schemas.microsoft.com/office/powerpoint/2010/main" val="229397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lang="en-US" sz="800" i="1" spc="-6" dirty="0">
                <a:solidFill>
                  <a:srgbClr val="1914FF"/>
                </a:solidFill>
                <a:latin typeface="Arial"/>
                <a:cs typeface="Arial"/>
              </a:rPr>
              <a:t>S</a:t>
            </a:r>
            <a:r>
              <a:rPr sz="800" i="1" spc="-6" dirty="0" smtClean="0">
                <a:solidFill>
                  <a:srgbClr val="1914FF"/>
                </a:solidFill>
                <a:latin typeface="Arial"/>
                <a:cs typeface="Arial"/>
              </a:rPr>
              <a:t>ystems</a:t>
            </a:r>
            <a:r>
              <a:rPr sz="800" i="1" spc="-25" dirty="0" smtClean="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dirty="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Present Value (PV)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0" name="Picture 9"/>
          <p:cNvPicPr/>
          <p:nvPr/>
        </p:nvPicPr>
        <p:blipFill>
          <a:blip r:embed="rId2"/>
          <a:stretch>
            <a:fillRect/>
          </a:stretch>
        </p:blipFill>
        <p:spPr>
          <a:xfrm>
            <a:off x="228600" y="794067"/>
            <a:ext cx="5943600" cy="2069465"/>
          </a:xfrm>
          <a:prstGeom prst="rect">
            <a:avLst/>
          </a:prstGeom>
        </p:spPr>
      </p:pic>
    </p:spTree>
    <p:extLst>
      <p:ext uri="{BB962C8B-B14F-4D97-AF65-F5344CB8AC3E}">
        <p14:creationId xmlns:p14="http://schemas.microsoft.com/office/powerpoint/2010/main" val="179073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Present Value (PV)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57150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743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Present Value (PV)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61468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8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Net Present Value (NPV)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Rectangle 2"/>
          <p:cNvSpPr/>
          <p:nvPr/>
        </p:nvSpPr>
        <p:spPr>
          <a:xfrm>
            <a:off x="381000" y="685800"/>
            <a:ext cx="5486400" cy="1077218"/>
          </a:xfrm>
          <a:prstGeom prst="rect">
            <a:avLst/>
          </a:prstGeom>
        </p:spPr>
        <p:txBody>
          <a:bodyPr wrap="square">
            <a:spAutoFit/>
          </a:bodyPr>
          <a:lstStyle/>
          <a:p>
            <a:r>
              <a:rPr lang="en-US" sz="1600" dirty="0"/>
              <a:t>The net present value formula calculates NPV, which is the difference between the present value of </a:t>
            </a:r>
            <a:r>
              <a:rPr lang="en-US" sz="1600" dirty="0" smtClean="0"/>
              <a:t>expected cash flows </a:t>
            </a:r>
            <a:r>
              <a:rPr lang="en-US" sz="1600" dirty="0"/>
              <a:t>and the present value of cash </a:t>
            </a:r>
            <a:r>
              <a:rPr lang="en-US" sz="1600" dirty="0" smtClean="0"/>
              <a:t>invested, </a:t>
            </a:r>
            <a:r>
              <a:rPr lang="en-US" sz="1600" dirty="0"/>
              <a:t>over a period of time</a:t>
            </a:r>
            <a:r>
              <a:rPr lang="en-US" sz="1600" dirty="0" smtClean="0"/>
              <a:t>. </a:t>
            </a:r>
          </a:p>
          <a:p>
            <a:r>
              <a:rPr lang="en-US" sz="1600" dirty="0" smtClean="0"/>
              <a:t>We can say, NPV = PV-cash invested</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828800"/>
            <a:ext cx="5918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4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Net Present Value (NPV)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6096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55626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7"/>
            <a:ext cx="1993582" cy="139232"/>
          </a:xfrm>
          <a:prstGeom prst="rect">
            <a:avLst/>
          </a:prstGeom>
        </p:spPr>
        <p:txBody>
          <a:bodyPr lIns="0" tIns="15965" rIns="0" bIns="0">
            <a:spAutoFit/>
          </a:bodyPr>
          <a:lstStyle/>
          <a:p>
            <a:pPr marL="15965" fontAlgn="auto">
              <a:spcBef>
                <a:spcPts val="126"/>
              </a:spcBef>
              <a:spcAft>
                <a:spcPts val="0"/>
              </a:spcAft>
              <a:defRPr/>
            </a:pPr>
            <a:r>
              <a:rPr lang="en-US" sz="800" i="1" spc="-6" dirty="0">
                <a:solidFill>
                  <a:srgbClr val="1914FF"/>
                </a:solidFill>
                <a:latin typeface="Arial"/>
                <a:cs typeface="Arial"/>
              </a:rPr>
              <a:t>S</a:t>
            </a:r>
            <a:r>
              <a:rPr sz="800" i="1" spc="-6" dirty="0">
                <a:solidFill>
                  <a:srgbClr val="1914FF"/>
                </a:solidFill>
                <a:latin typeface="Arial"/>
                <a:cs typeface="Arial"/>
              </a:rPr>
              <a:t>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dirty="0">
              <a:latin typeface="Arial"/>
              <a:cs typeface="Arial"/>
            </a:endParaRPr>
          </a:p>
        </p:txBody>
      </p:sp>
      <p:sp>
        <p:nvSpPr>
          <p:cNvPr id="7" name="object 7"/>
          <p:cNvSpPr txBox="1">
            <a:spLocks noGrp="1"/>
          </p:cNvSpPr>
          <p:nvPr>
            <p:ph type="title"/>
          </p:nvPr>
        </p:nvSpPr>
        <p:spPr>
          <a:xfrm>
            <a:off x="1582421" y="328507"/>
            <a:ext cx="3249295" cy="368452"/>
          </a:xfrm>
        </p:spPr>
        <p:txBody>
          <a:bodyPr vert="horz" tIns="14369" rtlCol="0"/>
          <a:lstStyle/>
          <a:p>
            <a:pPr marL="15965" eaLnBrk="1" fontAlgn="auto" hangingPunct="1">
              <a:spcBef>
                <a:spcPts val="113"/>
              </a:spcBef>
              <a:spcAft>
                <a:spcPts val="0"/>
              </a:spcAft>
              <a:defRPr/>
            </a:pPr>
            <a:r>
              <a:rPr spc="-38" dirty="0">
                <a:solidFill>
                  <a:srgbClr val="FF0000"/>
                </a:solidFill>
              </a:rPr>
              <a:t>The </a:t>
            </a:r>
            <a:r>
              <a:rPr spc="-31" dirty="0">
                <a:solidFill>
                  <a:srgbClr val="FF0000"/>
                </a:solidFill>
              </a:rPr>
              <a:t>Feasibility </a:t>
            </a:r>
            <a:r>
              <a:rPr spc="-38" dirty="0">
                <a:solidFill>
                  <a:srgbClr val="FF0000"/>
                </a:solidFill>
              </a:rPr>
              <a:t>Study</a:t>
            </a:r>
          </a:p>
        </p:txBody>
      </p:sp>
      <p:sp>
        <p:nvSpPr>
          <p:cNvPr id="12" name="object 12"/>
          <p:cNvSpPr txBox="1"/>
          <p:nvPr/>
        </p:nvSpPr>
        <p:spPr>
          <a:xfrm>
            <a:off x="631190" y="756921"/>
            <a:ext cx="5140643" cy="2093613"/>
          </a:xfrm>
          <a:prstGeom prst="rect">
            <a:avLst/>
          </a:prstGeom>
        </p:spPr>
        <p:txBody>
          <a:bodyPr lIns="0" tIns="15965" rIns="0" bIns="0">
            <a:spAutoFit/>
          </a:bodyPr>
          <a:lstStyle>
            <a:lvl1pPr marL="155575" indent="-142875">
              <a:tabLst>
                <a:tab pos="155575" algn="l"/>
              </a:tabLst>
              <a:defRPr>
                <a:solidFill>
                  <a:schemeClr val="tx1"/>
                </a:solidFill>
                <a:latin typeface="Calibri" pitchFamily="34" charset="0"/>
              </a:defRPr>
            </a:lvl1pPr>
            <a:lvl2pPr marL="360363" indent="-120650">
              <a:tabLst>
                <a:tab pos="155575" algn="l"/>
              </a:tabLst>
              <a:defRPr>
                <a:solidFill>
                  <a:schemeClr val="tx1"/>
                </a:solidFill>
                <a:latin typeface="Calibri" pitchFamily="34" charset="0"/>
              </a:defRPr>
            </a:lvl2pPr>
            <a:lvl3pPr marL="1143000" indent="-228600">
              <a:tabLst>
                <a:tab pos="155575" algn="l"/>
              </a:tabLst>
              <a:defRPr>
                <a:solidFill>
                  <a:schemeClr val="tx1"/>
                </a:solidFill>
                <a:latin typeface="Calibri" pitchFamily="34" charset="0"/>
              </a:defRPr>
            </a:lvl3pPr>
            <a:lvl4pPr marL="1600200" indent="-228600">
              <a:tabLst>
                <a:tab pos="155575" algn="l"/>
              </a:tabLst>
              <a:defRPr>
                <a:solidFill>
                  <a:schemeClr val="tx1"/>
                </a:solidFill>
                <a:latin typeface="Calibri" pitchFamily="34" charset="0"/>
              </a:defRPr>
            </a:lvl4pPr>
            <a:lvl5pPr marL="2057400" indent="-228600">
              <a:tabLst>
                <a:tab pos="155575" algn="l"/>
              </a:tabLst>
              <a:defRPr>
                <a:solidFill>
                  <a:schemeClr val="tx1"/>
                </a:solidFill>
                <a:latin typeface="Calibri" pitchFamily="34" charset="0"/>
              </a:defRPr>
            </a:lvl5pPr>
            <a:lvl6pPr marL="2514600" indent="-228600" fontAlgn="base">
              <a:spcBef>
                <a:spcPct val="0"/>
              </a:spcBef>
              <a:spcAft>
                <a:spcPct val="0"/>
              </a:spcAft>
              <a:tabLst>
                <a:tab pos="155575" algn="l"/>
              </a:tabLst>
              <a:defRPr>
                <a:solidFill>
                  <a:schemeClr val="tx1"/>
                </a:solidFill>
                <a:latin typeface="Calibri" pitchFamily="34" charset="0"/>
              </a:defRPr>
            </a:lvl6pPr>
            <a:lvl7pPr marL="2971800" indent="-228600" fontAlgn="base">
              <a:spcBef>
                <a:spcPct val="0"/>
              </a:spcBef>
              <a:spcAft>
                <a:spcPct val="0"/>
              </a:spcAft>
              <a:tabLst>
                <a:tab pos="155575" algn="l"/>
              </a:tabLst>
              <a:defRPr>
                <a:solidFill>
                  <a:schemeClr val="tx1"/>
                </a:solidFill>
                <a:latin typeface="Calibri" pitchFamily="34" charset="0"/>
              </a:defRPr>
            </a:lvl7pPr>
            <a:lvl8pPr marL="3429000" indent="-228600" fontAlgn="base">
              <a:spcBef>
                <a:spcPct val="0"/>
              </a:spcBef>
              <a:spcAft>
                <a:spcPct val="0"/>
              </a:spcAft>
              <a:tabLst>
                <a:tab pos="155575" algn="l"/>
              </a:tabLst>
              <a:defRPr>
                <a:solidFill>
                  <a:schemeClr val="tx1"/>
                </a:solidFill>
                <a:latin typeface="Calibri" pitchFamily="34" charset="0"/>
              </a:defRPr>
            </a:lvl8pPr>
            <a:lvl9pPr marL="3886200" indent="-228600" fontAlgn="base">
              <a:spcBef>
                <a:spcPct val="0"/>
              </a:spcBef>
              <a:spcAft>
                <a:spcPct val="0"/>
              </a:spcAft>
              <a:tabLst>
                <a:tab pos="155575" algn="l"/>
              </a:tabLst>
              <a:defRPr>
                <a:solidFill>
                  <a:schemeClr val="tx1"/>
                </a:solidFill>
                <a:latin typeface="Calibri" pitchFamily="34" charset="0"/>
              </a:defRPr>
            </a:lvl9pPr>
          </a:lstStyle>
          <a:p>
            <a:pPr algn="just">
              <a:spcBef>
                <a:spcPts val="126"/>
              </a:spcBef>
              <a:buClr>
                <a:srgbClr val="FF0000"/>
              </a:buClr>
              <a:buFont typeface="Wingdings" pitchFamily="2" charset="2"/>
              <a:buChar char=""/>
            </a:pPr>
            <a:r>
              <a:rPr lang="en-US" sz="1500">
                <a:solidFill>
                  <a:srgbClr val="0902FF"/>
                </a:solidFill>
                <a:latin typeface="Arial MT"/>
                <a:ea typeface="Arial MT"/>
                <a:cs typeface="Arial MT"/>
              </a:rPr>
              <a:t>The objective of a feasibility study is to find out if an  information system project can be done, and if so,  how.</a:t>
            </a:r>
            <a:endParaRPr lang="en-US" sz="1500">
              <a:latin typeface="Arial MT"/>
              <a:ea typeface="Arial MT"/>
              <a:cs typeface="Arial MT"/>
            </a:endParaRPr>
          </a:p>
          <a:p>
            <a:pPr algn="just">
              <a:buClr>
                <a:srgbClr val="FF0000"/>
              </a:buClr>
              <a:buFont typeface="Wingdings" pitchFamily="2" charset="2"/>
              <a:buChar char=""/>
            </a:pPr>
            <a:r>
              <a:rPr lang="en-US" sz="1500">
                <a:solidFill>
                  <a:srgbClr val="0902FF"/>
                </a:solidFill>
                <a:latin typeface="Arial MT"/>
                <a:ea typeface="Arial MT"/>
                <a:cs typeface="Arial MT"/>
              </a:rPr>
              <a:t>A feasibility study should tell management:</a:t>
            </a:r>
            <a:endParaRPr lang="en-US" sz="1500">
              <a:latin typeface="Arial MT"/>
              <a:ea typeface="Arial MT"/>
              <a:cs typeface="Arial MT"/>
            </a:endParaRPr>
          </a:p>
          <a:p>
            <a:pPr lvl="1">
              <a:lnSpc>
                <a:spcPts val="1791"/>
              </a:lnSpc>
              <a:buClr>
                <a:srgbClr val="FF0000"/>
              </a:buClr>
              <a:buSzPct val="92000"/>
              <a:buFont typeface="Wingdings" pitchFamily="2" charset="2"/>
              <a:buChar char=""/>
            </a:pPr>
            <a:r>
              <a:rPr lang="en-US" sz="1500">
                <a:solidFill>
                  <a:srgbClr val="0902FF"/>
                </a:solidFill>
                <a:latin typeface="Arial MT"/>
                <a:ea typeface="Arial MT"/>
                <a:cs typeface="Arial MT"/>
              </a:rPr>
              <a:t>Whether the project can be done;</a:t>
            </a:r>
            <a:endParaRPr lang="en-US" sz="1500">
              <a:latin typeface="Arial MT"/>
              <a:ea typeface="Arial MT"/>
              <a:cs typeface="Arial MT"/>
            </a:endParaRPr>
          </a:p>
          <a:p>
            <a:pPr lvl="1">
              <a:lnSpc>
                <a:spcPts val="1791"/>
              </a:lnSpc>
              <a:buClr>
                <a:srgbClr val="FF0000"/>
              </a:buClr>
              <a:buSzPct val="92000"/>
              <a:buFont typeface="Wingdings" pitchFamily="2" charset="2"/>
              <a:buChar char=""/>
            </a:pPr>
            <a:r>
              <a:rPr lang="en-US" sz="1500">
                <a:solidFill>
                  <a:srgbClr val="0902FF"/>
                </a:solidFill>
                <a:latin typeface="Arial MT"/>
                <a:ea typeface="Arial MT"/>
                <a:cs typeface="Arial MT"/>
              </a:rPr>
              <a:t>What are alternative solutions?</a:t>
            </a:r>
            <a:endParaRPr lang="en-US" sz="1500">
              <a:latin typeface="Arial MT"/>
              <a:ea typeface="Arial MT"/>
              <a:cs typeface="Arial MT"/>
            </a:endParaRPr>
          </a:p>
          <a:p>
            <a:pPr lvl="1">
              <a:buClr>
                <a:srgbClr val="FF0000"/>
              </a:buClr>
              <a:buSzPct val="92000"/>
              <a:buFont typeface="Wingdings" pitchFamily="2" charset="2"/>
              <a:buChar char=""/>
            </a:pPr>
            <a:r>
              <a:rPr lang="en-US" sz="1500">
                <a:solidFill>
                  <a:srgbClr val="0902FF"/>
                </a:solidFill>
                <a:latin typeface="Arial MT"/>
                <a:ea typeface="Arial MT"/>
                <a:cs typeface="Arial MT"/>
              </a:rPr>
              <a:t>What are the criteria for choosing among them?</a:t>
            </a:r>
            <a:endParaRPr lang="en-US" sz="1500">
              <a:latin typeface="Arial MT"/>
              <a:ea typeface="Arial MT"/>
              <a:cs typeface="Arial MT"/>
            </a:endParaRPr>
          </a:p>
          <a:p>
            <a:pPr lvl="1">
              <a:buClr>
                <a:srgbClr val="FF0000"/>
              </a:buClr>
              <a:buSzPct val="92000"/>
              <a:buFont typeface="Wingdings" pitchFamily="2" charset="2"/>
              <a:buChar char=""/>
            </a:pPr>
            <a:r>
              <a:rPr lang="en-US" sz="1500">
                <a:solidFill>
                  <a:srgbClr val="0902FF"/>
                </a:solidFill>
                <a:latin typeface="Arial MT"/>
                <a:ea typeface="Arial MT"/>
                <a:cs typeface="Arial MT"/>
              </a:rPr>
              <a:t>Is there a preferred alternative?</a:t>
            </a:r>
            <a:endParaRPr lang="en-US" sz="1500">
              <a:latin typeface="Arial MT"/>
              <a:ea typeface="Arial MT"/>
              <a:cs typeface="Arial MT"/>
            </a:endParaRPr>
          </a:p>
          <a:p>
            <a:pPr>
              <a:buClr>
                <a:srgbClr val="FF0000"/>
              </a:buClr>
              <a:buFont typeface="Wingdings" pitchFamily="2" charset="2"/>
              <a:buChar char=""/>
            </a:pPr>
            <a:r>
              <a:rPr lang="en-US" sz="1500">
                <a:solidFill>
                  <a:srgbClr val="0902FF"/>
                </a:solidFill>
                <a:latin typeface="Arial MT"/>
                <a:ea typeface="Arial MT"/>
                <a:cs typeface="Arial MT"/>
              </a:rPr>
              <a:t>After a feasibility study, management makes a  go/no-go decision.</a:t>
            </a:r>
            <a:endParaRPr lang="en-US" sz="1500">
              <a:latin typeface="Arial MT"/>
              <a:ea typeface="Arial MT"/>
              <a:cs typeface="Arial MT"/>
            </a:endParaRPr>
          </a:p>
        </p:txBody>
      </p:sp>
    </p:spTree>
    <p:extLst>
      <p:ext uri="{BB962C8B-B14F-4D97-AF65-F5344CB8AC3E}">
        <p14:creationId xmlns:p14="http://schemas.microsoft.com/office/powerpoint/2010/main" val="381890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Net Present Value (NPV)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Rectangle 2"/>
          <p:cNvSpPr/>
          <p:nvPr/>
        </p:nvSpPr>
        <p:spPr>
          <a:xfrm>
            <a:off x="381000" y="685800"/>
            <a:ext cx="5562600" cy="738664"/>
          </a:xfrm>
          <a:prstGeom prst="rect">
            <a:avLst/>
          </a:prstGeom>
        </p:spPr>
        <p:txBody>
          <a:bodyPr wrap="square">
            <a:spAutoFit/>
          </a:bodyPr>
          <a:lstStyle/>
          <a:p>
            <a:r>
              <a:rPr lang="en-US" sz="1400" dirty="0"/>
              <a:t>One of your friends needs ＄500 now and promised to pay you back ＄</a:t>
            </a:r>
            <a:r>
              <a:rPr lang="en-US" sz="1400" dirty="0" smtClean="0"/>
              <a:t>570 </a:t>
            </a:r>
            <a:r>
              <a:rPr lang="en-US" sz="1400" dirty="0"/>
              <a:t>in a year. Is that a fruitful investment when you can invest at 10% elsewhere?</a:t>
            </a:r>
          </a:p>
        </p:txBody>
      </p:sp>
      <p:sp>
        <p:nvSpPr>
          <p:cNvPr id="4" name="Rectangle 3"/>
          <p:cNvSpPr/>
          <p:nvPr/>
        </p:nvSpPr>
        <p:spPr>
          <a:xfrm>
            <a:off x="439738" y="1334869"/>
            <a:ext cx="3200400" cy="523220"/>
          </a:xfrm>
          <a:prstGeom prst="rect">
            <a:avLst/>
          </a:prstGeom>
        </p:spPr>
        <p:txBody>
          <a:bodyPr>
            <a:spAutoFit/>
          </a:bodyPr>
          <a:lstStyle/>
          <a:p>
            <a:r>
              <a:rPr lang="en-US" sz="1400" dirty="0"/>
              <a:t>Solution:</a:t>
            </a:r>
          </a:p>
          <a:p>
            <a:r>
              <a:rPr lang="en-US" sz="1400" dirty="0"/>
              <a:t>Money Invested Now = ＄500</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3055937" cy="14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24200" y="1981200"/>
            <a:ext cx="3200400" cy="1169551"/>
          </a:xfrm>
          <a:prstGeom prst="rect">
            <a:avLst/>
          </a:prstGeom>
        </p:spPr>
        <p:txBody>
          <a:bodyPr>
            <a:spAutoFit/>
          </a:bodyPr>
          <a:lstStyle/>
          <a:p>
            <a:r>
              <a:rPr lang="en-US" sz="1400" dirty="0"/>
              <a:t>Therefore, at 10%, the investment is worth ＄18.18.</a:t>
            </a:r>
          </a:p>
          <a:p>
            <a:r>
              <a:rPr lang="en-US" sz="1400" dirty="0"/>
              <a:t>In other words, it states that ＄18.18 is better than a 10% investment in today’s value of money.</a:t>
            </a:r>
          </a:p>
        </p:txBody>
      </p:sp>
    </p:spTree>
    <p:extLst>
      <p:ext uri="{BB962C8B-B14F-4D97-AF65-F5344CB8AC3E}">
        <p14:creationId xmlns:p14="http://schemas.microsoft.com/office/powerpoint/2010/main" val="2094047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Net Present Value (NPV)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 name="Rectangle 5"/>
          <p:cNvSpPr/>
          <p:nvPr/>
        </p:nvSpPr>
        <p:spPr>
          <a:xfrm>
            <a:off x="228600" y="685800"/>
            <a:ext cx="5867400" cy="738664"/>
          </a:xfrm>
          <a:prstGeom prst="rect">
            <a:avLst/>
          </a:prstGeom>
        </p:spPr>
        <p:txBody>
          <a:bodyPr wrap="square">
            <a:spAutoFit/>
          </a:bodyPr>
          <a:lstStyle/>
          <a:p>
            <a:r>
              <a:rPr lang="en-US" sz="1400" dirty="0" smtClean="0"/>
              <a:t>Mr. XYZ </a:t>
            </a:r>
            <a:r>
              <a:rPr lang="en-US" sz="1400" dirty="0"/>
              <a:t>bought a house for $750,000 and sells it a year later for $990,000, after deducting any realtor's fees and taxes. Calculate net present value, if the rate of return is 5%. </a:t>
            </a:r>
          </a:p>
        </p:txBody>
      </p:sp>
      <p:sp>
        <p:nvSpPr>
          <p:cNvPr id="8" name="Rectangle 7"/>
          <p:cNvSpPr/>
          <p:nvPr/>
        </p:nvSpPr>
        <p:spPr>
          <a:xfrm>
            <a:off x="152400" y="1371600"/>
            <a:ext cx="3733800" cy="1600438"/>
          </a:xfrm>
          <a:prstGeom prst="rect">
            <a:avLst/>
          </a:prstGeom>
        </p:spPr>
        <p:txBody>
          <a:bodyPr wrap="square">
            <a:spAutoFit/>
          </a:bodyPr>
          <a:lstStyle/>
          <a:p>
            <a:r>
              <a:rPr lang="en-US" sz="1400" b="1" dirty="0"/>
              <a:t>Solution: </a:t>
            </a:r>
            <a:r>
              <a:rPr lang="en-US" sz="1400" dirty="0"/>
              <a:t>      </a:t>
            </a:r>
          </a:p>
          <a:p>
            <a:r>
              <a:rPr lang="en-US" sz="1400" dirty="0"/>
              <a:t>Given: </a:t>
            </a:r>
          </a:p>
          <a:p>
            <a:r>
              <a:rPr lang="en-US" sz="1400" dirty="0"/>
              <a:t>Investment on buying the house = $750,000 </a:t>
            </a:r>
          </a:p>
          <a:p>
            <a:r>
              <a:rPr lang="en-US" sz="1400" dirty="0"/>
              <a:t>Monet received from sale a year later = $990,000</a:t>
            </a:r>
          </a:p>
          <a:p>
            <a:r>
              <a:rPr lang="en-US" sz="1400" dirty="0"/>
              <a:t>Rate of return = 5% = 0.05</a:t>
            </a:r>
          </a:p>
          <a:p>
            <a:r>
              <a:rPr lang="en-US" sz="1400" dirty="0"/>
              <a:t>Using net present value formula,</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1295400"/>
            <a:ext cx="28194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33400" y="2971800"/>
            <a:ext cx="5334000" cy="646331"/>
          </a:xfrm>
          <a:prstGeom prst="rect">
            <a:avLst/>
          </a:prstGeom>
        </p:spPr>
        <p:txBody>
          <a:bodyPr wrap="square">
            <a:spAutoFit/>
          </a:bodyPr>
          <a:lstStyle/>
          <a:p>
            <a:r>
              <a:rPr lang="en-US" dirty="0"/>
              <a:t>Therefore, for 5% rate of return, investment has NPV = $192,857.143</a:t>
            </a:r>
          </a:p>
        </p:txBody>
      </p:sp>
    </p:spTree>
    <p:extLst>
      <p:ext uri="{BB962C8B-B14F-4D97-AF65-F5344CB8AC3E}">
        <p14:creationId xmlns:p14="http://schemas.microsoft.com/office/powerpoint/2010/main" val="82606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8" y="7938"/>
            <a:ext cx="1993900" cy="139700"/>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2"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938" y="247650"/>
            <a:ext cx="3333750" cy="368300"/>
          </a:xfrm>
        </p:spPr>
        <p:txBody>
          <a:bodyPr vert="horz" tIns="14369" rtlCol="0"/>
          <a:lstStyle/>
          <a:p>
            <a:pPr marL="15965" eaLnBrk="1" fontAlgn="auto" hangingPunct="1">
              <a:spcBef>
                <a:spcPts val="113"/>
              </a:spcBef>
              <a:spcAft>
                <a:spcPts val="0"/>
              </a:spcAft>
              <a:defRPr/>
            </a:pPr>
            <a:r>
              <a:rPr lang="en-US" spc="-32" dirty="0" smtClean="0"/>
              <a:t>Net Present Value (NPV)</a:t>
            </a:r>
            <a:endParaRPr spc="-38" dirty="0"/>
          </a:p>
        </p:txBody>
      </p:sp>
      <p:sp>
        <p:nvSpPr>
          <p:cNvPr id="7173" name="object 9"/>
          <p:cNvSpPr>
            <a:spLocks/>
          </p:cNvSpPr>
          <p:nvPr/>
        </p:nvSpPr>
        <p:spPr bwMode="auto">
          <a:xfrm>
            <a:off x="9525" y="6350"/>
            <a:ext cx="6381750" cy="3644900"/>
          </a:xfrm>
          <a:custGeom>
            <a:avLst/>
            <a:gdLst>
              <a:gd name="T0" fmla="*/ 0 w 4559935"/>
              <a:gd name="T1" fmla="*/ 0 h 3416935"/>
              <a:gd name="T2" fmla="*/ 12501910 w 4559935"/>
              <a:gd name="T3" fmla="*/ 0 h 3416935"/>
              <a:gd name="T4" fmla="*/ 12501910 w 4559935"/>
              <a:gd name="T5" fmla="*/ 4146354 h 3416935"/>
              <a:gd name="T6" fmla="*/ 0 w 4559935"/>
              <a:gd name="T7" fmla="*/ 4146354 h 3416935"/>
              <a:gd name="T8" fmla="*/ 0 w 4559935"/>
              <a:gd name="T9" fmla="*/ 0 h 3416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 name="Rectangle 5"/>
          <p:cNvSpPr/>
          <p:nvPr/>
        </p:nvSpPr>
        <p:spPr>
          <a:xfrm>
            <a:off x="228600" y="685800"/>
            <a:ext cx="5867400" cy="461665"/>
          </a:xfrm>
          <a:prstGeom prst="rect">
            <a:avLst/>
          </a:prstGeom>
        </p:spPr>
        <p:txBody>
          <a:bodyPr wrap="square">
            <a:spAutoFit/>
          </a:bodyPr>
          <a:lstStyle/>
          <a:p>
            <a:r>
              <a:rPr lang="en-US" sz="1200" dirty="0"/>
              <a:t>If the rate of return is 5%, what would be the net present value of a box of fruits with the price at $20,000 and a year later it costs $45,000. </a:t>
            </a:r>
          </a:p>
        </p:txBody>
      </p:sp>
      <p:sp>
        <p:nvSpPr>
          <p:cNvPr id="8" name="Rectangle 7"/>
          <p:cNvSpPr/>
          <p:nvPr/>
        </p:nvSpPr>
        <p:spPr>
          <a:xfrm>
            <a:off x="152400" y="1219200"/>
            <a:ext cx="3733800" cy="1169551"/>
          </a:xfrm>
          <a:prstGeom prst="rect">
            <a:avLst/>
          </a:prstGeom>
        </p:spPr>
        <p:txBody>
          <a:bodyPr wrap="square">
            <a:spAutoFit/>
          </a:bodyPr>
          <a:lstStyle/>
          <a:p>
            <a:r>
              <a:rPr lang="en-US" sz="1400" b="1" dirty="0"/>
              <a:t>Solution:</a:t>
            </a:r>
            <a:r>
              <a:rPr lang="en-US" sz="1400" dirty="0"/>
              <a:t> Given, </a:t>
            </a:r>
          </a:p>
          <a:p>
            <a:r>
              <a:rPr lang="en-US" sz="1400" dirty="0"/>
              <a:t>Current price of box = $20,000</a:t>
            </a:r>
          </a:p>
          <a:p>
            <a:r>
              <a:rPr lang="en-US" sz="1400" dirty="0"/>
              <a:t>Year later = $45,000</a:t>
            </a:r>
          </a:p>
          <a:p>
            <a:r>
              <a:rPr lang="en-US" sz="1400" dirty="0"/>
              <a:t>Rate of return = 5% = 0.05 </a:t>
            </a:r>
          </a:p>
          <a:p>
            <a:r>
              <a:rPr lang="en-US" sz="1400" dirty="0"/>
              <a:t>Using the net present value formula,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5400"/>
            <a:ext cx="32004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86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5170488" cy="439738"/>
          </a:xfrm>
        </p:spPr>
        <p:txBody>
          <a:bodyPr vert="horz" tIns="8382" rtlCol="0"/>
          <a:lstStyle/>
          <a:p>
            <a:pPr marL="7983" eaLnBrk="1" fontAlgn="auto" hangingPunct="1">
              <a:spcBef>
                <a:spcPts val="67"/>
              </a:spcBef>
              <a:spcAft>
                <a:spcPts val="0"/>
              </a:spcAft>
              <a:defRPr/>
            </a:pPr>
            <a:r>
              <a:rPr sz="2800" b="0" spc="-6" dirty="0">
                <a:latin typeface="Calibri Light"/>
                <a:cs typeface="Calibri Light"/>
              </a:rPr>
              <a:t>Cost-Benefit</a:t>
            </a:r>
            <a:r>
              <a:rPr sz="2800" b="0" spc="-10" dirty="0">
                <a:latin typeface="Calibri Light"/>
                <a:cs typeface="Calibri Light"/>
              </a:rPr>
              <a:t> </a:t>
            </a:r>
            <a:r>
              <a:rPr sz="2800" b="0" spc="-3" dirty="0">
                <a:latin typeface="Calibri Light"/>
                <a:cs typeface="Calibri Light"/>
              </a:rPr>
              <a:t>Analysis</a:t>
            </a:r>
            <a:r>
              <a:rPr sz="2800" b="0" spc="-35" dirty="0">
                <a:latin typeface="Calibri Light"/>
                <a:cs typeface="Calibri Light"/>
              </a:rPr>
              <a:t> </a:t>
            </a:r>
            <a:r>
              <a:rPr sz="2800" b="0" dirty="0">
                <a:latin typeface="Calibri Light"/>
                <a:cs typeface="Calibri Light"/>
              </a:rPr>
              <a:t>-</a:t>
            </a:r>
            <a:r>
              <a:rPr sz="2800" b="0" spc="-3" dirty="0">
                <a:latin typeface="Calibri Light"/>
                <a:cs typeface="Calibri Light"/>
              </a:rPr>
              <a:t> Cash</a:t>
            </a:r>
            <a:r>
              <a:rPr sz="2800" b="0" spc="-19" dirty="0">
                <a:latin typeface="Calibri Light"/>
                <a:cs typeface="Calibri Light"/>
              </a:rPr>
              <a:t> </a:t>
            </a:r>
            <a:r>
              <a:rPr sz="2800" b="0" spc="-3" dirty="0">
                <a:latin typeface="Calibri Light"/>
                <a:cs typeface="Calibri Light"/>
              </a:rPr>
              <a:t>Flow</a:t>
            </a:r>
            <a:endParaRPr sz="2800">
              <a:latin typeface="Calibri Light"/>
              <a:cs typeface="Calibri Light"/>
            </a:endParaRPr>
          </a:p>
        </p:txBody>
      </p:sp>
      <p:pic>
        <p:nvPicPr>
          <p:cNvPr id="8195"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8325"/>
            <a:ext cx="6399213"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4303713" cy="439738"/>
          </a:xfrm>
        </p:spPr>
        <p:txBody>
          <a:bodyPr vert="horz" tIns="8382" rtlCol="0"/>
          <a:lstStyle/>
          <a:p>
            <a:pPr marL="7983" eaLnBrk="1" fontAlgn="auto" hangingPunct="1">
              <a:spcBef>
                <a:spcPts val="67"/>
              </a:spcBef>
              <a:spcAft>
                <a:spcPts val="0"/>
              </a:spcAft>
              <a:defRPr/>
            </a:pPr>
            <a:r>
              <a:rPr sz="2800" b="0" spc="-12" dirty="0">
                <a:latin typeface="Calibri Light"/>
                <a:cs typeface="Calibri Light"/>
              </a:rPr>
              <a:t>Return </a:t>
            </a:r>
            <a:r>
              <a:rPr sz="2800" b="0" dirty="0">
                <a:latin typeface="Calibri Light"/>
                <a:cs typeface="Calibri Light"/>
              </a:rPr>
              <a:t>on</a:t>
            </a:r>
            <a:r>
              <a:rPr sz="2800" b="0" spc="-12" dirty="0">
                <a:latin typeface="Calibri Light"/>
                <a:cs typeface="Calibri Light"/>
              </a:rPr>
              <a:t> </a:t>
            </a:r>
            <a:r>
              <a:rPr sz="2800" b="0" spc="-17" dirty="0">
                <a:latin typeface="Calibri Light"/>
                <a:cs typeface="Calibri Light"/>
              </a:rPr>
              <a:t>Investment</a:t>
            </a:r>
            <a:r>
              <a:rPr sz="2800" b="0" spc="-12" dirty="0">
                <a:latin typeface="Calibri Light"/>
                <a:cs typeface="Calibri Light"/>
              </a:rPr>
              <a:t> </a:t>
            </a:r>
            <a:r>
              <a:rPr sz="2800" b="0" spc="-10" dirty="0">
                <a:latin typeface="Calibri Light"/>
                <a:cs typeface="Calibri Light"/>
              </a:rPr>
              <a:t>(ROI)</a:t>
            </a:r>
            <a:endParaRPr sz="2800">
              <a:latin typeface="Calibri Light"/>
              <a:cs typeface="Calibri Light"/>
            </a:endParaRPr>
          </a:p>
        </p:txBody>
      </p:sp>
      <p:sp>
        <p:nvSpPr>
          <p:cNvPr id="15363" name="object 3"/>
          <p:cNvSpPr txBox="1">
            <a:spLocks noChangeArrowheads="1"/>
          </p:cNvSpPr>
          <p:nvPr/>
        </p:nvSpPr>
        <p:spPr bwMode="auto">
          <a:xfrm>
            <a:off x="655638" y="788988"/>
            <a:ext cx="50546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698" rIns="0" bIns="0">
            <a:spAutoFit/>
          </a:bodyPr>
          <a:lstStyle>
            <a:lvl1pPr marL="63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ts val="2450"/>
              </a:lnSpc>
              <a:spcBef>
                <a:spcPts val="363"/>
              </a:spcBef>
            </a:pPr>
            <a:r>
              <a:rPr lang="en-US">
                <a:cs typeface="Calibri" pitchFamily="34" charset="0"/>
              </a:rPr>
              <a:t>The Amount of revenue or cost savings  results from a given investment</a:t>
            </a:r>
          </a:p>
        </p:txBody>
      </p:sp>
      <p:sp>
        <p:nvSpPr>
          <p:cNvPr id="4" name="object 4"/>
          <p:cNvSpPr txBox="1"/>
          <p:nvPr/>
        </p:nvSpPr>
        <p:spPr>
          <a:xfrm>
            <a:off x="1138238" y="1981200"/>
            <a:ext cx="600075" cy="315913"/>
          </a:xfrm>
          <a:prstGeom prst="rect">
            <a:avLst/>
          </a:prstGeom>
        </p:spPr>
        <p:txBody>
          <a:bodyPr lIns="0" tIns="8382" rIns="0" bIns="0">
            <a:spAutoFit/>
          </a:bodyPr>
          <a:lstStyle/>
          <a:p>
            <a:pPr marL="7983" fontAlgn="auto">
              <a:spcBef>
                <a:spcPts val="67"/>
              </a:spcBef>
              <a:spcAft>
                <a:spcPts val="0"/>
              </a:spcAft>
              <a:defRPr/>
            </a:pPr>
            <a:r>
              <a:rPr sz="2000" spc="-10" dirty="0">
                <a:solidFill>
                  <a:srgbClr val="C00000"/>
                </a:solidFill>
                <a:latin typeface="Calibri"/>
                <a:cs typeface="Calibri"/>
              </a:rPr>
              <a:t>ROI</a:t>
            </a:r>
            <a:r>
              <a:rPr sz="2000" spc="-44" dirty="0">
                <a:solidFill>
                  <a:srgbClr val="C00000"/>
                </a:solidFill>
                <a:latin typeface="Calibri"/>
                <a:cs typeface="Calibri"/>
              </a:rPr>
              <a:t> </a:t>
            </a:r>
            <a:r>
              <a:rPr sz="1500" dirty="0">
                <a:solidFill>
                  <a:srgbClr val="C00000"/>
                </a:solidFill>
                <a:latin typeface="Calibri"/>
                <a:cs typeface="Calibri"/>
              </a:rPr>
              <a:t>=</a:t>
            </a:r>
            <a:endParaRPr sz="1500">
              <a:latin typeface="Calibri"/>
              <a:cs typeface="Calibri"/>
            </a:endParaRPr>
          </a:p>
        </p:txBody>
      </p:sp>
      <p:sp>
        <p:nvSpPr>
          <p:cNvPr id="5" name="object 5"/>
          <p:cNvSpPr txBox="1"/>
          <p:nvPr/>
        </p:nvSpPr>
        <p:spPr>
          <a:xfrm>
            <a:off x="2133600" y="1939925"/>
            <a:ext cx="3094038" cy="315913"/>
          </a:xfrm>
          <a:prstGeom prst="rect">
            <a:avLst/>
          </a:prstGeom>
        </p:spPr>
        <p:txBody>
          <a:bodyPr lIns="0" tIns="7983" rIns="0" bIns="0">
            <a:spAutoFit/>
          </a:bodyPr>
          <a:lstStyle/>
          <a:p>
            <a:pPr marL="7983" fontAlgn="auto">
              <a:spcBef>
                <a:spcPts val="63"/>
              </a:spcBef>
              <a:spcAft>
                <a:spcPts val="0"/>
              </a:spcAft>
              <a:defRPr/>
            </a:pPr>
            <a:r>
              <a:rPr sz="2000" spc="-44" dirty="0">
                <a:solidFill>
                  <a:srgbClr val="C00000"/>
                </a:solidFill>
                <a:latin typeface="Calibri"/>
                <a:cs typeface="Calibri"/>
              </a:rPr>
              <a:t>Total</a:t>
            </a:r>
            <a:r>
              <a:rPr sz="2000" spc="-6" dirty="0">
                <a:solidFill>
                  <a:srgbClr val="C00000"/>
                </a:solidFill>
                <a:latin typeface="Calibri"/>
                <a:cs typeface="Calibri"/>
              </a:rPr>
              <a:t> </a:t>
            </a:r>
            <a:r>
              <a:rPr sz="2000" spc="-3" dirty="0">
                <a:solidFill>
                  <a:srgbClr val="C00000"/>
                </a:solidFill>
                <a:latin typeface="Calibri"/>
                <a:cs typeface="Calibri"/>
              </a:rPr>
              <a:t>Benefits</a:t>
            </a:r>
            <a:r>
              <a:rPr sz="2000" spc="-6" dirty="0">
                <a:solidFill>
                  <a:srgbClr val="C00000"/>
                </a:solidFill>
                <a:latin typeface="Calibri"/>
                <a:cs typeface="Calibri"/>
              </a:rPr>
              <a:t> </a:t>
            </a:r>
            <a:r>
              <a:rPr sz="2000" dirty="0">
                <a:solidFill>
                  <a:srgbClr val="C00000"/>
                </a:solidFill>
                <a:latin typeface="Calibri"/>
                <a:cs typeface="Calibri"/>
              </a:rPr>
              <a:t>– </a:t>
            </a:r>
            <a:r>
              <a:rPr sz="2000" spc="-44" dirty="0">
                <a:solidFill>
                  <a:srgbClr val="C00000"/>
                </a:solidFill>
                <a:latin typeface="Calibri"/>
                <a:cs typeface="Calibri"/>
              </a:rPr>
              <a:t>Total</a:t>
            </a:r>
            <a:r>
              <a:rPr sz="2000" spc="-6" dirty="0">
                <a:solidFill>
                  <a:srgbClr val="C00000"/>
                </a:solidFill>
                <a:latin typeface="Calibri"/>
                <a:cs typeface="Calibri"/>
              </a:rPr>
              <a:t> Costs</a:t>
            </a:r>
            <a:endParaRPr sz="2000">
              <a:latin typeface="Calibri"/>
              <a:cs typeface="Calibri"/>
            </a:endParaRPr>
          </a:p>
        </p:txBody>
      </p:sp>
      <p:sp>
        <p:nvSpPr>
          <p:cNvPr id="15366" name="object 6"/>
          <p:cNvSpPr>
            <a:spLocks/>
          </p:cNvSpPr>
          <p:nvPr/>
        </p:nvSpPr>
        <p:spPr bwMode="auto">
          <a:xfrm>
            <a:off x="1812925" y="2289175"/>
            <a:ext cx="3841750" cy="0"/>
          </a:xfrm>
          <a:custGeom>
            <a:avLst/>
            <a:gdLst>
              <a:gd name="T0" fmla="*/ 0 w 5486400"/>
              <a:gd name="T1" fmla="*/ 0 h 1904"/>
              <a:gd name="T2" fmla="*/ 1883080 w 5486400"/>
              <a:gd name="T3" fmla="*/ 0 h 1904"/>
              <a:gd name="T4" fmla="*/ 0 60000 65536"/>
              <a:gd name="T5" fmla="*/ 0 60000 65536"/>
            </a:gdLst>
            <a:ahLst/>
            <a:cxnLst>
              <a:cxn ang="T4">
                <a:pos x="T0" y="T1"/>
              </a:cxn>
              <a:cxn ang="T5">
                <a:pos x="T2" y="T3"/>
              </a:cxn>
            </a:cxnLst>
            <a:rect l="0" t="0" r="r" b="b"/>
            <a:pathLst>
              <a:path w="5486400" h="1904">
                <a:moveTo>
                  <a:pt x="0" y="0"/>
                </a:moveTo>
                <a:lnTo>
                  <a:pt x="5486400" y="1651"/>
                </a:lnTo>
              </a:path>
            </a:pathLst>
          </a:custGeom>
          <a:noFill/>
          <a:ln w="12192">
            <a:solidFill>
              <a:srgbClr val="5B9B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object 7"/>
          <p:cNvSpPr txBox="1"/>
          <p:nvPr/>
        </p:nvSpPr>
        <p:spPr>
          <a:xfrm>
            <a:off x="2813050" y="2333625"/>
            <a:ext cx="1255713" cy="315913"/>
          </a:xfrm>
          <a:prstGeom prst="rect">
            <a:avLst/>
          </a:prstGeom>
        </p:spPr>
        <p:txBody>
          <a:bodyPr lIns="0" tIns="7983" rIns="0" bIns="0">
            <a:spAutoFit/>
          </a:bodyPr>
          <a:lstStyle/>
          <a:p>
            <a:pPr marL="7983" fontAlgn="auto">
              <a:spcBef>
                <a:spcPts val="63"/>
              </a:spcBef>
              <a:spcAft>
                <a:spcPts val="0"/>
              </a:spcAft>
              <a:defRPr/>
            </a:pPr>
            <a:r>
              <a:rPr sz="2000" spc="-44" dirty="0">
                <a:solidFill>
                  <a:srgbClr val="C00000"/>
                </a:solidFill>
                <a:latin typeface="Calibri"/>
                <a:cs typeface="Calibri"/>
              </a:rPr>
              <a:t>Total</a:t>
            </a:r>
            <a:r>
              <a:rPr sz="2000" spc="-38" dirty="0">
                <a:solidFill>
                  <a:srgbClr val="C00000"/>
                </a:solidFill>
                <a:latin typeface="Calibri"/>
                <a:cs typeface="Calibri"/>
              </a:rPr>
              <a:t> </a:t>
            </a:r>
            <a:r>
              <a:rPr sz="2000" spc="-6" dirty="0">
                <a:solidFill>
                  <a:srgbClr val="C00000"/>
                </a:solidFill>
                <a:latin typeface="Calibri"/>
                <a:cs typeface="Calibri"/>
              </a:rPr>
              <a:t>Costs</a:t>
            </a:r>
            <a:endParaRPr sz="2000">
              <a:latin typeface="Calibri"/>
              <a:cs typeface="Calibri"/>
            </a:endParaRPr>
          </a:p>
        </p:txBody>
      </p:sp>
      <p:pic>
        <p:nvPicPr>
          <p:cNvPr id="153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2722563"/>
            <a:ext cx="5867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4303713" cy="439738"/>
          </a:xfrm>
        </p:spPr>
        <p:txBody>
          <a:bodyPr vert="horz" tIns="8382" rtlCol="0"/>
          <a:lstStyle/>
          <a:p>
            <a:pPr marL="7983" eaLnBrk="1" fontAlgn="auto" hangingPunct="1">
              <a:spcBef>
                <a:spcPts val="67"/>
              </a:spcBef>
              <a:spcAft>
                <a:spcPts val="0"/>
              </a:spcAft>
              <a:defRPr/>
            </a:pPr>
            <a:r>
              <a:rPr sz="2800" b="0" spc="-12" dirty="0">
                <a:latin typeface="Calibri Light"/>
                <a:cs typeface="Calibri Light"/>
              </a:rPr>
              <a:t>Return </a:t>
            </a:r>
            <a:r>
              <a:rPr sz="2800" b="0" dirty="0">
                <a:latin typeface="Calibri Light"/>
                <a:cs typeface="Calibri Light"/>
              </a:rPr>
              <a:t>on</a:t>
            </a:r>
            <a:r>
              <a:rPr sz="2800" b="0" spc="-12" dirty="0">
                <a:latin typeface="Calibri Light"/>
                <a:cs typeface="Calibri Light"/>
              </a:rPr>
              <a:t> </a:t>
            </a:r>
            <a:r>
              <a:rPr sz="2800" b="0" spc="-17" dirty="0">
                <a:latin typeface="Calibri Light"/>
                <a:cs typeface="Calibri Light"/>
              </a:rPr>
              <a:t>Investment</a:t>
            </a:r>
            <a:r>
              <a:rPr sz="2800" b="0" spc="-12" dirty="0">
                <a:latin typeface="Calibri Light"/>
                <a:cs typeface="Calibri Light"/>
              </a:rPr>
              <a:t> </a:t>
            </a:r>
            <a:r>
              <a:rPr sz="2800" b="0" spc="-10" dirty="0">
                <a:latin typeface="Calibri Light"/>
                <a:cs typeface="Calibri Light"/>
              </a:rPr>
              <a:t>(ROI)</a:t>
            </a:r>
            <a:endParaRPr sz="2800">
              <a:latin typeface="Calibri Light"/>
              <a:cs typeface="Calibri Light"/>
            </a:endParaRP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609600"/>
            <a:ext cx="61880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747838"/>
            <a:ext cx="5975350"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4303713" cy="439738"/>
          </a:xfrm>
        </p:spPr>
        <p:txBody>
          <a:bodyPr vert="horz" tIns="8382" rtlCol="0"/>
          <a:lstStyle/>
          <a:p>
            <a:pPr marL="7983" eaLnBrk="1" fontAlgn="auto" hangingPunct="1">
              <a:spcBef>
                <a:spcPts val="67"/>
              </a:spcBef>
              <a:spcAft>
                <a:spcPts val="0"/>
              </a:spcAft>
              <a:defRPr/>
            </a:pPr>
            <a:r>
              <a:rPr sz="2800" b="0" spc="-12" dirty="0">
                <a:latin typeface="Calibri Light"/>
                <a:cs typeface="Calibri Light"/>
              </a:rPr>
              <a:t>Return </a:t>
            </a:r>
            <a:r>
              <a:rPr sz="2800" b="0" dirty="0">
                <a:latin typeface="Calibri Light"/>
                <a:cs typeface="Calibri Light"/>
              </a:rPr>
              <a:t>on</a:t>
            </a:r>
            <a:r>
              <a:rPr sz="2800" b="0" spc="-12" dirty="0">
                <a:latin typeface="Calibri Light"/>
                <a:cs typeface="Calibri Light"/>
              </a:rPr>
              <a:t> </a:t>
            </a:r>
            <a:r>
              <a:rPr sz="2800" b="0" spc="-17" dirty="0">
                <a:latin typeface="Calibri Light"/>
                <a:cs typeface="Calibri Light"/>
              </a:rPr>
              <a:t>Investment</a:t>
            </a:r>
            <a:r>
              <a:rPr sz="2800" b="0" spc="-12" dirty="0">
                <a:latin typeface="Calibri Light"/>
                <a:cs typeface="Calibri Light"/>
              </a:rPr>
              <a:t> </a:t>
            </a:r>
            <a:r>
              <a:rPr sz="2800" b="0" spc="-10" dirty="0">
                <a:latin typeface="Calibri Light"/>
                <a:cs typeface="Calibri Light"/>
              </a:rPr>
              <a:t>(ROI)</a:t>
            </a:r>
            <a:endParaRPr sz="2800">
              <a:latin typeface="Calibri Light"/>
              <a:cs typeface="Calibri Light"/>
            </a:endParaRP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609600"/>
            <a:ext cx="6188075"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2"/>
          <p:cNvSpPr>
            <a:spLocks noChangeArrowheads="1"/>
          </p:cNvSpPr>
          <p:nvPr/>
        </p:nvSpPr>
        <p:spPr bwMode="auto">
          <a:xfrm>
            <a:off x="254000" y="2133600"/>
            <a:ext cx="59134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a:t>Suppose, the cost of implementing a program amounts to Tk.30,000 and the savings accumulated in the process is Tk.50,000. The ROI can be ascertained as:</a:t>
            </a:r>
          </a:p>
          <a:p>
            <a:r>
              <a:rPr lang="en-US" sz="1400"/>
              <a:t>ROI = Tk. (50,000 – 30,000)/ Tk.30,000 *100 </a:t>
            </a:r>
          </a:p>
          <a:p>
            <a:r>
              <a:rPr lang="en-US" sz="1400"/>
              <a:t>       = 66.67% </a:t>
            </a:r>
          </a:p>
          <a:p>
            <a:r>
              <a:rPr lang="en-US" sz="1400"/>
              <a:t>It implies that for every 1 Taka spent, its return on investment is Tk.0.6667. </a:t>
            </a:r>
          </a:p>
          <a:p>
            <a:r>
              <a:rPr lang="en-US" sz="14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4303713" cy="439738"/>
          </a:xfrm>
        </p:spPr>
        <p:txBody>
          <a:bodyPr vert="horz" tIns="8382" rtlCol="0"/>
          <a:lstStyle/>
          <a:p>
            <a:pPr marL="7983" eaLnBrk="1" fontAlgn="auto" hangingPunct="1">
              <a:spcBef>
                <a:spcPts val="67"/>
              </a:spcBef>
              <a:spcAft>
                <a:spcPts val="0"/>
              </a:spcAft>
              <a:defRPr/>
            </a:pPr>
            <a:r>
              <a:rPr sz="2800" b="0" spc="-12" dirty="0">
                <a:latin typeface="Calibri Light"/>
                <a:cs typeface="Calibri Light"/>
              </a:rPr>
              <a:t>Return </a:t>
            </a:r>
            <a:r>
              <a:rPr sz="2800" b="0" dirty="0">
                <a:latin typeface="Calibri Light"/>
                <a:cs typeface="Calibri Light"/>
              </a:rPr>
              <a:t>on</a:t>
            </a:r>
            <a:r>
              <a:rPr sz="2800" b="0" spc="-12" dirty="0">
                <a:latin typeface="Calibri Light"/>
                <a:cs typeface="Calibri Light"/>
              </a:rPr>
              <a:t> </a:t>
            </a:r>
            <a:r>
              <a:rPr sz="2800" b="0" spc="-17" dirty="0">
                <a:latin typeface="Calibri Light"/>
                <a:cs typeface="Calibri Light"/>
              </a:rPr>
              <a:t>Investment</a:t>
            </a:r>
            <a:r>
              <a:rPr sz="2800" b="0" spc="-12" dirty="0">
                <a:latin typeface="Calibri Light"/>
                <a:cs typeface="Calibri Light"/>
              </a:rPr>
              <a:t> </a:t>
            </a:r>
            <a:r>
              <a:rPr sz="2800" b="0" spc="-10" dirty="0">
                <a:latin typeface="Calibri Light"/>
                <a:cs typeface="Calibri Light"/>
              </a:rPr>
              <a:t>(ROI)</a:t>
            </a:r>
            <a:endParaRPr sz="2800">
              <a:latin typeface="Calibri Light"/>
              <a:cs typeface="Calibri Light"/>
            </a:endParaRPr>
          </a:p>
        </p:txBody>
      </p:sp>
      <p:sp>
        <p:nvSpPr>
          <p:cNvPr id="18435" name="Rectangle 3"/>
          <p:cNvSpPr>
            <a:spLocks noChangeArrowheads="1"/>
          </p:cNvSpPr>
          <p:nvPr/>
        </p:nvSpPr>
        <p:spPr bwMode="auto">
          <a:xfrm>
            <a:off x="228600" y="685800"/>
            <a:ext cx="60198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Another simple example of ROI is, the cost summary of business is Tk.20,000. It includes facilitation fees of Tk.11,000, materials costing Tk.2,000, salaries of staffs amounting Tk.7,000. The total annual benefit results as Tk.60,000. </a:t>
            </a:r>
          </a:p>
          <a:p>
            <a:r>
              <a:rPr lang="en-US"/>
              <a:t>The ROI will be calculated as:</a:t>
            </a:r>
          </a:p>
          <a:p>
            <a:r>
              <a:rPr lang="en-US"/>
              <a:t>ROI = Tk. (60,000 – 20,000)/ Tk.20,000 * 100</a:t>
            </a:r>
          </a:p>
          <a:p>
            <a:r>
              <a:rPr lang="en-US"/>
              <a:t>      = 200%</a:t>
            </a:r>
          </a:p>
          <a:p>
            <a:r>
              <a:rPr lang="en-US"/>
              <a:t>It means that for all entire expense of Tk.20,000, its percentage return will be 200%.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p:cNvSpPr>
            <a:spLocks noGrp="1"/>
          </p:cNvSpPr>
          <p:nvPr>
            <p:ph type="title"/>
          </p:nvPr>
        </p:nvSpPr>
        <p:spPr bwMode="auto">
          <a:xfrm>
            <a:off x="495300" y="177800"/>
            <a:ext cx="4303713" cy="839788"/>
          </a:xfrm>
          <a:extLst>
            <a:ext uri="{91240B29-F687-4F45-9708-019B960494DF}">
              <a14:hiddenLine xmlns:a14="http://schemas.microsoft.com/office/drawing/2010/main" w="9525">
                <a:solidFill>
                  <a:srgbClr val="000000"/>
                </a:solidFill>
                <a:miter lim="800000"/>
                <a:headEnd/>
                <a:tailEnd/>
              </a14:hiddenLine>
            </a:ext>
          </a:extLst>
        </p:spPr>
        <p:txBody>
          <a:bodyPr vert="horz" tIns="8382" numCol="1" anchor="t" anchorCtr="0" compatLnSpc="1">
            <a:prstTxWarp prst="textNoShape">
              <a:avLst/>
            </a:prstTxWarp>
          </a:bodyPr>
          <a:lstStyle/>
          <a:p>
            <a:r>
              <a:rPr lang="en-US" sz="1800" b="0" i="0" smtClean="0">
                <a:latin typeface="Arial" pitchFamily="34" charset="0"/>
                <a:cs typeface="Arial" pitchFamily="34" charset="0"/>
              </a:rPr>
              <a:t>How is ROI Beneficial for a Business?</a:t>
            </a:r>
            <a:br>
              <a:rPr lang="en-US" sz="1800" b="0" i="0" smtClean="0">
                <a:latin typeface="Arial" pitchFamily="34" charset="0"/>
                <a:cs typeface="Arial" pitchFamily="34" charset="0"/>
              </a:rPr>
            </a:br>
            <a:r>
              <a:rPr lang="en-US" sz="1800" b="0" smtClean="0">
                <a:latin typeface="Arial" pitchFamily="34" charset="0"/>
                <a:cs typeface="Arial" pitchFamily="34" charset="0"/>
              </a:rPr>
              <a:t/>
            </a:r>
            <a:br>
              <a:rPr lang="en-US" sz="1800" b="0" smtClean="0">
                <a:latin typeface="Arial" pitchFamily="34" charset="0"/>
                <a:cs typeface="Arial" pitchFamily="34" charset="0"/>
              </a:rPr>
            </a:br>
            <a:endParaRPr lang="en-US" sz="1800" b="0" smtClean="0">
              <a:latin typeface="Calibri Light" pitchFamily="34" charset="0"/>
              <a:cs typeface="Calibri Light" pitchFamily="34" charset="0"/>
            </a:endParaRPr>
          </a:p>
        </p:txBody>
      </p:sp>
      <p:sp>
        <p:nvSpPr>
          <p:cNvPr id="4" name="Rectangle 3"/>
          <p:cNvSpPr/>
          <p:nvPr/>
        </p:nvSpPr>
        <p:spPr>
          <a:xfrm>
            <a:off x="228600" y="685800"/>
            <a:ext cx="6019800" cy="3140075"/>
          </a:xfrm>
          <a:prstGeom prst="rect">
            <a:avLst/>
          </a:prstGeom>
        </p:spPr>
        <p:txBody>
          <a:bodyPr>
            <a:spAutoFit/>
          </a:bodyPr>
          <a:lstStyle/>
          <a:p>
            <a:pPr>
              <a:defRPr/>
            </a:pPr>
            <a:r>
              <a:rPr lang="en-US" dirty="0"/>
              <a:t>In day to day functioning of a business, ROI plays a vital role. It has wide applications due to its numerous benefits, such as:</a:t>
            </a:r>
          </a:p>
          <a:p>
            <a:pPr marL="342900" indent="-342900">
              <a:buFont typeface="+mj-lt"/>
              <a:buAutoNum type="alphaLcParenR"/>
              <a:defRPr/>
            </a:pPr>
            <a:r>
              <a:rPr lang="en-US" dirty="0"/>
              <a:t>It assists all business heads, and other top management officials to understand the proper allocation of resources.</a:t>
            </a:r>
          </a:p>
          <a:p>
            <a:pPr marL="342900" indent="-342900">
              <a:buFont typeface="+mj-lt"/>
              <a:buAutoNum type="alphaLcParenR"/>
              <a:defRPr/>
            </a:pPr>
            <a:r>
              <a:rPr lang="en-US" dirty="0"/>
              <a:t>ROI guides all investors to take essential decisions by comparing the high-value and low-value investments. </a:t>
            </a:r>
          </a:p>
          <a:p>
            <a:pPr marL="342900" indent="-342900">
              <a:buFont typeface="+mj-lt"/>
              <a:buAutoNum type="alphaLcParenR"/>
              <a:defRPr/>
            </a:pPr>
            <a:r>
              <a:rPr lang="en-US" dirty="0"/>
              <a:t>It also helps in exploring and evaluating the potential gains from different opportunities.</a:t>
            </a:r>
          </a:p>
          <a:p>
            <a:pPr marL="342900" indent="-342900">
              <a:buFont typeface="+mj-lt"/>
              <a:buAutoNum type="alphaLcParenR"/>
              <a:defRPr/>
            </a:pPr>
            <a:r>
              <a:rPr lang="en-US" dirty="0"/>
              <a:t>It also guides an </a:t>
            </a:r>
            <a:r>
              <a:rPr lang="en-US" dirty="0" err="1"/>
              <a:t>organisation</a:t>
            </a:r>
            <a:r>
              <a:rPr lang="en-US" dirty="0"/>
              <a:t> in calculating its costs and understanding the possible threats of the market.</a:t>
            </a:r>
          </a:p>
          <a:p>
            <a:pP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p:cNvSpPr>
            <a:spLocks noGrp="1"/>
          </p:cNvSpPr>
          <p:nvPr>
            <p:ph type="title"/>
          </p:nvPr>
        </p:nvSpPr>
        <p:spPr bwMode="auto">
          <a:xfrm>
            <a:off x="495300" y="177800"/>
            <a:ext cx="4303713" cy="285750"/>
          </a:xfrm>
          <a:extLst>
            <a:ext uri="{91240B29-F687-4F45-9708-019B960494DF}">
              <a14:hiddenLine xmlns:a14="http://schemas.microsoft.com/office/drawing/2010/main" w="9525">
                <a:solidFill>
                  <a:srgbClr val="000000"/>
                </a:solidFill>
                <a:miter lim="800000"/>
                <a:headEnd/>
                <a:tailEnd/>
              </a14:hiddenLine>
            </a:ext>
          </a:extLst>
        </p:spPr>
        <p:txBody>
          <a:bodyPr vert="horz" tIns="8382" numCol="1" anchor="t" anchorCtr="0" compatLnSpc="1">
            <a:prstTxWarp prst="textNoShape">
              <a:avLst/>
            </a:prstTxWarp>
          </a:bodyPr>
          <a:lstStyle/>
          <a:p>
            <a:r>
              <a:rPr lang="en-US" sz="1800" i="0" smtClean="0">
                <a:latin typeface="Arial" pitchFamily="34" charset="0"/>
                <a:cs typeface="Arial" pitchFamily="34" charset="0"/>
              </a:rPr>
              <a:t>What are The Uses of ROI? </a:t>
            </a:r>
            <a:endParaRPr lang="en-US" sz="1800" b="0" smtClean="0">
              <a:latin typeface="Calibri Light" pitchFamily="34" charset="0"/>
              <a:cs typeface="Calibri Light" pitchFamily="34" charset="0"/>
            </a:endParaRPr>
          </a:p>
        </p:txBody>
      </p:sp>
      <p:sp>
        <p:nvSpPr>
          <p:cNvPr id="3" name="Rectangle 2"/>
          <p:cNvSpPr/>
          <p:nvPr/>
        </p:nvSpPr>
        <p:spPr>
          <a:xfrm>
            <a:off x="304800" y="609600"/>
            <a:ext cx="5867400" cy="2308225"/>
          </a:xfrm>
          <a:prstGeom prst="rect">
            <a:avLst/>
          </a:prstGeom>
        </p:spPr>
        <p:txBody>
          <a:bodyPr>
            <a:spAutoFit/>
          </a:bodyPr>
          <a:lstStyle/>
          <a:p>
            <a:pPr>
              <a:defRPr/>
            </a:pPr>
            <a:r>
              <a:rPr lang="en-US" dirty="0"/>
              <a:t>There are multiple uses of ROI in every aspect of an </a:t>
            </a:r>
            <a:r>
              <a:rPr lang="en-US" dirty="0" err="1"/>
              <a:t>organisation</a:t>
            </a:r>
            <a:r>
              <a:rPr lang="en-US" dirty="0"/>
              <a:t>. Some of them are listed below as: </a:t>
            </a:r>
          </a:p>
          <a:p>
            <a:pPr>
              <a:defRPr/>
            </a:pPr>
            <a:endParaRPr lang="en-US" dirty="0"/>
          </a:p>
          <a:p>
            <a:pPr marL="342900" indent="-342900">
              <a:buFont typeface="+mj-lt"/>
              <a:buAutoNum type="alphaLcParenR"/>
              <a:defRPr/>
            </a:pPr>
            <a:r>
              <a:rPr lang="en-US" dirty="0"/>
              <a:t>It is an essential financial calculator useful for determining the value of returns of the past and the present. </a:t>
            </a:r>
          </a:p>
          <a:p>
            <a:pPr marL="342900" indent="-342900">
              <a:buFont typeface="+mj-lt"/>
              <a:buAutoNum type="alphaLcParenR"/>
              <a:defRPr/>
            </a:pPr>
            <a:r>
              <a:rPr lang="en-US" dirty="0"/>
              <a:t>The ROI is a simple ratio which has a universal application to evaluate the potential of profits.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7"/>
            <a:ext cx="1993582" cy="139232"/>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dirty="0">
              <a:latin typeface="Arial"/>
              <a:cs typeface="Arial"/>
            </a:endParaRPr>
          </a:p>
        </p:txBody>
      </p:sp>
      <p:sp>
        <p:nvSpPr>
          <p:cNvPr id="7" name="object 7"/>
          <p:cNvSpPr txBox="1">
            <a:spLocks noGrp="1"/>
          </p:cNvSpPr>
          <p:nvPr>
            <p:ph type="title"/>
          </p:nvPr>
        </p:nvSpPr>
        <p:spPr>
          <a:xfrm>
            <a:off x="1220153" y="338667"/>
            <a:ext cx="3909377" cy="368452"/>
          </a:xfrm>
        </p:spPr>
        <p:txBody>
          <a:bodyPr vert="horz" tIns="14369" rtlCol="0"/>
          <a:lstStyle/>
          <a:p>
            <a:pPr marL="15965" eaLnBrk="1" fontAlgn="auto" hangingPunct="1">
              <a:spcBef>
                <a:spcPts val="113"/>
              </a:spcBef>
              <a:spcAft>
                <a:spcPts val="0"/>
              </a:spcAft>
              <a:defRPr/>
            </a:pPr>
            <a:r>
              <a:rPr spc="-38" dirty="0">
                <a:solidFill>
                  <a:srgbClr val="FF0000"/>
                </a:solidFill>
              </a:rPr>
              <a:t>Dimensions</a:t>
            </a:r>
            <a:r>
              <a:rPr spc="-25" dirty="0">
                <a:solidFill>
                  <a:srgbClr val="FF0000"/>
                </a:solidFill>
              </a:rPr>
              <a:t> </a:t>
            </a:r>
            <a:r>
              <a:rPr spc="-31" dirty="0">
                <a:solidFill>
                  <a:srgbClr val="FF0000"/>
                </a:solidFill>
              </a:rPr>
              <a:t>of</a:t>
            </a:r>
            <a:r>
              <a:rPr spc="-19" dirty="0">
                <a:solidFill>
                  <a:srgbClr val="FF0000"/>
                </a:solidFill>
              </a:rPr>
              <a:t> </a:t>
            </a:r>
            <a:r>
              <a:rPr spc="-31" dirty="0">
                <a:solidFill>
                  <a:srgbClr val="FF0000"/>
                </a:solidFill>
              </a:rPr>
              <a:t>Feasibility</a:t>
            </a:r>
          </a:p>
        </p:txBody>
      </p:sp>
      <p:sp>
        <p:nvSpPr>
          <p:cNvPr id="8" name="object 8"/>
          <p:cNvSpPr txBox="1"/>
          <p:nvPr/>
        </p:nvSpPr>
        <p:spPr>
          <a:xfrm>
            <a:off x="422275" y="731520"/>
            <a:ext cx="4925060" cy="1934374"/>
          </a:xfrm>
          <a:prstGeom prst="rect">
            <a:avLst/>
          </a:prstGeom>
        </p:spPr>
        <p:txBody>
          <a:bodyPr lIns="0" tIns="61466" rIns="0" bIns="0">
            <a:spAutoFit/>
          </a:bodyPr>
          <a:lstStyle/>
          <a:p>
            <a:pPr marL="195573" indent="-180406" fontAlgn="auto">
              <a:spcBef>
                <a:spcPts val="484"/>
              </a:spcBef>
              <a:spcAft>
                <a:spcPts val="0"/>
              </a:spcAft>
              <a:buClr>
                <a:srgbClr val="FF0000"/>
              </a:buClr>
              <a:buFont typeface="Wingdings"/>
              <a:buChar char=""/>
              <a:tabLst>
                <a:tab pos="196372" algn="l"/>
              </a:tabLst>
              <a:defRPr/>
            </a:pPr>
            <a:r>
              <a:rPr sz="1500" spc="-6" dirty="0">
                <a:solidFill>
                  <a:srgbClr val="0902FF"/>
                </a:solidFill>
                <a:latin typeface="Arial MT"/>
                <a:cs typeface="Arial MT"/>
              </a:rPr>
              <a:t>Operational</a:t>
            </a:r>
            <a:r>
              <a:rPr sz="1500" spc="13" dirty="0">
                <a:solidFill>
                  <a:srgbClr val="0902FF"/>
                </a:solidFill>
                <a:latin typeface="Arial MT"/>
                <a:cs typeface="Arial MT"/>
              </a:rPr>
              <a:t> </a:t>
            </a:r>
            <a:r>
              <a:rPr sz="1500" spc="-13" dirty="0">
                <a:solidFill>
                  <a:srgbClr val="0902FF"/>
                </a:solidFill>
                <a:latin typeface="Arial MT"/>
                <a:cs typeface="Arial MT"/>
              </a:rPr>
              <a:t>--</a:t>
            </a:r>
            <a:r>
              <a:rPr sz="1500" spc="6" dirty="0">
                <a:solidFill>
                  <a:srgbClr val="0902FF"/>
                </a:solidFill>
                <a:latin typeface="Arial MT"/>
                <a:cs typeface="Arial MT"/>
              </a:rPr>
              <a:t> </a:t>
            </a:r>
            <a:r>
              <a:rPr sz="1500" spc="-6" dirty="0">
                <a:solidFill>
                  <a:srgbClr val="0902FF"/>
                </a:solidFill>
                <a:latin typeface="Arial MT"/>
                <a:cs typeface="Arial MT"/>
              </a:rPr>
              <a:t>how</a:t>
            </a:r>
            <a:r>
              <a:rPr sz="1500" spc="13" dirty="0">
                <a:solidFill>
                  <a:srgbClr val="0902FF"/>
                </a:solidFill>
                <a:latin typeface="Arial MT"/>
                <a:cs typeface="Arial MT"/>
              </a:rPr>
              <a:t> </a:t>
            </a:r>
            <a:r>
              <a:rPr sz="1500" spc="-6" dirty="0">
                <a:solidFill>
                  <a:srgbClr val="0902FF"/>
                </a:solidFill>
                <a:latin typeface="Arial MT"/>
                <a:cs typeface="Arial MT"/>
              </a:rPr>
              <a:t>will</a:t>
            </a:r>
            <a:r>
              <a:rPr sz="1500" spc="19" dirty="0">
                <a:solidFill>
                  <a:srgbClr val="0902FF"/>
                </a:solidFill>
                <a:latin typeface="Arial MT"/>
                <a:cs typeface="Arial MT"/>
              </a:rPr>
              <a:t> </a:t>
            </a:r>
            <a:r>
              <a:rPr sz="1500" spc="-6" dirty="0">
                <a:solidFill>
                  <a:srgbClr val="0902FF"/>
                </a:solidFill>
                <a:latin typeface="Arial MT"/>
                <a:cs typeface="Arial MT"/>
              </a:rPr>
              <a:t>the</a:t>
            </a:r>
            <a:r>
              <a:rPr sz="1500" spc="-19" dirty="0">
                <a:solidFill>
                  <a:srgbClr val="0902FF"/>
                </a:solidFill>
                <a:latin typeface="Arial MT"/>
                <a:cs typeface="Arial MT"/>
              </a:rPr>
              <a:t> </a:t>
            </a:r>
            <a:r>
              <a:rPr sz="1500" spc="-6" dirty="0">
                <a:solidFill>
                  <a:srgbClr val="0902FF"/>
                </a:solidFill>
                <a:latin typeface="Arial MT"/>
                <a:cs typeface="Arial MT"/>
              </a:rPr>
              <a:t>solution</a:t>
            </a:r>
            <a:r>
              <a:rPr sz="1500" spc="13" dirty="0">
                <a:solidFill>
                  <a:srgbClr val="0902FF"/>
                </a:solidFill>
                <a:latin typeface="Arial MT"/>
                <a:cs typeface="Arial MT"/>
              </a:rPr>
              <a:t> </a:t>
            </a:r>
            <a:r>
              <a:rPr sz="1500" dirty="0">
                <a:solidFill>
                  <a:srgbClr val="0902FF"/>
                </a:solidFill>
                <a:latin typeface="Arial MT"/>
                <a:cs typeface="Arial MT"/>
              </a:rPr>
              <a:t>work?</a:t>
            </a:r>
            <a:endParaRPr sz="1500" dirty="0">
              <a:latin typeface="Arial MT"/>
              <a:cs typeface="Arial MT"/>
            </a:endParaRPr>
          </a:p>
          <a:p>
            <a:pPr marL="195573" indent="-180406" fontAlgn="auto">
              <a:spcBef>
                <a:spcPts val="365"/>
              </a:spcBef>
              <a:spcAft>
                <a:spcPts val="0"/>
              </a:spcAft>
              <a:buClr>
                <a:srgbClr val="FF0000"/>
              </a:buClr>
              <a:buFont typeface="Wingdings"/>
              <a:buChar char=""/>
              <a:tabLst>
                <a:tab pos="196372" algn="l"/>
              </a:tabLst>
              <a:defRPr/>
            </a:pPr>
            <a:r>
              <a:rPr sz="1500" spc="-6" dirty="0">
                <a:solidFill>
                  <a:srgbClr val="0902FF"/>
                </a:solidFill>
                <a:latin typeface="Arial MT"/>
                <a:cs typeface="Arial MT"/>
              </a:rPr>
              <a:t>Technical</a:t>
            </a:r>
            <a:r>
              <a:rPr sz="1500" spc="19" dirty="0">
                <a:solidFill>
                  <a:srgbClr val="0902FF"/>
                </a:solidFill>
                <a:latin typeface="Arial MT"/>
                <a:cs typeface="Arial MT"/>
              </a:rPr>
              <a:t> </a:t>
            </a:r>
            <a:r>
              <a:rPr sz="1500" spc="6" dirty="0">
                <a:solidFill>
                  <a:srgbClr val="0902FF"/>
                </a:solidFill>
                <a:latin typeface="Arial MT"/>
                <a:cs typeface="Arial MT"/>
              </a:rPr>
              <a:t>--</a:t>
            </a:r>
            <a:r>
              <a:rPr sz="1500" spc="-38" dirty="0">
                <a:solidFill>
                  <a:srgbClr val="0902FF"/>
                </a:solidFill>
                <a:latin typeface="Arial MT"/>
                <a:cs typeface="Arial MT"/>
              </a:rPr>
              <a:t> </a:t>
            </a:r>
            <a:r>
              <a:rPr sz="1500" spc="-13" dirty="0">
                <a:solidFill>
                  <a:srgbClr val="0902FF"/>
                </a:solidFill>
                <a:latin typeface="Arial MT"/>
                <a:cs typeface="Arial MT"/>
              </a:rPr>
              <a:t>is</a:t>
            </a:r>
            <a:r>
              <a:rPr sz="1500" spc="13" dirty="0">
                <a:solidFill>
                  <a:srgbClr val="0902FF"/>
                </a:solidFill>
                <a:latin typeface="Arial MT"/>
                <a:cs typeface="Arial MT"/>
              </a:rPr>
              <a:t> </a:t>
            </a:r>
            <a:r>
              <a:rPr sz="1500" spc="-6" dirty="0">
                <a:solidFill>
                  <a:srgbClr val="0902FF"/>
                </a:solidFill>
                <a:latin typeface="Arial MT"/>
                <a:cs typeface="Arial MT"/>
              </a:rPr>
              <a:t>the</a:t>
            </a:r>
            <a:r>
              <a:rPr sz="1500" spc="19" dirty="0">
                <a:solidFill>
                  <a:srgbClr val="0902FF"/>
                </a:solidFill>
                <a:latin typeface="Arial MT"/>
                <a:cs typeface="Arial MT"/>
              </a:rPr>
              <a:t> </a:t>
            </a:r>
            <a:r>
              <a:rPr sz="1500" spc="-13" dirty="0">
                <a:solidFill>
                  <a:srgbClr val="0902FF"/>
                </a:solidFill>
                <a:latin typeface="Arial MT"/>
                <a:cs typeface="Arial MT"/>
              </a:rPr>
              <a:t>technology</a:t>
            </a:r>
            <a:r>
              <a:rPr sz="1500" spc="25" dirty="0">
                <a:solidFill>
                  <a:srgbClr val="0902FF"/>
                </a:solidFill>
                <a:latin typeface="Arial MT"/>
                <a:cs typeface="Arial MT"/>
              </a:rPr>
              <a:t> </a:t>
            </a:r>
            <a:r>
              <a:rPr sz="1500" spc="-13" dirty="0">
                <a:solidFill>
                  <a:srgbClr val="0902FF"/>
                </a:solidFill>
                <a:latin typeface="Arial MT"/>
                <a:cs typeface="Arial MT"/>
              </a:rPr>
              <a:t>needed</a:t>
            </a:r>
            <a:r>
              <a:rPr sz="1500" spc="19" dirty="0">
                <a:solidFill>
                  <a:srgbClr val="0902FF"/>
                </a:solidFill>
                <a:latin typeface="Arial MT"/>
                <a:cs typeface="Arial MT"/>
              </a:rPr>
              <a:t> </a:t>
            </a:r>
            <a:r>
              <a:rPr sz="1500" spc="-6" dirty="0">
                <a:solidFill>
                  <a:srgbClr val="0902FF"/>
                </a:solidFill>
                <a:latin typeface="Arial MT"/>
                <a:cs typeface="Arial MT"/>
              </a:rPr>
              <a:t>available?</a:t>
            </a:r>
            <a:r>
              <a:rPr lang="en-US" sz="1500" spc="-6" dirty="0">
                <a:solidFill>
                  <a:srgbClr val="0902FF"/>
                </a:solidFill>
                <a:latin typeface="Arial MT"/>
                <a:cs typeface="Arial MT"/>
              </a:rPr>
              <a:t> Can we build it? </a:t>
            </a:r>
            <a:endParaRPr sz="1500" dirty="0">
              <a:latin typeface="Arial MT"/>
              <a:cs typeface="Arial MT"/>
            </a:endParaRPr>
          </a:p>
          <a:p>
            <a:pPr marL="195573" indent="-180406" fontAlgn="auto">
              <a:spcBef>
                <a:spcPts val="365"/>
              </a:spcBef>
              <a:spcAft>
                <a:spcPts val="0"/>
              </a:spcAft>
              <a:buClr>
                <a:srgbClr val="FF0000"/>
              </a:buClr>
              <a:buFont typeface="Wingdings"/>
              <a:buChar char=""/>
              <a:tabLst>
                <a:tab pos="196372" algn="l"/>
              </a:tabLst>
              <a:defRPr/>
            </a:pPr>
            <a:r>
              <a:rPr sz="1500" spc="-6" dirty="0">
                <a:solidFill>
                  <a:srgbClr val="0902FF"/>
                </a:solidFill>
                <a:latin typeface="Arial MT"/>
                <a:cs typeface="Arial MT"/>
              </a:rPr>
              <a:t>Economic</a:t>
            </a:r>
            <a:r>
              <a:rPr sz="1500" spc="19" dirty="0">
                <a:solidFill>
                  <a:srgbClr val="0902FF"/>
                </a:solidFill>
                <a:latin typeface="Arial MT"/>
                <a:cs typeface="Arial MT"/>
              </a:rPr>
              <a:t> </a:t>
            </a:r>
            <a:r>
              <a:rPr sz="1500" spc="-13" dirty="0">
                <a:solidFill>
                  <a:srgbClr val="0902FF"/>
                </a:solidFill>
                <a:latin typeface="Arial MT"/>
                <a:cs typeface="Arial MT"/>
              </a:rPr>
              <a:t>--</a:t>
            </a:r>
            <a:r>
              <a:rPr sz="1500" spc="6" dirty="0">
                <a:solidFill>
                  <a:srgbClr val="0902FF"/>
                </a:solidFill>
                <a:latin typeface="Arial MT"/>
                <a:cs typeface="Arial MT"/>
              </a:rPr>
              <a:t> </a:t>
            </a:r>
            <a:r>
              <a:rPr sz="1500" spc="-6" dirty="0">
                <a:solidFill>
                  <a:srgbClr val="0902FF"/>
                </a:solidFill>
                <a:latin typeface="Arial MT"/>
                <a:cs typeface="Arial MT"/>
              </a:rPr>
              <a:t>return</a:t>
            </a:r>
            <a:r>
              <a:rPr sz="1500" spc="-44" dirty="0">
                <a:solidFill>
                  <a:srgbClr val="0902FF"/>
                </a:solidFill>
                <a:latin typeface="Arial MT"/>
                <a:cs typeface="Arial MT"/>
              </a:rPr>
              <a:t> </a:t>
            </a:r>
            <a:r>
              <a:rPr sz="1500" spc="-6" dirty="0">
                <a:solidFill>
                  <a:srgbClr val="0902FF"/>
                </a:solidFill>
                <a:latin typeface="Arial MT"/>
                <a:cs typeface="Arial MT"/>
              </a:rPr>
              <a:t>on</a:t>
            </a:r>
            <a:r>
              <a:rPr sz="1500" spc="13" dirty="0">
                <a:solidFill>
                  <a:srgbClr val="0902FF"/>
                </a:solidFill>
                <a:latin typeface="Arial MT"/>
                <a:cs typeface="Arial MT"/>
              </a:rPr>
              <a:t> </a:t>
            </a:r>
            <a:r>
              <a:rPr sz="1500" spc="-6" dirty="0">
                <a:solidFill>
                  <a:srgbClr val="0902FF"/>
                </a:solidFill>
                <a:latin typeface="Arial MT"/>
                <a:cs typeface="Arial MT"/>
              </a:rPr>
              <a:t>investment</a:t>
            </a:r>
            <a:r>
              <a:rPr lang="en-US" sz="1500" spc="-6" dirty="0">
                <a:solidFill>
                  <a:srgbClr val="0902FF"/>
                </a:solidFill>
                <a:latin typeface="Arial MT"/>
                <a:cs typeface="Arial MT"/>
              </a:rPr>
              <a:t>. Should we build it? </a:t>
            </a:r>
            <a:endParaRPr sz="1500" dirty="0">
              <a:latin typeface="Arial MT"/>
              <a:cs typeface="Arial MT"/>
            </a:endParaRPr>
          </a:p>
          <a:p>
            <a:pPr marL="195573" indent="-180406" fontAlgn="auto">
              <a:spcBef>
                <a:spcPts val="358"/>
              </a:spcBef>
              <a:spcAft>
                <a:spcPts val="0"/>
              </a:spcAft>
              <a:buClr>
                <a:srgbClr val="FF0000"/>
              </a:buClr>
              <a:buFont typeface="Wingdings"/>
              <a:buChar char=""/>
              <a:tabLst>
                <a:tab pos="196372" algn="l"/>
              </a:tabLst>
              <a:defRPr/>
            </a:pPr>
            <a:r>
              <a:rPr sz="1500" spc="-6" dirty="0">
                <a:solidFill>
                  <a:srgbClr val="0902FF"/>
                </a:solidFill>
                <a:latin typeface="Arial MT"/>
                <a:cs typeface="Arial MT"/>
              </a:rPr>
              <a:t>Schedule</a:t>
            </a:r>
            <a:r>
              <a:rPr sz="1500" spc="13" dirty="0">
                <a:solidFill>
                  <a:srgbClr val="0902FF"/>
                </a:solidFill>
                <a:latin typeface="Arial MT"/>
                <a:cs typeface="Arial MT"/>
              </a:rPr>
              <a:t> </a:t>
            </a:r>
            <a:r>
              <a:rPr sz="1500" spc="-13" dirty="0">
                <a:solidFill>
                  <a:srgbClr val="0902FF"/>
                </a:solidFill>
                <a:latin typeface="Arial MT"/>
                <a:cs typeface="Arial MT"/>
              </a:rPr>
              <a:t>--</a:t>
            </a:r>
            <a:r>
              <a:rPr sz="1500" dirty="0">
                <a:solidFill>
                  <a:srgbClr val="0902FF"/>
                </a:solidFill>
                <a:latin typeface="Arial MT"/>
                <a:cs typeface="Arial MT"/>
              </a:rPr>
              <a:t> </a:t>
            </a:r>
            <a:r>
              <a:rPr sz="1500" spc="-6" dirty="0">
                <a:solidFill>
                  <a:srgbClr val="0902FF"/>
                </a:solidFill>
                <a:latin typeface="Arial MT"/>
                <a:cs typeface="Arial MT"/>
              </a:rPr>
              <a:t>can</a:t>
            </a:r>
            <a:r>
              <a:rPr sz="1500" spc="-13" dirty="0">
                <a:solidFill>
                  <a:srgbClr val="0902FF"/>
                </a:solidFill>
                <a:latin typeface="Arial MT"/>
                <a:cs typeface="Arial MT"/>
              </a:rPr>
              <a:t> </a:t>
            </a:r>
            <a:r>
              <a:rPr sz="1500" spc="-6" dirty="0">
                <a:solidFill>
                  <a:srgbClr val="0902FF"/>
                </a:solidFill>
                <a:latin typeface="Arial MT"/>
                <a:cs typeface="Arial MT"/>
              </a:rPr>
              <a:t>the</a:t>
            </a:r>
            <a:r>
              <a:rPr sz="1500" spc="13" dirty="0">
                <a:solidFill>
                  <a:srgbClr val="0902FF"/>
                </a:solidFill>
                <a:latin typeface="Arial MT"/>
                <a:cs typeface="Arial MT"/>
              </a:rPr>
              <a:t> </a:t>
            </a:r>
            <a:r>
              <a:rPr sz="1500" spc="-13" dirty="0">
                <a:solidFill>
                  <a:srgbClr val="0902FF"/>
                </a:solidFill>
                <a:latin typeface="Arial MT"/>
                <a:cs typeface="Arial MT"/>
              </a:rPr>
              <a:t>system</a:t>
            </a:r>
            <a:r>
              <a:rPr sz="1500" spc="19" dirty="0">
                <a:solidFill>
                  <a:srgbClr val="0902FF"/>
                </a:solidFill>
                <a:latin typeface="Arial MT"/>
                <a:cs typeface="Arial MT"/>
              </a:rPr>
              <a:t> </a:t>
            </a:r>
            <a:r>
              <a:rPr sz="1500" dirty="0">
                <a:solidFill>
                  <a:srgbClr val="0902FF"/>
                </a:solidFill>
                <a:latin typeface="Arial MT"/>
                <a:cs typeface="Arial MT"/>
              </a:rPr>
              <a:t>be</a:t>
            </a:r>
            <a:r>
              <a:rPr sz="1500" spc="-19" dirty="0">
                <a:solidFill>
                  <a:srgbClr val="0902FF"/>
                </a:solidFill>
                <a:latin typeface="Arial MT"/>
                <a:cs typeface="Arial MT"/>
              </a:rPr>
              <a:t> </a:t>
            </a:r>
            <a:r>
              <a:rPr sz="1500" dirty="0">
                <a:solidFill>
                  <a:srgbClr val="0902FF"/>
                </a:solidFill>
                <a:latin typeface="Arial MT"/>
                <a:cs typeface="Arial MT"/>
              </a:rPr>
              <a:t>delivered</a:t>
            </a:r>
            <a:r>
              <a:rPr sz="1500" spc="19" dirty="0">
                <a:solidFill>
                  <a:srgbClr val="0902FF"/>
                </a:solidFill>
                <a:latin typeface="Arial MT"/>
                <a:cs typeface="Arial MT"/>
              </a:rPr>
              <a:t> </a:t>
            </a:r>
            <a:r>
              <a:rPr sz="1500" spc="-13" dirty="0">
                <a:solidFill>
                  <a:srgbClr val="0902FF"/>
                </a:solidFill>
                <a:latin typeface="Arial MT"/>
                <a:cs typeface="Arial MT"/>
              </a:rPr>
              <a:t>on</a:t>
            </a:r>
            <a:r>
              <a:rPr sz="1500" spc="-6" dirty="0">
                <a:solidFill>
                  <a:srgbClr val="0902FF"/>
                </a:solidFill>
                <a:latin typeface="Arial MT"/>
                <a:cs typeface="Arial MT"/>
              </a:rPr>
              <a:t> </a:t>
            </a:r>
            <a:r>
              <a:rPr sz="1500" dirty="0">
                <a:solidFill>
                  <a:srgbClr val="0902FF"/>
                </a:solidFill>
                <a:latin typeface="Arial MT"/>
                <a:cs typeface="Arial MT"/>
              </a:rPr>
              <a:t>time?</a:t>
            </a:r>
            <a:r>
              <a:rPr lang="en-US" sz="1500" dirty="0">
                <a:solidFill>
                  <a:srgbClr val="0902FF"/>
                </a:solidFill>
                <a:latin typeface="Arial MT"/>
                <a:cs typeface="Arial MT"/>
              </a:rPr>
              <a:t> </a:t>
            </a:r>
          </a:p>
          <a:p>
            <a:pPr marL="195573" indent="-180406" fontAlgn="auto">
              <a:spcBef>
                <a:spcPts val="358"/>
              </a:spcBef>
              <a:spcAft>
                <a:spcPts val="0"/>
              </a:spcAft>
              <a:buClr>
                <a:srgbClr val="FF0000"/>
              </a:buClr>
              <a:buFont typeface="Wingdings"/>
              <a:buChar char=""/>
              <a:tabLst>
                <a:tab pos="196372" algn="l"/>
              </a:tabLst>
              <a:defRPr/>
            </a:pPr>
            <a:r>
              <a:rPr lang="en-US" sz="1500" spc="-19" dirty="0">
                <a:solidFill>
                  <a:srgbClr val="C00000"/>
                </a:solidFill>
                <a:latin typeface="+mn-lt"/>
                <a:cs typeface="Calibri"/>
              </a:rPr>
              <a:t>Organizational</a:t>
            </a:r>
            <a:r>
              <a:rPr lang="en-US" sz="1500" spc="44" dirty="0">
                <a:solidFill>
                  <a:srgbClr val="C00000"/>
                </a:solidFill>
                <a:latin typeface="+mn-lt"/>
                <a:cs typeface="Calibri"/>
              </a:rPr>
              <a:t> </a:t>
            </a:r>
            <a:r>
              <a:rPr lang="en-US" sz="1500" spc="-19" dirty="0">
                <a:solidFill>
                  <a:srgbClr val="C00000"/>
                </a:solidFill>
                <a:latin typeface="+mn-lt"/>
                <a:cs typeface="Calibri"/>
              </a:rPr>
              <a:t>feasibility</a:t>
            </a:r>
            <a:r>
              <a:rPr lang="en-US" sz="1500" spc="-19" dirty="0">
                <a:latin typeface="+mn-lt"/>
                <a:cs typeface="Calibri"/>
              </a:rPr>
              <a:t>:</a:t>
            </a:r>
            <a:r>
              <a:rPr lang="en-US" sz="1500" spc="57" dirty="0">
                <a:latin typeface="+mn-lt"/>
                <a:cs typeface="Calibri"/>
              </a:rPr>
              <a:t> </a:t>
            </a:r>
            <a:r>
              <a:rPr lang="en-US" sz="1500" dirty="0">
                <a:latin typeface="+mn-lt"/>
                <a:cs typeface="Calibri"/>
              </a:rPr>
              <a:t>If </a:t>
            </a:r>
            <a:r>
              <a:rPr lang="en-US" sz="1500" spc="-19" dirty="0">
                <a:latin typeface="+mn-lt"/>
                <a:cs typeface="Calibri"/>
              </a:rPr>
              <a:t>we </a:t>
            </a:r>
            <a:r>
              <a:rPr lang="en-US" sz="1500" spc="-6" dirty="0">
                <a:latin typeface="+mn-lt"/>
                <a:cs typeface="Calibri"/>
              </a:rPr>
              <a:t>build</a:t>
            </a:r>
            <a:r>
              <a:rPr lang="en-US" sz="1500" spc="31" dirty="0">
                <a:latin typeface="+mn-lt"/>
                <a:cs typeface="Calibri"/>
              </a:rPr>
              <a:t> </a:t>
            </a:r>
            <a:r>
              <a:rPr lang="en-US" sz="1500" spc="-6" dirty="0">
                <a:latin typeface="+mn-lt"/>
                <a:cs typeface="Calibri"/>
              </a:rPr>
              <a:t>it,</a:t>
            </a:r>
            <a:r>
              <a:rPr lang="en-US" sz="1500" spc="13" dirty="0">
                <a:latin typeface="+mn-lt"/>
                <a:cs typeface="Calibri"/>
              </a:rPr>
              <a:t> </a:t>
            </a:r>
            <a:r>
              <a:rPr lang="en-US" sz="1500" spc="-6" dirty="0">
                <a:latin typeface="+mn-lt"/>
                <a:cs typeface="Calibri"/>
              </a:rPr>
              <a:t>will </a:t>
            </a:r>
            <a:r>
              <a:rPr lang="en-US" sz="1500" spc="-893" dirty="0">
                <a:latin typeface="+mn-lt"/>
                <a:cs typeface="Calibri"/>
              </a:rPr>
              <a:t> </a:t>
            </a:r>
            <a:r>
              <a:rPr lang="en-US" sz="1500" spc="-13" dirty="0">
                <a:latin typeface="+mn-lt"/>
                <a:cs typeface="Calibri"/>
              </a:rPr>
              <a:t>they</a:t>
            </a:r>
            <a:r>
              <a:rPr lang="en-US" sz="1500" spc="-6" dirty="0">
                <a:latin typeface="+mn-lt"/>
                <a:cs typeface="Calibri"/>
              </a:rPr>
              <a:t> </a:t>
            </a:r>
            <a:r>
              <a:rPr lang="en-US" sz="1500" spc="-13" dirty="0">
                <a:latin typeface="+mn-lt"/>
                <a:cs typeface="Calibri"/>
              </a:rPr>
              <a:t>come?</a:t>
            </a:r>
            <a:endParaRPr lang="en-US" sz="1500" dirty="0">
              <a:latin typeface="+mn-lt"/>
              <a:cs typeface="Calibri"/>
            </a:endParaRPr>
          </a:p>
          <a:p>
            <a:pPr marL="15167" fontAlgn="auto">
              <a:spcBef>
                <a:spcPts val="358"/>
              </a:spcBef>
              <a:spcAft>
                <a:spcPts val="0"/>
              </a:spcAft>
              <a:buClr>
                <a:srgbClr val="FF0000"/>
              </a:buClr>
              <a:tabLst>
                <a:tab pos="196372" algn="l"/>
              </a:tabLst>
              <a:defRPr/>
            </a:pPr>
            <a:endParaRPr sz="1500" dirty="0">
              <a:latin typeface="Arial MT"/>
              <a:cs typeface="Arial MT"/>
            </a:endParaRPr>
          </a:p>
        </p:txBody>
      </p:sp>
    </p:spTree>
    <p:extLst>
      <p:ext uri="{BB962C8B-B14F-4D97-AF65-F5344CB8AC3E}">
        <p14:creationId xmlns:p14="http://schemas.microsoft.com/office/powerpoint/2010/main" val="1323500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3560763" cy="439738"/>
          </a:xfrm>
        </p:spPr>
        <p:txBody>
          <a:bodyPr vert="horz" tIns="8382" rtlCol="0"/>
          <a:lstStyle/>
          <a:p>
            <a:pPr marL="7983" eaLnBrk="1" fontAlgn="auto" hangingPunct="1">
              <a:spcBef>
                <a:spcPts val="67"/>
              </a:spcBef>
              <a:spcAft>
                <a:spcPts val="0"/>
              </a:spcAft>
              <a:defRPr/>
            </a:pPr>
            <a:r>
              <a:rPr sz="2800" b="0" spc="-10" dirty="0">
                <a:latin typeface="Calibri Light"/>
                <a:cs typeface="Calibri Light"/>
              </a:rPr>
              <a:t>Break</a:t>
            </a:r>
            <a:r>
              <a:rPr sz="2800" b="0" spc="-29" dirty="0">
                <a:latin typeface="Calibri Light"/>
                <a:cs typeface="Calibri Light"/>
              </a:rPr>
              <a:t> </a:t>
            </a:r>
            <a:r>
              <a:rPr sz="2800" b="0" spc="-25" dirty="0">
                <a:latin typeface="Calibri Light"/>
                <a:cs typeface="Calibri Light"/>
              </a:rPr>
              <a:t>Even</a:t>
            </a:r>
            <a:r>
              <a:rPr sz="2800" b="0" dirty="0">
                <a:latin typeface="Calibri Light"/>
                <a:cs typeface="Calibri Light"/>
              </a:rPr>
              <a:t> </a:t>
            </a:r>
            <a:r>
              <a:rPr sz="2800" b="0" spc="-23" dirty="0">
                <a:latin typeface="Calibri Light"/>
                <a:cs typeface="Calibri Light"/>
              </a:rPr>
              <a:t>Point</a:t>
            </a:r>
            <a:r>
              <a:rPr sz="2800" b="0" spc="-3" dirty="0">
                <a:latin typeface="Calibri Light"/>
                <a:cs typeface="Calibri Light"/>
              </a:rPr>
              <a:t> (BEP)</a:t>
            </a:r>
            <a:endParaRPr sz="2800">
              <a:latin typeface="Calibri Light"/>
              <a:cs typeface="Calibri Light"/>
            </a:endParaRPr>
          </a:p>
        </p:txBody>
      </p:sp>
      <p:sp>
        <p:nvSpPr>
          <p:cNvPr id="22531" name="object 5"/>
          <p:cNvSpPr txBox="1">
            <a:spLocks noChangeArrowheads="1"/>
          </p:cNvSpPr>
          <p:nvPr/>
        </p:nvSpPr>
        <p:spPr bwMode="auto">
          <a:xfrm>
            <a:off x="320675" y="528638"/>
            <a:ext cx="575945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983" rIns="0" bIns="0">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pPr>
            <a:r>
              <a:rPr lang="en-US" sz="2000" b="1"/>
              <a:t>Calculating your break-even point</a:t>
            </a:r>
          </a:p>
          <a:p>
            <a:pPr eaLnBrk="1" hangingPunct="1">
              <a:lnSpc>
                <a:spcPct val="150000"/>
              </a:lnSpc>
            </a:pPr>
            <a:r>
              <a:rPr lang="en-US" sz="2000"/>
              <a:t>To be profitable in business, it is important to know what your break-even point is. Your break-even point is the point at which total revenue equals total costs or expenses. At this point there is no profit or loss — in other words, you 'break even'.</a:t>
            </a:r>
            <a:r>
              <a:rPr lang="en-US" sz="2000">
                <a:cs typeface="Calibri" pitchFamily="34" charset="0"/>
              </a:rPr>
              <a:t> </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3560763" cy="439738"/>
          </a:xfrm>
        </p:spPr>
        <p:txBody>
          <a:bodyPr vert="horz" tIns="8382" rtlCol="0"/>
          <a:lstStyle/>
          <a:p>
            <a:pPr marL="7983" eaLnBrk="1" fontAlgn="auto" hangingPunct="1">
              <a:spcBef>
                <a:spcPts val="67"/>
              </a:spcBef>
              <a:spcAft>
                <a:spcPts val="0"/>
              </a:spcAft>
              <a:defRPr/>
            </a:pPr>
            <a:r>
              <a:rPr sz="2800" b="0" spc="-10" dirty="0">
                <a:latin typeface="Calibri Light"/>
                <a:cs typeface="Calibri Light"/>
              </a:rPr>
              <a:t>Break</a:t>
            </a:r>
            <a:r>
              <a:rPr sz="2800" b="0" spc="-29" dirty="0">
                <a:latin typeface="Calibri Light"/>
                <a:cs typeface="Calibri Light"/>
              </a:rPr>
              <a:t> </a:t>
            </a:r>
            <a:r>
              <a:rPr sz="2800" b="0" spc="-25" dirty="0">
                <a:latin typeface="Calibri Light"/>
                <a:cs typeface="Calibri Light"/>
              </a:rPr>
              <a:t>Even</a:t>
            </a:r>
            <a:r>
              <a:rPr sz="2800" b="0" dirty="0">
                <a:latin typeface="Calibri Light"/>
                <a:cs typeface="Calibri Light"/>
              </a:rPr>
              <a:t> </a:t>
            </a:r>
            <a:r>
              <a:rPr sz="2800" b="0" spc="-23" dirty="0">
                <a:latin typeface="Calibri Light"/>
                <a:cs typeface="Calibri Light"/>
              </a:rPr>
              <a:t>Point</a:t>
            </a:r>
            <a:r>
              <a:rPr sz="2800" b="0" spc="-3" dirty="0">
                <a:latin typeface="Calibri Light"/>
                <a:cs typeface="Calibri Light"/>
              </a:rPr>
              <a:t> (BEP)</a:t>
            </a:r>
            <a:endParaRPr sz="2800" dirty="0">
              <a:latin typeface="Calibri Light"/>
              <a:cs typeface="Calibri Light"/>
            </a:endParaRP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677863"/>
            <a:ext cx="541337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4305300" cy="623888"/>
          </a:xfrm>
        </p:spPr>
        <p:txBody>
          <a:bodyPr vert="horz" tIns="8382" rtlCol="0"/>
          <a:lstStyle/>
          <a:p>
            <a:pPr marL="7983" eaLnBrk="1" fontAlgn="auto" hangingPunct="1">
              <a:spcBef>
                <a:spcPts val="67"/>
              </a:spcBef>
              <a:spcAft>
                <a:spcPts val="0"/>
              </a:spcAft>
              <a:defRPr/>
            </a:pPr>
            <a:r>
              <a:rPr lang="en-US" sz="2000" spc="-10" dirty="0">
                <a:latin typeface="Calibri Light"/>
                <a:cs typeface="Calibri Light"/>
              </a:rPr>
              <a:t>Or </a:t>
            </a:r>
            <a:br>
              <a:rPr lang="en-US" sz="2000" spc="-10" dirty="0">
                <a:latin typeface="Calibri Light"/>
                <a:cs typeface="Calibri Light"/>
              </a:rPr>
            </a:br>
            <a:r>
              <a:rPr sz="2000" spc="-10" dirty="0">
                <a:latin typeface="Calibri Light"/>
                <a:cs typeface="Calibri Light"/>
              </a:rPr>
              <a:t>Break</a:t>
            </a:r>
            <a:r>
              <a:rPr sz="2000" spc="-29" dirty="0">
                <a:latin typeface="Calibri Light"/>
                <a:cs typeface="Calibri Light"/>
              </a:rPr>
              <a:t> </a:t>
            </a:r>
            <a:r>
              <a:rPr sz="2000" spc="-25" dirty="0">
                <a:latin typeface="Calibri Light"/>
                <a:cs typeface="Calibri Light"/>
              </a:rPr>
              <a:t>Even</a:t>
            </a:r>
            <a:r>
              <a:rPr sz="2000" dirty="0">
                <a:latin typeface="Calibri Light"/>
                <a:cs typeface="Calibri Light"/>
              </a:rPr>
              <a:t> </a:t>
            </a:r>
            <a:r>
              <a:rPr sz="2000" spc="-23" dirty="0">
                <a:latin typeface="Calibri Light"/>
                <a:cs typeface="Calibri Light"/>
              </a:rPr>
              <a:t>Point</a:t>
            </a:r>
            <a:r>
              <a:rPr sz="2000" spc="-3" dirty="0">
                <a:latin typeface="Calibri Light"/>
                <a:cs typeface="Calibri Light"/>
              </a:rPr>
              <a:t> (BEP)</a:t>
            </a:r>
            <a:endParaRPr sz="2000" dirty="0">
              <a:latin typeface="Calibri Light"/>
              <a:cs typeface="Calibri Light"/>
            </a:endParaRPr>
          </a:p>
        </p:txBody>
      </p:sp>
      <p:sp>
        <p:nvSpPr>
          <p:cNvPr id="24579" name="object 5"/>
          <p:cNvSpPr txBox="1">
            <a:spLocks noChangeArrowheads="1"/>
          </p:cNvSpPr>
          <p:nvPr/>
        </p:nvSpPr>
        <p:spPr bwMode="auto">
          <a:xfrm>
            <a:off x="487363" y="2036763"/>
            <a:ext cx="496252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983" rIns="0" bIns="0">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en-US" sz="2100">
              <a:cs typeface="Calibri" pitchFamily="34" charset="0"/>
            </a:endParaRPr>
          </a:p>
          <a:p>
            <a:pPr eaLnBrk="1" hangingPunct="1">
              <a:lnSpc>
                <a:spcPts val="1700"/>
              </a:lnSpc>
              <a:spcBef>
                <a:spcPts val="1588"/>
              </a:spcBef>
            </a:pPr>
            <a:r>
              <a:rPr lang="en-US" i="1">
                <a:cs typeface="Calibri" pitchFamily="34" charset="0"/>
              </a:rPr>
              <a:t>* </a:t>
            </a:r>
            <a:r>
              <a:rPr lang="en-US" sz="1500" i="1">
                <a:cs typeface="Calibri" pitchFamily="34" charset="0"/>
              </a:rPr>
              <a:t>Use the yearly NPV amount from the first year in which  project has positive cash flow</a:t>
            </a:r>
            <a:endParaRPr lang="en-US" sz="1500">
              <a:cs typeface="Calibri" pitchFamily="34"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854075"/>
            <a:ext cx="54483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77800"/>
            <a:ext cx="3560763" cy="439738"/>
          </a:xfrm>
        </p:spPr>
        <p:txBody>
          <a:bodyPr vert="horz" tIns="8382" rtlCol="0"/>
          <a:lstStyle/>
          <a:p>
            <a:pPr marL="7983" eaLnBrk="1" fontAlgn="auto" hangingPunct="1">
              <a:spcBef>
                <a:spcPts val="67"/>
              </a:spcBef>
              <a:spcAft>
                <a:spcPts val="0"/>
              </a:spcAft>
              <a:defRPr/>
            </a:pPr>
            <a:r>
              <a:rPr sz="2800" b="0" spc="-10" dirty="0">
                <a:latin typeface="Calibri Light"/>
                <a:cs typeface="Calibri Light"/>
              </a:rPr>
              <a:t>Break</a:t>
            </a:r>
            <a:r>
              <a:rPr sz="2800" b="0" spc="-23" dirty="0">
                <a:latin typeface="Calibri Light"/>
                <a:cs typeface="Calibri Light"/>
              </a:rPr>
              <a:t> </a:t>
            </a:r>
            <a:r>
              <a:rPr sz="2800" b="0" spc="-25" dirty="0">
                <a:latin typeface="Calibri Light"/>
                <a:cs typeface="Calibri Light"/>
              </a:rPr>
              <a:t>Even</a:t>
            </a:r>
            <a:r>
              <a:rPr sz="2800" b="0" dirty="0">
                <a:latin typeface="Calibri Light"/>
                <a:cs typeface="Calibri Light"/>
              </a:rPr>
              <a:t> </a:t>
            </a:r>
            <a:r>
              <a:rPr sz="2800" b="0" spc="-23" dirty="0">
                <a:latin typeface="Calibri Light"/>
                <a:cs typeface="Calibri Light"/>
              </a:rPr>
              <a:t>Point</a:t>
            </a:r>
            <a:r>
              <a:rPr sz="2800" b="0" spc="-3" dirty="0">
                <a:latin typeface="Calibri Light"/>
                <a:cs typeface="Calibri Light"/>
              </a:rPr>
              <a:t> (BEP)</a:t>
            </a:r>
            <a:endParaRPr sz="2800">
              <a:latin typeface="Calibri Light"/>
              <a:cs typeface="Calibri Light"/>
            </a:endParaRPr>
          </a:p>
        </p:txBody>
      </p:sp>
      <p:pic>
        <p:nvPicPr>
          <p:cNvPr id="25603"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836613"/>
            <a:ext cx="6049963"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618" y="177801"/>
            <a:ext cx="2913697" cy="439351"/>
          </a:xfrm>
        </p:spPr>
        <p:txBody>
          <a:bodyPr vert="horz" tIns="8382" rtlCol="0"/>
          <a:lstStyle/>
          <a:p>
            <a:pPr marL="7983" eaLnBrk="1" fontAlgn="auto" hangingPunct="1">
              <a:spcBef>
                <a:spcPts val="67"/>
              </a:spcBef>
              <a:spcAft>
                <a:spcPts val="0"/>
              </a:spcAft>
              <a:defRPr/>
            </a:pPr>
            <a:r>
              <a:rPr sz="2800" b="0" spc="-6" dirty="0">
                <a:latin typeface="Calibri Light"/>
                <a:cs typeface="Calibri Light"/>
              </a:rPr>
              <a:t>Feasibility</a:t>
            </a:r>
            <a:r>
              <a:rPr sz="2800" b="0" spc="-23" dirty="0">
                <a:latin typeface="Calibri Light"/>
                <a:cs typeface="Calibri Light"/>
              </a:rPr>
              <a:t> </a:t>
            </a:r>
            <a:r>
              <a:rPr sz="2800" b="0" spc="-6" dirty="0">
                <a:latin typeface="Calibri Light"/>
                <a:cs typeface="Calibri Light"/>
              </a:rPr>
              <a:t>Analysis</a:t>
            </a:r>
            <a:endParaRPr sz="2800">
              <a:latin typeface="Calibri Light"/>
              <a:cs typeface="Calibri Light"/>
            </a:endParaRPr>
          </a:p>
        </p:txBody>
      </p:sp>
      <p:graphicFrame>
        <p:nvGraphicFramePr>
          <p:cNvPr id="3" name="object 3"/>
          <p:cNvGraphicFramePr>
            <a:graphicFrameLocks noGrp="1"/>
          </p:cNvGraphicFramePr>
          <p:nvPr/>
        </p:nvGraphicFramePr>
        <p:xfrm>
          <a:off x="155575" y="812801"/>
          <a:ext cx="6134100" cy="2015250"/>
        </p:xfrm>
        <a:graphic>
          <a:graphicData uri="http://schemas.openxmlformats.org/drawingml/2006/table">
            <a:tbl>
              <a:tblPr firstRow="1" bandRow="1">
                <a:tableStyleId>{2D5ABB26-0587-4C30-8999-92F81FD0307C}</a:tableStyleId>
              </a:tblPr>
              <a:tblGrid>
                <a:gridCol w="213360"/>
                <a:gridCol w="1226820"/>
                <a:gridCol w="4693920"/>
              </a:tblGrid>
              <a:tr h="1105067">
                <a:tc>
                  <a:txBody>
                    <a:bodyPr/>
                    <a:lstStyle/>
                    <a:p>
                      <a:pPr marL="90805">
                        <a:lnSpc>
                          <a:spcPct val="100000"/>
                        </a:lnSpc>
                        <a:spcBef>
                          <a:spcPts val="260"/>
                        </a:spcBef>
                      </a:pPr>
                      <a:r>
                        <a:rPr sz="900" b="1" dirty="0">
                          <a:solidFill>
                            <a:srgbClr val="FFFFFF"/>
                          </a:solidFill>
                          <a:latin typeface="Calibri"/>
                          <a:cs typeface="Calibri"/>
                        </a:rPr>
                        <a:t>1</a:t>
                      </a:r>
                      <a:endParaRPr sz="900" dirty="0">
                        <a:latin typeface="Calibri"/>
                        <a:cs typeface="Calibri"/>
                      </a:endParaRPr>
                    </a:p>
                  </a:txBody>
                  <a:tcPr marL="0" marR="0" marT="176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0000"/>
                    </a:solidFill>
                  </a:tcPr>
                </a:tc>
                <a:tc>
                  <a:txBody>
                    <a:bodyPr/>
                    <a:lstStyle/>
                    <a:p>
                      <a:pPr marL="91440">
                        <a:lnSpc>
                          <a:spcPct val="100000"/>
                        </a:lnSpc>
                        <a:spcBef>
                          <a:spcPts val="235"/>
                        </a:spcBef>
                      </a:pPr>
                      <a:r>
                        <a:rPr lang="en-US" sz="1100" b="1" spc="-10" dirty="0" smtClean="0">
                          <a:latin typeface="+mn-lt"/>
                          <a:cs typeface="Calibri"/>
                        </a:rPr>
                        <a:t>Technical</a:t>
                      </a:r>
                      <a:endParaRPr lang="en-US" sz="1100" dirty="0" smtClean="0">
                        <a:latin typeface="+mn-lt"/>
                        <a:cs typeface="Calibri"/>
                      </a:endParaRPr>
                    </a:p>
                    <a:p>
                      <a:pPr marL="91440">
                        <a:lnSpc>
                          <a:spcPct val="100000"/>
                        </a:lnSpc>
                        <a:spcBef>
                          <a:spcPts val="5"/>
                        </a:spcBef>
                      </a:pPr>
                      <a:r>
                        <a:rPr lang="en-US" sz="1100" b="1" spc="-10" dirty="0" smtClean="0">
                          <a:latin typeface="+mn-lt"/>
                          <a:cs typeface="Calibri"/>
                        </a:rPr>
                        <a:t>Feasibility</a:t>
                      </a:r>
                      <a:endParaRPr sz="1100" dirty="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377825" indent="-287020">
                        <a:lnSpc>
                          <a:spcPct val="100000"/>
                        </a:lnSpc>
                        <a:spcBef>
                          <a:spcPts val="235"/>
                        </a:spcBef>
                        <a:buFont typeface="Arial MT"/>
                        <a:buChar char="•"/>
                        <a:tabLst>
                          <a:tab pos="377825" algn="l"/>
                          <a:tab pos="378460" algn="l"/>
                        </a:tabLst>
                      </a:pPr>
                      <a:r>
                        <a:rPr sz="1100" spc="-10" dirty="0">
                          <a:solidFill>
                            <a:srgbClr val="C00000"/>
                          </a:solidFill>
                          <a:latin typeface="Calibri"/>
                          <a:cs typeface="Calibri"/>
                        </a:rPr>
                        <a:t>Familiarity</a:t>
                      </a:r>
                      <a:r>
                        <a:rPr sz="1100" spc="40" dirty="0">
                          <a:solidFill>
                            <a:srgbClr val="C00000"/>
                          </a:solidFill>
                          <a:latin typeface="Calibri"/>
                          <a:cs typeface="Calibri"/>
                        </a:rPr>
                        <a:t> </a:t>
                      </a:r>
                      <a:r>
                        <a:rPr sz="1100" spc="-5" dirty="0">
                          <a:solidFill>
                            <a:srgbClr val="C00000"/>
                          </a:solidFill>
                          <a:latin typeface="Calibri"/>
                          <a:cs typeface="Calibri"/>
                        </a:rPr>
                        <a:t>with</a:t>
                      </a:r>
                      <a:r>
                        <a:rPr sz="1100" spc="15" dirty="0">
                          <a:solidFill>
                            <a:srgbClr val="C00000"/>
                          </a:solidFill>
                          <a:latin typeface="Calibri"/>
                          <a:cs typeface="Calibri"/>
                        </a:rPr>
                        <a:t> </a:t>
                      </a:r>
                      <a:r>
                        <a:rPr sz="1100" spc="-5" dirty="0">
                          <a:solidFill>
                            <a:srgbClr val="C00000"/>
                          </a:solidFill>
                          <a:latin typeface="Calibri"/>
                          <a:cs typeface="Calibri"/>
                        </a:rPr>
                        <a:t>application</a:t>
                      </a:r>
                      <a:r>
                        <a:rPr sz="1100" spc="-5" dirty="0">
                          <a:latin typeface="Calibri"/>
                          <a:cs typeface="Calibri"/>
                        </a:rPr>
                        <a:t>:</a:t>
                      </a:r>
                      <a:r>
                        <a:rPr sz="1100" spc="20" dirty="0">
                          <a:latin typeface="Calibri"/>
                          <a:cs typeface="Calibri"/>
                        </a:rPr>
                        <a:t> </a:t>
                      </a:r>
                      <a:r>
                        <a:rPr sz="1000" spc="-5" dirty="0">
                          <a:latin typeface="Calibri"/>
                          <a:cs typeface="Calibri"/>
                        </a:rPr>
                        <a:t>Less</a:t>
                      </a:r>
                      <a:r>
                        <a:rPr sz="1000" dirty="0">
                          <a:latin typeface="Calibri"/>
                          <a:cs typeface="Calibri"/>
                        </a:rPr>
                        <a:t> </a:t>
                      </a:r>
                      <a:r>
                        <a:rPr sz="1000" spc="-10" dirty="0">
                          <a:latin typeface="Calibri"/>
                          <a:cs typeface="Calibri"/>
                        </a:rPr>
                        <a:t>familiarity</a:t>
                      </a:r>
                      <a:r>
                        <a:rPr sz="1000" spc="20" dirty="0">
                          <a:latin typeface="Calibri"/>
                          <a:cs typeface="Calibri"/>
                        </a:rPr>
                        <a:t> </a:t>
                      </a:r>
                      <a:r>
                        <a:rPr sz="1000" spc="-10" dirty="0">
                          <a:latin typeface="Calibri"/>
                          <a:cs typeface="Calibri"/>
                        </a:rPr>
                        <a:t>generates</a:t>
                      </a:r>
                      <a:r>
                        <a:rPr sz="1000" spc="15" dirty="0">
                          <a:latin typeface="Calibri"/>
                          <a:cs typeface="Calibri"/>
                        </a:rPr>
                        <a:t> </a:t>
                      </a:r>
                      <a:r>
                        <a:rPr sz="1000" spc="-10" dirty="0">
                          <a:latin typeface="Calibri"/>
                          <a:cs typeface="Calibri"/>
                        </a:rPr>
                        <a:t>more</a:t>
                      </a:r>
                      <a:r>
                        <a:rPr sz="1000" spc="10" dirty="0">
                          <a:latin typeface="Calibri"/>
                          <a:cs typeface="Calibri"/>
                        </a:rPr>
                        <a:t> </a:t>
                      </a:r>
                      <a:r>
                        <a:rPr sz="1000" dirty="0">
                          <a:latin typeface="Calibri"/>
                          <a:cs typeface="Calibri"/>
                        </a:rPr>
                        <a:t>risk</a:t>
                      </a:r>
                    </a:p>
                    <a:p>
                      <a:pPr marL="377825" indent="-287020">
                        <a:lnSpc>
                          <a:spcPct val="100000"/>
                        </a:lnSpc>
                        <a:buFont typeface="Arial MT"/>
                        <a:buChar char="•"/>
                        <a:tabLst>
                          <a:tab pos="377825" algn="l"/>
                          <a:tab pos="378460" algn="l"/>
                        </a:tabLst>
                      </a:pPr>
                      <a:r>
                        <a:rPr sz="1100" spc="-10" dirty="0">
                          <a:solidFill>
                            <a:srgbClr val="C00000"/>
                          </a:solidFill>
                          <a:latin typeface="Calibri"/>
                          <a:cs typeface="Calibri"/>
                        </a:rPr>
                        <a:t>Familiarity</a:t>
                      </a:r>
                      <a:r>
                        <a:rPr sz="1100" spc="40" dirty="0">
                          <a:solidFill>
                            <a:srgbClr val="C00000"/>
                          </a:solidFill>
                          <a:latin typeface="Calibri"/>
                          <a:cs typeface="Calibri"/>
                        </a:rPr>
                        <a:t> </a:t>
                      </a:r>
                      <a:r>
                        <a:rPr sz="1100" spc="-5" dirty="0">
                          <a:solidFill>
                            <a:srgbClr val="C00000"/>
                          </a:solidFill>
                          <a:latin typeface="Calibri"/>
                          <a:cs typeface="Calibri"/>
                        </a:rPr>
                        <a:t>with</a:t>
                      </a:r>
                      <a:r>
                        <a:rPr sz="1100" spc="15" dirty="0">
                          <a:solidFill>
                            <a:srgbClr val="C00000"/>
                          </a:solidFill>
                          <a:latin typeface="Calibri"/>
                          <a:cs typeface="Calibri"/>
                        </a:rPr>
                        <a:t> </a:t>
                      </a:r>
                      <a:r>
                        <a:rPr sz="1100" spc="-5" dirty="0">
                          <a:solidFill>
                            <a:srgbClr val="C00000"/>
                          </a:solidFill>
                          <a:latin typeface="Calibri"/>
                          <a:cs typeface="Calibri"/>
                        </a:rPr>
                        <a:t>technology</a:t>
                      </a:r>
                      <a:r>
                        <a:rPr sz="1100" spc="-5" dirty="0">
                          <a:latin typeface="Calibri"/>
                          <a:cs typeface="Calibri"/>
                        </a:rPr>
                        <a:t>:</a:t>
                      </a:r>
                      <a:r>
                        <a:rPr sz="1100" spc="-20" dirty="0">
                          <a:latin typeface="Calibri"/>
                          <a:cs typeface="Calibri"/>
                        </a:rPr>
                        <a:t> </a:t>
                      </a:r>
                      <a:r>
                        <a:rPr sz="1000" spc="-5" dirty="0">
                          <a:latin typeface="Calibri"/>
                          <a:cs typeface="Calibri"/>
                        </a:rPr>
                        <a:t>Less</a:t>
                      </a:r>
                      <a:r>
                        <a:rPr sz="1000" dirty="0">
                          <a:latin typeface="Calibri"/>
                          <a:cs typeface="Calibri"/>
                        </a:rPr>
                        <a:t> </a:t>
                      </a:r>
                      <a:r>
                        <a:rPr sz="1000" spc="-10" dirty="0">
                          <a:latin typeface="Calibri"/>
                          <a:cs typeface="Calibri"/>
                        </a:rPr>
                        <a:t>familiarity</a:t>
                      </a:r>
                      <a:r>
                        <a:rPr sz="1000" spc="20" dirty="0">
                          <a:latin typeface="Calibri"/>
                          <a:cs typeface="Calibri"/>
                        </a:rPr>
                        <a:t> </a:t>
                      </a:r>
                      <a:r>
                        <a:rPr sz="1000" spc="-10" dirty="0">
                          <a:latin typeface="Calibri"/>
                          <a:cs typeface="Calibri"/>
                        </a:rPr>
                        <a:t>generates</a:t>
                      </a:r>
                      <a:r>
                        <a:rPr sz="1000" spc="15" dirty="0">
                          <a:latin typeface="Calibri"/>
                          <a:cs typeface="Calibri"/>
                        </a:rPr>
                        <a:t> </a:t>
                      </a:r>
                      <a:r>
                        <a:rPr sz="1000" spc="-10" dirty="0">
                          <a:latin typeface="Calibri"/>
                          <a:cs typeface="Calibri"/>
                        </a:rPr>
                        <a:t>more</a:t>
                      </a:r>
                      <a:r>
                        <a:rPr sz="1000" spc="10" dirty="0">
                          <a:latin typeface="Calibri"/>
                          <a:cs typeface="Calibri"/>
                        </a:rPr>
                        <a:t> </a:t>
                      </a:r>
                      <a:r>
                        <a:rPr sz="1000" dirty="0">
                          <a:latin typeface="Calibri"/>
                          <a:cs typeface="Calibri"/>
                        </a:rPr>
                        <a:t>risk</a:t>
                      </a:r>
                    </a:p>
                    <a:p>
                      <a:pPr marL="377825" indent="-287020">
                        <a:lnSpc>
                          <a:spcPct val="100000"/>
                        </a:lnSpc>
                        <a:buFont typeface="Arial MT"/>
                        <a:buChar char="•"/>
                        <a:tabLst>
                          <a:tab pos="377825" algn="l"/>
                          <a:tab pos="378460" algn="l"/>
                        </a:tabLst>
                      </a:pPr>
                      <a:r>
                        <a:rPr sz="1100" spc="-10" dirty="0">
                          <a:solidFill>
                            <a:srgbClr val="C00000"/>
                          </a:solidFill>
                          <a:latin typeface="Calibri"/>
                          <a:cs typeface="Calibri"/>
                        </a:rPr>
                        <a:t>Project</a:t>
                      </a:r>
                      <a:r>
                        <a:rPr sz="1100" spc="-5" dirty="0">
                          <a:solidFill>
                            <a:srgbClr val="C00000"/>
                          </a:solidFill>
                          <a:latin typeface="Calibri"/>
                          <a:cs typeface="Calibri"/>
                        </a:rPr>
                        <a:t> </a:t>
                      </a:r>
                      <a:r>
                        <a:rPr sz="1100" spc="-10" dirty="0">
                          <a:solidFill>
                            <a:srgbClr val="C00000"/>
                          </a:solidFill>
                          <a:latin typeface="Calibri"/>
                          <a:cs typeface="Calibri"/>
                        </a:rPr>
                        <a:t>size</a:t>
                      </a:r>
                      <a:r>
                        <a:rPr sz="1100" spc="-10" dirty="0">
                          <a:latin typeface="Calibri"/>
                          <a:cs typeface="Calibri"/>
                        </a:rPr>
                        <a:t>:</a:t>
                      </a:r>
                      <a:r>
                        <a:rPr sz="1100" spc="10" dirty="0">
                          <a:latin typeface="Calibri"/>
                          <a:cs typeface="Calibri"/>
                        </a:rPr>
                        <a:t> </a:t>
                      </a:r>
                      <a:r>
                        <a:rPr sz="1000" spc="-10" dirty="0">
                          <a:latin typeface="Calibri"/>
                          <a:cs typeface="Calibri"/>
                        </a:rPr>
                        <a:t>Large</a:t>
                      </a:r>
                      <a:r>
                        <a:rPr sz="1000" spc="-5" dirty="0">
                          <a:latin typeface="Calibri"/>
                          <a:cs typeface="Calibri"/>
                        </a:rPr>
                        <a:t> </a:t>
                      </a:r>
                      <a:r>
                        <a:rPr sz="1000" spc="-10" dirty="0">
                          <a:latin typeface="Calibri"/>
                          <a:cs typeface="Calibri"/>
                        </a:rPr>
                        <a:t>projects</a:t>
                      </a:r>
                      <a:r>
                        <a:rPr sz="1000" spc="-5" dirty="0">
                          <a:latin typeface="Calibri"/>
                          <a:cs typeface="Calibri"/>
                        </a:rPr>
                        <a:t> </a:t>
                      </a:r>
                      <a:r>
                        <a:rPr sz="1000" spc="-10" dirty="0">
                          <a:latin typeface="Calibri"/>
                          <a:cs typeface="Calibri"/>
                        </a:rPr>
                        <a:t>have</a:t>
                      </a:r>
                      <a:r>
                        <a:rPr sz="1000" spc="-15" dirty="0">
                          <a:latin typeface="Calibri"/>
                          <a:cs typeface="Calibri"/>
                        </a:rPr>
                        <a:t> </a:t>
                      </a:r>
                      <a:r>
                        <a:rPr sz="1000" spc="-10" dirty="0">
                          <a:latin typeface="Calibri"/>
                          <a:cs typeface="Calibri"/>
                        </a:rPr>
                        <a:t>more</a:t>
                      </a:r>
                      <a:r>
                        <a:rPr sz="1000" spc="10" dirty="0">
                          <a:latin typeface="Calibri"/>
                          <a:cs typeface="Calibri"/>
                        </a:rPr>
                        <a:t> </a:t>
                      </a:r>
                      <a:r>
                        <a:rPr sz="1000" spc="-10" dirty="0">
                          <a:latin typeface="Calibri"/>
                          <a:cs typeface="Calibri"/>
                        </a:rPr>
                        <a:t>risk</a:t>
                      </a:r>
                      <a:endParaRPr sz="1000" dirty="0">
                        <a:latin typeface="Calibri"/>
                        <a:cs typeface="Calibri"/>
                      </a:endParaRPr>
                    </a:p>
                    <a:p>
                      <a:pPr marL="377825" indent="-287020">
                        <a:lnSpc>
                          <a:spcPct val="100000"/>
                        </a:lnSpc>
                        <a:buFont typeface="Arial MT"/>
                        <a:buChar char="•"/>
                        <a:tabLst>
                          <a:tab pos="377825" algn="l"/>
                          <a:tab pos="378460" algn="l"/>
                        </a:tabLst>
                      </a:pPr>
                      <a:r>
                        <a:rPr sz="1100" spc="-5" dirty="0">
                          <a:solidFill>
                            <a:srgbClr val="C00000"/>
                          </a:solidFill>
                          <a:latin typeface="Calibri"/>
                          <a:cs typeface="Calibri"/>
                        </a:rPr>
                        <a:t>Compatibility</a:t>
                      </a:r>
                      <a:r>
                        <a:rPr sz="1100" spc="-5" dirty="0">
                          <a:latin typeface="Calibri"/>
                          <a:cs typeface="Calibri"/>
                        </a:rPr>
                        <a:t>:</a:t>
                      </a:r>
                      <a:r>
                        <a:rPr sz="1100" spc="10" dirty="0">
                          <a:latin typeface="Calibri"/>
                          <a:cs typeface="Calibri"/>
                        </a:rPr>
                        <a:t> </a:t>
                      </a:r>
                      <a:r>
                        <a:rPr sz="1000" spc="-5" dirty="0">
                          <a:latin typeface="Calibri"/>
                          <a:cs typeface="Calibri"/>
                        </a:rPr>
                        <a:t>The</a:t>
                      </a:r>
                      <a:r>
                        <a:rPr sz="1000" dirty="0">
                          <a:latin typeface="Calibri"/>
                          <a:cs typeface="Calibri"/>
                        </a:rPr>
                        <a:t> </a:t>
                      </a:r>
                      <a:r>
                        <a:rPr sz="1000" spc="-10" dirty="0">
                          <a:latin typeface="Calibri"/>
                          <a:cs typeface="Calibri"/>
                        </a:rPr>
                        <a:t>harder</a:t>
                      </a:r>
                      <a:r>
                        <a:rPr sz="1000" spc="10" dirty="0">
                          <a:latin typeface="Calibri"/>
                          <a:cs typeface="Calibri"/>
                        </a:rPr>
                        <a:t> </a:t>
                      </a:r>
                      <a:r>
                        <a:rPr sz="1000" spc="-5" dirty="0">
                          <a:latin typeface="Calibri"/>
                          <a:cs typeface="Calibri"/>
                        </a:rPr>
                        <a:t>it</a:t>
                      </a:r>
                      <a:r>
                        <a:rPr sz="1000" spc="10" dirty="0">
                          <a:latin typeface="Calibri"/>
                          <a:cs typeface="Calibri"/>
                        </a:rPr>
                        <a:t> </a:t>
                      </a:r>
                      <a:r>
                        <a:rPr sz="1000" spc="-5" dirty="0">
                          <a:latin typeface="Calibri"/>
                          <a:cs typeface="Calibri"/>
                        </a:rPr>
                        <a:t>is</a:t>
                      </a:r>
                      <a:r>
                        <a:rPr sz="1000" spc="5" dirty="0">
                          <a:latin typeface="Calibri"/>
                          <a:cs typeface="Calibri"/>
                        </a:rPr>
                        <a:t> </a:t>
                      </a:r>
                      <a:r>
                        <a:rPr sz="1000" spc="-10" dirty="0">
                          <a:latin typeface="Calibri"/>
                          <a:cs typeface="Calibri"/>
                        </a:rPr>
                        <a:t>to</a:t>
                      </a:r>
                      <a:r>
                        <a:rPr sz="1000" dirty="0">
                          <a:latin typeface="Calibri"/>
                          <a:cs typeface="Calibri"/>
                        </a:rPr>
                        <a:t> </a:t>
                      </a:r>
                      <a:r>
                        <a:rPr sz="1000" spc="-20" dirty="0">
                          <a:latin typeface="Calibri"/>
                          <a:cs typeface="Calibri"/>
                        </a:rPr>
                        <a:t>integrate</a:t>
                      </a:r>
                      <a:r>
                        <a:rPr sz="1000" spc="15" dirty="0">
                          <a:latin typeface="Calibri"/>
                          <a:cs typeface="Calibri"/>
                        </a:rPr>
                        <a:t> </a:t>
                      </a:r>
                      <a:r>
                        <a:rPr sz="1000" dirty="0">
                          <a:latin typeface="Calibri"/>
                          <a:cs typeface="Calibri"/>
                        </a:rPr>
                        <a:t>the</a:t>
                      </a:r>
                      <a:r>
                        <a:rPr sz="1000" spc="5" dirty="0">
                          <a:latin typeface="Calibri"/>
                          <a:cs typeface="Calibri"/>
                        </a:rPr>
                        <a:t> </a:t>
                      </a:r>
                      <a:r>
                        <a:rPr sz="1000" spc="-20" dirty="0">
                          <a:latin typeface="Calibri"/>
                          <a:cs typeface="Calibri"/>
                        </a:rPr>
                        <a:t>system</a:t>
                      </a:r>
                      <a:r>
                        <a:rPr sz="1000" spc="-10" dirty="0">
                          <a:latin typeface="Calibri"/>
                          <a:cs typeface="Calibri"/>
                        </a:rPr>
                        <a:t> </a:t>
                      </a:r>
                      <a:r>
                        <a:rPr sz="1000" spc="-5" dirty="0">
                          <a:latin typeface="Calibri"/>
                          <a:cs typeface="Calibri"/>
                        </a:rPr>
                        <a:t>with</a:t>
                      </a:r>
                      <a:r>
                        <a:rPr sz="1000" spc="30" dirty="0">
                          <a:latin typeface="Calibri"/>
                          <a:cs typeface="Calibri"/>
                        </a:rPr>
                        <a:t> </a:t>
                      </a:r>
                      <a:r>
                        <a:rPr sz="1000" dirty="0">
                          <a:latin typeface="Calibri"/>
                          <a:cs typeface="Calibri"/>
                        </a:rPr>
                        <a:t>the</a:t>
                      </a:r>
                    </a:p>
                    <a:p>
                      <a:pPr marL="377825">
                        <a:lnSpc>
                          <a:spcPct val="100000"/>
                        </a:lnSpc>
                        <a:spcBef>
                          <a:spcPts val="10"/>
                        </a:spcBef>
                      </a:pPr>
                      <a:r>
                        <a:rPr sz="1000" spc="-15" dirty="0">
                          <a:latin typeface="Calibri"/>
                          <a:cs typeface="Calibri"/>
                        </a:rPr>
                        <a:t>company’s</a:t>
                      </a:r>
                      <a:r>
                        <a:rPr sz="1000" spc="-10" dirty="0">
                          <a:latin typeface="Calibri"/>
                          <a:cs typeface="Calibri"/>
                        </a:rPr>
                        <a:t> existing</a:t>
                      </a:r>
                      <a:r>
                        <a:rPr sz="1000" spc="-5" dirty="0">
                          <a:latin typeface="Calibri"/>
                          <a:cs typeface="Calibri"/>
                        </a:rPr>
                        <a:t> </a:t>
                      </a:r>
                      <a:r>
                        <a:rPr sz="1000" spc="-15" dirty="0">
                          <a:latin typeface="Calibri"/>
                          <a:cs typeface="Calibri"/>
                        </a:rPr>
                        <a:t>technology,</a:t>
                      </a:r>
                      <a:r>
                        <a:rPr sz="1000" spc="20" dirty="0">
                          <a:latin typeface="Calibri"/>
                          <a:cs typeface="Calibri"/>
                        </a:rPr>
                        <a:t> </a:t>
                      </a:r>
                      <a:r>
                        <a:rPr sz="1000" dirty="0">
                          <a:latin typeface="Calibri"/>
                          <a:cs typeface="Calibri"/>
                        </a:rPr>
                        <a:t>the</a:t>
                      </a:r>
                      <a:r>
                        <a:rPr sz="1000" spc="-5" dirty="0">
                          <a:latin typeface="Calibri"/>
                          <a:cs typeface="Calibri"/>
                        </a:rPr>
                        <a:t> </a:t>
                      </a:r>
                      <a:r>
                        <a:rPr sz="1000" dirty="0">
                          <a:latin typeface="Calibri"/>
                          <a:cs typeface="Calibri"/>
                        </a:rPr>
                        <a:t>higher the</a:t>
                      </a:r>
                      <a:r>
                        <a:rPr sz="1000" spc="5" dirty="0">
                          <a:latin typeface="Calibri"/>
                          <a:cs typeface="Calibri"/>
                        </a:rPr>
                        <a:t> </a:t>
                      </a:r>
                      <a:r>
                        <a:rPr sz="1000" spc="-5" dirty="0">
                          <a:latin typeface="Calibri"/>
                          <a:cs typeface="Calibri"/>
                        </a:rPr>
                        <a:t>risk</a:t>
                      </a:r>
                      <a:r>
                        <a:rPr sz="1000" spc="-15" dirty="0">
                          <a:latin typeface="Calibri"/>
                          <a:cs typeface="Calibri"/>
                        </a:rPr>
                        <a:t> </a:t>
                      </a:r>
                      <a:r>
                        <a:rPr sz="1000" spc="-5" dirty="0">
                          <a:latin typeface="Calibri"/>
                          <a:cs typeface="Calibri"/>
                        </a:rPr>
                        <a:t>will</a:t>
                      </a:r>
                      <a:r>
                        <a:rPr sz="1000" spc="10" dirty="0">
                          <a:latin typeface="Calibri"/>
                          <a:cs typeface="Calibri"/>
                        </a:rPr>
                        <a:t> </a:t>
                      </a:r>
                      <a:r>
                        <a:rPr sz="1000" spc="-5" dirty="0">
                          <a:latin typeface="Calibri"/>
                          <a:cs typeface="Calibri"/>
                        </a:rPr>
                        <a:t>be</a:t>
                      </a:r>
                      <a:endParaRPr sz="1000" dirty="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r h="536290">
                <a:tc>
                  <a:txBody>
                    <a:bodyPr/>
                    <a:lstStyle/>
                    <a:p>
                      <a:pPr marL="90805">
                        <a:lnSpc>
                          <a:spcPct val="100000"/>
                        </a:lnSpc>
                        <a:spcBef>
                          <a:spcPts val="265"/>
                        </a:spcBef>
                      </a:pPr>
                      <a:r>
                        <a:rPr sz="900" b="1" dirty="0">
                          <a:solidFill>
                            <a:srgbClr val="FFFFFF"/>
                          </a:solidFill>
                          <a:latin typeface="Calibri"/>
                          <a:cs typeface="Calibri"/>
                        </a:rPr>
                        <a:t>2</a:t>
                      </a:r>
                      <a:endParaRPr sz="900">
                        <a:latin typeface="Calibri"/>
                        <a:cs typeface="Calibri"/>
                      </a:endParaRPr>
                    </a:p>
                  </a:txBody>
                  <a:tcPr marL="0" marR="0" marT="17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0000"/>
                    </a:solidFill>
                  </a:tcPr>
                </a:tc>
                <a:tc>
                  <a:txBody>
                    <a:bodyPr/>
                    <a:lstStyle/>
                    <a:p>
                      <a:pPr marL="91440">
                        <a:lnSpc>
                          <a:spcPct val="100000"/>
                        </a:lnSpc>
                        <a:spcBef>
                          <a:spcPts val="235"/>
                        </a:spcBef>
                      </a:pPr>
                      <a:r>
                        <a:rPr lang="en-US" sz="1100" b="1" spc="-10" dirty="0" smtClean="0">
                          <a:latin typeface="+mn-lt"/>
                          <a:cs typeface="Calibri"/>
                        </a:rPr>
                        <a:t>Economic</a:t>
                      </a:r>
                      <a:endParaRPr lang="en-US" sz="1100" dirty="0" smtClean="0">
                        <a:latin typeface="+mn-lt"/>
                        <a:cs typeface="Calibri"/>
                      </a:endParaRPr>
                    </a:p>
                    <a:p>
                      <a:pPr marL="91440">
                        <a:lnSpc>
                          <a:spcPct val="100000"/>
                        </a:lnSpc>
                        <a:spcBef>
                          <a:spcPts val="5"/>
                        </a:spcBef>
                      </a:pPr>
                      <a:r>
                        <a:rPr lang="en-US" sz="1100" b="1" spc="-10" dirty="0" smtClean="0">
                          <a:latin typeface="+mn-lt"/>
                          <a:cs typeface="Calibri"/>
                        </a:rPr>
                        <a:t>Feasibility</a:t>
                      </a:r>
                      <a:endParaRPr sz="1100" dirty="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377825" indent="-287020">
                        <a:lnSpc>
                          <a:spcPct val="100000"/>
                        </a:lnSpc>
                        <a:spcBef>
                          <a:spcPts val="235"/>
                        </a:spcBef>
                        <a:buFont typeface="Arial MT"/>
                        <a:buChar char="•"/>
                        <a:tabLst>
                          <a:tab pos="377825" algn="l"/>
                          <a:tab pos="378460" algn="l"/>
                        </a:tabLst>
                      </a:pPr>
                      <a:r>
                        <a:rPr sz="1100" spc="-10" dirty="0">
                          <a:latin typeface="Calibri"/>
                          <a:cs typeface="Calibri"/>
                        </a:rPr>
                        <a:t>Return</a:t>
                      </a:r>
                      <a:r>
                        <a:rPr sz="1100" spc="-5" dirty="0">
                          <a:latin typeface="Calibri"/>
                          <a:cs typeface="Calibri"/>
                        </a:rPr>
                        <a:t> on</a:t>
                      </a:r>
                      <a:r>
                        <a:rPr sz="1100" spc="-15" dirty="0">
                          <a:latin typeface="Calibri"/>
                          <a:cs typeface="Calibri"/>
                        </a:rPr>
                        <a:t> Investment</a:t>
                      </a:r>
                      <a:r>
                        <a:rPr sz="1100" spc="10" dirty="0">
                          <a:latin typeface="Calibri"/>
                          <a:cs typeface="Calibri"/>
                        </a:rPr>
                        <a:t> </a:t>
                      </a:r>
                      <a:r>
                        <a:rPr sz="1100" spc="-5" dirty="0">
                          <a:latin typeface="Calibri"/>
                          <a:cs typeface="Calibri"/>
                        </a:rPr>
                        <a:t>(</a:t>
                      </a:r>
                      <a:r>
                        <a:rPr sz="1100" spc="-5" dirty="0">
                          <a:solidFill>
                            <a:srgbClr val="C00000"/>
                          </a:solidFill>
                          <a:latin typeface="Calibri"/>
                          <a:cs typeface="Calibri"/>
                        </a:rPr>
                        <a:t>ROI</a:t>
                      </a:r>
                      <a:r>
                        <a:rPr sz="1100" spc="-5" dirty="0">
                          <a:latin typeface="Calibri"/>
                          <a:cs typeface="Calibri"/>
                        </a:rPr>
                        <a:t>)</a:t>
                      </a:r>
                      <a:endParaRPr sz="1100">
                        <a:latin typeface="Calibri"/>
                        <a:cs typeface="Calibri"/>
                      </a:endParaRPr>
                    </a:p>
                    <a:p>
                      <a:pPr marL="377825" indent="-287020">
                        <a:lnSpc>
                          <a:spcPct val="100000"/>
                        </a:lnSpc>
                        <a:buFont typeface="Arial MT"/>
                        <a:buChar char="•"/>
                        <a:tabLst>
                          <a:tab pos="377825" algn="l"/>
                          <a:tab pos="378460" algn="l"/>
                        </a:tabLst>
                      </a:pPr>
                      <a:r>
                        <a:rPr sz="1100" spc="-5" dirty="0">
                          <a:latin typeface="Calibri"/>
                          <a:cs typeface="Calibri"/>
                        </a:rPr>
                        <a:t>Break</a:t>
                      </a:r>
                      <a:r>
                        <a:rPr sz="1100" spc="-10" dirty="0">
                          <a:latin typeface="Calibri"/>
                          <a:cs typeface="Calibri"/>
                        </a:rPr>
                        <a:t> </a:t>
                      </a:r>
                      <a:r>
                        <a:rPr sz="1100" spc="-20" dirty="0">
                          <a:latin typeface="Calibri"/>
                          <a:cs typeface="Calibri"/>
                        </a:rPr>
                        <a:t>Even </a:t>
                      </a:r>
                      <a:r>
                        <a:rPr sz="1100" spc="-15" dirty="0">
                          <a:latin typeface="Calibri"/>
                          <a:cs typeface="Calibri"/>
                        </a:rPr>
                        <a:t>Point </a:t>
                      </a:r>
                      <a:r>
                        <a:rPr sz="1100" dirty="0">
                          <a:latin typeface="Calibri"/>
                          <a:cs typeface="Calibri"/>
                        </a:rPr>
                        <a:t>(</a:t>
                      </a:r>
                      <a:r>
                        <a:rPr sz="1100" dirty="0">
                          <a:solidFill>
                            <a:srgbClr val="C00000"/>
                          </a:solidFill>
                          <a:latin typeface="Calibri"/>
                          <a:cs typeface="Calibri"/>
                        </a:rPr>
                        <a:t>BEP</a:t>
                      </a:r>
                      <a:r>
                        <a:rPr sz="1100" dirty="0">
                          <a:latin typeface="Calibri"/>
                          <a:cs typeface="Calibri"/>
                        </a:rPr>
                        <a:t>)</a:t>
                      </a:r>
                      <a:endParaRPr sz="1100">
                        <a:latin typeface="Calibri"/>
                        <a:cs typeface="Calibri"/>
                      </a:endParaRPr>
                    </a:p>
                    <a:p>
                      <a:pPr marL="377825" indent="-287020">
                        <a:lnSpc>
                          <a:spcPct val="100000"/>
                        </a:lnSpc>
                        <a:buFont typeface="Arial MT"/>
                        <a:buChar char="•"/>
                        <a:tabLst>
                          <a:tab pos="377825" algn="l"/>
                          <a:tab pos="378460" algn="l"/>
                        </a:tabLst>
                      </a:pPr>
                      <a:r>
                        <a:rPr sz="1100" spc="-5" dirty="0">
                          <a:latin typeface="Calibri"/>
                          <a:cs typeface="Calibri"/>
                        </a:rPr>
                        <a:t>Intangible</a:t>
                      </a:r>
                      <a:r>
                        <a:rPr sz="1100" spc="-40" dirty="0">
                          <a:latin typeface="Calibri"/>
                          <a:cs typeface="Calibri"/>
                        </a:rPr>
                        <a:t> </a:t>
                      </a:r>
                      <a:r>
                        <a:rPr sz="1100" spc="-5" dirty="0">
                          <a:latin typeface="Calibri"/>
                          <a:cs typeface="Calibri"/>
                        </a:rPr>
                        <a:t>Benefit</a:t>
                      </a:r>
                      <a:endParaRPr sz="110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373893">
                <a:tc>
                  <a:txBody>
                    <a:bodyPr/>
                    <a:lstStyle/>
                    <a:p>
                      <a:pPr marL="90805">
                        <a:lnSpc>
                          <a:spcPct val="100000"/>
                        </a:lnSpc>
                        <a:spcBef>
                          <a:spcPts val="265"/>
                        </a:spcBef>
                      </a:pPr>
                      <a:r>
                        <a:rPr sz="900" b="1" dirty="0">
                          <a:solidFill>
                            <a:srgbClr val="FFFFFF"/>
                          </a:solidFill>
                          <a:latin typeface="Calibri"/>
                          <a:cs typeface="Calibri"/>
                        </a:rPr>
                        <a:t>3</a:t>
                      </a:r>
                      <a:endParaRPr sz="900">
                        <a:latin typeface="Calibri"/>
                        <a:cs typeface="Calibri"/>
                      </a:endParaRPr>
                    </a:p>
                  </a:txBody>
                  <a:tcPr marL="0" marR="0" marT="1794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0000"/>
                    </a:solidFill>
                  </a:tcPr>
                </a:tc>
                <a:tc>
                  <a:txBody>
                    <a:bodyPr/>
                    <a:lstStyle/>
                    <a:p>
                      <a:pPr marL="91440">
                        <a:lnSpc>
                          <a:spcPct val="100000"/>
                        </a:lnSpc>
                        <a:spcBef>
                          <a:spcPts val="235"/>
                        </a:spcBef>
                      </a:pPr>
                      <a:r>
                        <a:rPr sz="1100" b="1" spc="-10" dirty="0">
                          <a:latin typeface="Calibri"/>
                          <a:cs typeface="Calibri"/>
                        </a:rPr>
                        <a:t>Organizational</a:t>
                      </a:r>
                      <a:endParaRPr sz="1100" dirty="0">
                        <a:latin typeface="Calibri"/>
                        <a:cs typeface="Calibri"/>
                      </a:endParaRPr>
                    </a:p>
                    <a:p>
                      <a:pPr marL="91440">
                        <a:lnSpc>
                          <a:spcPct val="100000"/>
                        </a:lnSpc>
                        <a:spcBef>
                          <a:spcPts val="5"/>
                        </a:spcBef>
                      </a:pPr>
                      <a:r>
                        <a:rPr sz="1100" b="1" spc="-10" dirty="0">
                          <a:latin typeface="Calibri"/>
                          <a:cs typeface="Calibri"/>
                        </a:rPr>
                        <a:t>Feasibility</a:t>
                      </a:r>
                      <a:endParaRPr sz="1100" dirty="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377825" indent="-287020">
                        <a:lnSpc>
                          <a:spcPct val="100000"/>
                        </a:lnSpc>
                        <a:spcBef>
                          <a:spcPts val="235"/>
                        </a:spcBef>
                        <a:buFont typeface="Arial MT"/>
                        <a:buChar char="•"/>
                        <a:tabLst>
                          <a:tab pos="377825" algn="l"/>
                          <a:tab pos="378460" algn="l"/>
                        </a:tabLst>
                      </a:pPr>
                      <a:r>
                        <a:rPr sz="1100" dirty="0">
                          <a:latin typeface="Calibri"/>
                          <a:cs typeface="Calibri"/>
                        </a:rPr>
                        <a:t>Is</a:t>
                      </a:r>
                      <a:r>
                        <a:rPr sz="1100" spc="-10" dirty="0">
                          <a:latin typeface="Calibri"/>
                          <a:cs typeface="Calibri"/>
                        </a:rPr>
                        <a:t> </a:t>
                      </a:r>
                      <a:r>
                        <a:rPr sz="1100" dirty="0">
                          <a:latin typeface="Calibri"/>
                          <a:cs typeface="Calibri"/>
                        </a:rPr>
                        <a:t>the</a:t>
                      </a:r>
                      <a:r>
                        <a:rPr sz="1100" spc="-10" dirty="0">
                          <a:latin typeface="Calibri"/>
                          <a:cs typeface="Calibri"/>
                        </a:rPr>
                        <a:t> software</a:t>
                      </a:r>
                      <a:r>
                        <a:rPr sz="1100" spc="5" dirty="0">
                          <a:latin typeface="Calibri"/>
                          <a:cs typeface="Calibri"/>
                        </a:rPr>
                        <a:t> </a:t>
                      </a:r>
                      <a:r>
                        <a:rPr sz="1100" spc="-10" dirty="0">
                          <a:latin typeface="Calibri"/>
                          <a:cs typeface="Calibri"/>
                        </a:rPr>
                        <a:t>project</a:t>
                      </a:r>
                      <a:r>
                        <a:rPr sz="1100" dirty="0">
                          <a:latin typeface="Calibri"/>
                          <a:cs typeface="Calibri"/>
                        </a:rPr>
                        <a:t> </a:t>
                      </a:r>
                      <a:r>
                        <a:rPr sz="1100" spc="-10" dirty="0">
                          <a:solidFill>
                            <a:srgbClr val="C00000"/>
                          </a:solidFill>
                          <a:latin typeface="Calibri"/>
                          <a:cs typeface="Calibri"/>
                        </a:rPr>
                        <a:t>strategically</a:t>
                      </a:r>
                      <a:r>
                        <a:rPr sz="1100" spc="5" dirty="0">
                          <a:solidFill>
                            <a:srgbClr val="C00000"/>
                          </a:solidFill>
                          <a:latin typeface="Calibri"/>
                          <a:cs typeface="Calibri"/>
                        </a:rPr>
                        <a:t> </a:t>
                      </a:r>
                      <a:r>
                        <a:rPr sz="1100" dirty="0">
                          <a:solidFill>
                            <a:srgbClr val="C00000"/>
                          </a:solidFill>
                          <a:latin typeface="Calibri"/>
                          <a:cs typeface="Calibri"/>
                        </a:rPr>
                        <a:t>aligned</a:t>
                      </a:r>
                      <a:r>
                        <a:rPr sz="1100" spc="5" dirty="0">
                          <a:solidFill>
                            <a:srgbClr val="C00000"/>
                          </a:solidFill>
                          <a:latin typeface="Calibri"/>
                          <a:cs typeface="Calibri"/>
                        </a:rPr>
                        <a:t> </a:t>
                      </a:r>
                      <a:r>
                        <a:rPr sz="1100" dirty="0">
                          <a:solidFill>
                            <a:srgbClr val="C00000"/>
                          </a:solidFill>
                          <a:latin typeface="Calibri"/>
                          <a:cs typeface="Calibri"/>
                        </a:rPr>
                        <a:t>with</a:t>
                      </a:r>
                      <a:r>
                        <a:rPr sz="1100" spc="-5" dirty="0">
                          <a:solidFill>
                            <a:srgbClr val="C00000"/>
                          </a:solidFill>
                          <a:latin typeface="Calibri"/>
                          <a:cs typeface="Calibri"/>
                        </a:rPr>
                        <a:t> </a:t>
                      </a:r>
                      <a:r>
                        <a:rPr sz="1100" dirty="0">
                          <a:solidFill>
                            <a:srgbClr val="C00000"/>
                          </a:solidFill>
                          <a:latin typeface="Calibri"/>
                          <a:cs typeface="Calibri"/>
                        </a:rPr>
                        <a:t>the</a:t>
                      </a:r>
                      <a:endParaRPr sz="1100" dirty="0">
                        <a:latin typeface="Calibri"/>
                        <a:cs typeface="Calibri"/>
                      </a:endParaRPr>
                    </a:p>
                    <a:p>
                      <a:pPr marL="377825">
                        <a:lnSpc>
                          <a:spcPct val="100000"/>
                        </a:lnSpc>
                        <a:spcBef>
                          <a:spcPts val="5"/>
                        </a:spcBef>
                      </a:pPr>
                      <a:r>
                        <a:rPr sz="1100" spc="-5" dirty="0">
                          <a:solidFill>
                            <a:srgbClr val="C00000"/>
                          </a:solidFill>
                          <a:latin typeface="Calibri"/>
                          <a:cs typeface="Calibri"/>
                        </a:rPr>
                        <a:t>business</a:t>
                      </a:r>
                      <a:r>
                        <a:rPr sz="1100" spc="-5" dirty="0">
                          <a:latin typeface="Calibri"/>
                          <a:cs typeface="Calibri"/>
                        </a:rPr>
                        <a:t>?</a:t>
                      </a:r>
                      <a:endParaRPr sz="1100" dirty="0">
                        <a:latin typeface="Calibri"/>
                        <a:cs typeface="Calibri"/>
                      </a:endParaRPr>
                    </a:p>
                  </a:txBody>
                  <a:tcPr marL="0" marR="0" marT="159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bl>
          </a:graphicData>
        </a:graphic>
      </p:graphicFrame>
    </p:spTree>
    <p:extLst>
      <p:ext uri="{BB962C8B-B14F-4D97-AF65-F5344CB8AC3E}">
        <p14:creationId xmlns:p14="http://schemas.microsoft.com/office/powerpoint/2010/main" val="316291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618" y="177801"/>
            <a:ext cx="3102610" cy="439351"/>
          </a:xfrm>
        </p:spPr>
        <p:txBody>
          <a:bodyPr vert="horz" tIns="8382" rtlCol="0"/>
          <a:lstStyle/>
          <a:p>
            <a:pPr marL="7983" eaLnBrk="1" fontAlgn="auto" hangingPunct="1">
              <a:spcBef>
                <a:spcPts val="67"/>
              </a:spcBef>
              <a:spcAft>
                <a:spcPts val="0"/>
              </a:spcAft>
              <a:defRPr/>
            </a:pPr>
            <a:r>
              <a:rPr sz="2800" b="0" spc="-35" dirty="0">
                <a:latin typeface="Calibri Light"/>
                <a:cs typeface="Calibri Light"/>
              </a:rPr>
              <a:t>Technical</a:t>
            </a:r>
            <a:r>
              <a:rPr sz="2800" b="0" spc="-19" dirty="0">
                <a:latin typeface="Calibri Light"/>
                <a:cs typeface="Calibri Light"/>
              </a:rPr>
              <a:t> </a:t>
            </a:r>
            <a:r>
              <a:rPr sz="2800" b="0" spc="-6" dirty="0">
                <a:latin typeface="Calibri Light"/>
                <a:cs typeface="Calibri Light"/>
              </a:rPr>
              <a:t>Feasibility</a:t>
            </a:r>
            <a:endParaRPr sz="2800">
              <a:latin typeface="Calibri Light"/>
              <a:cs typeface="Calibri Light"/>
            </a:endParaRPr>
          </a:p>
        </p:txBody>
      </p:sp>
      <p:graphicFrame>
        <p:nvGraphicFramePr>
          <p:cNvPr id="3" name="object 3"/>
          <p:cNvGraphicFramePr>
            <a:graphicFrameLocks noGrp="1"/>
          </p:cNvGraphicFramePr>
          <p:nvPr/>
        </p:nvGraphicFramePr>
        <p:xfrm>
          <a:off x="102235" y="890694"/>
          <a:ext cx="6240780" cy="2109894"/>
        </p:xfrm>
        <a:graphic>
          <a:graphicData uri="http://schemas.openxmlformats.org/drawingml/2006/table">
            <a:tbl>
              <a:tblPr/>
              <a:tblGrid>
                <a:gridCol w="1546860"/>
                <a:gridCol w="4693920"/>
              </a:tblGrid>
              <a:tr h="633307">
                <a:tc>
                  <a:txBody>
                    <a:bodyPr/>
                    <a:lstStyle/>
                    <a:p>
                      <a:pPr marL="90488" marR="0" lvl="0" indent="0" algn="l" defTabSz="914400" rtl="0" eaLnBrk="1" fontAlgn="base" latinLnBrk="0" hangingPunct="1">
                        <a:lnSpc>
                          <a:spcPct val="100000"/>
                        </a:lnSpc>
                        <a:spcBef>
                          <a:spcPts val="20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cs typeface="Calibri" pitchFamily="34" charset="0"/>
                        </a:rPr>
                        <a:t>Familiarity with</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cs typeface="Calibri" pitchFamily="34" charset="0"/>
                        </a:rPr>
                        <a:t>application</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0" marR="0" marT="1388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p>
                      <a:pPr marL="377825" marR="0" lvl="0" indent="-285750" algn="l" defTabSz="914400" rtl="0" eaLnBrk="1" fontAlgn="base" latinLnBrk="0" hangingPunct="1">
                        <a:lnSpc>
                          <a:spcPct val="100000"/>
                        </a:lnSpc>
                        <a:spcBef>
                          <a:spcPts val="20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Knowledge of business domain</a:t>
                      </a:r>
                    </a:p>
                    <a:p>
                      <a:pPr marL="377825" marR="0" lvl="0" indent="-285750" algn="l" defTabSz="914400" rtl="0" eaLnBrk="1" fontAlgn="base" latinLnBrk="0" hangingPunct="1">
                        <a:lnSpc>
                          <a:spcPct val="100000"/>
                        </a:lnSpc>
                        <a:spcBef>
                          <a:spcPct val="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Need to understand improvements</a:t>
                      </a:r>
                    </a:p>
                    <a:p>
                      <a:pPr marL="377825" marR="0" lvl="0" indent="-285750" algn="l" defTabSz="914400" rtl="0" eaLnBrk="1" fontAlgn="base" latinLnBrk="0" hangingPunct="1">
                        <a:lnSpc>
                          <a:spcPct val="100000"/>
                        </a:lnSpc>
                        <a:spcBef>
                          <a:spcPct val="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Need to recognize pitfalls and bad ideas</a:t>
                      </a:r>
                    </a:p>
                  </a:txBody>
                  <a:tcPr marL="0" marR="0" marT="1388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ACACA"/>
                    </a:solidFill>
                  </a:tcPr>
                </a:tc>
              </a:tr>
              <a:tr h="633307">
                <a:tc>
                  <a:txBody>
                    <a:bodyPr/>
                    <a:lstStyle/>
                    <a:p>
                      <a:pPr marL="90488" marR="0" lvl="0" indent="0" algn="l" defTabSz="914400" rtl="0" eaLnBrk="1" fontAlgn="base" latinLnBrk="0" hangingPunct="1">
                        <a:lnSpc>
                          <a:spcPct val="100000"/>
                        </a:lnSpc>
                        <a:spcBef>
                          <a:spcPts val="213"/>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cs typeface="Calibri" pitchFamily="34" charset="0"/>
                        </a:rPr>
                        <a:t>Familiarity with  technology</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p>
                      <a:pPr marL="377825" marR="0" lvl="0" indent="-285750" algn="l" defTabSz="914400" rtl="0" eaLnBrk="1" fontAlgn="base" latinLnBrk="0" hangingPunct="1">
                        <a:lnSpc>
                          <a:spcPct val="100000"/>
                        </a:lnSpc>
                        <a:spcBef>
                          <a:spcPts val="213"/>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Is technology new to this organization?</a:t>
                      </a:r>
                    </a:p>
                    <a:p>
                      <a:pPr marL="377825" marR="0" lvl="0" indent="-285750" algn="l" defTabSz="914400" rtl="0" eaLnBrk="1" fontAlgn="base" latinLnBrk="0" hangingPunct="1">
                        <a:lnSpc>
                          <a:spcPct val="100000"/>
                        </a:lnSpc>
                        <a:spcBef>
                          <a:spcPct val="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Is this a brand new technology?</a:t>
                      </a:r>
                    </a:p>
                    <a:p>
                      <a:pPr marL="377825" marR="0" lvl="0" indent="-285750" algn="l" defTabSz="914400" rtl="0" eaLnBrk="1" fontAlgn="base" latinLnBrk="0" hangingPunct="1">
                        <a:lnSpc>
                          <a:spcPct val="100000"/>
                        </a:lnSpc>
                        <a:spcBef>
                          <a:spcPct val="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Extension of existing firm technologies</a:t>
                      </a: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243840">
                <a:tc>
                  <a:txBody>
                    <a:bodyPr/>
                    <a:lstStyle/>
                    <a:p>
                      <a:pPr marL="90488" marR="0" lvl="0" indent="0" algn="l" defTabSz="914400" rtl="0" eaLnBrk="1" fontAlgn="base" latinLnBrk="0" hangingPunct="1">
                        <a:lnSpc>
                          <a:spcPct val="100000"/>
                        </a:lnSpc>
                        <a:spcBef>
                          <a:spcPts val="213"/>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cs typeface="Calibri" pitchFamily="34" charset="0"/>
                        </a:rPr>
                        <a:t>Project size</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p>
                      <a:pPr marL="377825" marR="0" lvl="0" indent="-285750" algn="l" defTabSz="914400" rtl="0" eaLnBrk="1" fontAlgn="base" latinLnBrk="0" hangingPunct="1">
                        <a:lnSpc>
                          <a:spcPct val="100000"/>
                        </a:lnSpc>
                        <a:spcBef>
                          <a:spcPts val="213"/>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Number of people, time, and features</a:t>
                      </a: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ACACA"/>
                    </a:solidFill>
                  </a:tcPr>
                </a:tc>
              </a:tr>
              <a:tr h="599440">
                <a:tc>
                  <a:txBody>
                    <a:bodyPr/>
                    <a:lstStyle/>
                    <a:p>
                      <a:pPr marL="90488" marR="0" lvl="0" indent="0" algn="l" defTabSz="914400" rtl="0" eaLnBrk="1" fontAlgn="base" latinLnBrk="0" hangingPunct="1">
                        <a:lnSpc>
                          <a:spcPct val="100000"/>
                        </a:lnSpc>
                        <a:spcBef>
                          <a:spcPts val="213"/>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cs typeface="Calibri" pitchFamily="34" charset="0"/>
                        </a:rPr>
                        <a:t>Compatibility</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p>
                      <a:pPr marL="377825" marR="0" lvl="0" indent="-285750" algn="l" defTabSz="914400" rtl="0" eaLnBrk="1" fontAlgn="base" latinLnBrk="0" hangingPunct="1">
                        <a:lnSpc>
                          <a:spcPct val="100000"/>
                        </a:lnSpc>
                        <a:spcBef>
                          <a:spcPts val="213"/>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Systems are not built in a vacuum</a:t>
                      </a:r>
                    </a:p>
                    <a:p>
                      <a:pPr marL="377825" marR="0" lvl="0" indent="-285750" algn="l" defTabSz="914400" rtl="0" eaLnBrk="1" fontAlgn="base" latinLnBrk="0" hangingPunct="1">
                        <a:lnSpc>
                          <a:spcPct val="100000"/>
                        </a:lnSpc>
                        <a:spcBef>
                          <a:spcPct val="0"/>
                        </a:spcBef>
                        <a:spcAft>
                          <a:spcPct val="0"/>
                        </a:spcAft>
                        <a:buClrTx/>
                        <a:buSzTx/>
                        <a:buFont typeface="Arial MT"/>
                        <a:buChar char="•"/>
                        <a:tabLst>
                          <a:tab pos="377825" algn="l"/>
                        </a:tabLst>
                      </a:pPr>
                      <a:r>
                        <a:rPr kumimoji="0" lang="en-US" sz="1300" b="0" i="0" u="none" strike="noStrike" cap="none" normalizeH="0" baseline="0" smtClean="0">
                          <a:ln>
                            <a:noFill/>
                          </a:ln>
                          <a:solidFill>
                            <a:schemeClr val="tx1"/>
                          </a:solidFill>
                          <a:effectLst/>
                          <a:latin typeface="Calibri" pitchFamily="34" charset="0"/>
                          <a:cs typeface="Calibri" pitchFamily="34" charset="0"/>
                        </a:rPr>
                        <a:t>Needs to integrate with current systems and data</a:t>
                      </a:r>
                    </a:p>
                  </a:txBody>
                  <a:tcPr marL="0" marR="0" marT="1422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412328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8"/>
            <a:ext cx="1993582" cy="139232"/>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1"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697991" y="309881"/>
            <a:ext cx="3231515" cy="368452"/>
          </a:xfrm>
        </p:spPr>
        <p:txBody>
          <a:bodyPr vert="horz" tIns="14369" rtlCol="0"/>
          <a:lstStyle/>
          <a:p>
            <a:pPr marL="15965" eaLnBrk="1" fontAlgn="auto" hangingPunct="1">
              <a:spcBef>
                <a:spcPts val="113"/>
              </a:spcBef>
              <a:spcAft>
                <a:spcPts val="0"/>
              </a:spcAft>
              <a:defRPr/>
            </a:pPr>
            <a:r>
              <a:rPr spc="-38" dirty="0"/>
              <a:t>Economic</a:t>
            </a:r>
            <a:r>
              <a:rPr spc="-57" dirty="0"/>
              <a:t> </a:t>
            </a:r>
            <a:r>
              <a:rPr spc="-31" dirty="0"/>
              <a:t>Feasibility</a:t>
            </a:r>
          </a:p>
        </p:txBody>
      </p:sp>
      <p:sp>
        <p:nvSpPr>
          <p:cNvPr id="8" name="object 8"/>
          <p:cNvSpPr txBox="1"/>
          <p:nvPr/>
        </p:nvSpPr>
        <p:spPr>
          <a:xfrm>
            <a:off x="528956" y="789094"/>
            <a:ext cx="5349558" cy="1393614"/>
          </a:xfrm>
          <a:prstGeom prst="rect">
            <a:avLst/>
          </a:prstGeom>
        </p:spPr>
        <p:txBody>
          <a:bodyPr lIns="0" tIns="15965" rIns="0" bIns="0">
            <a:spAutoFit/>
          </a:bodyPr>
          <a:lstStyle>
            <a:lvl1pPr marL="155575" indent="-142875">
              <a:tabLst>
                <a:tab pos="155575" algn="l"/>
              </a:tabLst>
              <a:defRPr>
                <a:solidFill>
                  <a:schemeClr val="tx1"/>
                </a:solidFill>
                <a:latin typeface="Calibri" pitchFamily="34" charset="0"/>
              </a:defRPr>
            </a:lvl1pPr>
            <a:lvl2pPr marL="742950" indent="-285750">
              <a:tabLst>
                <a:tab pos="155575" algn="l"/>
              </a:tabLst>
              <a:defRPr>
                <a:solidFill>
                  <a:schemeClr val="tx1"/>
                </a:solidFill>
                <a:latin typeface="Calibri" pitchFamily="34" charset="0"/>
              </a:defRPr>
            </a:lvl2pPr>
            <a:lvl3pPr marL="1143000" indent="-228600">
              <a:tabLst>
                <a:tab pos="155575" algn="l"/>
              </a:tabLst>
              <a:defRPr>
                <a:solidFill>
                  <a:schemeClr val="tx1"/>
                </a:solidFill>
                <a:latin typeface="Calibri" pitchFamily="34" charset="0"/>
              </a:defRPr>
            </a:lvl3pPr>
            <a:lvl4pPr marL="1600200" indent="-228600">
              <a:tabLst>
                <a:tab pos="155575" algn="l"/>
              </a:tabLst>
              <a:defRPr>
                <a:solidFill>
                  <a:schemeClr val="tx1"/>
                </a:solidFill>
                <a:latin typeface="Calibri" pitchFamily="34" charset="0"/>
              </a:defRPr>
            </a:lvl4pPr>
            <a:lvl5pPr marL="2057400" indent="-228600">
              <a:tabLst>
                <a:tab pos="155575" algn="l"/>
              </a:tabLst>
              <a:defRPr>
                <a:solidFill>
                  <a:schemeClr val="tx1"/>
                </a:solidFill>
                <a:latin typeface="Calibri" pitchFamily="34" charset="0"/>
              </a:defRPr>
            </a:lvl5pPr>
            <a:lvl6pPr marL="2514600" indent="-228600" fontAlgn="base">
              <a:spcBef>
                <a:spcPct val="0"/>
              </a:spcBef>
              <a:spcAft>
                <a:spcPct val="0"/>
              </a:spcAft>
              <a:tabLst>
                <a:tab pos="155575" algn="l"/>
              </a:tabLst>
              <a:defRPr>
                <a:solidFill>
                  <a:schemeClr val="tx1"/>
                </a:solidFill>
                <a:latin typeface="Calibri" pitchFamily="34" charset="0"/>
              </a:defRPr>
            </a:lvl6pPr>
            <a:lvl7pPr marL="2971800" indent="-228600" fontAlgn="base">
              <a:spcBef>
                <a:spcPct val="0"/>
              </a:spcBef>
              <a:spcAft>
                <a:spcPct val="0"/>
              </a:spcAft>
              <a:tabLst>
                <a:tab pos="155575" algn="l"/>
              </a:tabLst>
              <a:defRPr>
                <a:solidFill>
                  <a:schemeClr val="tx1"/>
                </a:solidFill>
                <a:latin typeface="Calibri" pitchFamily="34" charset="0"/>
              </a:defRPr>
            </a:lvl7pPr>
            <a:lvl8pPr marL="3429000" indent="-228600" fontAlgn="base">
              <a:spcBef>
                <a:spcPct val="0"/>
              </a:spcBef>
              <a:spcAft>
                <a:spcPct val="0"/>
              </a:spcAft>
              <a:tabLst>
                <a:tab pos="155575" algn="l"/>
              </a:tabLst>
              <a:defRPr>
                <a:solidFill>
                  <a:schemeClr val="tx1"/>
                </a:solidFill>
                <a:latin typeface="Calibri" pitchFamily="34" charset="0"/>
              </a:defRPr>
            </a:lvl8pPr>
            <a:lvl9pPr marL="3886200" indent="-228600" fontAlgn="base">
              <a:spcBef>
                <a:spcPct val="0"/>
              </a:spcBef>
              <a:spcAft>
                <a:spcPct val="0"/>
              </a:spcAft>
              <a:tabLst>
                <a:tab pos="155575" algn="l"/>
              </a:tabLst>
              <a:defRPr>
                <a:solidFill>
                  <a:schemeClr val="tx1"/>
                </a:solidFill>
                <a:latin typeface="Calibri" pitchFamily="34" charset="0"/>
              </a:defRPr>
            </a:lvl9pPr>
          </a:lstStyle>
          <a:p>
            <a:pPr algn="just">
              <a:spcBef>
                <a:spcPts val="126"/>
              </a:spcBef>
              <a:buClr>
                <a:srgbClr val="FC0128"/>
              </a:buClr>
              <a:buFont typeface="Wingdings" pitchFamily="2" charset="2"/>
              <a:buChar char=""/>
            </a:pPr>
            <a:r>
              <a:rPr lang="en-US" sz="1500">
                <a:solidFill>
                  <a:srgbClr val="0902FF"/>
                </a:solidFill>
                <a:latin typeface="Arial MT"/>
                <a:ea typeface="Arial MT"/>
                <a:cs typeface="Arial MT"/>
              </a:rPr>
              <a:t>The bottom line for many projects!</a:t>
            </a:r>
            <a:endParaRPr lang="en-US" sz="1500">
              <a:latin typeface="Arial MT"/>
              <a:ea typeface="Arial MT"/>
              <a:cs typeface="Arial MT"/>
            </a:endParaRPr>
          </a:p>
          <a:p>
            <a:pPr algn="just">
              <a:buClr>
                <a:srgbClr val="FC0128"/>
              </a:buClr>
              <a:buFont typeface="Wingdings" pitchFamily="2" charset="2"/>
              <a:buChar char=""/>
            </a:pPr>
            <a:r>
              <a:rPr lang="en-US" sz="1500">
                <a:solidFill>
                  <a:srgbClr val="0902FF"/>
                </a:solidFill>
                <a:latin typeface="Arial MT"/>
                <a:ea typeface="Arial MT"/>
                <a:cs typeface="Arial MT"/>
              </a:rPr>
              <a:t>Economic feasibility amounts to judging whether  possible benefits of the project are worthwhile.</a:t>
            </a:r>
            <a:endParaRPr lang="en-US" sz="1500">
              <a:latin typeface="Arial MT"/>
              <a:ea typeface="Arial MT"/>
              <a:cs typeface="Arial MT"/>
            </a:endParaRPr>
          </a:p>
          <a:p>
            <a:pPr algn="just">
              <a:buClr>
                <a:srgbClr val="FC0128"/>
              </a:buClr>
              <a:buFont typeface="Wingdings" pitchFamily="2" charset="2"/>
              <a:buChar char=""/>
            </a:pPr>
            <a:r>
              <a:rPr lang="en-US" sz="1500">
                <a:solidFill>
                  <a:srgbClr val="0902FF"/>
                </a:solidFill>
                <a:latin typeface="Arial MT"/>
                <a:ea typeface="Arial MT"/>
                <a:cs typeface="Arial MT"/>
              </a:rPr>
              <a:t>As soon as a specific solution has been identified, the  analyst can weigh the costs and benefits of each  alternative.</a:t>
            </a:r>
            <a:endParaRPr lang="en-US" sz="1500">
              <a:latin typeface="Arial MT"/>
              <a:ea typeface="Arial MT"/>
              <a:cs typeface="Arial MT"/>
            </a:endParaRPr>
          </a:p>
          <a:p>
            <a:pPr algn="just">
              <a:buClr>
                <a:srgbClr val="FC0128"/>
              </a:buClr>
              <a:buFont typeface="Wingdings" pitchFamily="2" charset="2"/>
              <a:buChar char=""/>
            </a:pPr>
            <a:r>
              <a:rPr lang="en-US" sz="1500">
                <a:solidFill>
                  <a:srgbClr val="0902FF"/>
                </a:solidFill>
                <a:latin typeface="Arial MT"/>
                <a:ea typeface="Arial MT"/>
                <a:cs typeface="Arial MT"/>
              </a:rPr>
              <a:t>This is called </a:t>
            </a:r>
            <a:r>
              <a:rPr lang="en-US" sz="1500" b="1" i="1">
                <a:solidFill>
                  <a:srgbClr val="FC0128"/>
                </a:solidFill>
                <a:latin typeface="Arial" pitchFamily="34" charset="0"/>
              </a:rPr>
              <a:t>cost-benefit analysis</a:t>
            </a:r>
            <a:r>
              <a:rPr lang="en-US" sz="1500">
                <a:solidFill>
                  <a:srgbClr val="063DE8"/>
                </a:solidFill>
                <a:latin typeface="Arial MT"/>
                <a:ea typeface="Arial MT"/>
                <a:cs typeface="Arial MT"/>
              </a:rPr>
              <a:t>.</a:t>
            </a:r>
            <a:endParaRPr lang="en-US" sz="1500">
              <a:latin typeface="Arial MT"/>
              <a:ea typeface="Arial MT"/>
              <a:cs typeface="Arial MT"/>
            </a:endParaRPr>
          </a:p>
        </p:txBody>
      </p:sp>
      <p:sp>
        <p:nvSpPr>
          <p:cNvPr id="8197" name="object 9"/>
          <p:cNvSpPr>
            <a:spLocks/>
          </p:cNvSpPr>
          <p:nvPr/>
        </p:nvSpPr>
        <p:spPr bwMode="auto">
          <a:xfrm>
            <a:off x="8890" y="6774"/>
            <a:ext cx="6383020" cy="3644053"/>
          </a:xfrm>
          <a:custGeom>
            <a:avLst/>
            <a:gdLst>
              <a:gd name="T0" fmla="*/ 0 w 4559935"/>
              <a:gd name="T1" fmla="*/ 0 h 3416935"/>
              <a:gd name="T2" fmla="*/ 4559808 w 4559935"/>
              <a:gd name="T3" fmla="*/ 0 h 3416935"/>
              <a:gd name="T4" fmla="*/ 4559808 w 4559935"/>
              <a:gd name="T5" fmla="*/ 3416808 h 3416935"/>
              <a:gd name="T6" fmla="*/ 0 w 4559935"/>
              <a:gd name="T7" fmla="*/ 3416808 h 3416935"/>
              <a:gd name="T8" fmla="*/ 0 w 4559935"/>
              <a:gd name="T9" fmla="*/ 0 h 3416935"/>
            </a:gdLst>
            <a:ahLst/>
            <a:cxnLst>
              <a:cxn ang="0">
                <a:pos x="T0" y="T1"/>
              </a:cxn>
              <a:cxn ang="0">
                <a:pos x="T2" y="T3"/>
              </a:cxn>
              <a:cxn ang="0">
                <a:pos x="T4" y="T5"/>
              </a:cxn>
              <a:cxn ang="0">
                <a:pos x="T6" y="T7"/>
              </a:cxn>
              <a:cxn ang="0">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69657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8"/>
            <a:ext cx="1993582" cy="139232"/>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1"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531303" y="247227"/>
            <a:ext cx="3333750" cy="368452"/>
          </a:xfrm>
        </p:spPr>
        <p:txBody>
          <a:bodyPr vert="horz" tIns="14369" rtlCol="0"/>
          <a:lstStyle/>
          <a:p>
            <a:pPr marL="15965" eaLnBrk="1" fontAlgn="auto" hangingPunct="1">
              <a:spcBef>
                <a:spcPts val="113"/>
              </a:spcBef>
              <a:spcAft>
                <a:spcPts val="0"/>
              </a:spcAft>
              <a:defRPr/>
            </a:pPr>
            <a:r>
              <a:rPr spc="-31" dirty="0"/>
              <a:t>Cost/Benefit</a:t>
            </a:r>
            <a:r>
              <a:rPr spc="-63" dirty="0"/>
              <a:t> </a:t>
            </a:r>
            <a:r>
              <a:rPr spc="-38" dirty="0"/>
              <a:t>Analysis</a:t>
            </a:r>
          </a:p>
        </p:txBody>
      </p:sp>
      <p:sp>
        <p:nvSpPr>
          <p:cNvPr id="8" name="object 8"/>
          <p:cNvSpPr txBox="1"/>
          <p:nvPr/>
        </p:nvSpPr>
        <p:spPr>
          <a:xfrm>
            <a:off x="497841" y="714587"/>
            <a:ext cx="5394008" cy="2055141"/>
          </a:xfrm>
          <a:prstGeom prst="rect">
            <a:avLst/>
          </a:prstGeom>
        </p:spPr>
        <p:txBody>
          <a:bodyPr lIns="0" tIns="15965" rIns="0" bIns="0">
            <a:spAutoFit/>
          </a:bodyPr>
          <a:lstStyle>
            <a:lvl1pPr marL="155575" indent="-142875">
              <a:tabLst>
                <a:tab pos="155575" algn="l"/>
              </a:tabLst>
              <a:defRPr>
                <a:solidFill>
                  <a:schemeClr val="tx1"/>
                </a:solidFill>
                <a:latin typeface="Calibri" pitchFamily="34" charset="0"/>
              </a:defRPr>
            </a:lvl1pPr>
            <a:lvl2pPr marL="360363" indent="-120650">
              <a:tabLst>
                <a:tab pos="155575" algn="l"/>
              </a:tabLst>
              <a:defRPr>
                <a:solidFill>
                  <a:schemeClr val="tx1"/>
                </a:solidFill>
                <a:latin typeface="Calibri" pitchFamily="34" charset="0"/>
              </a:defRPr>
            </a:lvl2pPr>
            <a:lvl3pPr marL="1143000" indent="-228600">
              <a:tabLst>
                <a:tab pos="155575" algn="l"/>
              </a:tabLst>
              <a:defRPr>
                <a:solidFill>
                  <a:schemeClr val="tx1"/>
                </a:solidFill>
                <a:latin typeface="Calibri" pitchFamily="34" charset="0"/>
              </a:defRPr>
            </a:lvl3pPr>
            <a:lvl4pPr marL="1600200" indent="-228600">
              <a:tabLst>
                <a:tab pos="155575" algn="l"/>
              </a:tabLst>
              <a:defRPr>
                <a:solidFill>
                  <a:schemeClr val="tx1"/>
                </a:solidFill>
                <a:latin typeface="Calibri" pitchFamily="34" charset="0"/>
              </a:defRPr>
            </a:lvl4pPr>
            <a:lvl5pPr marL="2057400" indent="-228600">
              <a:tabLst>
                <a:tab pos="155575" algn="l"/>
              </a:tabLst>
              <a:defRPr>
                <a:solidFill>
                  <a:schemeClr val="tx1"/>
                </a:solidFill>
                <a:latin typeface="Calibri" pitchFamily="34" charset="0"/>
              </a:defRPr>
            </a:lvl5pPr>
            <a:lvl6pPr marL="2514600" indent="-228600" fontAlgn="base">
              <a:spcBef>
                <a:spcPct val="0"/>
              </a:spcBef>
              <a:spcAft>
                <a:spcPct val="0"/>
              </a:spcAft>
              <a:tabLst>
                <a:tab pos="155575" algn="l"/>
              </a:tabLst>
              <a:defRPr>
                <a:solidFill>
                  <a:schemeClr val="tx1"/>
                </a:solidFill>
                <a:latin typeface="Calibri" pitchFamily="34" charset="0"/>
              </a:defRPr>
            </a:lvl6pPr>
            <a:lvl7pPr marL="2971800" indent="-228600" fontAlgn="base">
              <a:spcBef>
                <a:spcPct val="0"/>
              </a:spcBef>
              <a:spcAft>
                <a:spcPct val="0"/>
              </a:spcAft>
              <a:tabLst>
                <a:tab pos="155575" algn="l"/>
              </a:tabLst>
              <a:defRPr>
                <a:solidFill>
                  <a:schemeClr val="tx1"/>
                </a:solidFill>
                <a:latin typeface="Calibri" pitchFamily="34" charset="0"/>
              </a:defRPr>
            </a:lvl7pPr>
            <a:lvl8pPr marL="3429000" indent="-228600" fontAlgn="base">
              <a:spcBef>
                <a:spcPct val="0"/>
              </a:spcBef>
              <a:spcAft>
                <a:spcPct val="0"/>
              </a:spcAft>
              <a:tabLst>
                <a:tab pos="155575" algn="l"/>
              </a:tabLst>
              <a:defRPr>
                <a:solidFill>
                  <a:schemeClr val="tx1"/>
                </a:solidFill>
                <a:latin typeface="Calibri" pitchFamily="34" charset="0"/>
              </a:defRPr>
            </a:lvl8pPr>
            <a:lvl9pPr marL="3886200" indent="-228600" fontAlgn="base">
              <a:spcBef>
                <a:spcPct val="0"/>
              </a:spcBef>
              <a:spcAft>
                <a:spcPct val="0"/>
              </a:spcAft>
              <a:tabLst>
                <a:tab pos="155575" algn="l"/>
              </a:tabLst>
              <a:defRPr>
                <a:solidFill>
                  <a:schemeClr val="tx1"/>
                </a:solidFill>
                <a:latin typeface="Calibri" pitchFamily="34" charset="0"/>
              </a:defRPr>
            </a:lvl9pPr>
          </a:lstStyle>
          <a:p>
            <a:pPr>
              <a:spcBef>
                <a:spcPts val="126"/>
              </a:spcBef>
              <a:buClr>
                <a:srgbClr val="FF0000"/>
              </a:buClr>
              <a:buFont typeface="Wingdings" pitchFamily="2" charset="2"/>
              <a:buChar char=""/>
            </a:pPr>
            <a:r>
              <a:rPr lang="en-US" sz="1500">
                <a:solidFill>
                  <a:srgbClr val="0902FF"/>
                </a:solidFill>
                <a:latin typeface="Arial MT"/>
                <a:ea typeface="Arial MT"/>
                <a:cs typeface="Arial MT"/>
              </a:rPr>
              <a:t>The purpose of a cost/benefit analysis is to answer  questions such as:</a:t>
            </a:r>
            <a:endParaRPr lang="en-US" sz="1500">
              <a:latin typeface="Arial MT"/>
              <a:ea typeface="Arial MT"/>
              <a:cs typeface="Arial MT"/>
            </a:endParaRPr>
          </a:p>
          <a:p>
            <a:pPr lvl="1">
              <a:spcBef>
                <a:spcPts val="362"/>
              </a:spcBef>
              <a:buClr>
                <a:srgbClr val="FF0000"/>
              </a:buClr>
              <a:buSzPct val="92000"/>
              <a:buFont typeface="Wingdings" pitchFamily="2" charset="2"/>
              <a:buChar char=""/>
            </a:pPr>
            <a:r>
              <a:rPr lang="en-US" sz="1500">
                <a:solidFill>
                  <a:srgbClr val="0902FF"/>
                </a:solidFill>
                <a:latin typeface="Arial MT"/>
                <a:ea typeface="Arial MT"/>
                <a:cs typeface="Arial MT"/>
              </a:rPr>
              <a:t>Is the project justified (benefits outweigh costs)?</a:t>
            </a:r>
            <a:endParaRPr lang="en-US" sz="1500">
              <a:latin typeface="Arial MT"/>
              <a:ea typeface="Arial MT"/>
              <a:cs typeface="Arial MT"/>
            </a:endParaRPr>
          </a:p>
          <a:p>
            <a:pPr lvl="1">
              <a:spcBef>
                <a:spcPts val="362"/>
              </a:spcBef>
              <a:buClr>
                <a:srgbClr val="FF0000"/>
              </a:buClr>
              <a:buSzPct val="92000"/>
              <a:buFont typeface="Wingdings" pitchFamily="2" charset="2"/>
              <a:buChar char=""/>
            </a:pPr>
            <a:r>
              <a:rPr lang="en-US" sz="1500">
                <a:solidFill>
                  <a:srgbClr val="0902FF"/>
                </a:solidFill>
                <a:latin typeface="Arial MT"/>
                <a:ea typeface="Arial MT"/>
                <a:cs typeface="Arial MT"/>
              </a:rPr>
              <a:t>Can the project be done, within cost constraints?</a:t>
            </a:r>
            <a:endParaRPr lang="en-US" sz="1500">
              <a:latin typeface="Arial MT"/>
              <a:ea typeface="Arial MT"/>
              <a:cs typeface="Arial MT"/>
            </a:endParaRPr>
          </a:p>
          <a:p>
            <a:pPr lvl="1">
              <a:spcBef>
                <a:spcPts val="331"/>
              </a:spcBef>
              <a:buClr>
                <a:srgbClr val="FF0000"/>
              </a:buClr>
              <a:buSzPct val="92000"/>
              <a:buFont typeface="Wingdings" pitchFamily="2" charset="2"/>
              <a:buChar char=""/>
            </a:pPr>
            <a:r>
              <a:rPr lang="en-US" sz="1500">
                <a:solidFill>
                  <a:srgbClr val="0902FF"/>
                </a:solidFill>
                <a:latin typeface="Arial MT"/>
                <a:ea typeface="Arial MT"/>
                <a:cs typeface="Arial MT"/>
              </a:rPr>
              <a:t>What is the minimal cost to attain a certain system?</a:t>
            </a:r>
            <a:endParaRPr lang="en-US" sz="1500">
              <a:latin typeface="Arial MT"/>
              <a:ea typeface="Arial MT"/>
              <a:cs typeface="Arial MT"/>
            </a:endParaRPr>
          </a:p>
          <a:p>
            <a:pPr algn="just">
              <a:spcBef>
                <a:spcPts val="362"/>
              </a:spcBef>
              <a:buClr>
                <a:srgbClr val="FF0000"/>
              </a:buClr>
              <a:buFont typeface="Wingdings" pitchFamily="2" charset="2"/>
              <a:buChar char=""/>
            </a:pPr>
            <a:r>
              <a:rPr lang="en-US" sz="1500">
                <a:solidFill>
                  <a:srgbClr val="0902FF"/>
                </a:solidFill>
                <a:latin typeface="Arial MT"/>
                <a:ea typeface="Arial MT"/>
                <a:cs typeface="Arial MT"/>
              </a:rPr>
              <a:t>Difficulties -- discovering and assessing benefits and  costs; they can both be intangible, hidden and/or  hard to estimate, it's also hard to rank multi-criteria  alternatives</a:t>
            </a:r>
            <a:endParaRPr lang="en-US" sz="1500">
              <a:latin typeface="Arial MT"/>
              <a:ea typeface="Arial MT"/>
              <a:cs typeface="Arial MT"/>
            </a:endParaRPr>
          </a:p>
        </p:txBody>
      </p:sp>
      <p:sp>
        <p:nvSpPr>
          <p:cNvPr id="9221" name="object 9"/>
          <p:cNvSpPr>
            <a:spLocks/>
          </p:cNvSpPr>
          <p:nvPr/>
        </p:nvSpPr>
        <p:spPr bwMode="auto">
          <a:xfrm>
            <a:off x="8890" y="6774"/>
            <a:ext cx="6383020" cy="3644053"/>
          </a:xfrm>
          <a:custGeom>
            <a:avLst/>
            <a:gdLst>
              <a:gd name="T0" fmla="*/ 0 w 4559935"/>
              <a:gd name="T1" fmla="*/ 0 h 3416935"/>
              <a:gd name="T2" fmla="*/ 4559808 w 4559935"/>
              <a:gd name="T3" fmla="*/ 0 h 3416935"/>
              <a:gd name="T4" fmla="*/ 4559808 w 4559935"/>
              <a:gd name="T5" fmla="*/ 3416808 h 3416935"/>
              <a:gd name="T6" fmla="*/ 0 w 4559935"/>
              <a:gd name="T7" fmla="*/ 3416808 h 3416935"/>
              <a:gd name="T8" fmla="*/ 0 w 4559935"/>
              <a:gd name="T9" fmla="*/ 0 h 3416935"/>
            </a:gdLst>
            <a:ahLst/>
            <a:cxnLst>
              <a:cxn ang="0">
                <a:pos x="T0" y="T1"/>
              </a:cxn>
              <a:cxn ang="0">
                <a:pos x="T2" y="T3"/>
              </a:cxn>
              <a:cxn ang="0">
                <a:pos x="T4" y="T5"/>
              </a:cxn>
              <a:cxn ang="0">
                <a:pos x="T6" y="T7"/>
              </a:cxn>
              <a:cxn ang="0">
                <a:pos x="T8" y="T9"/>
              </a:cxn>
            </a:cxnLst>
            <a:rect l="0" t="0" r="r" b="b"/>
            <a:pathLst>
              <a:path w="4559935" h="3416935">
                <a:moveTo>
                  <a:pt x="0" y="0"/>
                </a:moveTo>
                <a:lnTo>
                  <a:pt x="4559808" y="0"/>
                </a:lnTo>
                <a:lnTo>
                  <a:pt x="4559808" y="3416808"/>
                </a:lnTo>
                <a:lnTo>
                  <a:pt x="0" y="341680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3582598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8"/>
            <a:ext cx="1993582" cy="139232"/>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1"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1838008" y="282788"/>
            <a:ext cx="2711450" cy="368452"/>
          </a:xfrm>
        </p:spPr>
        <p:txBody>
          <a:bodyPr vert="horz" tIns="14369" rtlCol="0"/>
          <a:lstStyle/>
          <a:p>
            <a:pPr marL="15965" eaLnBrk="1" fontAlgn="auto" hangingPunct="1">
              <a:spcBef>
                <a:spcPts val="113"/>
              </a:spcBef>
              <a:spcAft>
                <a:spcPts val="0"/>
              </a:spcAft>
              <a:defRPr/>
            </a:pPr>
            <a:r>
              <a:rPr spc="-38" dirty="0"/>
              <a:t>Types</a:t>
            </a:r>
            <a:r>
              <a:rPr spc="-50" dirty="0"/>
              <a:t> </a:t>
            </a:r>
            <a:r>
              <a:rPr spc="-31" dirty="0"/>
              <a:t>of</a:t>
            </a:r>
            <a:r>
              <a:rPr spc="-50" dirty="0"/>
              <a:t> </a:t>
            </a:r>
            <a:r>
              <a:rPr spc="-31" dirty="0"/>
              <a:t>Benefits</a:t>
            </a:r>
          </a:p>
        </p:txBody>
      </p:sp>
      <p:sp>
        <p:nvSpPr>
          <p:cNvPr id="8" name="object 8"/>
          <p:cNvSpPr txBox="1"/>
          <p:nvPr/>
        </p:nvSpPr>
        <p:spPr>
          <a:xfrm>
            <a:off x="460059" y="750148"/>
            <a:ext cx="5460682" cy="2067965"/>
          </a:xfrm>
          <a:prstGeom prst="rect">
            <a:avLst/>
          </a:prstGeom>
        </p:spPr>
        <p:txBody>
          <a:bodyPr lIns="0" tIns="15965" rIns="0" bIns="0">
            <a:spAutoFit/>
          </a:bodyPr>
          <a:lstStyle>
            <a:lvl1pPr marL="155575" indent="-142875">
              <a:tabLst>
                <a:tab pos="155575" algn="l"/>
              </a:tabLst>
              <a:defRPr>
                <a:solidFill>
                  <a:schemeClr val="tx1"/>
                </a:solidFill>
                <a:latin typeface="Calibri" pitchFamily="34" charset="0"/>
              </a:defRPr>
            </a:lvl1pPr>
            <a:lvl2pPr marL="360363" indent="-120650">
              <a:tabLst>
                <a:tab pos="155575" algn="l"/>
              </a:tabLst>
              <a:defRPr>
                <a:solidFill>
                  <a:schemeClr val="tx1"/>
                </a:solidFill>
                <a:latin typeface="Calibri" pitchFamily="34" charset="0"/>
              </a:defRPr>
            </a:lvl2pPr>
            <a:lvl3pPr marL="1143000" indent="-228600">
              <a:tabLst>
                <a:tab pos="155575" algn="l"/>
              </a:tabLst>
              <a:defRPr>
                <a:solidFill>
                  <a:schemeClr val="tx1"/>
                </a:solidFill>
                <a:latin typeface="Calibri" pitchFamily="34" charset="0"/>
              </a:defRPr>
            </a:lvl3pPr>
            <a:lvl4pPr marL="1600200" indent="-228600">
              <a:tabLst>
                <a:tab pos="155575" algn="l"/>
              </a:tabLst>
              <a:defRPr>
                <a:solidFill>
                  <a:schemeClr val="tx1"/>
                </a:solidFill>
                <a:latin typeface="Calibri" pitchFamily="34" charset="0"/>
              </a:defRPr>
            </a:lvl4pPr>
            <a:lvl5pPr marL="2057400" indent="-228600">
              <a:tabLst>
                <a:tab pos="155575" algn="l"/>
              </a:tabLst>
              <a:defRPr>
                <a:solidFill>
                  <a:schemeClr val="tx1"/>
                </a:solidFill>
                <a:latin typeface="Calibri" pitchFamily="34" charset="0"/>
              </a:defRPr>
            </a:lvl5pPr>
            <a:lvl6pPr marL="2514600" indent="-228600" fontAlgn="base">
              <a:spcBef>
                <a:spcPct val="0"/>
              </a:spcBef>
              <a:spcAft>
                <a:spcPct val="0"/>
              </a:spcAft>
              <a:tabLst>
                <a:tab pos="155575" algn="l"/>
              </a:tabLst>
              <a:defRPr>
                <a:solidFill>
                  <a:schemeClr val="tx1"/>
                </a:solidFill>
                <a:latin typeface="Calibri" pitchFamily="34" charset="0"/>
              </a:defRPr>
            </a:lvl6pPr>
            <a:lvl7pPr marL="2971800" indent="-228600" fontAlgn="base">
              <a:spcBef>
                <a:spcPct val="0"/>
              </a:spcBef>
              <a:spcAft>
                <a:spcPct val="0"/>
              </a:spcAft>
              <a:tabLst>
                <a:tab pos="155575" algn="l"/>
              </a:tabLst>
              <a:defRPr>
                <a:solidFill>
                  <a:schemeClr val="tx1"/>
                </a:solidFill>
                <a:latin typeface="Calibri" pitchFamily="34" charset="0"/>
              </a:defRPr>
            </a:lvl7pPr>
            <a:lvl8pPr marL="3429000" indent="-228600" fontAlgn="base">
              <a:spcBef>
                <a:spcPct val="0"/>
              </a:spcBef>
              <a:spcAft>
                <a:spcPct val="0"/>
              </a:spcAft>
              <a:tabLst>
                <a:tab pos="155575" algn="l"/>
              </a:tabLst>
              <a:defRPr>
                <a:solidFill>
                  <a:schemeClr val="tx1"/>
                </a:solidFill>
                <a:latin typeface="Calibri" pitchFamily="34" charset="0"/>
              </a:defRPr>
            </a:lvl8pPr>
            <a:lvl9pPr marL="3886200" indent="-228600" fontAlgn="base">
              <a:spcBef>
                <a:spcPct val="0"/>
              </a:spcBef>
              <a:spcAft>
                <a:spcPct val="0"/>
              </a:spcAft>
              <a:tabLst>
                <a:tab pos="155575" algn="l"/>
              </a:tabLst>
              <a:defRPr>
                <a:solidFill>
                  <a:schemeClr val="tx1"/>
                </a:solidFill>
                <a:latin typeface="Calibri" pitchFamily="34" charset="0"/>
              </a:defRPr>
            </a:lvl9pPr>
          </a:lstStyle>
          <a:p>
            <a:pPr>
              <a:spcBef>
                <a:spcPts val="126"/>
              </a:spcBef>
              <a:buClr>
                <a:srgbClr val="FF0000"/>
              </a:buClr>
              <a:buFont typeface="Wingdings" pitchFamily="2" charset="2"/>
              <a:buChar char=""/>
            </a:pPr>
            <a:r>
              <a:rPr lang="en-US" sz="1500">
                <a:solidFill>
                  <a:srgbClr val="0902FF"/>
                </a:solidFill>
                <a:latin typeface="Arial MT"/>
                <a:ea typeface="Arial MT"/>
                <a:cs typeface="Arial MT"/>
              </a:rPr>
              <a:t>Benefits may be classified into one of the following  categories:</a:t>
            </a:r>
            <a:endParaRPr lang="en-US" sz="1500">
              <a:latin typeface="Arial MT"/>
              <a:ea typeface="Arial MT"/>
              <a:cs typeface="Arial MT"/>
            </a:endParaRPr>
          </a:p>
          <a:p>
            <a:pPr lvl="1">
              <a:spcBef>
                <a:spcPts val="362"/>
              </a:spcBef>
              <a:buClr>
                <a:srgbClr val="FF0000"/>
              </a:buClr>
              <a:buSzPct val="92000"/>
              <a:buFont typeface="Wingdings" pitchFamily="2" charset="2"/>
              <a:buChar char=""/>
            </a:pPr>
            <a:r>
              <a:rPr lang="en-US" sz="1500" b="1" i="1">
                <a:solidFill>
                  <a:srgbClr val="00AE00"/>
                </a:solidFill>
                <a:latin typeface="Arial" pitchFamily="34" charset="0"/>
              </a:rPr>
              <a:t>Monetary </a:t>
            </a:r>
            <a:r>
              <a:rPr lang="en-US" sz="1500">
                <a:solidFill>
                  <a:srgbClr val="0902FF"/>
                </a:solidFill>
                <a:latin typeface="Arial MT"/>
                <a:ea typeface="Arial MT"/>
                <a:cs typeface="Arial MT"/>
              </a:rPr>
              <a:t>-- when $-values can be calculated;</a:t>
            </a:r>
            <a:endParaRPr lang="en-US" sz="1500">
              <a:latin typeface="Arial MT"/>
              <a:ea typeface="Arial MT"/>
              <a:cs typeface="Arial MT"/>
            </a:endParaRPr>
          </a:p>
          <a:p>
            <a:pPr lvl="1">
              <a:spcBef>
                <a:spcPts val="362"/>
              </a:spcBef>
              <a:buClr>
                <a:srgbClr val="FF0000"/>
              </a:buClr>
              <a:buSzPct val="92000"/>
              <a:buFont typeface="Wingdings" pitchFamily="2" charset="2"/>
              <a:buChar char=""/>
            </a:pPr>
            <a:r>
              <a:rPr lang="en-US" sz="1500" b="1" i="1">
                <a:solidFill>
                  <a:srgbClr val="00AE00"/>
                </a:solidFill>
                <a:latin typeface="Arial" pitchFamily="34" charset="0"/>
              </a:rPr>
              <a:t>Tangible </a:t>
            </a:r>
            <a:r>
              <a:rPr lang="en-US" sz="1500">
                <a:solidFill>
                  <a:srgbClr val="0902FF"/>
                </a:solidFill>
                <a:latin typeface="Arial MT"/>
                <a:ea typeface="Arial MT"/>
                <a:cs typeface="Arial MT"/>
              </a:rPr>
              <a:t>(Quantified) -- when benefits can be  quantified, but $-values can't be calculated;</a:t>
            </a:r>
            <a:endParaRPr lang="en-US" sz="1500">
              <a:latin typeface="Arial MT"/>
              <a:ea typeface="Arial MT"/>
              <a:cs typeface="Arial MT"/>
            </a:endParaRPr>
          </a:p>
          <a:p>
            <a:pPr lvl="1">
              <a:spcBef>
                <a:spcPts val="362"/>
              </a:spcBef>
              <a:buClr>
                <a:srgbClr val="FF0000"/>
              </a:buClr>
              <a:buSzPct val="92000"/>
              <a:buFont typeface="Wingdings" pitchFamily="2" charset="2"/>
              <a:buChar char=""/>
            </a:pPr>
            <a:r>
              <a:rPr lang="en-US" sz="1500" b="1" i="1">
                <a:solidFill>
                  <a:srgbClr val="00AE00"/>
                </a:solidFill>
                <a:latin typeface="Arial" pitchFamily="34" charset="0"/>
              </a:rPr>
              <a:t>Intangible </a:t>
            </a:r>
            <a:r>
              <a:rPr lang="en-US" sz="1500">
                <a:solidFill>
                  <a:srgbClr val="0902FF"/>
                </a:solidFill>
                <a:latin typeface="Arial MT"/>
                <a:ea typeface="Arial MT"/>
                <a:cs typeface="Arial MT"/>
              </a:rPr>
              <a:t>-- when neither of the above applies.</a:t>
            </a:r>
            <a:endParaRPr lang="en-US" sz="1500">
              <a:latin typeface="Arial MT"/>
              <a:ea typeface="Arial MT"/>
              <a:cs typeface="Arial MT"/>
            </a:endParaRPr>
          </a:p>
          <a:p>
            <a:pPr algn="just">
              <a:spcBef>
                <a:spcPts val="362"/>
              </a:spcBef>
              <a:buClr>
                <a:srgbClr val="FF0000"/>
              </a:buClr>
              <a:buFont typeface="Wingdings" pitchFamily="2" charset="2"/>
              <a:buChar char=""/>
            </a:pPr>
            <a:r>
              <a:rPr lang="en-US" sz="1500">
                <a:solidFill>
                  <a:srgbClr val="0902FF"/>
                </a:solidFill>
                <a:latin typeface="Arial MT"/>
                <a:ea typeface="Arial MT"/>
                <a:cs typeface="Arial MT"/>
              </a:rPr>
              <a:t>How to identify benefits? By organizational level  (operational, lower/middle/higher management) or by  department (production, purchasing, sales,...)</a:t>
            </a:r>
            <a:endParaRPr lang="en-US" sz="1500">
              <a:latin typeface="Arial MT"/>
              <a:ea typeface="Arial MT"/>
              <a:cs typeface="Arial MT"/>
            </a:endParaRPr>
          </a:p>
        </p:txBody>
      </p:sp>
    </p:spTree>
    <p:extLst>
      <p:ext uri="{BB962C8B-B14F-4D97-AF65-F5344CB8AC3E}">
        <p14:creationId xmlns:p14="http://schemas.microsoft.com/office/powerpoint/2010/main" val="428952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74" y="8468"/>
            <a:ext cx="1993582" cy="139232"/>
          </a:xfrm>
          <a:prstGeom prst="rect">
            <a:avLst/>
          </a:prstGeom>
        </p:spPr>
        <p:txBody>
          <a:bodyPr lIns="0" tIns="15965" rIns="0" bIns="0">
            <a:spAutoFit/>
          </a:bodyPr>
          <a:lstStyle/>
          <a:p>
            <a:pPr marL="15965" fontAlgn="auto">
              <a:spcBef>
                <a:spcPts val="126"/>
              </a:spcBef>
              <a:spcAft>
                <a:spcPts val="0"/>
              </a:spcAft>
              <a:defRPr/>
            </a:pPr>
            <a:r>
              <a:rPr sz="800" i="1" spc="-6" dirty="0">
                <a:solidFill>
                  <a:srgbClr val="1914FF"/>
                </a:solidFill>
                <a:latin typeface="Arial"/>
                <a:cs typeface="Arial"/>
              </a:rPr>
              <a:t>Information</a:t>
            </a:r>
            <a:r>
              <a:rPr sz="800" i="1" spc="-31" dirty="0">
                <a:solidFill>
                  <a:srgbClr val="1914FF"/>
                </a:solidFill>
                <a:latin typeface="Arial"/>
                <a:cs typeface="Arial"/>
              </a:rPr>
              <a:t> </a:t>
            </a:r>
            <a:r>
              <a:rPr sz="800" i="1" spc="-6" dirty="0">
                <a:solidFill>
                  <a:srgbClr val="1914FF"/>
                </a:solidFill>
                <a:latin typeface="Arial"/>
                <a:cs typeface="Arial"/>
              </a:rPr>
              <a:t>Systems</a:t>
            </a:r>
            <a:r>
              <a:rPr sz="800" i="1" spc="-25" dirty="0">
                <a:solidFill>
                  <a:srgbClr val="1914FF"/>
                </a:solidFill>
                <a:latin typeface="Arial"/>
                <a:cs typeface="Arial"/>
              </a:rPr>
              <a:t> </a:t>
            </a:r>
            <a:r>
              <a:rPr sz="800" i="1" spc="-6" dirty="0">
                <a:solidFill>
                  <a:srgbClr val="1914FF"/>
                </a:solidFill>
                <a:latin typeface="Arial"/>
                <a:cs typeface="Arial"/>
              </a:rPr>
              <a:t>Analysis</a:t>
            </a:r>
            <a:r>
              <a:rPr sz="800" i="1" spc="-25" dirty="0">
                <a:solidFill>
                  <a:srgbClr val="1914FF"/>
                </a:solidFill>
                <a:latin typeface="Arial"/>
                <a:cs typeface="Arial"/>
              </a:rPr>
              <a:t> </a:t>
            </a:r>
            <a:r>
              <a:rPr sz="800" i="1" spc="-6" dirty="0">
                <a:solidFill>
                  <a:srgbClr val="1914FF"/>
                </a:solidFill>
                <a:latin typeface="Arial"/>
                <a:cs typeface="Arial"/>
              </a:rPr>
              <a:t>and</a:t>
            </a:r>
            <a:r>
              <a:rPr sz="800" i="1" spc="-25" dirty="0">
                <a:solidFill>
                  <a:srgbClr val="1914FF"/>
                </a:solidFill>
                <a:latin typeface="Arial"/>
                <a:cs typeface="Arial"/>
              </a:rPr>
              <a:t> </a:t>
            </a:r>
            <a:r>
              <a:rPr sz="800" i="1" spc="-6" dirty="0">
                <a:solidFill>
                  <a:srgbClr val="1914FF"/>
                </a:solidFill>
                <a:latin typeface="Arial"/>
                <a:cs typeface="Arial"/>
              </a:rPr>
              <a:t>Design</a:t>
            </a:r>
            <a:endParaRPr sz="800">
              <a:latin typeface="Arial"/>
              <a:cs typeface="Arial"/>
            </a:endParaRPr>
          </a:p>
        </p:txBody>
      </p:sp>
      <p:sp>
        <p:nvSpPr>
          <p:cNvPr id="7" name="object 7"/>
          <p:cNvSpPr txBox="1">
            <a:spLocks noGrp="1"/>
          </p:cNvSpPr>
          <p:nvPr>
            <p:ph type="title"/>
          </p:nvPr>
        </p:nvSpPr>
        <p:spPr>
          <a:xfrm>
            <a:off x="2013586" y="179493"/>
            <a:ext cx="2335848" cy="368452"/>
          </a:xfrm>
        </p:spPr>
        <p:txBody>
          <a:bodyPr vert="horz" tIns="14369" rtlCol="0"/>
          <a:lstStyle/>
          <a:p>
            <a:pPr marL="15965" eaLnBrk="1" fontAlgn="auto" hangingPunct="1">
              <a:spcBef>
                <a:spcPts val="113"/>
              </a:spcBef>
              <a:spcAft>
                <a:spcPts val="0"/>
              </a:spcAft>
              <a:defRPr/>
            </a:pPr>
            <a:r>
              <a:rPr spc="-38" dirty="0"/>
              <a:t>Types</a:t>
            </a:r>
            <a:r>
              <a:rPr spc="-57" dirty="0"/>
              <a:t> </a:t>
            </a:r>
            <a:r>
              <a:rPr spc="-31" dirty="0"/>
              <a:t>of</a:t>
            </a:r>
            <a:r>
              <a:rPr spc="-50" dirty="0"/>
              <a:t> </a:t>
            </a:r>
            <a:r>
              <a:rPr spc="-38" dirty="0"/>
              <a:t>Costs</a:t>
            </a:r>
          </a:p>
        </p:txBody>
      </p:sp>
      <p:sp>
        <p:nvSpPr>
          <p:cNvPr id="8" name="object 8"/>
          <p:cNvSpPr txBox="1"/>
          <p:nvPr/>
        </p:nvSpPr>
        <p:spPr>
          <a:xfrm>
            <a:off x="344488" y="587587"/>
            <a:ext cx="5669597" cy="3016942"/>
          </a:xfrm>
          <a:prstGeom prst="rect">
            <a:avLst/>
          </a:prstGeom>
        </p:spPr>
        <p:txBody>
          <a:bodyPr lIns="0" tIns="15965" rIns="0" bIns="0">
            <a:spAutoFit/>
          </a:bodyPr>
          <a:lstStyle>
            <a:lvl1pPr marL="155575" indent="-142875">
              <a:tabLst>
                <a:tab pos="155575" algn="l"/>
              </a:tabLst>
              <a:defRPr>
                <a:solidFill>
                  <a:schemeClr val="tx1"/>
                </a:solidFill>
                <a:latin typeface="Calibri" pitchFamily="34" charset="0"/>
              </a:defRPr>
            </a:lvl1pPr>
            <a:lvl2pPr marL="360363" indent="-120650">
              <a:tabLst>
                <a:tab pos="155575" algn="l"/>
              </a:tabLst>
              <a:defRPr>
                <a:solidFill>
                  <a:schemeClr val="tx1"/>
                </a:solidFill>
                <a:latin typeface="Calibri" pitchFamily="34" charset="0"/>
              </a:defRPr>
            </a:lvl2pPr>
            <a:lvl3pPr marL="1143000" indent="-228600">
              <a:tabLst>
                <a:tab pos="155575" algn="l"/>
              </a:tabLst>
              <a:defRPr>
                <a:solidFill>
                  <a:schemeClr val="tx1"/>
                </a:solidFill>
                <a:latin typeface="Calibri" pitchFamily="34" charset="0"/>
              </a:defRPr>
            </a:lvl3pPr>
            <a:lvl4pPr marL="1600200" indent="-228600">
              <a:tabLst>
                <a:tab pos="155575" algn="l"/>
              </a:tabLst>
              <a:defRPr>
                <a:solidFill>
                  <a:schemeClr val="tx1"/>
                </a:solidFill>
                <a:latin typeface="Calibri" pitchFamily="34" charset="0"/>
              </a:defRPr>
            </a:lvl4pPr>
            <a:lvl5pPr marL="2057400" indent="-228600">
              <a:tabLst>
                <a:tab pos="155575" algn="l"/>
              </a:tabLst>
              <a:defRPr>
                <a:solidFill>
                  <a:schemeClr val="tx1"/>
                </a:solidFill>
                <a:latin typeface="Calibri" pitchFamily="34" charset="0"/>
              </a:defRPr>
            </a:lvl5pPr>
            <a:lvl6pPr marL="2514600" indent="-228600" fontAlgn="base">
              <a:spcBef>
                <a:spcPct val="0"/>
              </a:spcBef>
              <a:spcAft>
                <a:spcPct val="0"/>
              </a:spcAft>
              <a:tabLst>
                <a:tab pos="155575" algn="l"/>
              </a:tabLst>
              <a:defRPr>
                <a:solidFill>
                  <a:schemeClr val="tx1"/>
                </a:solidFill>
                <a:latin typeface="Calibri" pitchFamily="34" charset="0"/>
              </a:defRPr>
            </a:lvl6pPr>
            <a:lvl7pPr marL="2971800" indent="-228600" fontAlgn="base">
              <a:spcBef>
                <a:spcPct val="0"/>
              </a:spcBef>
              <a:spcAft>
                <a:spcPct val="0"/>
              </a:spcAft>
              <a:tabLst>
                <a:tab pos="155575" algn="l"/>
              </a:tabLst>
              <a:defRPr>
                <a:solidFill>
                  <a:schemeClr val="tx1"/>
                </a:solidFill>
                <a:latin typeface="Calibri" pitchFamily="34" charset="0"/>
              </a:defRPr>
            </a:lvl7pPr>
            <a:lvl8pPr marL="3429000" indent="-228600" fontAlgn="base">
              <a:spcBef>
                <a:spcPct val="0"/>
              </a:spcBef>
              <a:spcAft>
                <a:spcPct val="0"/>
              </a:spcAft>
              <a:tabLst>
                <a:tab pos="155575" algn="l"/>
              </a:tabLst>
              <a:defRPr>
                <a:solidFill>
                  <a:schemeClr val="tx1"/>
                </a:solidFill>
                <a:latin typeface="Calibri" pitchFamily="34" charset="0"/>
              </a:defRPr>
            </a:lvl8pPr>
            <a:lvl9pPr marL="3886200" indent="-228600" fontAlgn="base">
              <a:spcBef>
                <a:spcPct val="0"/>
              </a:spcBef>
              <a:spcAft>
                <a:spcPct val="0"/>
              </a:spcAft>
              <a:tabLst>
                <a:tab pos="155575" algn="l"/>
              </a:tabLst>
              <a:defRPr>
                <a:solidFill>
                  <a:schemeClr val="tx1"/>
                </a:solidFill>
                <a:latin typeface="Calibri" pitchFamily="34" charset="0"/>
              </a:defRPr>
            </a:lvl9pPr>
          </a:lstStyle>
          <a:p>
            <a:pPr algn="just">
              <a:spcBef>
                <a:spcPts val="126"/>
              </a:spcBef>
              <a:buClr>
                <a:srgbClr val="FF0000"/>
              </a:buClr>
              <a:buFont typeface="Wingdings" pitchFamily="2" charset="2"/>
              <a:buChar char=""/>
            </a:pPr>
            <a:r>
              <a:rPr lang="en-US" sz="1500">
                <a:solidFill>
                  <a:srgbClr val="0902FF"/>
                </a:solidFill>
                <a:latin typeface="Arial MT"/>
                <a:ea typeface="Arial MT"/>
                <a:cs typeface="Arial MT"/>
              </a:rPr>
              <a:t>Project-related costs</a:t>
            </a:r>
            <a:endParaRPr lang="en-US" sz="1500">
              <a:latin typeface="Arial MT"/>
              <a:ea typeface="Arial MT"/>
              <a:cs typeface="Arial MT"/>
            </a:endParaRPr>
          </a:p>
          <a:p>
            <a:pPr lvl="1" algn="just">
              <a:buClr>
                <a:srgbClr val="FF0000"/>
              </a:buClr>
              <a:buSzPct val="92000"/>
              <a:buFont typeface="Wingdings" pitchFamily="2" charset="2"/>
              <a:buChar char=""/>
            </a:pPr>
            <a:r>
              <a:rPr lang="en-US" sz="1500">
                <a:solidFill>
                  <a:srgbClr val="0902FF"/>
                </a:solidFill>
                <a:latin typeface="Arial MT"/>
                <a:ea typeface="Arial MT"/>
                <a:cs typeface="Arial MT"/>
              </a:rPr>
              <a:t>Development and purchasing costs;</a:t>
            </a:r>
            <a:endParaRPr lang="en-US" sz="1500">
              <a:latin typeface="Arial MT"/>
              <a:ea typeface="Arial MT"/>
              <a:cs typeface="Arial MT"/>
            </a:endParaRPr>
          </a:p>
          <a:p>
            <a:pPr lvl="1" algn="just">
              <a:buClr>
                <a:srgbClr val="FF0000"/>
              </a:buClr>
              <a:buSzPct val="92000"/>
              <a:buFont typeface="Wingdings" pitchFamily="2" charset="2"/>
              <a:buChar char=""/>
            </a:pPr>
            <a:r>
              <a:rPr lang="en-US" sz="1500">
                <a:solidFill>
                  <a:srgbClr val="0902FF"/>
                </a:solidFill>
                <a:latin typeface="Arial MT"/>
                <a:ea typeface="Arial MT"/>
                <a:cs typeface="Arial MT"/>
              </a:rPr>
              <a:t>Installation, training and conversion costs.</a:t>
            </a:r>
            <a:endParaRPr lang="en-US" sz="1500">
              <a:latin typeface="Arial MT"/>
              <a:ea typeface="Arial MT"/>
              <a:cs typeface="Arial MT"/>
            </a:endParaRPr>
          </a:p>
          <a:p>
            <a:pPr algn="just">
              <a:lnSpc>
                <a:spcPts val="1791"/>
              </a:lnSpc>
              <a:buClr>
                <a:srgbClr val="FF0000"/>
              </a:buClr>
              <a:buFont typeface="Wingdings" pitchFamily="2" charset="2"/>
              <a:buChar char=""/>
            </a:pPr>
            <a:r>
              <a:rPr lang="en-US" sz="1500">
                <a:solidFill>
                  <a:srgbClr val="0902FF"/>
                </a:solidFill>
                <a:latin typeface="Arial MT"/>
                <a:ea typeface="Arial MT"/>
                <a:cs typeface="Arial MT"/>
              </a:rPr>
              <a:t>Operational costs (on-going)</a:t>
            </a:r>
            <a:endParaRPr lang="en-US" sz="1500">
              <a:latin typeface="Arial MT"/>
              <a:ea typeface="Arial MT"/>
              <a:cs typeface="Arial MT"/>
            </a:endParaRPr>
          </a:p>
          <a:p>
            <a:pPr lvl="1" algn="just">
              <a:lnSpc>
                <a:spcPts val="1791"/>
              </a:lnSpc>
              <a:buClr>
                <a:srgbClr val="FF0000"/>
              </a:buClr>
              <a:buSzPct val="92000"/>
              <a:buFont typeface="Wingdings" pitchFamily="2" charset="2"/>
              <a:buChar char=""/>
            </a:pPr>
            <a:r>
              <a:rPr lang="en-US" sz="1500">
                <a:solidFill>
                  <a:srgbClr val="0902FF"/>
                </a:solidFill>
                <a:latin typeface="Arial MT"/>
                <a:ea typeface="Arial MT"/>
                <a:cs typeface="Arial MT"/>
              </a:rPr>
              <a:t>Maintenance: hardware, software, facilities</a:t>
            </a:r>
            <a:endParaRPr lang="en-US" sz="1500">
              <a:latin typeface="Arial MT"/>
              <a:ea typeface="Arial MT"/>
              <a:cs typeface="Arial MT"/>
            </a:endParaRPr>
          </a:p>
          <a:p>
            <a:pPr lvl="1" algn="just">
              <a:buClr>
                <a:srgbClr val="FF0000"/>
              </a:buClr>
              <a:buSzPct val="92000"/>
              <a:buFont typeface="Wingdings" pitchFamily="2" charset="2"/>
              <a:buChar char=""/>
            </a:pPr>
            <a:r>
              <a:rPr lang="en-US" sz="1500">
                <a:solidFill>
                  <a:srgbClr val="0902FF"/>
                </a:solidFill>
                <a:latin typeface="Arial MT"/>
                <a:ea typeface="Arial MT"/>
                <a:cs typeface="Arial MT"/>
              </a:rPr>
              <a:t>Personnel: operation, maintenance.</a:t>
            </a:r>
            <a:endParaRPr lang="en-US" sz="1500">
              <a:latin typeface="Arial MT"/>
              <a:ea typeface="Arial MT"/>
              <a:cs typeface="Arial MT"/>
            </a:endParaRPr>
          </a:p>
          <a:p>
            <a:pPr algn="just">
              <a:buClr>
                <a:srgbClr val="FF0000"/>
              </a:buClr>
              <a:buFont typeface="Wingdings" pitchFamily="2" charset="2"/>
              <a:buChar char=""/>
            </a:pPr>
            <a:r>
              <a:rPr lang="en-US" sz="1500">
                <a:solidFill>
                  <a:srgbClr val="0902FF"/>
                </a:solidFill>
                <a:latin typeface="Arial MT"/>
                <a:ea typeface="Arial MT"/>
                <a:cs typeface="Arial MT"/>
              </a:rPr>
              <a:t>For a small business that wants to introduce a PC-based  information system, these cost categories amount to:</a:t>
            </a:r>
            <a:endParaRPr lang="en-US" sz="1500">
              <a:latin typeface="Arial MT"/>
              <a:ea typeface="Arial MT"/>
              <a:cs typeface="Arial MT"/>
            </a:endParaRPr>
          </a:p>
          <a:p>
            <a:pPr lvl="1" algn="just">
              <a:buClr>
                <a:srgbClr val="FF0000"/>
              </a:buClr>
              <a:buSzPct val="92000"/>
              <a:buFont typeface="Wingdings" pitchFamily="2" charset="2"/>
              <a:buChar char=""/>
            </a:pPr>
            <a:r>
              <a:rPr lang="en-US" sz="1500">
                <a:solidFill>
                  <a:srgbClr val="0902FF"/>
                </a:solidFill>
                <a:latin typeface="Arial MT"/>
                <a:ea typeface="Arial MT"/>
                <a:cs typeface="Arial MT"/>
              </a:rPr>
              <a:t>Project costs: purchase hardware, software, furniture;  customize software, train, install, file conversion</a:t>
            </a:r>
            <a:endParaRPr lang="en-US" sz="1500">
              <a:latin typeface="Arial MT"/>
              <a:ea typeface="Arial MT"/>
              <a:cs typeface="Arial MT"/>
            </a:endParaRPr>
          </a:p>
          <a:p>
            <a:pPr lvl="1" algn="just">
              <a:buClr>
                <a:srgbClr val="FF0000"/>
              </a:buClr>
              <a:buSzPct val="92000"/>
              <a:buFont typeface="Wingdings" pitchFamily="2" charset="2"/>
              <a:buChar char=""/>
            </a:pPr>
            <a:r>
              <a:rPr lang="en-US" sz="1500">
                <a:solidFill>
                  <a:srgbClr val="0902FF"/>
                </a:solidFill>
                <a:latin typeface="Arial MT"/>
                <a:ea typeface="Arial MT"/>
                <a:cs typeface="Arial MT"/>
              </a:rPr>
              <a:t>On-going costs: operating the system (data entry,  backups, helping users, vendors etc.), maintenance  (software) and user support, hardware and software  maintenance, supplies,...</a:t>
            </a:r>
            <a:endParaRPr lang="en-US" sz="1500">
              <a:latin typeface="Arial MT"/>
              <a:ea typeface="Arial MT"/>
              <a:cs typeface="Arial MT"/>
            </a:endParaRPr>
          </a:p>
        </p:txBody>
      </p:sp>
    </p:spTree>
    <p:extLst>
      <p:ext uri="{BB962C8B-B14F-4D97-AF65-F5344CB8AC3E}">
        <p14:creationId xmlns:p14="http://schemas.microsoft.com/office/powerpoint/2010/main" val="178007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1318</Words>
  <Application>Microsoft Office PowerPoint</Application>
  <PresentationFormat>Custom</PresentationFormat>
  <Paragraphs>176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The Feasibility Study</vt:lpstr>
      <vt:lpstr>Dimensions of Feasibility</vt:lpstr>
      <vt:lpstr>Feasibility Analysis</vt:lpstr>
      <vt:lpstr>Technical Feasibility</vt:lpstr>
      <vt:lpstr>Economic Feasibility</vt:lpstr>
      <vt:lpstr>Cost/Benefit Analysis</vt:lpstr>
      <vt:lpstr>Types of Benefits</vt:lpstr>
      <vt:lpstr>Types of Costs</vt:lpstr>
      <vt:lpstr>Economic Feasibility: Should We Build It?</vt:lpstr>
      <vt:lpstr>Cost-Benefit Analysis - Cash Flow</vt:lpstr>
      <vt:lpstr>Cost-Benefit Analysis - Cash Flow</vt:lpstr>
      <vt:lpstr>Present Value (PV)</vt:lpstr>
      <vt:lpstr>Present Value (PV)</vt:lpstr>
      <vt:lpstr>Present Value (PV)</vt:lpstr>
      <vt:lpstr>Present Value (PV)</vt:lpstr>
      <vt:lpstr>Present Value (PV)</vt:lpstr>
      <vt:lpstr>Net Present Value (NPV)</vt:lpstr>
      <vt:lpstr>Net Present Value (NPV)</vt:lpstr>
      <vt:lpstr>Net Present Value (NPV)</vt:lpstr>
      <vt:lpstr>Net Present Value (NPV)</vt:lpstr>
      <vt:lpstr>Net Present Value (NPV)</vt:lpstr>
      <vt:lpstr>Cost-Benefit Analysis - Cash Flow</vt:lpstr>
      <vt:lpstr>Return on Investment (ROI)</vt:lpstr>
      <vt:lpstr>Return on Investment (ROI)</vt:lpstr>
      <vt:lpstr>Return on Investment (ROI)</vt:lpstr>
      <vt:lpstr>Return on Investment (ROI)</vt:lpstr>
      <vt:lpstr>How is ROI Beneficial for a Business?  </vt:lpstr>
      <vt:lpstr>What are The Uses of ROI? </vt:lpstr>
      <vt:lpstr>Break Even Point (BEP)</vt:lpstr>
      <vt:lpstr>Break Even Point (BEP)</vt:lpstr>
      <vt:lpstr>Or  Break Even Point (BEP)</vt:lpstr>
      <vt:lpstr>Break Even Point (BEP)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7.Feasibility</dc:title>
  <dc:creator>jm</dc:creator>
  <cp:lastModifiedBy>Dell</cp:lastModifiedBy>
  <cp:revision>82</cp:revision>
  <dcterms:created xsi:type="dcterms:W3CDTF">2021-07-24T15:16:09Z</dcterms:created>
  <dcterms:modified xsi:type="dcterms:W3CDTF">2024-03-26T08:12:41Z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2004-02-09T00:00:00Z</vt:filetime>
  </property>
  <property fmtid="{D5CDD505-2E9C-101B-9397-08002B2CF9AE}" pid="3" name="Creator">
    <vt:lpwstr>Microsoft PowerPoint: AdobePS 8.7.3 (301)</vt:lpwstr>
  </property>
  <property fmtid="{D5CDD505-2E9C-101B-9397-08002B2CF9AE}" pid="4" name="LastSaved">
    <vt:filetime>2021-07-24T00:00:00Z</vt:filetime>
  </property>
</Properties>
</file>