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0287000" cx="18288000"/>
  <p:notesSz cx="6858000" cy="9144000"/>
  <p:embeddedFontLst>
    <p:embeddedFont>
      <p:font typeface="Raleway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iVdb7UwiFSPSUNy9ofIWt37gfs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jp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203391" y="7546824"/>
            <a:ext cx="3881218" cy="10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Kelompok 4 Akuisisi Data B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1143000" y="8094829"/>
            <a:ext cx="7315200" cy="71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5800" y="8094829"/>
            <a:ext cx="7315200" cy="71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700" y="1028700"/>
            <a:ext cx="1219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752600" y="2990437"/>
            <a:ext cx="14782800" cy="267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Analisis Sentimen Twitter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752600" y="6227481"/>
            <a:ext cx="14782800" cy="688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Algoritma : Logistics Regression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0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-437485"/>
            <a:ext cx="9775016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591215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7900" y="1505625"/>
            <a:ext cx="11441629" cy="850594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/>
        </p:nvSpPr>
        <p:spPr>
          <a:xfrm>
            <a:off x="2776968" y="391179"/>
            <a:ext cx="5031685" cy="1114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Stemming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-437485"/>
            <a:ext cx="9775016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591215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588" y="1505625"/>
            <a:ext cx="16807712" cy="811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1"/>
          <p:cNvSpPr txBox="1"/>
          <p:nvPr/>
        </p:nvSpPr>
        <p:spPr>
          <a:xfrm>
            <a:off x="2776968" y="391179"/>
            <a:ext cx="4269426" cy="1114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Labeling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0"/>
            <a:ext cx="9775016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1028700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72517" y="2158416"/>
            <a:ext cx="9831209" cy="764649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/>
          <p:nvPr/>
        </p:nvSpPr>
        <p:spPr>
          <a:xfrm>
            <a:off x="2776968" y="828665"/>
            <a:ext cx="9668910" cy="1114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Hasil Preprocessing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3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0"/>
            <a:ext cx="9775016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723900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72517" y="1927294"/>
            <a:ext cx="9009670" cy="796722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3"/>
          <p:cNvSpPr txBox="1"/>
          <p:nvPr/>
        </p:nvSpPr>
        <p:spPr>
          <a:xfrm>
            <a:off x="2776968" y="523865"/>
            <a:ext cx="9668910" cy="1114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Hasil Preprocessing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0"/>
            <a:ext cx="9775016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1028700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6">
            <a:alphaModFix/>
          </a:blip>
          <a:srcRect b="0" l="1440" r="0" t="0"/>
          <a:stretch/>
        </p:blipFill>
        <p:spPr>
          <a:xfrm>
            <a:off x="1638300" y="2411453"/>
            <a:ext cx="13696995" cy="735733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 txBox="1"/>
          <p:nvPr/>
        </p:nvSpPr>
        <p:spPr>
          <a:xfrm>
            <a:off x="2776968" y="828665"/>
            <a:ext cx="9668910" cy="1114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Hasil Preprocessing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0"/>
            <a:ext cx="9775016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1028700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7900" y="2314244"/>
            <a:ext cx="13826770" cy="716870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 txBox="1"/>
          <p:nvPr/>
        </p:nvSpPr>
        <p:spPr>
          <a:xfrm>
            <a:off x="2776968" y="828665"/>
            <a:ext cx="9668910" cy="1114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Hasil Preprocessing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0"/>
            <a:ext cx="9775016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/>
        </p:nvSpPr>
        <p:spPr>
          <a:xfrm>
            <a:off x="2776968" y="828652"/>
            <a:ext cx="5351711" cy="11144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Processing</a:t>
            </a:r>
            <a:endParaRPr/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1028700"/>
            <a:ext cx="1219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/>
        </p:nvSpPr>
        <p:spPr>
          <a:xfrm>
            <a:off x="1181100" y="2797486"/>
            <a:ext cx="15511095" cy="1704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66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processing merupakan teknik pengolahan data dari data mentah menjadi sebuah data hasil yang bermanfaat. </a:t>
            </a:r>
            <a:endParaRPr/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66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Tahapan dari Processing:</a:t>
            </a:r>
            <a:endParaRPr/>
          </a:p>
        </p:txBody>
      </p:sp>
      <p:sp>
        <p:nvSpPr>
          <p:cNvPr id="230" name="Google Shape;230;p16"/>
          <p:cNvSpPr txBox="1"/>
          <p:nvPr/>
        </p:nvSpPr>
        <p:spPr>
          <a:xfrm>
            <a:off x="1181100" y="4826583"/>
            <a:ext cx="13885724" cy="22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66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1. Mempersiapkan Data Training, Testing data</a:t>
            </a:r>
            <a:endParaRPr/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66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2. Algoritma (</a:t>
            </a:r>
            <a:r>
              <a:rPr b="1" i="0" lang="en-US" sz="3266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r>
              <a:rPr b="0" i="0" lang="en-US" sz="3266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/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66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3. Hasil Algoritma</a:t>
            </a:r>
            <a:endParaRPr/>
          </a:p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66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4. Akurasi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7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0"/>
            <a:ext cx="9775016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1028700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7"/>
          <p:cNvPicPr preferRelativeResize="0"/>
          <p:nvPr/>
        </p:nvPicPr>
        <p:blipFill rotWithShape="1">
          <a:blip r:embed="rId6">
            <a:alphaModFix/>
          </a:blip>
          <a:srcRect b="0" l="8838" r="24066" t="0"/>
          <a:stretch/>
        </p:blipFill>
        <p:spPr>
          <a:xfrm>
            <a:off x="1028700" y="3154545"/>
            <a:ext cx="15347929" cy="427674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 txBox="1"/>
          <p:nvPr/>
        </p:nvSpPr>
        <p:spPr>
          <a:xfrm>
            <a:off x="2776968" y="828665"/>
            <a:ext cx="10410852" cy="1114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Training,Testing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0"/>
            <a:ext cx="9775016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1028700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8"/>
          <p:cNvPicPr preferRelativeResize="0"/>
          <p:nvPr/>
        </p:nvPicPr>
        <p:blipFill rotWithShape="1">
          <a:blip r:embed="rId6">
            <a:alphaModFix/>
          </a:blip>
          <a:srcRect b="0" l="0" r="20771" t="0"/>
          <a:stretch/>
        </p:blipFill>
        <p:spPr>
          <a:xfrm>
            <a:off x="774416" y="3518026"/>
            <a:ext cx="16278445" cy="343799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8"/>
          <p:cNvSpPr txBox="1"/>
          <p:nvPr/>
        </p:nvSpPr>
        <p:spPr>
          <a:xfrm>
            <a:off x="2734722" y="600078"/>
            <a:ext cx="12199377" cy="2181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Hasil Training Dari Model</a:t>
            </a:r>
            <a:endParaRPr/>
          </a:p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Dan Akurasi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9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0"/>
            <a:ext cx="9775016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419100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70049" y="1333500"/>
            <a:ext cx="10726338" cy="869931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9"/>
          <p:cNvSpPr txBox="1"/>
          <p:nvPr/>
        </p:nvSpPr>
        <p:spPr>
          <a:xfrm>
            <a:off x="2892351" y="219055"/>
            <a:ext cx="8213631" cy="1114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Confusion Matrix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12500" l="0" r="0" t="1250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"/>
          <p:cNvCxnSpPr/>
          <p:nvPr/>
        </p:nvCxnSpPr>
        <p:spPr>
          <a:xfrm rot="5400000">
            <a:off x="2504629" y="5119687"/>
            <a:ext cx="8229600" cy="0"/>
          </a:xfrm>
          <a:prstGeom prst="straightConnector1">
            <a:avLst/>
          </a:prstGeom>
          <a:noFill/>
          <a:ln cap="rnd" cmpd="sng" w="47625">
            <a:solidFill>
              <a:srgbClr val="FFFFFF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96" name="Google Shape;96;p2"/>
          <p:cNvSpPr txBox="1"/>
          <p:nvPr/>
        </p:nvSpPr>
        <p:spPr>
          <a:xfrm>
            <a:off x="821925" y="4102264"/>
            <a:ext cx="5413090" cy="2181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Anggota Kelompok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700" y="1028700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7005192" y="3950038"/>
            <a:ext cx="10212224" cy="2333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0209" lvl="1" marL="820419" marR="0" rtl="0" algn="l">
              <a:lnSpc>
                <a:spcPct val="122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99"/>
              <a:buFont typeface="Arial"/>
              <a:buChar char="•"/>
            </a:pPr>
            <a:r>
              <a:rPr b="0" i="0" lang="en-US" sz="37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Daribsan - 2011523016</a:t>
            </a:r>
            <a:endParaRPr/>
          </a:p>
          <a:p>
            <a:pPr indent="-410209" lvl="1" marL="820419" marR="0" rtl="0" algn="l">
              <a:lnSpc>
                <a:spcPct val="122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99"/>
              <a:buFont typeface="Arial"/>
              <a:buChar char="•"/>
            </a:pPr>
            <a:r>
              <a:rPr b="0" i="0" lang="en-US" sz="37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Alif Abdul Rauf - 2011522024</a:t>
            </a:r>
            <a:endParaRPr/>
          </a:p>
          <a:p>
            <a:pPr indent="-410209" lvl="1" marL="820419" marR="0" rtl="0" algn="l">
              <a:lnSpc>
                <a:spcPct val="122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99"/>
              <a:buFont typeface="Arial"/>
              <a:buChar char="•"/>
            </a:pPr>
            <a:r>
              <a:rPr b="0" i="0" lang="en-US" sz="37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Faiz Abdullah - 2011522008 </a:t>
            </a:r>
            <a:endParaRPr/>
          </a:p>
          <a:p>
            <a:pPr indent="-410209" lvl="1" marL="820419" marR="0" rtl="0" algn="l">
              <a:lnSpc>
                <a:spcPct val="122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99"/>
              <a:buFont typeface="Arial"/>
              <a:buChar char="•"/>
            </a:pPr>
            <a:r>
              <a:rPr b="0" i="0" lang="en-US" sz="37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 Farhan Ananda Mirzah - 2011522022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0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0"/>
            <a:ext cx="9775016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419100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876" y="1433631"/>
            <a:ext cx="16754247" cy="741973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0"/>
          <p:cNvSpPr txBox="1"/>
          <p:nvPr/>
        </p:nvSpPr>
        <p:spPr>
          <a:xfrm>
            <a:off x="2892351" y="219055"/>
            <a:ext cx="3894509" cy="1114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Testing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1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0"/>
            <a:ext cx="9775016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1"/>
          <p:cNvSpPr txBox="1"/>
          <p:nvPr/>
        </p:nvSpPr>
        <p:spPr>
          <a:xfrm>
            <a:off x="6513835" y="4505324"/>
            <a:ext cx="5260330" cy="1400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Program</a:t>
            </a:r>
            <a:endParaRPr/>
          </a:p>
        </p:txBody>
      </p:sp>
      <p:pic>
        <p:nvPicPr>
          <p:cNvPr id="273" name="Google Shape;2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1028700"/>
            <a:ext cx="1219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2"/>
          <p:cNvPicPr preferRelativeResize="0"/>
          <p:nvPr/>
        </p:nvPicPr>
        <p:blipFill rotWithShape="1">
          <a:blip r:embed="rId3">
            <a:alphaModFix/>
          </a:blip>
          <a:srcRect b="31250" l="0" r="0" t="31249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11258550" y="6475579"/>
            <a:ext cx="7315200" cy="71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-285750" y="6475579"/>
            <a:ext cx="7315200" cy="71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8550" y="3256129"/>
            <a:ext cx="7315200" cy="71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285750" y="3256129"/>
            <a:ext cx="7315200" cy="71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4400" y="1351089"/>
            <a:ext cx="1219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 txBox="1"/>
          <p:nvPr/>
        </p:nvSpPr>
        <p:spPr>
          <a:xfrm>
            <a:off x="1028700" y="4572501"/>
            <a:ext cx="1623060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Terima Kasih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12500" l="0" r="0" t="1250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7975526" y="2682759"/>
            <a:ext cx="3085280" cy="44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Crawling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7975526" y="1820477"/>
            <a:ext cx="2153120" cy="813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9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05F2F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7975526" y="5255929"/>
            <a:ext cx="3390218" cy="44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Preprocessing 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7975526" y="4393647"/>
            <a:ext cx="2153120" cy="813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9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05F2F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7975526" y="7832801"/>
            <a:ext cx="3026135" cy="44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Processing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7975526" y="6970519"/>
            <a:ext cx="2153120" cy="813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9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05F2F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cxnSp>
        <p:nvCxnSpPr>
          <p:cNvPr id="111" name="Google Shape;111;p3"/>
          <p:cNvCxnSpPr/>
          <p:nvPr/>
        </p:nvCxnSpPr>
        <p:spPr>
          <a:xfrm rot="5400000">
            <a:off x="2504629" y="5119687"/>
            <a:ext cx="8229600" cy="0"/>
          </a:xfrm>
          <a:prstGeom prst="straightConnector1">
            <a:avLst/>
          </a:prstGeom>
          <a:noFill/>
          <a:ln cap="rnd" cmpd="sng" w="47625">
            <a:solidFill>
              <a:srgbClr val="FFFFFF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12" name="Google Shape;112;p3"/>
          <p:cNvSpPr txBox="1"/>
          <p:nvPr/>
        </p:nvSpPr>
        <p:spPr>
          <a:xfrm>
            <a:off x="1028700" y="4143475"/>
            <a:ext cx="5413090" cy="2181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Table Of Content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700" y="1028700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0"/>
            <a:ext cx="9775016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2776968" y="828652"/>
            <a:ext cx="4365947" cy="11144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Crawling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1028700" y="2176974"/>
            <a:ext cx="16230600" cy="7763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Crawling adalah proses pengambilan data yang tersedia secara online untuk umum. Proses ini dilakukan dengan mengimpor informasi atau data yang telah ditemukan ke dalam file lokal di komputer. </a:t>
            </a:r>
            <a:endParaRPr/>
          </a:p>
          <a:p>
            <a:pPr indent="0" lvl="0" marL="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Crawling dilakukan untuk ekstraksi data yang mengacu pada pengumpulan data dari worldwide web, dokumen, file, dan lain-lain</a:t>
            </a:r>
            <a:endParaRPr/>
          </a:p>
          <a:p>
            <a:pPr indent="0" lvl="0" marL="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yang kami crawling adalah tweet dengan keyword berikut:</a:t>
            </a:r>
            <a:endParaRPr/>
          </a:p>
          <a:p>
            <a:pPr indent="-280668" lvl="1" marL="561339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#ferdysambo</a:t>
            </a:r>
            <a:endParaRPr/>
          </a:p>
          <a:p>
            <a:pPr indent="-280668" lvl="1" marL="561339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#percumalaporpolisi</a:t>
            </a:r>
            <a:endParaRPr/>
          </a:p>
          <a:p>
            <a:pPr indent="-280668" lvl="1" marL="561339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BrigadirJ</a:t>
            </a:r>
            <a:endParaRPr/>
          </a:p>
          <a:p>
            <a:pPr indent="-280668" lvl="1" marL="561339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kasusbrigadirj</a:t>
            </a:r>
            <a:endParaRPr/>
          </a:p>
          <a:p>
            <a:pPr indent="-280668" lvl="1" marL="561339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oknumpolisi</a:t>
            </a:r>
            <a:endParaRPr/>
          </a:p>
          <a:p>
            <a:pPr indent="-280668" lvl="1" marL="561339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percumalapor</a:t>
            </a:r>
            <a:endParaRPr/>
          </a:p>
          <a:p>
            <a:pPr indent="-280668" lvl="1" marL="561339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PercumaLaporPolisi</a:t>
            </a:r>
            <a:endParaRPr/>
          </a:p>
          <a:p>
            <a:pPr indent="-280668" lvl="1" marL="561339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polisi</a:t>
            </a:r>
            <a:endParaRPr/>
          </a:p>
          <a:p>
            <a:pPr indent="-280668" lvl="1" marL="561339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sambo</a:t>
            </a:r>
            <a:endParaRPr/>
          </a:p>
          <a:p>
            <a:pPr indent="0" lvl="0" marL="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Dengan jumlah data awal </a:t>
            </a:r>
            <a:r>
              <a:rPr b="1" i="0" lang="en-US" sz="25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600</a:t>
            </a:r>
            <a:r>
              <a:rPr b="0" i="0" lang="en-US" sz="25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-an tweet.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700" y="1028700"/>
            <a:ext cx="1219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0"/>
            <a:ext cx="9775016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700" y="1028700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9135" y="2121390"/>
            <a:ext cx="14950293" cy="790571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2776968" y="828652"/>
            <a:ext cx="4365947" cy="11144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Crawling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0"/>
            <a:ext cx="9775016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2776968" y="828652"/>
            <a:ext cx="6998047" cy="11144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Preprocessing</a:t>
            </a:r>
            <a:endParaRPr/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1028700"/>
            <a:ext cx="1219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1181100" y="2797486"/>
            <a:ext cx="15850091" cy="685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66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preprocessing adalah teknik yang digunakan untuk mengubah data mentah menjadi data  yang berguna dan efisien dengan mengeliminasi data yang tidak sesuai.</a:t>
            </a:r>
            <a:endParaRPr/>
          </a:p>
          <a:p>
            <a:pPr indent="0" lvl="0" marL="0" marR="0" rtl="0" algn="just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66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66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Tahapan dari preprocessing :</a:t>
            </a:r>
            <a:endParaRPr/>
          </a:p>
          <a:p>
            <a:pPr indent="-352580" lvl="1" marL="705162" marR="0" rtl="0" algn="just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66"/>
              <a:buFont typeface="Arial"/>
              <a:buChar char="•"/>
            </a:pPr>
            <a:r>
              <a:rPr b="0" i="0" lang="en-US" sz="3266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Cleaning</a:t>
            </a:r>
            <a:endParaRPr/>
          </a:p>
          <a:p>
            <a:pPr indent="-352580" lvl="1" marL="705162" marR="0" rtl="0" algn="just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66"/>
              <a:buFont typeface="Arial"/>
              <a:buChar char="•"/>
            </a:pPr>
            <a:r>
              <a:rPr b="0" i="0" lang="en-US" sz="3266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Stemming</a:t>
            </a:r>
            <a:endParaRPr/>
          </a:p>
          <a:p>
            <a:pPr indent="-352580" lvl="1" marL="705162" marR="0" rtl="0" algn="just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66"/>
              <a:buFont typeface="Arial"/>
              <a:buChar char="•"/>
            </a:pPr>
            <a:r>
              <a:rPr b="0" i="0" lang="en-US" sz="3266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Tokenization</a:t>
            </a:r>
            <a:endParaRPr/>
          </a:p>
          <a:p>
            <a:pPr indent="-352580" lvl="1" marL="705162" marR="0" rtl="0" algn="just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66"/>
              <a:buFont typeface="Arial"/>
              <a:buChar char="•"/>
            </a:pPr>
            <a:r>
              <a:rPr b="0" i="0" lang="en-US" sz="3266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Stop word</a:t>
            </a:r>
            <a:endParaRPr/>
          </a:p>
          <a:p>
            <a:pPr indent="-352580" lvl="1" marL="705162" marR="0" rtl="0" algn="just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66"/>
              <a:buFont typeface="Arial"/>
              <a:buChar char="•"/>
            </a:pPr>
            <a:r>
              <a:rPr b="0" i="0" lang="en-US" sz="3266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Normalization </a:t>
            </a:r>
            <a:endParaRPr/>
          </a:p>
          <a:p>
            <a:pPr indent="-352580" lvl="1" marL="705162" marR="0" rtl="0" algn="just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66"/>
              <a:buFont typeface="Arial"/>
              <a:buChar char="•"/>
            </a:pPr>
            <a:r>
              <a:rPr b="0" i="0" lang="en-US" sz="3266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Labeling </a:t>
            </a:r>
            <a:endParaRPr/>
          </a:p>
          <a:p>
            <a:pPr indent="0" lvl="0" marL="0" marR="0" rtl="0" algn="just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66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-336515"/>
            <a:ext cx="9775016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692185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7900" y="1943110"/>
            <a:ext cx="11680559" cy="80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/>
        </p:nvSpPr>
        <p:spPr>
          <a:xfrm>
            <a:off x="2776968" y="492150"/>
            <a:ext cx="4847656" cy="1114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Cleansing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0"/>
            <a:ext cx="9775016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1028700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6968" y="2093663"/>
            <a:ext cx="11156836" cy="804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2776968" y="828665"/>
            <a:ext cx="6257252" cy="1114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Tokenization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111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 amt="15000"/>
          </a:blip>
          <a:srcRect b="4672" l="35304" r="7248" t="4672"/>
          <a:stretch/>
        </p:blipFill>
        <p:spPr>
          <a:xfrm>
            <a:off x="0" y="0"/>
            <a:ext cx="9775016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59987" y="8642725"/>
            <a:ext cx="403250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885825"/>
            <a:ext cx="121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6968" y="1943110"/>
            <a:ext cx="10999184" cy="779059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2776968" y="685790"/>
            <a:ext cx="6827458" cy="1114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1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Stop Removal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