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272"/>
    <a:srgbClr val="66FF66"/>
    <a:srgbClr val="685135"/>
    <a:srgbClr val="BDA07D"/>
    <a:srgbClr val="F5F9F9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PALEMBANG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19"/>
                <c:pt idx="1">
                  <c:v>Ilir Barat Dua</c:v>
                </c:pt>
                <c:pt idx="2">
                  <c:v>Gandus</c:v>
                </c:pt>
                <c:pt idx="3">
                  <c:v>Seberang Ulu Satu</c:v>
                </c:pt>
                <c:pt idx="4">
                  <c:v>Kertapati</c:v>
                </c:pt>
                <c:pt idx="5">
                  <c:v>Jakabaring</c:v>
                </c:pt>
                <c:pt idx="6">
                  <c:v>Seberang Ulu Dua</c:v>
                </c:pt>
                <c:pt idx="7">
                  <c:v>Plaju</c:v>
                </c:pt>
                <c:pt idx="8">
                  <c:v>Ilir Barat Satu</c:v>
                </c:pt>
                <c:pt idx="9">
                  <c:v>Bukitkecil</c:v>
                </c:pt>
                <c:pt idx="10">
                  <c:v>Ilir Timur Satu</c:v>
                </c:pt>
                <c:pt idx="11">
                  <c:v>Kemuning</c:v>
                </c:pt>
                <c:pt idx="12">
                  <c:v>Ilir Timur Dua</c:v>
                </c:pt>
                <c:pt idx="13">
                  <c:v>Kalidoni</c:v>
                </c:pt>
                <c:pt idx="14">
                  <c:v>Ilir Timur Tiga</c:v>
                </c:pt>
                <c:pt idx="15">
                  <c:v>Sako</c:v>
                </c:pt>
                <c:pt idx="16">
                  <c:v>Sematangborang</c:v>
                </c:pt>
                <c:pt idx="17">
                  <c:v>Sukarami</c:v>
                </c:pt>
                <c:pt idx="18">
                  <c:v>Alang-Alang Lebar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1">
                  <c:v>73269</c:v>
                </c:pt>
                <c:pt idx="2">
                  <c:v>65781</c:v>
                </c:pt>
                <c:pt idx="3">
                  <c:v>95251</c:v>
                </c:pt>
                <c:pt idx="4">
                  <c:v>92082</c:v>
                </c:pt>
                <c:pt idx="5">
                  <c:v>92141</c:v>
                </c:pt>
                <c:pt idx="6">
                  <c:v>107101</c:v>
                </c:pt>
                <c:pt idx="7">
                  <c:v>90735</c:v>
                </c:pt>
                <c:pt idx="8">
                  <c:v>141545</c:v>
                </c:pt>
                <c:pt idx="9">
                  <c:v>50301</c:v>
                </c:pt>
                <c:pt idx="10">
                  <c:v>79269</c:v>
                </c:pt>
                <c:pt idx="11">
                  <c:v>93998</c:v>
                </c:pt>
                <c:pt idx="12">
                  <c:v>97000</c:v>
                </c:pt>
                <c:pt idx="13">
                  <c:v>112931</c:v>
                </c:pt>
                <c:pt idx="14">
                  <c:v>84935</c:v>
                </c:pt>
                <c:pt idx="15">
                  <c:v>93326</c:v>
                </c:pt>
                <c:pt idx="16">
                  <c:v>36445</c:v>
                </c:pt>
                <c:pt idx="17">
                  <c:v>158246</c:v>
                </c:pt>
                <c:pt idx="18">
                  <c:v>98537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1-4C10-8D6F-74CFE3526A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19"/>
                <c:pt idx="1">
                  <c:v>Ilir Barat Dua</c:v>
                </c:pt>
                <c:pt idx="2">
                  <c:v>Gandus</c:v>
                </c:pt>
                <c:pt idx="3">
                  <c:v>Seberang Ulu Satu</c:v>
                </c:pt>
                <c:pt idx="4">
                  <c:v>Kertapati</c:v>
                </c:pt>
                <c:pt idx="5">
                  <c:v>Jakabaring</c:v>
                </c:pt>
                <c:pt idx="6">
                  <c:v>Seberang Ulu Dua</c:v>
                </c:pt>
                <c:pt idx="7">
                  <c:v>Plaju</c:v>
                </c:pt>
                <c:pt idx="8">
                  <c:v>Ilir Barat Satu</c:v>
                </c:pt>
                <c:pt idx="9">
                  <c:v>Bukitkecil</c:v>
                </c:pt>
                <c:pt idx="10">
                  <c:v>Ilir Timur Satu</c:v>
                </c:pt>
                <c:pt idx="11">
                  <c:v>Kemuning</c:v>
                </c:pt>
                <c:pt idx="12">
                  <c:v>Ilir Timur Dua</c:v>
                </c:pt>
                <c:pt idx="13">
                  <c:v>Kalidoni</c:v>
                </c:pt>
                <c:pt idx="14">
                  <c:v>Ilir Timur Tiga</c:v>
                </c:pt>
                <c:pt idx="15">
                  <c:v>Sako</c:v>
                </c:pt>
                <c:pt idx="16">
                  <c:v>Sematangborang</c:v>
                </c:pt>
                <c:pt idx="17">
                  <c:v>Sukarami</c:v>
                </c:pt>
                <c:pt idx="18">
                  <c:v>Alang-Alang Lebar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1">
                  <c:v>67645</c:v>
                </c:pt>
                <c:pt idx="2">
                  <c:v>72154</c:v>
                </c:pt>
                <c:pt idx="3">
                  <c:v>90914</c:v>
                </c:pt>
                <c:pt idx="4">
                  <c:v>90977</c:v>
                </c:pt>
                <c:pt idx="5">
                  <c:v>90384</c:v>
                </c:pt>
                <c:pt idx="6">
                  <c:v>100915</c:v>
                </c:pt>
                <c:pt idx="7">
                  <c:v>93739</c:v>
                </c:pt>
                <c:pt idx="8">
                  <c:v>142912</c:v>
                </c:pt>
                <c:pt idx="9">
                  <c:v>38238</c:v>
                </c:pt>
                <c:pt idx="10">
                  <c:v>67171</c:v>
                </c:pt>
                <c:pt idx="11">
                  <c:v>81255</c:v>
                </c:pt>
                <c:pt idx="12">
                  <c:v>85131</c:v>
                </c:pt>
                <c:pt idx="13">
                  <c:v>121073</c:v>
                </c:pt>
                <c:pt idx="14">
                  <c:v>74329</c:v>
                </c:pt>
                <c:pt idx="15">
                  <c:v>107724</c:v>
                </c:pt>
                <c:pt idx="16">
                  <c:v>55495</c:v>
                </c:pt>
                <c:pt idx="17">
                  <c:v>183246</c:v>
                </c:pt>
                <c:pt idx="18">
                  <c:v>104862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1-4C10-8D6F-74CFE3526A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19"/>
                <c:pt idx="1">
                  <c:v>Ilir Barat Dua</c:v>
                </c:pt>
                <c:pt idx="2">
                  <c:v>Gandus</c:v>
                </c:pt>
                <c:pt idx="3">
                  <c:v>Seberang Ulu Satu</c:v>
                </c:pt>
                <c:pt idx="4">
                  <c:v>Kertapati</c:v>
                </c:pt>
                <c:pt idx="5">
                  <c:v>Jakabaring</c:v>
                </c:pt>
                <c:pt idx="6">
                  <c:v>Seberang Ulu Dua</c:v>
                </c:pt>
                <c:pt idx="7">
                  <c:v>Plaju</c:v>
                </c:pt>
                <c:pt idx="8">
                  <c:v>Ilir Barat Satu</c:v>
                </c:pt>
                <c:pt idx="9">
                  <c:v>Bukitkecil</c:v>
                </c:pt>
                <c:pt idx="10">
                  <c:v>Ilir Timur Satu</c:v>
                </c:pt>
                <c:pt idx="11">
                  <c:v>Kemuning</c:v>
                </c:pt>
                <c:pt idx="12">
                  <c:v>Ilir Timur Dua</c:v>
                </c:pt>
                <c:pt idx="13">
                  <c:v>Kalidoni</c:v>
                </c:pt>
                <c:pt idx="14">
                  <c:v>Ilir Timur Tiga</c:v>
                </c:pt>
                <c:pt idx="15">
                  <c:v>Sako</c:v>
                </c:pt>
                <c:pt idx="16">
                  <c:v>Sematangborang</c:v>
                </c:pt>
                <c:pt idx="17">
                  <c:v>Sukarami</c:v>
                </c:pt>
                <c:pt idx="18">
                  <c:v>Alang-Alang Lebar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1">
                  <c:v>67654</c:v>
                </c:pt>
                <c:pt idx="2">
                  <c:v>75450</c:v>
                </c:pt>
                <c:pt idx="3">
                  <c:v>91697</c:v>
                </c:pt>
                <c:pt idx="4">
                  <c:v>92407</c:v>
                </c:pt>
                <c:pt idx="5">
                  <c:v>90942</c:v>
                </c:pt>
                <c:pt idx="6">
                  <c:v>100555</c:v>
                </c:pt>
                <c:pt idx="7">
                  <c:v>94207</c:v>
                </c:pt>
                <c:pt idx="8">
                  <c:v>141949</c:v>
                </c:pt>
                <c:pt idx="9">
                  <c:v>38439</c:v>
                </c:pt>
                <c:pt idx="10">
                  <c:v>65918</c:v>
                </c:pt>
                <c:pt idx="11">
                  <c:v>80380</c:v>
                </c:pt>
                <c:pt idx="12">
                  <c:v>85222</c:v>
                </c:pt>
                <c:pt idx="13">
                  <c:v>124336</c:v>
                </c:pt>
                <c:pt idx="14">
                  <c:v>72879</c:v>
                </c:pt>
                <c:pt idx="15">
                  <c:v>112633</c:v>
                </c:pt>
                <c:pt idx="16">
                  <c:v>56914</c:v>
                </c:pt>
                <c:pt idx="17">
                  <c:v>187775</c:v>
                </c:pt>
                <c:pt idx="18">
                  <c:v>106716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1-4C10-8D6F-74CFE3526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620751"/>
        <c:axId val="1975621167"/>
      </c:barChart>
      <c:catAx>
        <c:axId val="197562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621167"/>
        <c:crosses val="autoZero"/>
        <c:auto val="1"/>
        <c:lblAlgn val="ctr"/>
        <c:lblOffset val="100"/>
        <c:noMultiLvlLbl val="0"/>
      </c:catAx>
      <c:valAx>
        <c:axId val="19756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620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B8D9-6EEA-CBAB-6112-0F703EBF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2" y="300146"/>
            <a:ext cx="9972675" cy="567873"/>
          </a:xfrm>
        </p:spPr>
        <p:txBody>
          <a:bodyPr/>
          <a:lstStyle/>
          <a:p>
            <a:r>
              <a:rPr lang="en-US" sz="2800" b="1" dirty="0" err="1"/>
              <a:t>Jumlah</a:t>
            </a:r>
            <a:r>
              <a:rPr lang="en-US" sz="2800" b="1" dirty="0"/>
              <a:t> </a:t>
            </a:r>
            <a:r>
              <a:rPr lang="en-US" sz="2800" b="1" dirty="0" err="1"/>
              <a:t>penduduk</a:t>
            </a:r>
            <a:r>
              <a:rPr lang="en-US" sz="2800" b="1" dirty="0"/>
              <a:t> Palembang per-</a:t>
            </a:r>
            <a:r>
              <a:rPr lang="en-US" sz="2800" b="1" dirty="0" err="1"/>
              <a:t>kecamatan</a:t>
            </a:r>
            <a:endParaRPr lang="en-US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82D8A-5BDD-A6F5-5EE8-681AF821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E3CF321-27E2-A237-2048-C22D75D28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672039"/>
              </p:ext>
            </p:extLst>
          </p:nvPr>
        </p:nvGraphicFramePr>
        <p:xfrm>
          <a:off x="1769165" y="1215900"/>
          <a:ext cx="86536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Plus Sign 8">
            <a:extLst>
              <a:ext uri="{FF2B5EF4-FFF2-40B4-BE49-F238E27FC236}">
                <a16:creationId xmlns:a16="http://schemas.microsoft.com/office/drawing/2014/main" id="{7CD13E5D-E1C2-2903-659A-EC0A8D8D654B}"/>
              </a:ext>
            </a:extLst>
          </p:cNvPr>
          <p:cNvSpPr/>
          <p:nvPr/>
        </p:nvSpPr>
        <p:spPr>
          <a:xfrm>
            <a:off x="170417" y="183204"/>
            <a:ext cx="808383" cy="801755"/>
          </a:xfrm>
          <a:prstGeom prst="mathPlu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023C98E8-B563-3826-4BE3-959192A91ED8}"/>
              </a:ext>
            </a:extLst>
          </p:cNvPr>
          <p:cNvSpPr/>
          <p:nvPr/>
        </p:nvSpPr>
        <p:spPr>
          <a:xfrm rot="20652240">
            <a:off x="858709" y="856980"/>
            <a:ext cx="808383" cy="381357"/>
          </a:xfrm>
          <a:prstGeom prst="mathMinus">
            <a:avLst>
              <a:gd name="adj1" fmla="val 54431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69B2AD7-784C-F969-B156-9BFB30BF3E11}"/>
              </a:ext>
            </a:extLst>
          </p:cNvPr>
          <p:cNvSpPr/>
          <p:nvPr/>
        </p:nvSpPr>
        <p:spPr>
          <a:xfrm>
            <a:off x="11148590" y="196455"/>
            <a:ext cx="881667" cy="775251"/>
          </a:xfrm>
          <a:prstGeom prst="mathMultiply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vision Sign 11">
            <a:extLst>
              <a:ext uri="{FF2B5EF4-FFF2-40B4-BE49-F238E27FC236}">
                <a16:creationId xmlns:a16="http://schemas.microsoft.com/office/drawing/2014/main" id="{B5816093-2482-433A-2530-55342BCD5EC1}"/>
              </a:ext>
            </a:extLst>
          </p:cNvPr>
          <p:cNvSpPr/>
          <p:nvPr/>
        </p:nvSpPr>
        <p:spPr>
          <a:xfrm rot="20501063">
            <a:off x="10668000" y="754154"/>
            <a:ext cx="685799" cy="775251"/>
          </a:xfrm>
          <a:prstGeom prst="mathDivide">
            <a:avLst>
              <a:gd name="adj1" fmla="val 13264"/>
              <a:gd name="adj2" fmla="val 2930"/>
              <a:gd name="adj3" fmla="val 1249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2BFFF012-724B-3B52-E5FD-5C59F64A923A}"/>
              </a:ext>
            </a:extLst>
          </p:cNvPr>
          <p:cNvSpPr/>
          <p:nvPr/>
        </p:nvSpPr>
        <p:spPr>
          <a:xfrm rot="369316">
            <a:off x="170417" y="1250430"/>
            <a:ext cx="667781" cy="441122"/>
          </a:xfrm>
          <a:prstGeom prst="mathEqua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ot Equal 13">
            <a:extLst>
              <a:ext uri="{FF2B5EF4-FFF2-40B4-BE49-F238E27FC236}">
                <a16:creationId xmlns:a16="http://schemas.microsoft.com/office/drawing/2014/main" id="{937CB109-F900-D20D-C73E-B480630C2D76}"/>
              </a:ext>
            </a:extLst>
          </p:cNvPr>
          <p:cNvSpPr/>
          <p:nvPr/>
        </p:nvSpPr>
        <p:spPr>
          <a:xfrm>
            <a:off x="11291446" y="1291083"/>
            <a:ext cx="751862" cy="469579"/>
          </a:xfrm>
          <a:prstGeom prst="mathNotEqua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282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Jumlah penduduk Palembang per-kecamatan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</dc:creator>
  <cp:lastModifiedBy>al</cp:lastModifiedBy>
  <cp:revision>6</cp:revision>
  <dcterms:created xsi:type="dcterms:W3CDTF">2023-11-29T02:49:10Z</dcterms:created>
  <dcterms:modified xsi:type="dcterms:W3CDTF">2023-12-07T13:24:55Z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