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4" r:id="rId5"/>
    <p:sldId id="258" r:id="rId6"/>
    <p:sldId id="260" r:id="rId7"/>
    <p:sldId id="259"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2CC2-D66F-4B6E-A9AF-FD4FD1879789}"/>
              </a:ext>
            </a:extLst>
          </p:cNvPr>
          <p:cNvSpPr>
            <a:spLocks noGrp="1"/>
          </p:cNvSpPr>
          <p:nvPr>
            <p:ph type="ctrTitle"/>
          </p:nvPr>
        </p:nvSpPr>
        <p:spPr>
          <a:xfrm>
            <a:off x="1254968" y="942445"/>
            <a:ext cx="8825658" cy="2677648"/>
          </a:xfrm>
        </p:spPr>
        <p:txBody>
          <a:bodyPr/>
          <a:lstStyle/>
          <a:p>
            <a:pPr algn="ctr"/>
            <a:r>
              <a:rPr lang="en-US" dirty="0"/>
              <a:t>Flight with Pride!!!</a:t>
            </a:r>
            <a:br>
              <a:rPr lang="en-US" dirty="0"/>
            </a:br>
            <a:r>
              <a:rPr lang="en-US" sz="4000" dirty="0"/>
              <a:t>(Airplane Management</a:t>
            </a:r>
            <a:br>
              <a:rPr lang="en-US" sz="4000" dirty="0"/>
            </a:br>
            <a:r>
              <a:rPr lang="en-US" sz="4000" dirty="0"/>
              <a:t>System)</a:t>
            </a:r>
          </a:p>
        </p:txBody>
      </p:sp>
      <p:sp>
        <p:nvSpPr>
          <p:cNvPr id="3" name="Subtitle 2">
            <a:extLst>
              <a:ext uri="{FF2B5EF4-FFF2-40B4-BE49-F238E27FC236}">
                <a16:creationId xmlns:a16="http://schemas.microsoft.com/office/drawing/2014/main" id="{64473B26-A456-4C28-AFFA-B67D15A88B0B}"/>
              </a:ext>
            </a:extLst>
          </p:cNvPr>
          <p:cNvSpPr>
            <a:spLocks noGrp="1"/>
          </p:cNvSpPr>
          <p:nvPr>
            <p:ph type="subTitle" idx="1"/>
          </p:nvPr>
        </p:nvSpPr>
        <p:spPr>
          <a:xfrm>
            <a:off x="1154955" y="4305892"/>
            <a:ext cx="8825658" cy="1484875"/>
          </a:xfrm>
        </p:spPr>
        <p:txBody>
          <a:bodyPr>
            <a:normAutofit lnSpcReduction="10000"/>
          </a:bodyPr>
          <a:lstStyle/>
          <a:p>
            <a:pPr algn="ctr"/>
            <a:r>
              <a:rPr lang="en-US" dirty="0">
                <a:solidFill>
                  <a:schemeClr val="accent2">
                    <a:lumMod val="20000"/>
                    <a:lumOff val="80000"/>
                  </a:schemeClr>
                </a:solidFill>
              </a:rPr>
              <a:t>By: </a:t>
            </a:r>
          </a:p>
          <a:p>
            <a:pPr algn="ctr"/>
            <a:r>
              <a:rPr lang="en-US" dirty="0">
                <a:solidFill>
                  <a:schemeClr val="accent2">
                    <a:lumMod val="20000"/>
                    <a:lumOff val="80000"/>
                  </a:schemeClr>
                </a:solidFill>
              </a:rPr>
              <a:t>1)Ibad Zaidi(20K-0152)</a:t>
            </a:r>
          </a:p>
          <a:p>
            <a:pPr algn="ctr"/>
            <a:r>
              <a:rPr lang="en-US" dirty="0">
                <a:solidFill>
                  <a:schemeClr val="accent2">
                    <a:lumMod val="20000"/>
                    <a:lumOff val="80000"/>
                  </a:schemeClr>
                </a:solidFill>
              </a:rPr>
              <a:t>           2)Faraz Khuwaja(20K-0121)</a:t>
            </a:r>
          </a:p>
          <a:p>
            <a:pPr algn="ctr"/>
            <a:r>
              <a:rPr lang="en-US" dirty="0">
                <a:solidFill>
                  <a:schemeClr val="accent2">
                    <a:lumMod val="20000"/>
                    <a:lumOff val="80000"/>
                  </a:schemeClr>
                </a:solidFill>
              </a:rPr>
              <a:t>           3)Muhammad Ali(20K-0334)</a:t>
            </a:r>
          </a:p>
          <a:p>
            <a:pPr marL="342900" indent="-342900">
              <a:buAutoNum type="arabicParenR"/>
            </a:pPr>
            <a:endParaRPr lang="en-US" dirty="0"/>
          </a:p>
        </p:txBody>
      </p:sp>
    </p:spTree>
    <p:extLst>
      <p:ext uri="{BB962C8B-B14F-4D97-AF65-F5344CB8AC3E}">
        <p14:creationId xmlns:p14="http://schemas.microsoft.com/office/powerpoint/2010/main" val="85757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ED72-1D3D-4CDA-92E3-2A18A3AF818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6544821-805D-42AB-B34F-024E7FCDD8FB}"/>
              </a:ext>
            </a:extLst>
          </p:cNvPr>
          <p:cNvSpPr>
            <a:spLocks noGrp="1"/>
          </p:cNvSpPr>
          <p:nvPr>
            <p:ph idx="1"/>
          </p:nvPr>
        </p:nvSpPr>
        <p:spPr>
          <a:xfrm>
            <a:off x="1154954" y="2603499"/>
            <a:ext cx="8825659" cy="4011614"/>
          </a:xfrm>
        </p:spPr>
        <p:txBody>
          <a:bodyPr>
            <a:noAutofit/>
          </a:bodyPr>
          <a:lstStyle/>
          <a:p>
            <a:pPr marL="0" indent="0">
              <a:buNone/>
            </a:pPr>
            <a:r>
              <a:rPr lang="en-US" sz="2000" dirty="0"/>
              <a:t> This idea came up to our mind when we were actually travelling myself to Saudi  Arabia for Hajj. On approaching to even some of the most famous airline companies, we found that their methods of payment were not at all flexible and the process of generating a ticket took days. Further, their methods of data collection too seem insure to me as it included a lot of paper work instead of modern data bases. Another flaw in the airline management system that I didn’t faced but some of my relatives do face was the process of announcement which was an absolute failure as when they reached the airport for their departure, at that time they got to know that their flight will be delayed by around 8 hours. These loopholes provoked me to make a platform with my classmates to solve these flaws in the airline management system of Pakistan.</a:t>
            </a:r>
          </a:p>
        </p:txBody>
      </p:sp>
    </p:spTree>
    <p:extLst>
      <p:ext uri="{BB962C8B-B14F-4D97-AF65-F5344CB8AC3E}">
        <p14:creationId xmlns:p14="http://schemas.microsoft.com/office/powerpoint/2010/main" val="391297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3C4A86-F571-4644-BD08-681F0F82036F}"/>
              </a:ext>
            </a:extLst>
          </p:cNvPr>
          <p:cNvSpPr/>
          <p:nvPr/>
        </p:nvSpPr>
        <p:spPr>
          <a:xfrm>
            <a:off x="1964231" y="2705725"/>
            <a:ext cx="8263538" cy="1446550"/>
          </a:xfrm>
          <a:prstGeom prst="rect">
            <a:avLst/>
          </a:prstGeom>
          <a:noFill/>
        </p:spPr>
        <p:txBody>
          <a:bodyPr wrap="squar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371883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FF9D-B4F1-49C3-ADD7-CF4FEFA1115D}"/>
              </a:ext>
            </a:extLst>
          </p:cNvPr>
          <p:cNvSpPr>
            <a:spLocks noGrp="1"/>
          </p:cNvSpPr>
          <p:nvPr>
            <p:ph type="title"/>
          </p:nvPr>
        </p:nvSpPr>
        <p:spPr/>
        <p:txBody>
          <a:bodyPr/>
          <a:lstStyle/>
          <a:p>
            <a:r>
              <a:rPr lang="en-US" dirty="0"/>
              <a:t>Introduction and Overview of the project</a:t>
            </a:r>
          </a:p>
        </p:txBody>
      </p:sp>
      <p:sp>
        <p:nvSpPr>
          <p:cNvPr id="3" name="Content Placeholder 2">
            <a:extLst>
              <a:ext uri="{FF2B5EF4-FFF2-40B4-BE49-F238E27FC236}">
                <a16:creationId xmlns:a16="http://schemas.microsoft.com/office/drawing/2014/main" id="{3C476BC3-F852-423D-A016-63A94C33822E}"/>
              </a:ext>
            </a:extLst>
          </p:cNvPr>
          <p:cNvSpPr>
            <a:spLocks noGrp="1"/>
          </p:cNvSpPr>
          <p:nvPr>
            <p:ph idx="1"/>
          </p:nvPr>
        </p:nvSpPr>
        <p:spPr>
          <a:xfrm>
            <a:off x="1154954" y="2317749"/>
            <a:ext cx="8825659" cy="4340225"/>
          </a:xfrm>
        </p:spPr>
        <p:txBody>
          <a:bodyPr>
            <a:normAutofit lnSpcReduction="10000"/>
          </a:bodyPr>
          <a:lstStyle/>
          <a:p>
            <a:r>
              <a:rPr lang="en-US" dirty="0"/>
              <a:t>Flight with pride, an airline management system is a step towards improving the airline facility of Pakistan both for the users and airline companies.</a:t>
            </a:r>
          </a:p>
          <a:p>
            <a:r>
              <a:rPr lang="en-US" dirty="0"/>
              <a:t> For users, this development will make the air ticket purchasing procedure much simpler and secure. </a:t>
            </a:r>
          </a:p>
          <a:p>
            <a:r>
              <a:rPr lang="en-US" dirty="0"/>
              <a:t>Users will be able to view their travelling history through this application in an efficient way and would be able to avail discounts for certain events. </a:t>
            </a:r>
          </a:p>
          <a:p>
            <a:r>
              <a:rPr lang="en-US" dirty="0"/>
              <a:t>For airline companies, this application will help them in communicating with their passengers much effectively through our feature of “making  announcements”. </a:t>
            </a:r>
          </a:p>
          <a:p>
            <a:r>
              <a:rPr lang="en-US" dirty="0"/>
              <a:t>Moreover, the process of payment would become much efficient using digitalized payment methods. </a:t>
            </a:r>
          </a:p>
          <a:p>
            <a:r>
              <a:rPr lang="en-US" dirty="0"/>
              <a:t>Further, the process of generating tickets will become much quicker using this application.</a:t>
            </a:r>
          </a:p>
        </p:txBody>
      </p:sp>
    </p:spTree>
    <p:extLst>
      <p:ext uri="{BB962C8B-B14F-4D97-AF65-F5344CB8AC3E}">
        <p14:creationId xmlns:p14="http://schemas.microsoft.com/office/powerpoint/2010/main" val="16984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9953-97CF-4340-9DDD-4E8274A829CC}"/>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9B98528E-68F1-4EAD-9971-227BDD723FCD}"/>
              </a:ext>
            </a:extLst>
          </p:cNvPr>
          <p:cNvSpPr>
            <a:spLocks noGrp="1"/>
          </p:cNvSpPr>
          <p:nvPr>
            <p:ph idx="1"/>
          </p:nvPr>
        </p:nvSpPr>
        <p:spPr/>
        <p:txBody>
          <a:bodyPr/>
          <a:lstStyle/>
          <a:p>
            <a:r>
              <a:rPr lang="en-US" dirty="0"/>
              <a:t>Admin</a:t>
            </a:r>
          </a:p>
          <a:p>
            <a:r>
              <a:rPr lang="en-US" dirty="0"/>
              <a:t>User</a:t>
            </a:r>
          </a:p>
          <a:p>
            <a:r>
              <a:rPr lang="en-US" dirty="0"/>
              <a:t>Bank account</a:t>
            </a:r>
          </a:p>
          <a:p>
            <a:r>
              <a:rPr lang="en-US" dirty="0"/>
              <a:t>Airline</a:t>
            </a:r>
          </a:p>
          <a:p>
            <a:r>
              <a:rPr lang="en-US" dirty="0"/>
              <a:t>Flight(inherit by Airline)</a:t>
            </a:r>
          </a:p>
          <a:p>
            <a:r>
              <a:rPr lang="en-US" dirty="0"/>
              <a:t>Ticket</a:t>
            </a:r>
          </a:p>
          <a:p>
            <a:r>
              <a:rPr lang="en-US" dirty="0"/>
              <a:t>Menu(abstract class)</a:t>
            </a:r>
          </a:p>
        </p:txBody>
      </p:sp>
    </p:spTree>
    <p:extLst>
      <p:ext uri="{BB962C8B-B14F-4D97-AF65-F5344CB8AC3E}">
        <p14:creationId xmlns:p14="http://schemas.microsoft.com/office/powerpoint/2010/main" val="317319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A33-2FA4-408A-8A3A-8C90F23095C4}"/>
              </a:ext>
            </a:extLst>
          </p:cNvPr>
          <p:cNvSpPr>
            <a:spLocks noGrp="1"/>
          </p:cNvSpPr>
          <p:nvPr>
            <p:ph type="title"/>
          </p:nvPr>
        </p:nvSpPr>
        <p:spPr/>
        <p:txBody>
          <a:bodyPr/>
          <a:lstStyle/>
          <a:p>
            <a:r>
              <a:rPr lang="en-US" dirty="0"/>
              <a:t>Object interaction diagram</a:t>
            </a:r>
          </a:p>
        </p:txBody>
      </p:sp>
      <p:pic>
        <p:nvPicPr>
          <p:cNvPr id="5" name="Content Placeholder 4">
            <a:extLst>
              <a:ext uri="{FF2B5EF4-FFF2-40B4-BE49-F238E27FC236}">
                <a16:creationId xmlns:a16="http://schemas.microsoft.com/office/drawing/2014/main" id="{018F246D-A880-4ED3-88BC-68B1EF426BE8}"/>
              </a:ext>
            </a:extLst>
          </p:cNvPr>
          <p:cNvPicPr>
            <a:picLocks noGrp="1" noChangeAspect="1"/>
          </p:cNvPicPr>
          <p:nvPr>
            <p:ph idx="1"/>
          </p:nvPr>
        </p:nvPicPr>
        <p:blipFill>
          <a:blip r:embed="rId2"/>
          <a:stretch>
            <a:fillRect/>
          </a:stretch>
        </p:blipFill>
        <p:spPr>
          <a:xfrm>
            <a:off x="4407830" y="3983565"/>
            <a:ext cx="1882050" cy="2903734"/>
          </a:xfrm>
        </p:spPr>
      </p:pic>
      <p:pic>
        <p:nvPicPr>
          <p:cNvPr id="7" name="Picture 6">
            <a:extLst>
              <a:ext uri="{FF2B5EF4-FFF2-40B4-BE49-F238E27FC236}">
                <a16:creationId xmlns:a16="http://schemas.microsoft.com/office/drawing/2014/main" id="{DDACBBFB-D00D-4813-9148-BB926044B447}"/>
              </a:ext>
            </a:extLst>
          </p:cNvPr>
          <p:cNvPicPr>
            <a:picLocks noChangeAspect="1"/>
          </p:cNvPicPr>
          <p:nvPr/>
        </p:nvPicPr>
        <p:blipFill>
          <a:blip r:embed="rId3"/>
          <a:stretch>
            <a:fillRect/>
          </a:stretch>
        </p:blipFill>
        <p:spPr>
          <a:xfrm>
            <a:off x="4953839" y="1189202"/>
            <a:ext cx="3724278" cy="2483578"/>
          </a:xfrm>
          <a:prstGeom prst="rect">
            <a:avLst/>
          </a:prstGeom>
        </p:spPr>
      </p:pic>
      <p:pic>
        <p:nvPicPr>
          <p:cNvPr id="9" name="Picture 8">
            <a:extLst>
              <a:ext uri="{FF2B5EF4-FFF2-40B4-BE49-F238E27FC236}">
                <a16:creationId xmlns:a16="http://schemas.microsoft.com/office/drawing/2014/main" id="{8BC2123E-D3DD-4FB7-AE0F-E925F79936E6}"/>
              </a:ext>
            </a:extLst>
          </p:cNvPr>
          <p:cNvPicPr>
            <a:picLocks noChangeAspect="1"/>
          </p:cNvPicPr>
          <p:nvPr/>
        </p:nvPicPr>
        <p:blipFill>
          <a:blip r:embed="rId4"/>
          <a:stretch>
            <a:fillRect/>
          </a:stretch>
        </p:blipFill>
        <p:spPr>
          <a:xfrm>
            <a:off x="287710" y="2187211"/>
            <a:ext cx="2390775" cy="2667000"/>
          </a:xfrm>
          <a:prstGeom prst="rect">
            <a:avLst/>
          </a:prstGeom>
        </p:spPr>
      </p:pic>
      <p:pic>
        <p:nvPicPr>
          <p:cNvPr id="11" name="Picture 10">
            <a:extLst>
              <a:ext uri="{FF2B5EF4-FFF2-40B4-BE49-F238E27FC236}">
                <a16:creationId xmlns:a16="http://schemas.microsoft.com/office/drawing/2014/main" id="{8FC71BB0-E29B-4A7E-A6E2-E9A2D8EC9E8A}"/>
              </a:ext>
            </a:extLst>
          </p:cNvPr>
          <p:cNvPicPr>
            <a:picLocks noChangeAspect="1"/>
          </p:cNvPicPr>
          <p:nvPr/>
        </p:nvPicPr>
        <p:blipFill>
          <a:blip r:embed="rId5"/>
          <a:stretch>
            <a:fillRect/>
          </a:stretch>
        </p:blipFill>
        <p:spPr>
          <a:xfrm>
            <a:off x="8678117" y="3867150"/>
            <a:ext cx="2476500" cy="2667000"/>
          </a:xfrm>
          <a:prstGeom prst="rect">
            <a:avLst/>
          </a:prstGeom>
        </p:spPr>
      </p:pic>
      <p:cxnSp>
        <p:nvCxnSpPr>
          <p:cNvPr id="13" name="Straight Arrow Connector 12">
            <a:extLst>
              <a:ext uri="{FF2B5EF4-FFF2-40B4-BE49-F238E27FC236}">
                <a16:creationId xmlns:a16="http://schemas.microsoft.com/office/drawing/2014/main" id="{A44D2B3E-D17C-4E5D-ABF3-B4E0C229A0C9}"/>
              </a:ext>
            </a:extLst>
          </p:cNvPr>
          <p:cNvCxnSpPr/>
          <p:nvPr/>
        </p:nvCxnSpPr>
        <p:spPr>
          <a:xfrm flipV="1">
            <a:off x="2678485" y="2671763"/>
            <a:ext cx="2107828" cy="6143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F76AF54-1B6B-440B-ABFF-F7BF0F7429D0}"/>
              </a:ext>
            </a:extLst>
          </p:cNvPr>
          <p:cNvCxnSpPr>
            <a:cxnSpLocks/>
          </p:cNvCxnSpPr>
          <p:nvPr/>
        </p:nvCxnSpPr>
        <p:spPr>
          <a:xfrm flipH="1" flipV="1">
            <a:off x="2678485" y="4854211"/>
            <a:ext cx="1436315" cy="10301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AE3439-E324-4718-9408-F3C3083FA31C}"/>
              </a:ext>
            </a:extLst>
          </p:cNvPr>
          <p:cNvCxnSpPr>
            <a:cxnSpLocks/>
          </p:cNvCxnSpPr>
          <p:nvPr/>
        </p:nvCxnSpPr>
        <p:spPr>
          <a:xfrm flipV="1">
            <a:off x="5678300" y="3170948"/>
            <a:ext cx="611580" cy="92514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E9F7740-6067-4A1F-954A-6052B28DC1B6}"/>
              </a:ext>
            </a:extLst>
          </p:cNvPr>
          <p:cNvCxnSpPr>
            <a:cxnSpLocks/>
          </p:cNvCxnSpPr>
          <p:nvPr/>
        </p:nvCxnSpPr>
        <p:spPr>
          <a:xfrm>
            <a:off x="7843838" y="2990850"/>
            <a:ext cx="1223966" cy="16097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C8AB08-54CF-41AD-ABF4-3912907F1AE8}"/>
              </a:ext>
            </a:extLst>
          </p:cNvPr>
          <p:cNvCxnSpPr>
            <a:cxnSpLocks/>
          </p:cNvCxnSpPr>
          <p:nvPr/>
        </p:nvCxnSpPr>
        <p:spPr>
          <a:xfrm flipH="1">
            <a:off x="6346048" y="5052302"/>
            <a:ext cx="2332069" cy="14834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736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A0E2-9342-43BF-B41A-5F49A21D52F4}"/>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6F6CF6C6-8410-424E-A20B-41AB892EA7D9}"/>
              </a:ext>
            </a:extLst>
          </p:cNvPr>
          <p:cNvSpPr>
            <a:spLocks noGrp="1"/>
          </p:cNvSpPr>
          <p:nvPr>
            <p:ph idx="1"/>
          </p:nvPr>
        </p:nvSpPr>
        <p:spPr>
          <a:xfrm>
            <a:off x="960991" y="2340264"/>
            <a:ext cx="8825659" cy="1483591"/>
          </a:xfrm>
        </p:spPr>
        <p:txBody>
          <a:bodyPr/>
          <a:lstStyle/>
          <a:p>
            <a:r>
              <a:rPr lang="en-US" b="1" i="0" dirty="0">
                <a:solidFill>
                  <a:srgbClr val="202124"/>
                </a:solidFill>
                <a:effectLst/>
                <a:latin typeface="arial" panose="020B0604020202020204" pitchFamily="34" charset="0"/>
              </a:rPr>
              <a:t> In object-oriented computer programming languages, the notion of encapsulation (or OOP Encapsulation) refers to the bundling of data, along with the methods that operate on that data, into a single unit.</a:t>
            </a:r>
            <a:endParaRPr lang="en-US" b="1" dirty="0"/>
          </a:p>
        </p:txBody>
      </p:sp>
      <p:pic>
        <p:nvPicPr>
          <p:cNvPr id="10" name="Picture 9">
            <a:extLst>
              <a:ext uri="{FF2B5EF4-FFF2-40B4-BE49-F238E27FC236}">
                <a16:creationId xmlns:a16="http://schemas.microsoft.com/office/drawing/2014/main" id="{CE6289DF-CC41-4E8D-90A9-3E64B9DD1029}"/>
              </a:ext>
            </a:extLst>
          </p:cNvPr>
          <p:cNvPicPr>
            <a:picLocks noChangeAspect="1"/>
          </p:cNvPicPr>
          <p:nvPr/>
        </p:nvPicPr>
        <p:blipFill>
          <a:blip r:embed="rId2"/>
          <a:stretch>
            <a:fillRect/>
          </a:stretch>
        </p:blipFill>
        <p:spPr>
          <a:xfrm>
            <a:off x="1154954" y="3412544"/>
            <a:ext cx="3253558" cy="320992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5890CC92-AE48-46C0-BE6C-AF78D0D4B78C}"/>
              </a:ext>
            </a:extLst>
          </p:cNvPr>
          <p:cNvPicPr>
            <a:picLocks noChangeAspect="1"/>
          </p:cNvPicPr>
          <p:nvPr/>
        </p:nvPicPr>
        <p:blipFill>
          <a:blip r:embed="rId3"/>
          <a:stretch>
            <a:fillRect/>
          </a:stretch>
        </p:blipFill>
        <p:spPr>
          <a:xfrm>
            <a:off x="5521448" y="3338726"/>
            <a:ext cx="5276850" cy="33575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958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772C-F324-4187-BAB8-F6884E722691}"/>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CD78AE34-A1CF-4095-89C6-FDAA1B235150}"/>
              </a:ext>
            </a:extLst>
          </p:cNvPr>
          <p:cNvSpPr>
            <a:spLocks noGrp="1"/>
          </p:cNvSpPr>
          <p:nvPr>
            <p:ph idx="1"/>
          </p:nvPr>
        </p:nvSpPr>
        <p:spPr>
          <a:xfrm>
            <a:off x="1154954" y="2603500"/>
            <a:ext cx="8825659" cy="825500"/>
          </a:xfrm>
        </p:spPr>
        <p:txBody>
          <a:bodyPr/>
          <a:lstStyle/>
          <a:p>
            <a:r>
              <a:rPr lang="en-US" b="1" i="0" dirty="0">
                <a:solidFill>
                  <a:srgbClr val="273239"/>
                </a:solidFill>
                <a:effectLst/>
                <a:latin typeface="urw-din"/>
              </a:rPr>
              <a:t> </a:t>
            </a:r>
            <a:r>
              <a:rPr lang="en-US" sz="2000" b="1" i="0" dirty="0">
                <a:solidFill>
                  <a:srgbClr val="273239"/>
                </a:solidFill>
                <a:effectLst/>
                <a:latin typeface="urw-din"/>
              </a:rPr>
              <a:t>Data abstraction refers to providing only essential information about the data to the outside world, hiding the background details or implementation.</a:t>
            </a:r>
            <a:endParaRPr lang="en-US" sz="2000" b="1" dirty="0"/>
          </a:p>
        </p:txBody>
      </p:sp>
      <p:pic>
        <p:nvPicPr>
          <p:cNvPr id="5" name="Picture 4">
            <a:extLst>
              <a:ext uri="{FF2B5EF4-FFF2-40B4-BE49-F238E27FC236}">
                <a16:creationId xmlns:a16="http://schemas.microsoft.com/office/drawing/2014/main" id="{885C5820-7C9D-48B1-8C29-1B378904B925}"/>
              </a:ext>
            </a:extLst>
          </p:cNvPr>
          <p:cNvPicPr>
            <a:picLocks noChangeAspect="1"/>
          </p:cNvPicPr>
          <p:nvPr/>
        </p:nvPicPr>
        <p:blipFill>
          <a:blip r:embed="rId2"/>
          <a:stretch>
            <a:fillRect/>
          </a:stretch>
        </p:blipFill>
        <p:spPr>
          <a:xfrm>
            <a:off x="311149" y="3564080"/>
            <a:ext cx="3800475" cy="257781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591872F-5303-4323-8584-BF3A2FB72441}"/>
              </a:ext>
            </a:extLst>
          </p:cNvPr>
          <p:cNvPicPr>
            <a:picLocks noChangeAspect="1"/>
          </p:cNvPicPr>
          <p:nvPr/>
        </p:nvPicPr>
        <p:blipFill>
          <a:blip r:embed="rId3"/>
          <a:stretch>
            <a:fillRect/>
          </a:stretch>
        </p:blipFill>
        <p:spPr>
          <a:xfrm>
            <a:off x="4434259" y="3564080"/>
            <a:ext cx="2562225" cy="284797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D1AA820-1A23-43EF-A3E6-A79DDA1C878C}"/>
              </a:ext>
            </a:extLst>
          </p:cNvPr>
          <p:cNvPicPr>
            <a:picLocks noChangeAspect="1"/>
          </p:cNvPicPr>
          <p:nvPr/>
        </p:nvPicPr>
        <p:blipFill>
          <a:blip r:embed="rId4"/>
          <a:stretch>
            <a:fillRect/>
          </a:stretch>
        </p:blipFill>
        <p:spPr>
          <a:xfrm>
            <a:off x="7319119" y="3308206"/>
            <a:ext cx="4772604" cy="3390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682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75AB-C665-4B78-87D2-6717CBB1079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6965944-749D-4898-A2C3-3063605C5F0C}"/>
              </a:ext>
            </a:extLst>
          </p:cNvPr>
          <p:cNvSpPr>
            <a:spLocks noGrp="1"/>
          </p:cNvSpPr>
          <p:nvPr>
            <p:ph idx="1"/>
          </p:nvPr>
        </p:nvSpPr>
        <p:spPr>
          <a:xfrm>
            <a:off x="1154954" y="2603500"/>
            <a:ext cx="8825659" cy="1054100"/>
          </a:xfrm>
        </p:spPr>
        <p:txBody>
          <a:bodyPr>
            <a:normAutofit/>
          </a:bodyPr>
          <a:lstStyle/>
          <a:p>
            <a:r>
              <a:rPr lang="en-US" sz="2400" b="1" i="0" dirty="0">
                <a:solidFill>
                  <a:srgbClr val="273239"/>
                </a:solidFill>
                <a:effectLst/>
                <a:latin typeface="urw-din"/>
              </a:rPr>
              <a:t>The capability of a class to derive properties and characteristics from another class is called Inheritance.</a:t>
            </a:r>
            <a:endParaRPr lang="en-US" sz="2400" b="1" dirty="0"/>
          </a:p>
        </p:txBody>
      </p:sp>
      <p:pic>
        <p:nvPicPr>
          <p:cNvPr id="5" name="Picture 4">
            <a:extLst>
              <a:ext uri="{FF2B5EF4-FFF2-40B4-BE49-F238E27FC236}">
                <a16:creationId xmlns:a16="http://schemas.microsoft.com/office/drawing/2014/main" id="{4FC0488E-A9FC-44DF-B651-9976A92386AA}"/>
              </a:ext>
            </a:extLst>
          </p:cNvPr>
          <p:cNvPicPr>
            <a:picLocks noChangeAspect="1"/>
          </p:cNvPicPr>
          <p:nvPr/>
        </p:nvPicPr>
        <p:blipFill>
          <a:blip r:embed="rId2"/>
          <a:stretch>
            <a:fillRect/>
          </a:stretch>
        </p:blipFill>
        <p:spPr>
          <a:xfrm>
            <a:off x="749299" y="3600450"/>
            <a:ext cx="2924175" cy="325755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600041A-93D4-42E3-9C4F-FA76F9EF09D2}"/>
              </a:ext>
            </a:extLst>
          </p:cNvPr>
          <p:cNvPicPr>
            <a:picLocks noChangeAspect="1"/>
          </p:cNvPicPr>
          <p:nvPr/>
        </p:nvPicPr>
        <p:blipFill>
          <a:blip r:embed="rId3"/>
          <a:stretch>
            <a:fillRect/>
          </a:stretch>
        </p:blipFill>
        <p:spPr>
          <a:xfrm>
            <a:off x="4272395" y="3600450"/>
            <a:ext cx="3314700" cy="31623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B600DC9-1CCA-4C44-BE81-C49B66C97A74}"/>
              </a:ext>
            </a:extLst>
          </p:cNvPr>
          <p:cNvPicPr>
            <a:picLocks noChangeAspect="1"/>
          </p:cNvPicPr>
          <p:nvPr/>
        </p:nvPicPr>
        <p:blipFill>
          <a:blip r:embed="rId4"/>
          <a:stretch>
            <a:fillRect/>
          </a:stretch>
        </p:blipFill>
        <p:spPr>
          <a:xfrm>
            <a:off x="8635254" y="3685309"/>
            <a:ext cx="2562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305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85CE-87D9-4B47-8B55-BFD0E070C7DC}"/>
              </a:ext>
            </a:extLst>
          </p:cNvPr>
          <p:cNvSpPr>
            <a:spLocks noGrp="1"/>
          </p:cNvSpPr>
          <p:nvPr>
            <p:ph type="title"/>
          </p:nvPr>
        </p:nvSpPr>
        <p:spPr>
          <a:xfrm>
            <a:off x="1154954" y="973668"/>
            <a:ext cx="8761413" cy="984826"/>
          </a:xfrm>
        </p:spPr>
        <p:txBody>
          <a:bodyPr/>
          <a:lstStyle/>
          <a:p>
            <a:r>
              <a:rPr lang="en-US" dirty="0"/>
              <a:t>POLMERISATION STATIC(FUNCTION OVERLOADING)</a:t>
            </a:r>
          </a:p>
        </p:txBody>
      </p:sp>
      <p:sp>
        <p:nvSpPr>
          <p:cNvPr id="3" name="Content Placeholder 2">
            <a:extLst>
              <a:ext uri="{FF2B5EF4-FFF2-40B4-BE49-F238E27FC236}">
                <a16:creationId xmlns:a16="http://schemas.microsoft.com/office/drawing/2014/main" id="{88483757-60B9-42BB-833D-30E5BE9BF987}"/>
              </a:ext>
            </a:extLst>
          </p:cNvPr>
          <p:cNvSpPr>
            <a:spLocks noGrp="1"/>
          </p:cNvSpPr>
          <p:nvPr>
            <p:ph idx="1"/>
          </p:nvPr>
        </p:nvSpPr>
        <p:spPr>
          <a:xfrm>
            <a:off x="1154954" y="2603500"/>
            <a:ext cx="8825659" cy="984827"/>
          </a:xfrm>
        </p:spPr>
        <p:txBody>
          <a:bodyPr>
            <a:normAutofit/>
          </a:bodyPr>
          <a:lstStyle/>
          <a:p>
            <a:r>
              <a:rPr lang="en-US" sz="2400" b="1" i="0" dirty="0">
                <a:solidFill>
                  <a:srgbClr val="273239"/>
                </a:solidFill>
                <a:effectLst/>
                <a:latin typeface="urw-din"/>
              </a:rPr>
              <a:t>Polymorphism is the ability of any data to be processed in more than one form</a:t>
            </a:r>
            <a:endParaRPr lang="en-US" sz="2400" b="1" dirty="0"/>
          </a:p>
        </p:txBody>
      </p:sp>
      <p:pic>
        <p:nvPicPr>
          <p:cNvPr id="7" name="Picture 6">
            <a:extLst>
              <a:ext uri="{FF2B5EF4-FFF2-40B4-BE49-F238E27FC236}">
                <a16:creationId xmlns:a16="http://schemas.microsoft.com/office/drawing/2014/main" id="{CA1D4B55-FBDD-4EB2-9F4E-C64909BEAE4A}"/>
              </a:ext>
            </a:extLst>
          </p:cNvPr>
          <p:cNvPicPr>
            <a:picLocks noChangeAspect="1"/>
          </p:cNvPicPr>
          <p:nvPr/>
        </p:nvPicPr>
        <p:blipFill>
          <a:blip r:embed="rId2"/>
          <a:stretch>
            <a:fillRect/>
          </a:stretch>
        </p:blipFill>
        <p:spPr>
          <a:xfrm>
            <a:off x="411740" y="3824624"/>
            <a:ext cx="6962775" cy="255539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702F35E-9E28-4637-B6B0-423F1181B204}"/>
              </a:ext>
            </a:extLst>
          </p:cNvPr>
          <p:cNvPicPr>
            <a:picLocks noChangeAspect="1"/>
          </p:cNvPicPr>
          <p:nvPr/>
        </p:nvPicPr>
        <p:blipFill>
          <a:blip r:embed="rId3"/>
          <a:stretch>
            <a:fillRect/>
          </a:stretch>
        </p:blipFill>
        <p:spPr>
          <a:xfrm>
            <a:off x="7654203" y="3852333"/>
            <a:ext cx="3838575" cy="2552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045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4C-A184-4F72-B172-0272CECF03ED}"/>
              </a:ext>
            </a:extLst>
          </p:cNvPr>
          <p:cNvSpPr>
            <a:spLocks noGrp="1"/>
          </p:cNvSpPr>
          <p:nvPr>
            <p:ph type="title"/>
          </p:nvPr>
        </p:nvSpPr>
        <p:spPr/>
        <p:txBody>
          <a:bodyPr/>
          <a:lstStyle/>
          <a:p>
            <a:r>
              <a:rPr lang="en-US" dirty="0"/>
              <a:t>POLMERISATION STATIC(FUNCTION OVERRIDDING)</a:t>
            </a:r>
          </a:p>
        </p:txBody>
      </p:sp>
      <p:sp>
        <p:nvSpPr>
          <p:cNvPr id="3" name="Content Placeholder 2">
            <a:extLst>
              <a:ext uri="{FF2B5EF4-FFF2-40B4-BE49-F238E27FC236}">
                <a16:creationId xmlns:a16="http://schemas.microsoft.com/office/drawing/2014/main" id="{D9E0C63B-B0B3-4F53-B335-19667B3E9438}"/>
              </a:ext>
            </a:extLst>
          </p:cNvPr>
          <p:cNvSpPr>
            <a:spLocks noGrp="1"/>
          </p:cNvSpPr>
          <p:nvPr>
            <p:ph idx="1"/>
          </p:nvPr>
        </p:nvSpPr>
        <p:spPr>
          <a:xfrm>
            <a:off x="1154954" y="2603500"/>
            <a:ext cx="8825659" cy="825500"/>
          </a:xfrm>
        </p:spPr>
        <p:txBody>
          <a:bodyPr/>
          <a:lstStyle/>
          <a:p>
            <a:r>
              <a:rPr lang="en-US" dirty="0"/>
              <a:t>Function overriding means using a function of same signature in two different classes.</a:t>
            </a:r>
          </a:p>
        </p:txBody>
      </p:sp>
      <p:pic>
        <p:nvPicPr>
          <p:cNvPr id="5" name="Picture 4">
            <a:extLst>
              <a:ext uri="{FF2B5EF4-FFF2-40B4-BE49-F238E27FC236}">
                <a16:creationId xmlns:a16="http://schemas.microsoft.com/office/drawing/2014/main" id="{EC4843D2-631E-4F2A-BE56-5ABF34852066}"/>
              </a:ext>
            </a:extLst>
          </p:cNvPr>
          <p:cNvPicPr>
            <a:picLocks noChangeAspect="1"/>
          </p:cNvPicPr>
          <p:nvPr/>
        </p:nvPicPr>
        <p:blipFill>
          <a:blip r:embed="rId2"/>
          <a:stretch>
            <a:fillRect/>
          </a:stretch>
        </p:blipFill>
        <p:spPr>
          <a:xfrm>
            <a:off x="879330" y="3312968"/>
            <a:ext cx="5362575" cy="33909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663F478-0F66-4A68-B581-A1A4CE8ABC3B}"/>
              </a:ext>
            </a:extLst>
          </p:cNvPr>
          <p:cNvPicPr>
            <a:picLocks noChangeAspect="1"/>
          </p:cNvPicPr>
          <p:nvPr/>
        </p:nvPicPr>
        <p:blipFill>
          <a:blip r:embed="rId3"/>
          <a:stretch>
            <a:fillRect/>
          </a:stretch>
        </p:blipFill>
        <p:spPr>
          <a:xfrm>
            <a:off x="6376555" y="3265343"/>
            <a:ext cx="5562600" cy="3438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4249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{25A8E14D-5A49-4D10-A152-455D1D2FFF00}tf02900722</Template>
  <TotalTime>158</TotalTime>
  <Words>475</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Century Gothic</vt:lpstr>
      <vt:lpstr>urw-din</vt:lpstr>
      <vt:lpstr>Wingdings 3</vt:lpstr>
      <vt:lpstr>Ion Boardroom</vt:lpstr>
      <vt:lpstr>Flight with Pride!!! (Airplane Management System)</vt:lpstr>
      <vt:lpstr>Introduction and Overview of the project</vt:lpstr>
      <vt:lpstr>List of Objects</vt:lpstr>
      <vt:lpstr>Object interaction diagram</vt:lpstr>
      <vt:lpstr>Encapsulation</vt:lpstr>
      <vt:lpstr>Abstraction</vt:lpstr>
      <vt:lpstr>Inheritance</vt:lpstr>
      <vt:lpstr>POLMERISATION STATIC(FUNCTION OVERLOADING)</vt:lpstr>
      <vt:lpstr>POLMERISATION STATIC(FUNCTION OVERRIDDING)</vt:lpstr>
      <vt:lpstr>Motivation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with Pride!!! (Airplane Management System)</dc:title>
  <dc:creator>ma4293975@gmail.com</dc:creator>
  <cp:lastModifiedBy>ma4293975@gmail.com</cp:lastModifiedBy>
  <cp:revision>18</cp:revision>
  <dcterms:created xsi:type="dcterms:W3CDTF">2021-06-01T18:41:18Z</dcterms:created>
  <dcterms:modified xsi:type="dcterms:W3CDTF">2021-06-02T04:58:08Z</dcterms:modified>
</cp:coreProperties>
</file>