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veat" panose="020B0604020202020204" charset="0"/>
      <p:regular r:id="rId14"/>
      <p:bold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3PIZXGoz/xHwFnkI5fBZHvuOT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51CC1-3028-49FD-B4C5-9AA79F48F3EF}">
  <a:tblStyle styleId="{8DC51CC1-3028-49FD-B4C5-9AA79F48F3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0f473a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b0f473a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aa2f0979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g1caa2f0979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aa2f097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caa2f097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aa2f097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caa2f097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58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bef0d69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bef0d69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f652a1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97f652a1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0f473a2b8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b0f473a2b8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caa2f09792_0_1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8287"/>
              </a:buClr>
              <a:buSzPts val="3300"/>
              <a:buFont typeface="Roboto"/>
              <a:buNone/>
              <a:defRPr b="1">
                <a:solidFill>
                  <a:srgbClr val="46828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caa2f09792_0_1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1caa2f09792_0_119"/>
          <p:cNvSpPr txBox="1">
            <a:spLocks noGrp="1"/>
          </p:cNvSpPr>
          <p:nvPr>
            <p:ph type="dt" idx="10"/>
          </p:nvPr>
        </p:nvSpPr>
        <p:spPr>
          <a:xfrm>
            <a:off x="624888" y="47427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caa2f09792_0_1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caa2f09792_0_1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ClaimSertifSCDataAnalysisNov2023" TargetMode="External"/><Relationship Id="rId4" Type="http://schemas.openxmlformats.org/officeDocument/2006/relationships/hyperlink" Target="https://www.youtube.com/watch?v=WiEAaM9B1v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1b0f473a2b8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b0f473a2b8_0_57"/>
          <p:cNvSpPr txBox="1">
            <a:spLocks noGrp="1"/>
          </p:cNvSpPr>
          <p:nvPr>
            <p:ph type="title"/>
          </p:nvPr>
        </p:nvSpPr>
        <p:spPr>
          <a:xfrm>
            <a:off x="236400" y="342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>
                <a:solidFill>
                  <a:srgbClr val="36949B"/>
                </a:solidFill>
              </a:rPr>
              <a:t>Petunjuk Pengerjaan</a:t>
            </a:r>
            <a:endParaRPr/>
          </a:p>
        </p:txBody>
      </p:sp>
      <p:sp>
        <p:nvSpPr>
          <p:cNvPr id="63" name="Google Shape;63;g1b0f473a2b8_0_57"/>
          <p:cNvSpPr txBox="1">
            <a:spLocks noGrp="1"/>
          </p:cNvSpPr>
          <p:nvPr>
            <p:ph type="body" idx="1"/>
          </p:nvPr>
        </p:nvSpPr>
        <p:spPr>
          <a:xfrm>
            <a:off x="236400" y="1103625"/>
            <a:ext cx="8671200" cy="3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9"/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Dokumen ini memang </a:t>
            </a:r>
            <a:r>
              <a:rPr lang="id"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tidak open access untuk edit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maka </a:t>
            </a:r>
            <a:r>
              <a:rPr lang="id"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download lah file ini lalu kerjakanlah pada device masing-masing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dengan cara </a:t>
            </a:r>
            <a:r>
              <a:rPr lang="id" sz="1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klik file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pada pojok kiri, </a:t>
            </a:r>
            <a:r>
              <a:rPr lang="id" sz="1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 download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id" sz="1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pilihlah Microsoft Powerpoint .pptx. Untuk mengerjakan, perhatikan perintah dibawah ini: </a:t>
            </a:r>
            <a:endParaRPr sz="12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 rangkuman untuk materi yang kamu pelajari hari ini pada slide 3, jika tidak cukup, boleh kamu tambahkan slide. Recording kelas :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https://www.youtube.com/watch?v=WiEAaM9B1vc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Bacalah perintah soal pada slide 4 dan perhatikanlah data yang tersedia. Rapikanlah data yang ada sesuai dengan arahan tutor pada slide 5.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8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Uploadlah hasil pekerjaanmu pada template ini di salah satu atau lebih media sosialmu (linkedin/twitter/instagram feeds/facebook/lainnya). Yang di upload boleh berupa file ppt maupun file screenshot dari file ini dari slide 2-6. Usahakan postinganmu tidak hilang dalam 24 Jam. Buatlah caption semenarik mungkin, jangan lupa tag myskill.id dan gunakan hashtag #learnatmyskill.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8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postingan social mediamu bisa kamu input di </a:t>
            </a:r>
            <a:r>
              <a:rPr lang="id" sz="12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https://bit.ly/ClaimSertifSCDataAnalysisNov2023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maksimal pada hari Sabtu, 18 November 2023 pukul 23:59 WIB, link tersebut diisi sebagai absen dan sebagai cara kamu untuk mendapatkan sertifikat nantinya (sertifikat maksimal akan dikirim di grup kelas Short Class pada H+7).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caa2f09792_0_60"/>
          <p:cNvPicPr preferRelativeResize="0"/>
          <p:nvPr/>
        </p:nvPicPr>
        <p:blipFill rotWithShape="1">
          <a:blip r:embed="rId3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caa2f09792_0_60"/>
          <p:cNvSpPr txBox="1"/>
          <p:nvPr/>
        </p:nvSpPr>
        <p:spPr>
          <a:xfrm>
            <a:off x="2902325" y="406300"/>
            <a:ext cx="4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2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caa2f09792_0_60"/>
          <p:cNvSpPr txBox="1"/>
          <p:nvPr/>
        </p:nvSpPr>
        <p:spPr>
          <a:xfrm>
            <a:off x="2971725" y="2997225"/>
            <a:ext cx="6005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 : (Nama Kamu)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1caa2f09792_0_60"/>
          <p:cNvSpPr txBox="1"/>
          <p:nvPr/>
        </p:nvSpPr>
        <p:spPr>
          <a:xfrm>
            <a:off x="2826125" y="1747813"/>
            <a:ext cx="600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id" sz="5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 Practice</a:t>
            </a:r>
            <a:endParaRPr sz="5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g1caa2f09792_0_60"/>
          <p:cNvCxnSpPr/>
          <p:nvPr/>
        </p:nvCxnSpPr>
        <p:spPr>
          <a:xfrm>
            <a:off x="2971725" y="4105447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g1caa2f09792_0_60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caa2f09792_0_60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id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1caa2f09792_0_60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caa2f09792_0_60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caa2f09792_0_60"/>
          <p:cNvSpPr/>
          <p:nvPr/>
        </p:nvSpPr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1caa2f09792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3425" y="186750"/>
            <a:ext cx="684150" cy="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caa2f09792_0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caa2f09792_0_60"/>
          <p:cNvSpPr txBox="1"/>
          <p:nvPr/>
        </p:nvSpPr>
        <p:spPr>
          <a:xfrm>
            <a:off x="3619500" y="1703225"/>
            <a:ext cx="5588100" cy="1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id"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Science Introduction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caa2f09792_0_60"/>
          <p:cNvSpPr txBox="1"/>
          <p:nvPr/>
        </p:nvSpPr>
        <p:spPr>
          <a:xfrm>
            <a:off x="3563525" y="10042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Short Class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g1caa2f09792_0_60"/>
          <p:cNvSpPr txBox="1"/>
          <p:nvPr/>
        </p:nvSpPr>
        <p:spPr>
          <a:xfrm>
            <a:off x="3619500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</a:t>
            </a: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Alifa Azwadina Fuad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g1caa2f09792_0_60"/>
          <p:cNvSpPr txBox="1"/>
          <p:nvPr/>
        </p:nvSpPr>
        <p:spPr>
          <a:xfrm>
            <a:off x="3639125" y="44046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caa2f09792_1_0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89" name="Google Shape;89;g1caa2f09792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caa2f09792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caa2f09792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g1caa2f09792_1_0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3" name="Google Shape;93;g1caa2f09792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caa2f09792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caa2f09792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caa2f09792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caa2f09792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caa2f09792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caa2f09792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caa2f09792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caa2f09792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1caa2f09792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3" name="Google Shape;103;g1caa2f09792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caa2f09792_1_0"/>
          <p:cNvSpPr txBox="1"/>
          <p:nvPr/>
        </p:nvSpPr>
        <p:spPr>
          <a:xfrm>
            <a:off x="359325" y="3928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g1caa2f09792_1_0"/>
          <p:cNvGraphicFramePr/>
          <p:nvPr>
            <p:extLst>
              <p:ext uri="{D42A27DB-BD31-4B8C-83A1-F6EECF244321}">
                <p14:modId xmlns:p14="http://schemas.microsoft.com/office/powerpoint/2010/main" val="2007479467"/>
              </p:ext>
            </p:extLst>
          </p:nvPr>
        </p:nvGraphicFramePr>
        <p:xfrm>
          <a:off x="175375" y="1038579"/>
          <a:ext cx="8913478" cy="4190910"/>
        </p:xfrm>
        <a:graphic>
          <a:graphicData uri="http://schemas.openxmlformats.org/drawingml/2006/table">
            <a:tbl>
              <a:tblPr>
                <a:noFill/>
                <a:tableStyleId>{8DC51CC1-3028-49FD-B4C5-9AA79F48F3EF}</a:tableStyleId>
              </a:tblPr>
              <a:tblGrid>
                <a:gridCol w="11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 Belajar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Pengenalan Data </a:t>
                      </a:r>
                      <a:r>
                        <a:rPr lang="id" sz="1000" i="1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Science</a:t>
                      </a:r>
                      <a:endParaRPr sz="1000" i="1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dirty="0">
                          <a:latin typeface="+mj-lt"/>
                        </a:rPr>
                        <a:t>Data Science </a:t>
                      </a:r>
                      <a:r>
                        <a:rPr lang="en-ID" sz="1000" dirty="0" err="1">
                          <a:latin typeface="+mj-lt"/>
                        </a:rPr>
                        <a:t>merupakan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disiplin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ilmu</a:t>
                      </a:r>
                      <a:r>
                        <a:rPr lang="en-ID" sz="1000" dirty="0">
                          <a:latin typeface="+mj-lt"/>
                        </a:rPr>
                        <a:t> yang </a:t>
                      </a:r>
                      <a:r>
                        <a:rPr lang="en-ID" sz="1000" dirty="0" err="1">
                          <a:latin typeface="+mj-lt"/>
                        </a:rPr>
                        <a:t>menggabungkan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keterampilan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dari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berbagai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bidang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seperti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statistika</a:t>
                      </a:r>
                      <a:r>
                        <a:rPr lang="en-ID" sz="1000" dirty="0">
                          <a:latin typeface="+mj-lt"/>
                        </a:rPr>
                        <a:t>, </a:t>
                      </a:r>
                      <a:r>
                        <a:rPr lang="en-ID" sz="1000" dirty="0" err="1">
                          <a:latin typeface="+mj-lt"/>
                        </a:rPr>
                        <a:t>matematika</a:t>
                      </a:r>
                      <a:r>
                        <a:rPr lang="en-ID" sz="1000" dirty="0">
                          <a:latin typeface="+mj-lt"/>
                        </a:rPr>
                        <a:t>, dan </a:t>
                      </a:r>
                      <a:r>
                        <a:rPr lang="en-ID" sz="1000" dirty="0" err="1">
                          <a:latin typeface="+mj-lt"/>
                        </a:rPr>
                        <a:t>pemrograman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untuk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menganalisis</a:t>
                      </a:r>
                      <a:r>
                        <a:rPr lang="en-ID" sz="1000" dirty="0">
                          <a:latin typeface="+mj-lt"/>
                        </a:rPr>
                        <a:t> dan </a:t>
                      </a:r>
                      <a:r>
                        <a:rPr lang="en-ID" sz="1000" dirty="0" err="1">
                          <a:latin typeface="+mj-lt"/>
                        </a:rPr>
                        <a:t>mengekstraksi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wawasan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dari</a:t>
                      </a:r>
                      <a:r>
                        <a:rPr lang="en-ID" sz="1000" dirty="0">
                          <a:latin typeface="+mj-lt"/>
                        </a:rPr>
                        <a:t> data. </a:t>
                      </a:r>
                      <a:r>
                        <a:rPr lang="en-ID" sz="1000" dirty="0" err="1">
                          <a:latin typeface="+mj-lt"/>
                        </a:rPr>
                        <a:t>Tujuannya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adalah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untuk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membuat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keputusan</a:t>
                      </a:r>
                      <a:r>
                        <a:rPr lang="en-ID" sz="1000" dirty="0">
                          <a:latin typeface="+mj-lt"/>
                        </a:rPr>
                        <a:t> yang </a:t>
                      </a:r>
                      <a:r>
                        <a:rPr lang="en-ID" sz="1000" dirty="0" err="1">
                          <a:latin typeface="+mj-lt"/>
                        </a:rPr>
                        <a:t>lebih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baik</a:t>
                      </a:r>
                      <a:r>
                        <a:rPr lang="en-ID" sz="1000" dirty="0">
                          <a:latin typeface="+mj-lt"/>
                        </a:rPr>
                        <a:t>, </a:t>
                      </a:r>
                      <a:r>
                        <a:rPr lang="en-ID" sz="1000" dirty="0" err="1">
                          <a:latin typeface="+mj-lt"/>
                        </a:rPr>
                        <a:t>memahami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pola</a:t>
                      </a:r>
                      <a:r>
                        <a:rPr lang="en-ID" sz="1000" dirty="0">
                          <a:latin typeface="+mj-lt"/>
                        </a:rPr>
                        <a:t>, dan </a:t>
                      </a:r>
                      <a:r>
                        <a:rPr lang="en-ID" sz="1000" dirty="0" err="1">
                          <a:latin typeface="+mj-lt"/>
                        </a:rPr>
                        <a:t>memecahkan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masalah</a:t>
                      </a:r>
                      <a:r>
                        <a:rPr lang="en-ID" sz="1000" dirty="0">
                          <a:latin typeface="+mj-lt"/>
                        </a:rPr>
                        <a:t> </a:t>
                      </a:r>
                      <a:r>
                        <a:rPr lang="en-ID" sz="1000" dirty="0" err="1">
                          <a:latin typeface="+mj-lt"/>
                        </a:rPr>
                        <a:t>kompleks</a:t>
                      </a:r>
                      <a:r>
                        <a:rPr lang="en-ID" sz="1000" dirty="0">
                          <a:latin typeface="+mj-lt"/>
                        </a:rPr>
                        <a:t>.</a:t>
                      </a:r>
                      <a:endParaRPr sz="1000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2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Mengumpulkan dan Menyimpan Data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000" u="none" strike="noStrike" cap="none" dirty="0">
                          <a:latin typeface="+mj-lt"/>
                          <a:ea typeface="Roboto"/>
                          <a:sym typeface="Roboto"/>
                        </a:rPr>
                        <a:t> Menyiapkan Data</a:t>
                      </a:r>
                      <a:endParaRPr sz="1000" u="none" strike="noStrike" cap="none" dirty="0">
                        <a:latin typeface="+mj-lt"/>
                        <a:ea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Mengumpulkan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Identifikasi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Sumber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Tentukan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sumber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relevan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tujuan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analisis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Pilih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Metode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Pengumpulan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Pilih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metode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seperti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survei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observasi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eksperimen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sesuai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kebutuhan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3. Desain Alat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Pengumpulan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 Buat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pertanyaan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instrumen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pengumpulan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sesuai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variabel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diamati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Lakukan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Pengumpulan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Kumpulkan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akurat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konsisten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Verifikasi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Kualitas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</a:t>
                      </a:r>
                      <a:r>
                        <a:rPr lang="id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Periksa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kualitas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memastikan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ketepatan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kelengkapan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perbaiki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kesalahan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ditemukan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id-ID" sz="1000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id-ID" sz="1000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Menyimpan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Pilih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Format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Penyimpanan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Tentukan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format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penyimpanan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sesuai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seperti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spreadsheet, database, CSV,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JSON.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2. Buat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Struktur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yang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Jelas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Tetapkan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struktur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kolom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tipe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yang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konsisten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3. Buat Backup Data: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Rutin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buat backup data dan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simpan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salinan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di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lokasi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aman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Gunakan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Kode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Unik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ID: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Identifikasi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setiap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entitas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kode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unik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ID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pelacakan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efisien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Dokumentasikan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Metadata: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Catat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metadata,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termasuk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definisi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variabel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, unit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pengukuran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, dan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informasi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lain yang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mendukung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pemahaman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6.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Atur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Izin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Akses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Lindungi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sensitif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mengatur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tingkat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akses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sesuai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kebijakan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keamanan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7.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Rencanakan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Struktur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Penyimpanan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: Jika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menggunakan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database,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susun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skema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indeks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cermat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meningkatkan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kinerja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ID" sz="1100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g1caa2f09792_1_0"/>
          <p:cNvSpPr txBox="1"/>
          <p:nvPr/>
        </p:nvSpPr>
        <p:spPr>
          <a:xfrm>
            <a:off x="427475" y="16782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Short Class Data Science Introduction</a:t>
            </a:r>
            <a:endParaRPr sz="150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caa2f09792_1_0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89" name="Google Shape;89;g1caa2f09792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caa2f09792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caa2f09792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g1caa2f09792_1_0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3" name="Google Shape;93;g1caa2f09792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caa2f09792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caa2f09792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caa2f09792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caa2f09792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caa2f09792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caa2f09792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caa2f09792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caa2f09792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1caa2f09792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3" name="Google Shape;103;g1caa2f09792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caa2f09792_1_0"/>
          <p:cNvSpPr txBox="1"/>
          <p:nvPr/>
        </p:nvSpPr>
        <p:spPr>
          <a:xfrm>
            <a:off x="359325" y="3928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g1caa2f09792_1_0"/>
          <p:cNvGraphicFramePr/>
          <p:nvPr>
            <p:extLst>
              <p:ext uri="{D42A27DB-BD31-4B8C-83A1-F6EECF244321}">
                <p14:modId xmlns:p14="http://schemas.microsoft.com/office/powerpoint/2010/main" val="2261240233"/>
              </p:ext>
            </p:extLst>
          </p:nvPr>
        </p:nvGraphicFramePr>
        <p:xfrm>
          <a:off x="67082" y="1017200"/>
          <a:ext cx="9009831" cy="4084260"/>
        </p:xfrm>
        <a:graphic>
          <a:graphicData uri="http://schemas.openxmlformats.org/drawingml/2006/table">
            <a:tbl>
              <a:tblPr>
                <a:noFill/>
                <a:tableStyleId>{8DC51CC1-3028-49FD-B4C5-9AA79F48F3EF}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 Belajar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Menyiapkan Data</a:t>
                      </a:r>
                      <a:endParaRPr sz="11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Langkah2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Menyiapkan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id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Pemahaman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Menganalisis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memahami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karakteristiknya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termasuk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variabel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ada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format data,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potensi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isu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seperti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missing value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duplikasi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2. Handling Missing Value: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Mengatasi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missing value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metode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sesuai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seperti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pengisian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nilai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rata-rata, median,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menggunakan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model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prediktif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3. Handling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Duplikasi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Menghilangkan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mengelola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duplikasi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memastikan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integritas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keakuratan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hasil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analisis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Menggunakan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ID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Unik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lang="id-ID" sz="1000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Menambahkan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identifikasi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unik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(ID) pada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setiap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entitas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memudahkan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referensi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pengelolaan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Mengatasi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Tipe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Menyesuaikan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tipe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setiap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variabel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termasuk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mengubah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menjadi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format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numerik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diperlukan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6.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Mengatasi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Inconsistent Format: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Menyelaraskan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format data agar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seragam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seperti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format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tanggal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mata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uang,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unit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pengukuran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7. Data Normalization: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Melakukan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normalisasi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diperlukan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terutama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memiliki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skala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berbeda-beda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8.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Dokumentasi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Metadata: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Dokumentasikan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metadata,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termasuk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definisi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variabel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, format data,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informasi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penting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lainnya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9. Backup Data: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Melakukan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backup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secara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teratur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mencegah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kehilangan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informasi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memastikan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keamanan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10.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Pengaturan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Izin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Akses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Menetapkan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tingkat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izin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akses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sesuai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dengan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kebijakan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keamanan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melindungi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ID" sz="1000" u="none" strike="noStrike" cap="none" dirty="0" err="1">
                          <a:latin typeface="+mj-lt"/>
                          <a:ea typeface="Roboto"/>
                          <a:cs typeface="Roboto"/>
                          <a:sym typeface="Roboto"/>
                        </a:rPr>
                        <a:t>sensitif</a:t>
                      </a:r>
                      <a:r>
                        <a:rPr lang="en-ID" sz="1000" u="none" strike="noStrike" cap="none" dirty="0">
                          <a:latin typeface="+mj-lt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Google Shape;107;g1caa2f09792_1_0"/>
          <p:cNvSpPr txBox="1"/>
          <p:nvPr/>
        </p:nvSpPr>
        <p:spPr>
          <a:xfrm>
            <a:off x="427475" y="16782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Short Class Data Science Introduction</a:t>
            </a:r>
            <a:endParaRPr sz="150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5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9bef0d6977_0_0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113" name="Google Shape;113;g29bef0d6977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9bef0d6977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29bef0d6977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29bef0d6977_0_0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117" name="Google Shape;117;g29bef0d6977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29bef0d6977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29bef0d6977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9bef0d6977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9bef0d6977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9bef0d6977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9bef0d6977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9bef0d6977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9bef0d6977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29bef0d6977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7" name="Google Shape;127;g29bef0d697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9bef0d6977_0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29bef0d6977_0_0"/>
          <p:cNvSpPr txBox="1"/>
          <p:nvPr/>
        </p:nvSpPr>
        <p:spPr>
          <a:xfrm>
            <a:off x="359325" y="1760438"/>
            <a:ext cx="3291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Simaklah tabel </a:t>
            </a:r>
            <a:r>
              <a:rPr lang="id" sz="1200" dirty="0">
                <a:latin typeface="Roboto"/>
                <a:ea typeface="Roboto"/>
                <a:cs typeface="Roboto"/>
                <a:sym typeface="Roboto"/>
              </a:rPr>
              <a:t>di samping,</a:t>
            </a:r>
            <a:r>
              <a:rPr lang="id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lalu siapkanlah data tersebut menggunakan materi yang sudah dijelaskan, yakni mencakup menghilangkan duplikasi data, menggunakan ID unik, membuat data menjadi homogen, menyesuaikan tipe data, dan mengatasi </a:t>
            </a:r>
            <a:r>
              <a:rPr lang="id" sz="1200" b="0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missing value</a:t>
            </a:r>
            <a:r>
              <a:rPr lang="id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0" name="Google Shape;130;g29bef0d6977_0_0"/>
          <p:cNvGraphicFramePr/>
          <p:nvPr>
            <p:extLst>
              <p:ext uri="{D42A27DB-BD31-4B8C-83A1-F6EECF244321}">
                <p14:modId xmlns:p14="http://schemas.microsoft.com/office/powerpoint/2010/main" val="2921350127"/>
              </p:ext>
            </p:extLst>
          </p:nvPr>
        </p:nvGraphicFramePr>
        <p:xfrm>
          <a:off x="3854600" y="954600"/>
          <a:ext cx="5024650" cy="3520110"/>
        </p:xfrm>
        <a:graphic>
          <a:graphicData uri="http://schemas.openxmlformats.org/drawingml/2006/table">
            <a:tbl>
              <a:tblPr>
                <a:noFill/>
                <a:tableStyleId>{8DC51CC1-3028-49FD-B4C5-9AA79F48F3EF}</a:tableStyleId>
              </a:tblPr>
              <a:tblGrid>
                <a:gridCol w="115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d"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Nama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d"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Umur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Tinggi Badan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Negara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Teresa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“23”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165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Belgia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“20”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Patricia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“18”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181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Prancis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Michelle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“22”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172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SG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Anggun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“21”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156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Indonesia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Michelle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“22”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172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SG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“25”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Kanada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Timothy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“29”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180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Timothy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“29”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180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Airlangga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“20”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97f652a1e7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39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97f652a1e7_0_8"/>
          <p:cNvSpPr txBox="1">
            <a:spLocks noGrp="1"/>
          </p:cNvSpPr>
          <p:nvPr>
            <p:ph type="title"/>
          </p:nvPr>
        </p:nvSpPr>
        <p:spPr>
          <a:xfrm>
            <a:off x="311700" y="40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 dirty="0">
                <a:solidFill>
                  <a:srgbClr val="36949B"/>
                </a:solidFill>
              </a:rPr>
              <a:t>Hasil Persiapan Data</a:t>
            </a:r>
            <a:endParaRPr dirty="0"/>
          </a:p>
        </p:txBody>
      </p:sp>
      <p:sp>
        <p:nvSpPr>
          <p:cNvPr id="137" name="Google Shape;137;g297f652a1e7_0_8"/>
          <p:cNvSpPr txBox="1"/>
          <p:nvPr/>
        </p:nvSpPr>
        <p:spPr>
          <a:xfrm>
            <a:off x="275075" y="16782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Short Class Data Science Introduction</a:t>
            </a:r>
            <a:endParaRPr sz="150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97f652a1e7_0_8"/>
          <p:cNvSpPr txBox="1"/>
          <p:nvPr/>
        </p:nvSpPr>
        <p:spPr>
          <a:xfrm>
            <a:off x="90311" y="1037650"/>
            <a:ext cx="3594957" cy="417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/>
            <a:r>
              <a:rPr lang="en-ID" sz="1100" dirty="0" err="1"/>
              <a:t>Penjelasan</a:t>
            </a:r>
            <a:r>
              <a:rPr lang="en-ID" sz="1100" dirty="0"/>
              <a:t> </a:t>
            </a:r>
            <a:r>
              <a:rPr lang="en-ID" sz="1100" dirty="0" err="1"/>
              <a:t>perubahan</a:t>
            </a:r>
            <a:r>
              <a:rPr lang="en-ID" sz="1100" dirty="0"/>
              <a:t>:</a:t>
            </a:r>
          </a:p>
          <a:p>
            <a:pPr rtl="0"/>
            <a:br>
              <a:rPr lang="en-ID" sz="1100" dirty="0"/>
            </a:br>
            <a:endParaRPr lang="en-ID" sz="1100" dirty="0"/>
          </a:p>
          <a:p>
            <a:pPr marL="228600" indent="-228600" rtl="0">
              <a:buAutoNum type="arabicPeriod"/>
            </a:pPr>
            <a:r>
              <a:rPr lang="en-ID" sz="1100" b="1" dirty="0" err="1"/>
              <a:t>Menghilangkan</a:t>
            </a:r>
            <a:r>
              <a:rPr lang="en-ID" sz="1100" b="1" dirty="0"/>
              <a:t> </a:t>
            </a:r>
            <a:r>
              <a:rPr lang="en-ID" sz="1100" b="1" dirty="0" err="1"/>
              <a:t>Duplikasi</a:t>
            </a:r>
            <a:r>
              <a:rPr lang="en-ID" sz="1100" b="1" dirty="0"/>
              <a:t> Data:</a:t>
            </a:r>
            <a:r>
              <a:rPr lang="en-ID" sz="1100" dirty="0"/>
              <a:t> </a:t>
            </a:r>
            <a:endParaRPr lang="id-ID" sz="1100" dirty="0"/>
          </a:p>
          <a:p>
            <a:pPr rtl="0"/>
            <a:r>
              <a:rPr lang="en-ID" sz="1100" dirty="0" err="1"/>
              <a:t>Duplikasi</a:t>
            </a:r>
            <a:r>
              <a:rPr lang="en-ID" sz="1100" dirty="0"/>
              <a:t> </a:t>
            </a:r>
            <a:r>
              <a:rPr lang="en-ID" sz="1100" dirty="0" err="1"/>
              <a:t>nama</a:t>
            </a:r>
            <a:r>
              <a:rPr lang="en-ID" sz="1100" dirty="0"/>
              <a:t> "Michelle" </a:t>
            </a:r>
            <a:r>
              <a:rPr lang="id-ID" sz="1100" dirty="0"/>
              <a:t>dan “Timothy” </a:t>
            </a:r>
            <a:r>
              <a:rPr lang="en-ID" sz="1100" dirty="0" err="1"/>
              <a:t>dihapus</a:t>
            </a:r>
            <a:r>
              <a:rPr lang="en-ID" sz="1100" dirty="0"/>
              <a:t>, </a:t>
            </a:r>
            <a:r>
              <a:rPr lang="en-ID" sz="1100" dirty="0" err="1"/>
              <a:t>sehingga</a:t>
            </a:r>
            <a:r>
              <a:rPr lang="en-ID" sz="1100" dirty="0"/>
              <a:t> </a:t>
            </a:r>
            <a:r>
              <a:rPr lang="en-ID" sz="1100" dirty="0" err="1"/>
              <a:t>hanya</a:t>
            </a:r>
            <a:r>
              <a:rPr lang="en-ID" sz="1100" dirty="0"/>
              <a:t> </a:t>
            </a:r>
            <a:r>
              <a:rPr lang="en-ID" sz="1100" dirty="0" err="1"/>
              <a:t>ada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baris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nama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.</a:t>
            </a:r>
          </a:p>
          <a:p>
            <a:pPr marL="228600" indent="-228600" rtl="0">
              <a:buAutoNum type="arabicPeriod" startAt="2"/>
            </a:pPr>
            <a:r>
              <a:rPr lang="en-ID" sz="1100" b="1" dirty="0" err="1"/>
              <a:t>Menggunakan</a:t>
            </a:r>
            <a:r>
              <a:rPr lang="en-ID" sz="1100" b="1" dirty="0"/>
              <a:t> ID </a:t>
            </a:r>
            <a:r>
              <a:rPr lang="en-ID" sz="1100" b="1" dirty="0" err="1"/>
              <a:t>Unik</a:t>
            </a:r>
            <a:r>
              <a:rPr lang="en-ID" sz="1100" b="1" dirty="0"/>
              <a:t>:</a:t>
            </a:r>
            <a:r>
              <a:rPr lang="en-ID" sz="1100" dirty="0"/>
              <a:t> </a:t>
            </a:r>
            <a:endParaRPr lang="id-ID" sz="1100" dirty="0"/>
          </a:p>
          <a:p>
            <a:pPr rtl="0"/>
            <a:r>
              <a:rPr lang="en-ID" sz="1100" dirty="0" err="1"/>
              <a:t>Menambahkan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ID </a:t>
            </a:r>
            <a:r>
              <a:rPr lang="en-ID" sz="1100" dirty="0" err="1"/>
              <a:t>sebagai</a:t>
            </a:r>
            <a:r>
              <a:rPr lang="en-ID" sz="1100" dirty="0"/>
              <a:t> identifier </a:t>
            </a:r>
            <a:r>
              <a:rPr lang="en-ID" sz="1100" dirty="0" err="1"/>
              <a:t>unik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entitas</a:t>
            </a:r>
            <a:r>
              <a:rPr lang="en-ID" sz="1100" dirty="0"/>
              <a:t>.</a:t>
            </a:r>
          </a:p>
          <a:p>
            <a:pPr rtl="0"/>
            <a:r>
              <a:rPr lang="en-ID" sz="1100" dirty="0"/>
              <a:t>3. </a:t>
            </a:r>
            <a:r>
              <a:rPr lang="en-ID" sz="1100" b="1" dirty="0" err="1"/>
              <a:t>Membuat</a:t>
            </a:r>
            <a:r>
              <a:rPr lang="en-ID" sz="1100" b="1" dirty="0"/>
              <a:t> Data </a:t>
            </a:r>
            <a:r>
              <a:rPr lang="en-ID" sz="1100" b="1" dirty="0" err="1"/>
              <a:t>Menjadi</a:t>
            </a:r>
            <a:r>
              <a:rPr lang="en-ID" sz="1100" b="1" dirty="0"/>
              <a:t> </a:t>
            </a:r>
            <a:r>
              <a:rPr lang="en-ID" sz="1100" b="1" dirty="0" err="1"/>
              <a:t>Homogen</a:t>
            </a:r>
            <a:r>
              <a:rPr lang="en-ID" sz="1100" b="1" dirty="0"/>
              <a:t>:</a:t>
            </a:r>
            <a:endParaRPr lang="en-ID" sz="1100" dirty="0"/>
          </a:p>
          <a:p>
            <a:pPr rtl="0"/>
            <a:r>
              <a:rPr lang="en-ID" sz="1100" dirty="0"/>
              <a:t>- </a:t>
            </a:r>
            <a:r>
              <a:rPr lang="en-ID" sz="1100" dirty="0" err="1"/>
              <a:t>Umur</a:t>
            </a:r>
            <a:r>
              <a:rPr lang="en-ID" sz="1100" dirty="0"/>
              <a:t> dan </a:t>
            </a:r>
            <a:r>
              <a:rPr lang="en-ID" sz="1100" dirty="0" err="1"/>
              <a:t>tinggi</a:t>
            </a:r>
            <a:r>
              <a:rPr lang="en-ID" sz="1100" dirty="0"/>
              <a:t> badan </a:t>
            </a:r>
            <a:r>
              <a:rPr lang="en-ID" sz="1100" dirty="0" err="1"/>
              <a:t>diubah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tipe</a:t>
            </a:r>
            <a:r>
              <a:rPr lang="en-ID" sz="1100" dirty="0"/>
              <a:t> data </a:t>
            </a:r>
            <a:r>
              <a:rPr lang="en-ID" sz="1100" dirty="0" err="1"/>
              <a:t>numerik</a:t>
            </a:r>
            <a:r>
              <a:rPr lang="en-ID" sz="1100" dirty="0"/>
              <a:t>.</a:t>
            </a:r>
          </a:p>
          <a:p>
            <a:pPr rtl="0"/>
            <a:r>
              <a:rPr lang="en-ID" sz="1100" dirty="0"/>
              <a:t>- </a:t>
            </a:r>
            <a:r>
              <a:rPr lang="id-ID" sz="1100" dirty="0"/>
              <a:t>Umur </a:t>
            </a:r>
            <a:r>
              <a:rPr lang="en-ID" sz="1100" dirty="0"/>
              <a:t>dan negara </a:t>
            </a:r>
            <a:r>
              <a:rPr lang="en-ID" sz="1100" dirty="0" err="1"/>
              <a:t>diisi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data yang </a:t>
            </a:r>
            <a:r>
              <a:rPr lang="en-ID" sz="1100" dirty="0" err="1"/>
              <a:t>hilang</a:t>
            </a:r>
            <a:r>
              <a:rPr lang="en-ID" sz="1100" dirty="0"/>
              <a:t> (missing value)</a:t>
            </a:r>
          </a:p>
          <a:p>
            <a:pPr rtl="0"/>
            <a:r>
              <a:rPr lang="en-ID" sz="1100" dirty="0"/>
              <a:t>4. </a:t>
            </a:r>
            <a:r>
              <a:rPr lang="en-ID" sz="1100" b="1" dirty="0" err="1"/>
              <a:t>Menyesuaikan</a:t>
            </a:r>
            <a:r>
              <a:rPr lang="en-ID" sz="1100" b="1" dirty="0"/>
              <a:t> </a:t>
            </a:r>
            <a:r>
              <a:rPr lang="en-ID" sz="1100" b="1" dirty="0" err="1"/>
              <a:t>Tipe</a:t>
            </a:r>
            <a:r>
              <a:rPr lang="en-ID" sz="1100" b="1" dirty="0"/>
              <a:t> Data:</a:t>
            </a:r>
            <a:r>
              <a:rPr lang="en-ID" sz="1100" dirty="0"/>
              <a:t> </a:t>
            </a:r>
            <a:endParaRPr lang="id-ID" sz="1100" dirty="0"/>
          </a:p>
          <a:p>
            <a:pPr rtl="0"/>
            <a:r>
              <a:rPr lang="en-ID" sz="1100" dirty="0" err="1"/>
              <a:t>Umur</a:t>
            </a:r>
            <a:r>
              <a:rPr lang="en-ID" sz="1100" dirty="0"/>
              <a:t> dan </a:t>
            </a:r>
            <a:r>
              <a:rPr lang="en-ID" sz="1100" dirty="0" err="1"/>
              <a:t>tinggi</a:t>
            </a:r>
            <a:r>
              <a:rPr lang="en-ID" sz="1100" dirty="0"/>
              <a:t> badan </a:t>
            </a:r>
            <a:r>
              <a:rPr lang="en-ID" sz="1100" dirty="0" err="1"/>
              <a:t>diubah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tipe</a:t>
            </a:r>
            <a:r>
              <a:rPr lang="en-ID" sz="1100" dirty="0"/>
              <a:t> data </a:t>
            </a:r>
            <a:r>
              <a:rPr lang="en-ID" sz="1100" dirty="0" err="1"/>
              <a:t>numerik</a:t>
            </a:r>
            <a:r>
              <a:rPr lang="en-ID" sz="1100" dirty="0"/>
              <a:t>.</a:t>
            </a:r>
          </a:p>
          <a:p>
            <a:pPr rtl="0"/>
            <a:r>
              <a:rPr lang="en-ID" sz="1100" dirty="0"/>
              <a:t>5. </a:t>
            </a:r>
            <a:r>
              <a:rPr lang="en-ID" sz="1100" b="1" dirty="0" err="1"/>
              <a:t>Mengatasi</a:t>
            </a:r>
            <a:r>
              <a:rPr lang="en-ID" sz="1100" b="1" dirty="0"/>
              <a:t> Missing Value:</a:t>
            </a:r>
            <a:r>
              <a:rPr lang="en-ID" sz="1100" dirty="0"/>
              <a:t> </a:t>
            </a:r>
            <a:endParaRPr lang="id-ID" sz="1100" dirty="0"/>
          </a:p>
          <a:p>
            <a:pPr rtl="0"/>
            <a:r>
              <a:rPr lang="id-ID" sz="1100" dirty="0"/>
              <a:t>Memilih </a:t>
            </a:r>
            <a:r>
              <a:rPr lang="sv-SE" sz="1100" dirty="0"/>
              <a:t>pendekatan sederhana dengan mengisi missing value pada tinggi badan dengan nilai rata-rata tinggi badan yang ada.</a:t>
            </a:r>
            <a:br>
              <a:rPr lang="en-ID" sz="1100" dirty="0"/>
            </a:br>
            <a:endParaRPr lang="en-ID" sz="1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5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" name="Google Shape;130;g29bef0d6977_0_0">
            <a:extLst>
              <a:ext uri="{FF2B5EF4-FFF2-40B4-BE49-F238E27FC236}">
                <a16:creationId xmlns:a16="http://schemas.microsoft.com/office/drawing/2014/main" id="{D71B9FE3-1FA0-4AEC-9EE1-CD3E7DA9F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29723"/>
              </p:ext>
            </p:extLst>
          </p:nvPr>
        </p:nvGraphicFramePr>
        <p:xfrm>
          <a:off x="3685267" y="1458475"/>
          <a:ext cx="5024652" cy="2880090"/>
        </p:xfrm>
        <a:graphic>
          <a:graphicData uri="http://schemas.openxmlformats.org/drawingml/2006/table">
            <a:tbl>
              <a:tblPr>
                <a:noFill/>
                <a:tableStyleId>{8DC51CC1-3028-49FD-B4C5-9AA79F48F3EF}</a:tableStyleId>
              </a:tblPr>
              <a:tblGrid>
                <a:gridCol w="938895">
                  <a:extLst>
                    <a:ext uri="{9D8B030D-6E8A-4147-A177-3AD203B41FA5}">
                      <a16:colId xmlns:a16="http://schemas.microsoft.com/office/drawing/2014/main" val="2989166036"/>
                    </a:ext>
                  </a:extLst>
                </a:gridCol>
                <a:gridCol w="93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d"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Nama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d"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Umur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Tinggi Badan</a:t>
                      </a:r>
                      <a:endParaRPr sz="9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Negara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Teresa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165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Belgia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173</a:t>
                      </a: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Patricia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181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Prancis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Michelle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172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SG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Anggun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156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Indonesia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Kanada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Timothy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180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Airlangga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173</a:t>
                      </a: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</a:t>
                      </a:r>
                      <a:endParaRPr sz="9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f473a2b8_2_58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id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1b0f473a2b8_2_58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@alifaazwadinaf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@Alifa Azwadina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b0f473a2b8_2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b0f473a2b8_2_58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Class Data Analysis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1122</Words>
  <Application>Microsoft Office PowerPoint</Application>
  <PresentationFormat>On-screen Show (16:9)</PresentationFormat>
  <Paragraphs>182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Caveat</vt:lpstr>
      <vt:lpstr>Arial</vt:lpstr>
      <vt:lpstr>Open Sans</vt:lpstr>
      <vt:lpstr>Roboto</vt:lpstr>
      <vt:lpstr>Calibri</vt:lpstr>
      <vt:lpstr>Roboto Medium</vt:lpstr>
      <vt:lpstr>Simple Light</vt:lpstr>
      <vt:lpstr>Petunjuk Pengerjaan</vt:lpstr>
      <vt:lpstr>PowerPoint Presentation</vt:lpstr>
      <vt:lpstr>PowerPoint Presentation</vt:lpstr>
      <vt:lpstr>PowerPoint Presentation</vt:lpstr>
      <vt:lpstr>PowerPoint Presentation</vt:lpstr>
      <vt:lpstr>Hasil Persiapan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Pengerjaan</dc:title>
  <cp:lastModifiedBy>ALIFA AZWADINA FUAD</cp:lastModifiedBy>
  <cp:revision>7</cp:revision>
  <dcterms:modified xsi:type="dcterms:W3CDTF">2023-11-18T05:19:48Z</dcterms:modified>
</cp:coreProperties>
</file>