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cc1e929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cc1e929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7cc1e929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7cc1e92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cc1e929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cc1e929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7cc1e929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7cc1e929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cc1e929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cc1e929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cc1e929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cc1e929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cc1e929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cc1e929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cc1e929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cc1e929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cc1e929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cc1e929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7cc1e929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7cc1e929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837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837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3e20134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3e20134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f59e4c23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f59e4c23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f59e4c23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f59e4c23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cc1e9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cc1e9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cc1e92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cc1e92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cc1e92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cc1e92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cc1e92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cc1e92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cc1e92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cc1e92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cc1e929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cc1e929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cc1e92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cc1e92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Inside of the jams data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1.4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level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5487000" y="12549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5487000" y="15636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5487000" y="24780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refers to the percentage of difference between the current speed to free flow-speed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0 -&gt; 	Free flow speed to 80% of free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fow speed,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1 -&gt; 	80% to 61%,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2 -&gt; 	60% to 41%,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3 -&gt; 	40% to 21%,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4 -&gt; 	20% to 1% and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5 -&gt; 	blocked road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487000" y="21693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0" y="16566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0" y="-36864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delay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time to travel the jam length minus the free flow time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case of block the value returns -1.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0" y="18970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0" y="-34461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speedKMH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current speed on jammed segments in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0" y="2113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0" y="-3229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current speed on jammed segments in m/s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0" y="2354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0" y="-2988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jam type description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ex:	 "type": "Medium"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0" y="25828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0" y="-27603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startNode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Nearest junction (street name) to the jam start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0" y="27996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0" y="-25434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endNode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Nearest junction (street name) to the jam end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0" y="30400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0" y="-23031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blockingAlertUuid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 of block alert if the jam is connected to a block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ex: "1064e72c-0d3b-332d-95c6-1dcab524aa5c"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0" y="3256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0" y="-2086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 of location objects with the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geographical position of the jammed segments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0" y="3995259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0" y="-1869494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jam segment length in meters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0" y="44116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3"/>
          <p:cNvSpPr/>
          <p:nvPr/>
        </p:nvSpPr>
        <p:spPr>
          <a:xfrm>
            <a:off x="0" y="-9315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jams data structure</a:t>
            </a: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1422550" y="2188200"/>
            <a:ext cx="6363300" cy="15090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5487000" y="2630475"/>
            <a:ext cx="1849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type code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Streets,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 Primary Street,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3 Freeways,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 Ramps,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5 Trails,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6 Primary,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7 Secondary,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8 and 14 4X4 Trails,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9 Walkway,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0" y="4640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"/>
          <p:cNvSpPr/>
          <p:nvPr/>
        </p:nvSpPr>
        <p:spPr>
          <a:xfrm>
            <a:off x="0" y="-702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7260525" y="2630475"/>
            <a:ext cx="1849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10 Pedestrian,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11 Exit,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15 Ferry crossing,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16 Stairway,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17 Private road,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18 Railroads, 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19 Runway/Taxiway,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20 Parking lot road,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21 Service road.</a:t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turnType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5446200" y="2630475"/>
            <a:ext cx="36978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kind of turn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left, right, exit R or L, continue straight or NONE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0" y="48688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0" y="-4743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video...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1422550" y="2477375"/>
            <a:ext cx="6363300" cy="12198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6"/>
          <p:cNvSpPr/>
          <p:nvPr/>
        </p:nvSpPr>
        <p:spPr>
          <a:xfrm>
            <a:off x="1498750" y="1654800"/>
            <a:ext cx="6363300" cy="533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47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371" name="Google Shape;371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372" name="Google Shape;372;p47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Data categories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structure to alerts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02425" y="1176900"/>
            <a:ext cx="3256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572000" y="2481375"/>
            <a:ext cx="44772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line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segments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length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roadType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turnType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4572000" y="1118275"/>
            <a:ext cx="38334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02425" y="2479200"/>
            <a:ext cx="42696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level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delay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speedKMH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startNode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endNode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blockingAlertUuid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65707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20776" y="998450"/>
            <a:ext cx="3636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28"/>
          <p:cNvCxnSpPr/>
          <p:nvPr/>
        </p:nvCxnSpPr>
        <p:spPr>
          <a:xfrm>
            <a:off x="4506450" y="1075150"/>
            <a:ext cx="0" cy="5706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8"/>
          <p:cNvSpPr txBox="1"/>
          <p:nvPr/>
        </p:nvSpPr>
        <p:spPr>
          <a:xfrm>
            <a:off x="20776" y="2141450"/>
            <a:ext cx="3636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8"/>
          <p:cNvCxnSpPr/>
          <p:nvPr/>
        </p:nvCxnSpPr>
        <p:spPr>
          <a:xfrm flipH="1">
            <a:off x="4500450" y="1760950"/>
            <a:ext cx="6000" cy="15009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8"/>
          <p:cNvSpPr txBox="1"/>
          <p:nvPr/>
        </p:nvSpPr>
        <p:spPr>
          <a:xfrm>
            <a:off x="-23625" y="3743925"/>
            <a:ext cx="3725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8"/>
          <p:cNvCxnSpPr/>
          <p:nvPr/>
        </p:nvCxnSpPr>
        <p:spPr>
          <a:xfrm flipH="1">
            <a:off x="4500450" y="3349353"/>
            <a:ext cx="6000" cy="15009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8"/>
          <p:cNvCxnSpPr/>
          <p:nvPr/>
        </p:nvCxnSpPr>
        <p:spPr>
          <a:xfrm rot="10800000">
            <a:off x="117950" y="4090600"/>
            <a:ext cx="43944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8"/>
          <p:cNvCxnSpPr/>
          <p:nvPr/>
        </p:nvCxnSpPr>
        <p:spPr>
          <a:xfrm flipH="1">
            <a:off x="825950" y="2478603"/>
            <a:ext cx="3686400" cy="225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8"/>
          <p:cNvCxnSpPr/>
          <p:nvPr/>
        </p:nvCxnSpPr>
        <p:spPr>
          <a:xfrm rot="10800000">
            <a:off x="1297550" y="1335122"/>
            <a:ext cx="32148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" name="Google Shape;132;p28"/>
          <p:cNvGrpSpPr/>
          <p:nvPr/>
        </p:nvGrpSpPr>
        <p:grpSpPr>
          <a:xfrm>
            <a:off x="20776" y="269798"/>
            <a:ext cx="4503371" cy="569100"/>
            <a:chOff x="20776" y="294950"/>
            <a:chExt cx="4503371" cy="569100"/>
          </a:xfrm>
        </p:grpSpPr>
        <p:sp>
          <p:nvSpPr>
            <p:cNvPr id="133" name="Google Shape;133;p28"/>
            <p:cNvSpPr txBox="1"/>
            <p:nvPr/>
          </p:nvSpPr>
          <p:spPr>
            <a:xfrm>
              <a:off x="20776" y="294950"/>
              <a:ext cx="3636300" cy="5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General </a:t>
              </a:r>
              <a:endParaRPr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34" name="Google Shape;134;p28"/>
            <p:cNvCxnSpPr/>
            <p:nvPr/>
          </p:nvCxnSpPr>
          <p:spPr>
            <a:xfrm>
              <a:off x="4506450" y="453753"/>
              <a:ext cx="0" cy="36660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8"/>
            <p:cNvCxnSpPr/>
            <p:nvPr/>
          </p:nvCxnSpPr>
          <p:spPr>
            <a:xfrm rot="10800000">
              <a:off x="1392147" y="631627"/>
              <a:ext cx="3132000" cy="0"/>
            </a:xfrm>
            <a:prstGeom prst="straightConnector1">
              <a:avLst/>
            </a:prstGeom>
            <a:noFill/>
            <a:ln cap="flat" cmpd="sng" w="38100">
              <a:solidFill>
                <a:srgbClr val="0069A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0" y="-228600"/>
            <a:ext cx="5487000" cy="554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/>
          <p:nvPr/>
        </p:nvSpPr>
        <p:spPr>
          <a:xfrm>
            <a:off x="0" y="52545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unique value of a jam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milliseconds since 1</a:t>
            </a:r>
            <a:r>
              <a:rPr baseline="30000"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of January of 1970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0" y="7422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0" y="-46008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0" y="970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0" y="-4372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0" y="1211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0" y="-4131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0" y="14280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0" y="-39150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