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Montserrat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58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587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Montserrat-bold.fntdata"/><Relationship Id="rId12" Type="http://schemas.openxmlformats.org/officeDocument/2006/relationships/slide" Target="slides/slide6.xml"/><Relationship Id="rId34" Type="http://schemas.openxmlformats.org/officeDocument/2006/relationships/font" Target="fonts/Montserrat-regular.fntdata"/><Relationship Id="rId15" Type="http://schemas.openxmlformats.org/officeDocument/2006/relationships/slide" Target="slides/slide9.xml"/><Relationship Id="rId37" Type="http://schemas.openxmlformats.org/officeDocument/2006/relationships/font" Target="fonts/Montserrat-boldItalic.fntdata"/><Relationship Id="rId14" Type="http://schemas.openxmlformats.org/officeDocument/2006/relationships/slide" Target="slides/slide8.xml"/><Relationship Id="rId36" Type="http://schemas.openxmlformats.org/officeDocument/2006/relationships/font" Target="fonts/Montserrat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f353d87c0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f353d87c0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7d2c2e3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7d2c2e3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7d2c2e379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7d2c2e37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f59e4c23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f59e4c23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2b1148c04543409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62b1148c04543409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62b1148c04543409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62b1148c04543409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2b1148c04543409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62b1148c04543409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62b1148c04543409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62b1148c04543409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62b1148c04543409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62b1148c04543409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47e1b54b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47e1b54b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47e1b54bf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47e1b54bf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Wazers gain levels by contributing to the map, starting at level 1 and reaching up to level 6. The higher the level, the more experienced and trustworthy the Wazer.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f58379b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f58379b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7e1b54bf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7e1b54bf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47e1b54bf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47e1b54bf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47e1b54bf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47e1b54bf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47e1b54bf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47e1b54bf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47e1b54bf4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47e1b54bf4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47e1b54bf4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47e1b54bf4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 Is very important on case of two way roads to identify the correct way of the event</a:t>
            </a:r>
            <a:endParaRPr sz="16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f59e4c23d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f59e4c23d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f353d87c0_2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f353d87c0_2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f752e900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f752e900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f5407cd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f5407cd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f752e900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f752e900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f752e900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f752e900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f752e900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f752e900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f752e900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f752e900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f752e900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f752e900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1105975" y="1483950"/>
            <a:ext cx="7739700" cy="16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latin typeface="Montserrat"/>
                <a:ea typeface="Montserrat"/>
                <a:cs typeface="Montserrat"/>
                <a:sym typeface="Montserrat"/>
              </a:rPr>
              <a:t>Inside of the alerts data</a:t>
            </a:r>
            <a:endParaRPr b="1" sz="4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p25"/>
          <p:cNvSpPr txBox="1"/>
          <p:nvPr>
            <p:ph type="ctrTitle"/>
          </p:nvPr>
        </p:nvSpPr>
        <p:spPr>
          <a:xfrm>
            <a:off x="323026" y="502325"/>
            <a:ext cx="7277700" cy="13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500">
                <a:latin typeface="Montserrat"/>
                <a:ea typeface="Montserrat"/>
                <a:cs typeface="Montserrat"/>
                <a:sym typeface="Montserrat"/>
              </a:rPr>
              <a:t>Module 1 - Video 1.5</a:t>
            </a:r>
            <a:endParaRPr sz="4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1" name="Google Shape;10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875775" y="2803075"/>
            <a:ext cx="2070675" cy="1833925"/>
          </a:xfrm>
          <a:prstGeom prst="rect">
            <a:avLst/>
          </a:prstGeom>
          <a:noFill/>
          <a:ln>
            <a:noFill/>
          </a:ln>
          <a:effectLst>
            <a:outerShdw blurRad="157163" rotWithShape="0" algn="bl" dir="8280000" dist="76200">
              <a:srgbClr val="000000">
                <a:alpha val="14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4"/>
          <p:cNvSpPr txBox="1"/>
          <p:nvPr/>
        </p:nvSpPr>
        <p:spPr>
          <a:xfrm>
            <a:off x="3472150" y="0"/>
            <a:ext cx="56718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	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alerts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{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047aba11-99f4-306e-b04a-528559a2d226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pubMillis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1541628880148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"Osasco"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Manoel Martin"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{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-46.766483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-23.559919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nThumbsUp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reportRating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confidence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reliability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"WEATHERHAZARD"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sub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HAZARD_ON_ROAD_POT_HOLE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roadType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magvar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166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57" name="Google Shape;157;p34"/>
          <p:cNvGrpSpPr/>
          <p:nvPr/>
        </p:nvGrpSpPr>
        <p:grpSpPr>
          <a:xfrm>
            <a:off x="-181175" y="3917756"/>
            <a:ext cx="4617325" cy="569100"/>
            <a:chOff x="-181175" y="3917756"/>
            <a:chExt cx="4617325" cy="569100"/>
          </a:xfrm>
        </p:grpSpPr>
        <p:cxnSp>
          <p:nvCxnSpPr>
            <p:cNvPr id="158" name="Google Shape;158;p34"/>
            <p:cNvCxnSpPr/>
            <p:nvPr/>
          </p:nvCxnSpPr>
          <p:spPr>
            <a:xfrm>
              <a:off x="4436150" y="4078700"/>
              <a:ext cx="0" cy="396600"/>
            </a:xfrm>
            <a:prstGeom prst="straightConnector1">
              <a:avLst/>
            </a:prstGeom>
            <a:noFill/>
            <a:ln cap="flat" cmpd="sng" w="38100">
              <a:solidFill>
                <a:srgbClr val="0069A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9" name="Google Shape;159;p34"/>
            <p:cNvSpPr txBox="1"/>
            <p:nvPr/>
          </p:nvSpPr>
          <p:spPr>
            <a:xfrm>
              <a:off x="-181175" y="3917756"/>
              <a:ext cx="3725100" cy="56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600">
                  <a:solidFill>
                    <a:srgbClr val="0069A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Road Characteristics</a:t>
              </a:r>
              <a:endParaRPr sz="1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160" name="Google Shape;160;p34"/>
            <p:cNvCxnSpPr/>
            <p:nvPr/>
          </p:nvCxnSpPr>
          <p:spPr>
            <a:xfrm rot="10800000">
              <a:off x="41750" y="4264431"/>
              <a:ext cx="4394400" cy="0"/>
            </a:xfrm>
            <a:prstGeom prst="straightConnector1">
              <a:avLst/>
            </a:prstGeom>
            <a:noFill/>
            <a:ln cap="flat" cmpd="sng" w="38100">
              <a:solidFill>
                <a:srgbClr val="0069A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61" name="Google Shape;161;p34"/>
          <p:cNvGrpSpPr/>
          <p:nvPr/>
        </p:nvGrpSpPr>
        <p:grpSpPr>
          <a:xfrm>
            <a:off x="-73503" y="2277506"/>
            <a:ext cx="4509653" cy="1639500"/>
            <a:chOff x="-67603" y="2298681"/>
            <a:chExt cx="4509653" cy="1639500"/>
          </a:xfrm>
        </p:grpSpPr>
        <p:cxnSp>
          <p:nvCxnSpPr>
            <p:cNvPr id="162" name="Google Shape;162;p34"/>
            <p:cNvCxnSpPr/>
            <p:nvPr/>
          </p:nvCxnSpPr>
          <p:spPr>
            <a:xfrm>
              <a:off x="4424250" y="2298681"/>
              <a:ext cx="0" cy="1639500"/>
            </a:xfrm>
            <a:prstGeom prst="straightConnector1">
              <a:avLst/>
            </a:prstGeom>
            <a:noFill/>
            <a:ln cap="flat" cmpd="sng" w="38100">
              <a:solidFill>
                <a:srgbClr val="0069A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3" name="Google Shape;163;p34"/>
            <p:cNvSpPr txBox="1"/>
            <p:nvPr/>
          </p:nvSpPr>
          <p:spPr>
            <a:xfrm>
              <a:off x="-67603" y="2735031"/>
              <a:ext cx="3636300" cy="56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600">
                  <a:solidFill>
                    <a:srgbClr val="0069A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Alert Details</a:t>
              </a:r>
              <a:r>
                <a:rPr b="1" lang="pt-BR" sz="1600">
                  <a:solidFill>
                    <a:srgbClr val="0069A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endParaRPr sz="1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164" name="Google Shape;164;p34"/>
            <p:cNvCxnSpPr/>
            <p:nvPr/>
          </p:nvCxnSpPr>
          <p:spPr>
            <a:xfrm flipH="1">
              <a:off x="755650" y="3072184"/>
              <a:ext cx="3686400" cy="22500"/>
            </a:xfrm>
            <a:prstGeom prst="straightConnector1">
              <a:avLst/>
            </a:prstGeom>
            <a:noFill/>
            <a:ln cap="flat" cmpd="sng" w="38100">
              <a:solidFill>
                <a:srgbClr val="0069A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65" name="Google Shape;165;p34"/>
          <p:cNvGrpSpPr/>
          <p:nvPr/>
        </p:nvGrpSpPr>
        <p:grpSpPr>
          <a:xfrm>
            <a:off x="-73503" y="1130694"/>
            <a:ext cx="4509653" cy="1007400"/>
            <a:chOff x="-73503" y="1130694"/>
            <a:chExt cx="4509653" cy="1007400"/>
          </a:xfrm>
        </p:grpSpPr>
        <p:cxnSp>
          <p:nvCxnSpPr>
            <p:cNvPr id="166" name="Google Shape;166;p34"/>
            <p:cNvCxnSpPr/>
            <p:nvPr/>
          </p:nvCxnSpPr>
          <p:spPr>
            <a:xfrm>
              <a:off x="4425850" y="1130694"/>
              <a:ext cx="0" cy="1007400"/>
            </a:xfrm>
            <a:prstGeom prst="straightConnector1">
              <a:avLst/>
            </a:prstGeom>
            <a:noFill/>
            <a:ln cap="flat" cmpd="sng" w="38100">
              <a:solidFill>
                <a:srgbClr val="0069A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7" name="Google Shape;167;p34"/>
            <p:cNvSpPr txBox="1"/>
            <p:nvPr/>
          </p:nvSpPr>
          <p:spPr>
            <a:xfrm>
              <a:off x="-73503" y="1281819"/>
              <a:ext cx="3636300" cy="56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600">
                  <a:solidFill>
                    <a:srgbClr val="0069A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Location </a:t>
              </a:r>
              <a:endParaRPr sz="1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168" name="Google Shape;168;p34"/>
            <p:cNvCxnSpPr/>
            <p:nvPr/>
          </p:nvCxnSpPr>
          <p:spPr>
            <a:xfrm flipH="1">
              <a:off x="1093250" y="1618491"/>
              <a:ext cx="3342900" cy="7500"/>
            </a:xfrm>
            <a:prstGeom prst="straightConnector1">
              <a:avLst/>
            </a:prstGeom>
            <a:noFill/>
            <a:ln cap="flat" cmpd="sng" w="38100">
              <a:solidFill>
                <a:srgbClr val="0069A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69" name="Google Shape;169;p34"/>
          <p:cNvGrpSpPr/>
          <p:nvPr/>
        </p:nvGrpSpPr>
        <p:grpSpPr>
          <a:xfrm>
            <a:off x="-73503" y="422198"/>
            <a:ext cx="4521450" cy="569100"/>
            <a:chOff x="2697" y="294950"/>
            <a:chExt cx="4521450" cy="569100"/>
          </a:xfrm>
        </p:grpSpPr>
        <p:sp>
          <p:nvSpPr>
            <p:cNvPr id="170" name="Google Shape;170;p34"/>
            <p:cNvSpPr txBox="1"/>
            <p:nvPr/>
          </p:nvSpPr>
          <p:spPr>
            <a:xfrm>
              <a:off x="2697" y="294950"/>
              <a:ext cx="3636300" cy="56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600">
                  <a:solidFill>
                    <a:srgbClr val="0069A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General </a:t>
              </a:r>
              <a:endParaRPr sz="1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171" name="Google Shape;171;p34"/>
            <p:cNvCxnSpPr/>
            <p:nvPr/>
          </p:nvCxnSpPr>
          <p:spPr>
            <a:xfrm>
              <a:off x="4506450" y="453753"/>
              <a:ext cx="0" cy="366600"/>
            </a:xfrm>
            <a:prstGeom prst="straightConnector1">
              <a:avLst/>
            </a:prstGeom>
            <a:noFill/>
            <a:ln cap="flat" cmpd="sng" w="38100">
              <a:solidFill>
                <a:srgbClr val="0069A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" name="Google Shape;172;p34"/>
            <p:cNvCxnSpPr/>
            <p:nvPr/>
          </p:nvCxnSpPr>
          <p:spPr>
            <a:xfrm rot="10800000">
              <a:off x="1392147" y="631627"/>
              <a:ext cx="3132000" cy="0"/>
            </a:xfrm>
            <a:prstGeom prst="straightConnector1">
              <a:avLst/>
            </a:prstGeom>
            <a:noFill/>
            <a:ln cap="flat" cmpd="sng" w="38100">
              <a:solidFill>
                <a:srgbClr val="0069A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5"/>
          <p:cNvSpPr txBox="1"/>
          <p:nvPr/>
        </p:nvSpPr>
        <p:spPr>
          <a:xfrm>
            <a:off x="76200" y="141875"/>
            <a:ext cx="90678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Data categories </a:t>
            </a:r>
            <a:endParaRPr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35"/>
          <p:cNvSpPr txBox="1"/>
          <p:nvPr/>
        </p:nvSpPr>
        <p:spPr>
          <a:xfrm>
            <a:off x="302425" y="1024500"/>
            <a:ext cx="3256500" cy="10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General </a:t>
            </a:r>
            <a:endParaRPr sz="22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uuid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pubMillis</a:t>
            </a:r>
            <a:endParaRPr sz="1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9" name="Google Shape;179;p35"/>
          <p:cNvSpPr txBox="1"/>
          <p:nvPr/>
        </p:nvSpPr>
        <p:spPr>
          <a:xfrm>
            <a:off x="4572000" y="2481375"/>
            <a:ext cx="4477200" cy="20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Road Characteristics </a:t>
            </a:r>
            <a:endParaRPr sz="22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	roadType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	magvar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35"/>
          <p:cNvSpPr txBox="1"/>
          <p:nvPr/>
        </p:nvSpPr>
        <p:spPr>
          <a:xfrm>
            <a:off x="4572000" y="965875"/>
            <a:ext cx="3833400" cy="12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Location </a:t>
            </a:r>
            <a:endParaRPr sz="22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country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city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street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location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" name="Google Shape;181;p35"/>
          <p:cNvSpPr txBox="1"/>
          <p:nvPr/>
        </p:nvSpPr>
        <p:spPr>
          <a:xfrm>
            <a:off x="302425" y="2479200"/>
            <a:ext cx="4269600" cy="22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Alert Details</a:t>
            </a:r>
            <a:r>
              <a:rPr b="1" lang="pt-BR" sz="22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2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	nThumbsUp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reportRating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confidence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reliability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	type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subtype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6"/>
          <p:cNvSpPr txBox="1"/>
          <p:nvPr/>
        </p:nvSpPr>
        <p:spPr>
          <a:xfrm>
            <a:off x="0" y="0"/>
            <a:ext cx="5487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alerts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{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047aba11-99f4-306e-b04a-528559a2d226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pubMillis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1541628880148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"Osasco"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Manoel Martin"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-46.766483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-23.559919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nThumbsUp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reportRating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confidence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reliability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"WEATHERHAZARD"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subtype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"HAZARD_ON_ROAD_POT_HOLE"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roadType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magvar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166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7" name="Google Shape;187;p36"/>
          <p:cNvSpPr/>
          <p:nvPr/>
        </p:nvSpPr>
        <p:spPr>
          <a:xfrm>
            <a:off x="0" y="-65484"/>
            <a:ext cx="5487000" cy="5544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6"/>
          <p:cNvSpPr/>
          <p:nvPr/>
        </p:nvSpPr>
        <p:spPr>
          <a:xfrm>
            <a:off x="0" y="688566"/>
            <a:ext cx="5487000" cy="46179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6"/>
          <p:cNvSpPr txBox="1"/>
          <p:nvPr/>
        </p:nvSpPr>
        <p:spPr>
          <a:xfrm>
            <a:off x="5487000" y="141875"/>
            <a:ext cx="36570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uuid</a:t>
            </a:r>
            <a:r>
              <a:rPr b="1" lang="pt-BR" sz="2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General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0" name="Google Shape;190;p36"/>
          <p:cNvSpPr txBox="1"/>
          <p:nvPr/>
        </p:nvSpPr>
        <p:spPr>
          <a:xfrm>
            <a:off x="5487000" y="13311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Type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36"/>
          <p:cNvSpPr txBox="1"/>
          <p:nvPr/>
        </p:nvSpPr>
        <p:spPr>
          <a:xfrm>
            <a:off x="5487000" y="1639878"/>
            <a:ext cx="32910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string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" name="Google Shape;192;p36"/>
          <p:cNvSpPr txBox="1"/>
          <p:nvPr/>
        </p:nvSpPr>
        <p:spPr>
          <a:xfrm>
            <a:off x="5487000" y="23217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Description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" name="Google Shape;193;p36"/>
          <p:cNvSpPr txBox="1"/>
          <p:nvPr/>
        </p:nvSpPr>
        <p:spPr>
          <a:xfrm>
            <a:off x="5487000" y="2630472"/>
            <a:ext cx="32910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unique value of an alert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/>
        </p:nvSpPr>
        <p:spPr>
          <a:xfrm>
            <a:off x="0" y="0"/>
            <a:ext cx="5487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047aba11-99f4-306e-b04a-528559a2d226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pubMillis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1541628880148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"Osasco"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Manoel Martin"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-46.766483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-23.559919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nThumbsUp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reportRating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confidence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reliability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"WEATHERHAZARD"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subtype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"HAZARD_ON_ROAD_POT_HOLE"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roadType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magvar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166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9" name="Google Shape;199;p37"/>
          <p:cNvSpPr txBox="1"/>
          <p:nvPr/>
        </p:nvSpPr>
        <p:spPr>
          <a:xfrm>
            <a:off x="0" y="0"/>
            <a:ext cx="5487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alerts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{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047aba11-99f4-306e-b04a-528559a2d226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pubMillis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1541628880148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"Osasco"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Manoel Martin"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-46.766483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-23.559919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nThumbsUp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reportRating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confidence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reliability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"WEATHERHAZARD"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subtype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"HAZARD_ON_ROAD_POT_HOLE"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roadType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magvar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166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0" name="Google Shape;200;p37"/>
          <p:cNvSpPr/>
          <p:nvPr/>
        </p:nvSpPr>
        <p:spPr>
          <a:xfrm>
            <a:off x="0" y="1014797"/>
            <a:ext cx="5487000" cy="46179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7"/>
          <p:cNvSpPr txBox="1"/>
          <p:nvPr/>
        </p:nvSpPr>
        <p:spPr>
          <a:xfrm>
            <a:off x="5487000" y="141875"/>
            <a:ext cx="36570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pubMillis</a:t>
            </a:r>
            <a:r>
              <a:rPr b="1" lang="pt-BR" sz="2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General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37"/>
          <p:cNvSpPr txBox="1"/>
          <p:nvPr/>
        </p:nvSpPr>
        <p:spPr>
          <a:xfrm>
            <a:off x="5487000" y="13311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Type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" name="Google Shape;203;p37"/>
          <p:cNvSpPr txBox="1"/>
          <p:nvPr/>
        </p:nvSpPr>
        <p:spPr>
          <a:xfrm>
            <a:off x="5487000" y="1639878"/>
            <a:ext cx="32910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integer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" name="Google Shape;204;p37"/>
          <p:cNvSpPr txBox="1"/>
          <p:nvPr/>
        </p:nvSpPr>
        <p:spPr>
          <a:xfrm>
            <a:off x="5487000" y="23217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Description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37"/>
          <p:cNvSpPr txBox="1"/>
          <p:nvPr/>
        </p:nvSpPr>
        <p:spPr>
          <a:xfrm>
            <a:off x="5487000" y="2630472"/>
            <a:ext cx="32910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milliseconds since 1</a:t>
            </a:r>
            <a:r>
              <a:rPr baseline="30000"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st </a:t>
            </a: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of January of 1970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" name="Google Shape;206;p37"/>
          <p:cNvSpPr/>
          <p:nvPr/>
        </p:nvSpPr>
        <p:spPr>
          <a:xfrm>
            <a:off x="0" y="-3857047"/>
            <a:ext cx="5487000" cy="46179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8"/>
          <p:cNvSpPr txBox="1"/>
          <p:nvPr/>
        </p:nvSpPr>
        <p:spPr>
          <a:xfrm>
            <a:off x="0" y="0"/>
            <a:ext cx="5487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047aba11-99f4-306e-b04a-528559a2d226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pubMillis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1541628880148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"Osasco"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Manoel Martin"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-46.766483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-23.559919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nThumbsUp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reportRating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confidence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reliability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"WEATHERHAZARD"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subtype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"HAZARD_ON_ROAD_POT_HOLE"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roadType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magvar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166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2" name="Google Shape;212;p38"/>
          <p:cNvSpPr txBox="1"/>
          <p:nvPr/>
        </p:nvSpPr>
        <p:spPr>
          <a:xfrm>
            <a:off x="0" y="0"/>
            <a:ext cx="5487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alerts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{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047aba11-99f4-306e-b04a-528559a2d226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pubMillis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1541628880148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"Osasco"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Manoel Martin"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-46.766483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-23.559919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nThumbsUp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reportRating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confidence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reliability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"WEATHERHAZARD"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subtype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"HAZARD_ON_ROAD_POT_HOLE"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roadType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magvar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166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3" name="Google Shape;213;p38"/>
          <p:cNvSpPr/>
          <p:nvPr/>
        </p:nvSpPr>
        <p:spPr>
          <a:xfrm>
            <a:off x="0" y="1319597"/>
            <a:ext cx="5487000" cy="46179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8"/>
          <p:cNvSpPr txBox="1"/>
          <p:nvPr/>
        </p:nvSpPr>
        <p:spPr>
          <a:xfrm>
            <a:off x="5487000" y="141875"/>
            <a:ext cx="36570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country</a:t>
            </a:r>
            <a:r>
              <a:rPr b="1" lang="pt-BR" sz="2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Location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38"/>
          <p:cNvSpPr txBox="1"/>
          <p:nvPr/>
        </p:nvSpPr>
        <p:spPr>
          <a:xfrm>
            <a:off x="5487000" y="13311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Type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" name="Google Shape;216;p38"/>
          <p:cNvSpPr txBox="1"/>
          <p:nvPr/>
        </p:nvSpPr>
        <p:spPr>
          <a:xfrm>
            <a:off x="5487000" y="1639878"/>
            <a:ext cx="32910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string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7" name="Google Shape;217;p38"/>
          <p:cNvSpPr txBox="1"/>
          <p:nvPr/>
        </p:nvSpPr>
        <p:spPr>
          <a:xfrm>
            <a:off x="5487000" y="23217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Description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" name="Google Shape;218;p38"/>
          <p:cNvSpPr txBox="1"/>
          <p:nvPr/>
        </p:nvSpPr>
        <p:spPr>
          <a:xfrm>
            <a:off x="5487000" y="2630472"/>
            <a:ext cx="32910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country name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" name="Google Shape;219;p38"/>
          <p:cNvSpPr/>
          <p:nvPr/>
        </p:nvSpPr>
        <p:spPr>
          <a:xfrm>
            <a:off x="0" y="-3552247"/>
            <a:ext cx="5487000" cy="46179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9"/>
          <p:cNvSpPr txBox="1"/>
          <p:nvPr/>
        </p:nvSpPr>
        <p:spPr>
          <a:xfrm>
            <a:off x="0" y="0"/>
            <a:ext cx="5487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047aba11-99f4-306e-b04a-528559a2d226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pubMillis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1541628880148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"Osasco"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Manoel Martin"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-46.766483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-23.559919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nThumbsUp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reportRating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confidence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reliability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"WEATHERHAZARD"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subtype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"HAZARD_ON_ROAD_POT_HOLE"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roadType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magvar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166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5" name="Google Shape;225;p39"/>
          <p:cNvSpPr txBox="1"/>
          <p:nvPr/>
        </p:nvSpPr>
        <p:spPr>
          <a:xfrm>
            <a:off x="0" y="0"/>
            <a:ext cx="5487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alerts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{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047aba11-99f4-306e-b04a-528559a2d226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pubMillis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1541628880148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"Osasco"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Manoel Martin"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-46.766483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-23.559919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nThumbsUp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reportRating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confidence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reliability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"WEATHERHAZARD"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subtype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"HAZARD_ON_ROAD_POT_HOLE"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roadType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magvar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166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6" name="Google Shape;226;p39"/>
          <p:cNvSpPr/>
          <p:nvPr/>
        </p:nvSpPr>
        <p:spPr>
          <a:xfrm>
            <a:off x="0" y="1624397"/>
            <a:ext cx="5487000" cy="46179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9"/>
          <p:cNvSpPr txBox="1"/>
          <p:nvPr/>
        </p:nvSpPr>
        <p:spPr>
          <a:xfrm>
            <a:off x="5487000" y="141875"/>
            <a:ext cx="36570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city</a:t>
            </a:r>
            <a:r>
              <a:rPr b="1" lang="pt-BR" sz="2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Location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39"/>
          <p:cNvSpPr txBox="1"/>
          <p:nvPr/>
        </p:nvSpPr>
        <p:spPr>
          <a:xfrm>
            <a:off x="5487000" y="13311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Type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39"/>
          <p:cNvSpPr txBox="1"/>
          <p:nvPr/>
        </p:nvSpPr>
        <p:spPr>
          <a:xfrm>
            <a:off x="5487000" y="1639878"/>
            <a:ext cx="32910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string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" name="Google Shape;230;p39"/>
          <p:cNvSpPr txBox="1"/>
          <p:nvPr/>
        </p:nvSpPr>
        <p:spPr>
          <a:xfrm>
            <a:off x="5487000" y="23217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Description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Google Shape;231;p39"/>
          <p:cNvSpPr txBox="1"/>
          <p:nvPr/>
        </p:nvSpPr>
        <p:spPr>
          <a:xfrm>
            <a:off x="5487000" y="2630472"/>
            <a:ext cx="32910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city</a:t>
            </a: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 name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2" name="Google Shape;232;p39"/>
          <p:cNvSpPr/>
          <p:nvPr/>
        </p:nvSpPr>
        <p:spPr>
          <a:xfrm>
            <a:off x="0" y="-3247447"/>
            <a:ext cx="5487000" cy="46179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0"/>
          <p:cNvSpPr txBox="1"/>
          <p:nvPr/>
        </p:nvSpPr>
        <p:spPr>
          <a:xfrm>
            <a:off x="0" y="0"/>
            <a:ext cx="5487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047aba11-99f4-306e-b04a-528559a2d226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pubMillis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1541628880148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"Osasco"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Manoel Martin"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-46.766483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-23.559919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nThumbsUp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reportRating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confidence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reliability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"WEATHERHAZARD"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subtype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"HAZARD_ON_ROAD_POT_HOLE"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roadType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magvar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166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8" name="Google Shape;238;p40"/>
          <p:cNvSpPr txBox="1"/>
          <p:nvPr/>
        </p:nvSpPr>
        <p:spPr>
          <a:xfrm>
            <a:off x="0" y="0"/>
            <a:ext cx="5487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alerts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{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047aba11-99f4-306e-b04a-528559a2d226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pubMillis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1541628880148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"Osasco"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Manoel Martin"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-46.766483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-23.559919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nThumbsUp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reportRating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confidence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reliability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"WEATHERHAZARD"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subtype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"HAZARD_ON_ROAD_POT_HOLE"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roadType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magvar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166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9" name="Google Shape;239;p40"/>
          <p:cNvSpPr/>
          <p:nvPr/>
        </p:nvSpPr>
        <p:spPr>
          <a:xfrm>
            <a:off x="0" y="1929197"/>
            <a:ext cx="5487000" cy="46179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40"/>
          <p:cNvSpPr txBox="1"/>
          <p:nvPr/>
        </p:nvSpPr>
        <p:spPr>
          <a:xfrm>
            <a:off x="5487000" y="141875"/>
            <a:ext cx="36570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street</a:t>
            </a:r>
            <a:r>
              <a:rPr b="1" lang="pt-BR" sz="2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Location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1" name="Google Shape;241;p40"/>
          <p:cNvSpPr txBox="1"/>
          <p:nvPr/>
        </p:nvSpPr>
        <p:spPr>
          <a:xfrm>
            <a:off x="5487000" y="13311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Type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2" name="Google Shape;242;p40"/>
          <p:cNvSpPr txBox="1"/>
          <p:nvPr/>
        </p:nvSpPr>
        <p:spPr>
          <a:xfrm>
            <a:off x="5487000" y="1639878"/>
            <a:ext cx="32910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string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3" name="Google Shape;243;p40"/>
          <p:cNvSpPr txBox="1"/>
          <p:nvPr/>
        </p:nvSpPr>
        <p:spPr>
          <a:xfrm>
            <a:off x="5487000" y="23217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Description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4" name="Google Shape;244;p40"/>
          <p:cNvSpPr txBox="1"/>
          <p:nvPr/>
        </p:nvSpPr>
        <p:spPr>
          <a:xfrm>
            <a:off x="5487000" y="2630472"/>
            <a:ext cx="32910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street</a:t>
            </a: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 name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5" name="Google Shape;245;p40"/>
          <p:cNvSpPr/>
          <p:nvPr/>
        </p:nvSpPr>
        <p:spPr>
          <a:xfrm>
            <a:off x="0" y="-2942647"/>
            <a:ext cx="5487000" cy="46179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1"/>
          <p:cNvSpPr txBox="1"/>
          <p:nvPr/>
        </p:nvSpPr>
        <p:spPr>
          <a:xfrm>
            <a:off x="0" y="0"/>
            <a:ext cx="5487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047aba11-99f4-306e-b04a-528559a2d226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pubMillis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1541628880148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"Osasco"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Manoel Martin"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-46.766483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-23.559919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nThumbsUp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reportRating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confidence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reliability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"WEATHERHAZARD"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subtype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"HAZARD_ON_ROAD_POT_HOLE"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roadType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magvar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166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1" name="Google Shape;251;p41"/>
          <p:cNvSpPr txBox="1"/>
          <p:nvPr/>
        </p:nvSpPr>
        <p:spPr>
          <a:xfrm>
            <a:off x="0" y="0"/>
            <a:ext cx="5487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alerts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{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047aba11-99f4-306e-b04a-528559a2d226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pubMillis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1541628880148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"Osasco"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Manoel Martin"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-46.766483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-23.559919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nThumbsUp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reportRating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confidence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reliability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"WEATHERHAZARD"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subtype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"HAZARD_ON_ROAD_POT_HOLE"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roadType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magvar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166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2" name="Google Shape;252;p41"/>
          <p:cNvSpPr/>
          <p:nvPr/>
        </p:nvSpPr>
        <p:spPr>
          <a:xfrm>
            <a:off x="0" y="2212566"/>
            <a:ext cx="5487000" cy="46179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41"/>
          <p:cNvSpPr txBox="1"/>
          <p:nvPr/>
        </p:nvSpPr>
        <p:spPr>
          <a:xfrm>
            <a:off x="5487000" y="141875"/>
            <a:ext cx="36570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location</a:t>
            </a:r>
            <a:r>
              <a:rPr b="1" lang="pt-BR" sz="2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Location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4" name="Google Shape;254;p41"/>
          <p:cNvSpPr txBox="1"/>
          <p:nvPr/>
        </p:nvSpPr>
        <p:spPr>
          <a:xfrm>
            <a:off x="5487000" y="13311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Type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5" name="Google Shape;255;p41"/>
          <p:cNvSpPr txBox="1"/>
          <p:nvPr/>
        </p:nvSpPr>
        <p:spPr>
          <a:xfrm>
            <a:off x="5487000" y="1639878"/>
            <a:ext cx="32910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array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41"/>
          <p:cNvSpPr txBox="1"/>
          <p:nvPr/>
        </p:nvSpPr>
        <p:spPr>
          <a:xfrm>
            <a:off x="5487000" y="23217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Description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41"/>
          <p:cNvSpPr txBox="1"/>
          <p:nvPr/>
        </p:nvSpPr>
        <p:spPr>
          <a:xfrm>
            <a:off x="5487000" y="2630475"/>
            <a:ext cx="34608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geographical position of an alert in latitude and longitude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8" name="Google Shape;258;p41"/>
          <p:cNvSpPr/>
          <p:nvPr/>
        </p:nvSpPr>
        <p:spPr>
          <a:xfrm>
            <a:off x="0" y="-2659278"/>
            <a:ext cx="5487000" cy="46179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2"/>
          <p:cNvSpPr txBox="1"/>
          <p:nvPr/>
        </p:nvSpPr>
        <p:spPr>
          <a:xfrm>
            <a:off x="0" y="0"/>
            <a:ext cx="5487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047aba11-99f4-306e-b04a-528559a2d226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pubMillis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1541628880148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"Osasco"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Manoel Martin"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-46.766483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-23.559919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nThumbsUp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reportRating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confidence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reliability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"WEATHERHAZARD"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subtype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"HAZARD_ON_ROAD_POT_HOLE"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roadType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magvar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166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4" name="Google Shape;264;p42"/>
          <p:cNvSpPr txBox="1"/>
          <p:nvPr/>
        </p:nvSpPr>
        <p:spPr>
          <a:xfrm>
            <a:off x="0" y="0"/>
            <a:ext cx="5487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alerts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{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047aba11-99f4-306e-b04a-528559a2d226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pubMillis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1541628880148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"Osasco"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Manoel Martin"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-46.766483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-23.559919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nThumbsUp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reportRating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confidence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reliability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"WEATHERHAZARD"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subtype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"HAZARD_ON_ROAD_POT_HOLE"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roadType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magvar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166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5" name="Google Shape;265;p42"/>
          <p:cNvSpPr/>
          <p:nvPr/>
        </p:nvSpPr>
        <p:spPr>
          <a:xfrm>
            <a:off x="0" y="2517366"/>
            <a:ext cx="5487000" cy="46179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42"/>
          <p:cNvSpPr txBox="1"/>
          <p:nvPr/>
        </p:nvSpPr>
        <p:spPr>
          <a:xfrm>
            <a:off x="5487000" y="141875"/>
            <a:ext cx="36570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nThumbsUp</a:t>
            </a:r>
            <a:endParaRPr b="1"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Alert details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p42"/>
          <p:cNvSpPr txBox="1"/>
          <p:nvPr/>
        </p:nvSpPr>
        <p:spPr>
          <a:xfrm>
            <a:off x="5487000" y="13311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Type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8" name="Google Shape;268;p42"/>
          <p:cNvSpPr txBox="1"/>
          <p:nvPr/>
        </p:nvSpPr>
        <p:spPr>
          <a:xfrm>
            <a:off x="5487000" y="1639878"/>
            <a:ext cx="32910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integer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9" name="Google Shape;269;p42"/>
          <p:cNvSpPr txBox="1"/>
          <p:nvPr/>
        </p:nvSpPr>
        <p:spPr>
          <a:xfrm>
            <a:off x="5487000" y="23217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Description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42"/>
          <p:cNvSpPr txBox="1"/>
          <p:nvPr/>
        </p:nvSpPr>
        <p:spPr>
          <a:xfrm>
            <a:off x="5487000" y="2630475"/>
            <a:ext cx="34608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number of thumbs up for the report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1" name="Google Shape;271;p42"/>
          <p:cNvSpPr/>
          <p:nvPr/>
        </p:nvSpPr>
        <p:spPr>
          <a:xfrm>
            <a:off x="0" y="-2354478"/>
            <a:ext cx="5487000" cy="46179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3"/>
          <p:cNvSpPr txBox="1"/>
          <p:nvPr/>
        </p:nvSpPr>
        <p:spPr>
          <a:xfrm>
            <a:off x="0" y="0"/>
            <a:ext cx="5487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047aba11-99f4-306e-b04a-528559a2d226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pubMillis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1541628880148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"Osasco"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Manoel Martin"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-46.766483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-23.559919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nThumbsUp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reportRating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confidence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reliability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"WEATHERHAZARD"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subtype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"HAZARD_ON_ROAD_POT_HOLE"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roadType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magvar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166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7" name="Google Shape;277;p43"/>
          <p:cNvSpPr txBox="1"/>
          <p:nvPr/>
        </p:nvSpPr>
        <p:spPr>
          <a:xfrm>
            <a:off x="0" y="0"/>
            <a:ext cx="5487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alerts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{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047aba11-99f4-306e-b04a-528559a2d226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pubMillis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1541628880148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"Osasco"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Manoel Martin"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-46.766483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-23.559919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nThumbsUp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reportRating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confidence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reliability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"WEATHERHAZARD"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subtype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"HAZARD_ON_ROAD_POT_HOLE"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roadType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magvar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166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8" name="Google Shape;278;p43"/>
          <p:cNvSpPr/>
          <p:nvPr/>
        </p:nvSpPr>
        <p:spPr>
          <a:xfrm>
            <a:off x="0" y="2822166"/>
            <a:ext cx="5487000" cy="46179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43"/>
          <p:cNvSpPr txBox="1"/>
          <p:nvPr/>
        </p:nvSpPr>
        <p:spPr>
          <a:xfrm>
            <a:off x="5487000" y="141875"/>
            <a:ext cx="36570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-BR" sz="25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reportRating</a:t>
            </a:r>
            <a:endParaRPr b="1"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Alert details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43"/>
          <p:cNvSpPr txBox="1"/>
          <p:nvPr/>
        </p:nvSpPr>
        <p:spPr>
          <a:xfrm>
            <a:off x="5487000" y="13311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Type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1" name="Google Shape;281;p43"/>
          <p:cNvSpPr txBox="1"/>
          <p:nvPr/>
        </p:nvSpPr>
        <p:spPr>
          <a:xfrm>
            <a:off x="5487000" y="1639878"/>
            <a:ext cx="32910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integer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2" name="Google Shape;282;p43"/>
          <p:cNvSpPr txBox="1"/>
          <p:nvPr/>
        </p:nvSpPr>
        <p:spPr>
          <a:xfrm>
            <a:off x="5487000" y="23217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Description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43"/>
          <p:cNvSpPr txBox="1"/>
          <p:nvPr/>
        </p:nvSpPr>
        <p:spPr>
          <a:xfrm>
            <a:off x="5487000" y="2630475"/>
            <a:ext cx="3528300" cy="14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rating of the report based on the </a:t>
            </a: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user </a:t>
            </a: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experience</a:t>
            </a: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 ranking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From 1 (beginner) to 6 (higher ranked user)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4" name="Google Shape;284;p43"/>
          <p:cNvSpPr/>
          <p:nvPr/>
        </p:nvSpPr>
        <p:spPr>
          <a:xfrm>
            <a:off x="0" y="-2049678"/>
            <a:ext cx="5487000" cy="46179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/>
        </p:nvSpPr>
        <p:spPr>
          <a:xfrm>
            <a:off x="1221200" y="1624650"/>
            <a:ext cx="6701700" cy="2503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	</a:t>
            </a:r>
            <a:endParaRPr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jams</a:t>
            </a: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 … ],</a:t>
            </a:r>
            <a:endParaRPr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alerts</a:t>
            </a: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 … ],</a:t>
            </a:r>
            <a:endParaRPr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irregularities</a:t>
            </a: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 … ],</a:t>
            </a:r>
            <a:endParaRPr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startTime</a:t>
            </a: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"2018-09-20 23:55:00:000"</a:t>
            </a: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	</a:t>
            </a: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endTime</a:t>
            </a: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"2018-09-20 23:56:00:000"</a:t>
            </a: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"</a:t>
            </a:r>
            <a:r>
              <a:rPr b="1"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startTimeMillis": </a:t>
            </a:r>
            <a:r>
              <a:rPr lang="pt-BR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1537487700000,</a:t>
            </a:r>
            <a:endParaRPr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"</a:t>
            </a:r>
            <a:r>
              <a:rPr b="1"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startTimeMillis": </a:t>
            </a:r>
            <a:r>
              <a:rPr lang="pt-BR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1537487760000</a:t>
            </a:r>
            <a:endParaRPr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" name="Google Shape;107;p26"/>
          <p:cNvSpPr txBox="1"/>
          <p:nvPr/>
        </p:nvSpPr>
        <p:spPr>
          <a:xfrm>
            <a:off x="76200" y="141875"/>
            <a:ext cx="90678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Full alerts data structure</a:t>
            </a:r>
            <a:r>
              <a:rPr b="1" lang="pt-BR" sz="3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3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26"/>
          <p:cNvSpPr/>
          <p:nvPr/>
        </p:nvSpPr>
        <p:spPr>
          <a:xfrm>
            <a:off x="1422550" y="2477425"/>
            <a:ext cx="6363300" cy="12198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6"/>
          <p:cNvSpPr/>
          <p:nvPr/>
        </p:nvSpPr>
        <p:spPr>
          <a:xfrm>
            <a:off x="1422550" y="1807200"/>
            <a:ext cx="6363300" cy="3810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4"/>
          <p:cNvSpPr txBox="1"/>
          <p:nvPr/>
        </p:nvSpPr>
        <p:spPr>
          <a:xfrm>
            <a:off x="0" y="0"/>
            <a:ext cx="5487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047aba11-99f4-306e-b04a-528559a2d226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pubMillis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1541628880148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"Osasco"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Manoel Martin"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-46.766483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-23.559919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nThumbsUp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reportRating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confidence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reliability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"WEATHERHAZARD"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subtype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"HAZARD_ON_ROAD_POT_HOLE"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roadType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magvar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166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0" name="Google Shape;290;p44"/>
          <p:cNvSpPr txBox="1"/>
          <p:nvPr/>
        </p:nvSpPr>
        <p:spPr>
          <a:xfrm>
            <a:off x="0" y="0"/>
            <a:ext cx="5487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alerts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{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047aba11-99f4-306e-b04a-528559a2d226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pubMillis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1541628880148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"Osasco"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Manoel Martin"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-46.766483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-23.559919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nThumbsUp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reportRating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confidence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reliability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"WEATHERHAZARD"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subtype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"HAZARD_ON_ROAD_POT_HOLE"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roadType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magvar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166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1" name="Google Shape;291;p44"/>
          <p:cNvSpPr/>
          <p:nvPr/>
        </p:nvSpPr>
        <p:spPr>
          <a:xfrm>
            <a:off x="0" y="3117614"/>
            <a:ext cx="5487000" cy="46179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44"/>
          <p:cNvSpPr txBox="1"/>
          <p:nvPr/>
        </p:nvSpPr>
        <p:spPr>
          <a:xfrm>
            <a:off x="5487000" y="141875"/>
            <a:ext cx="36570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confidence</a:t>
            </a:r>
            <a:endParaRPr b="1"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Alert details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3" name="Google Shape;293;p44"/>
          <p:cNvSpPr txBox="1"/>
          <p:nvPr/>
        </p:nvSpPr>
        <p:spPr>
          <a:xfrm>
            <a:off x="5487000" y="13311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Type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4" name="Google Shape;294;p44"/>
          <p:cNvSpPr txBox="1"/>
          <p:nvPr/>
        </p:nvSpPr>
        <p:spPr>
          <a:xfrm>
            <a:off x="5487000" y="1639878"/>
            <a:ext cx="32910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integer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5" name="Google Shape;295;p44"/>
          <p:cNvSpPr txBox="1"/>
          <p:nvPr/>
        </p:nvSpPr>
        <p:spPr>
          <a:xfrm>
            <a:off x="5487000" y="23217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Description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6" name="Google Shape;296;p44"/>
          <p:cNvSpPr/>
          <p:nvPr/>
        </p:nvSpPr>
        <p:spPr>
          <a:xfrm>
            <a:off x="0" y="-1754230"/>
            <a:ext cx="5487000" cy="46179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44"/>
          <p:cNvSpPr txBox="1"/>
          <p:nvPr/>
        </p:nvSpPr>
        <p:spPr>
          <a:xfrm>
            <a:off x="5487000" y="2630475"/>
            <a:ext cx="3657000" cy="21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confidence​ score based on the reaction of the anothers wazers (‘Thumbs up’, ‘Not there’). 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the score ranges between 0 and 10, where a higher score indicates more positive feedback from Waze users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5"/>
          <p:cNvSpPr txBox="1"/>
          <p:nvPr/>
        </p:nvSpPr>
        <p:spPr>
          <a:xfrm>
            <a:off x="0" y="0"/>
            <a:ext cx="5487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047aba11-99f4-306e-b04a-528559a2d226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pubMillis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1541628880148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"Osasco"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Manoel Martin"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-46.766483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-23.559919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nThumbsUp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reportRating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confidence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reliability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"WEATHERHAZARD"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subtype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"HAZARD_ON_ROAD_POT_HOLE"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roadType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magvar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166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3" name="Google Shape;303;p45"/>
          <p:cNvSpPr txBox="1"/>
          <p:nvPr/>
        </p:nvSpPr>
        <p:spPr>
          <a:xfrm>
            <a:off x="0" y="0"/>
            <a:ext cx="5487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alerts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{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047aba11-99f4-306e-b04a-528559a2d226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pubMillis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1541628880148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"Osasco"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Manoel Martin"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-46.766483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-23.559919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nThumbsUp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reportRating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confidence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reliability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"WEATHERHAZARD"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subtype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"HAZARD_ON_ROAD_POT_HOLE"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roadType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magvar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166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4" name="Google Shape;304;p45"/>
          <p:cNvSpPr/>
          <p:nvPr/>
        </p:nvSpPr>
        <p:spPr>
          <a:xfrm>
            <a:off x="0" y="3413062"/>
            <a:ext cx="5487000" cy="46179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45"/>
          <p:cNvSpPr txBox="1"/>
          <p:nvPr/>
        </p:nvSpPr>
        <p:spPr>
          <a:xfrm>
            <a:off x="5487000" y="141875"/>
            <a:ext cx="36570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reliability</a:t>
            </a:r>
            <a:endParaRPr b="1"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Alert details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6" name="Google Shape;306;p45"/>
          <p:cNvSpPr txBox="1"/>
          <p:nvPr/>
        </p:nvSpPr>
        <p:spPr>
          <a:xfrm>
            <a:off x="5487000" y="13311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Type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7" name="Google Shape;307;p45"/>
          <p:cNvSpPr txBox="1"/>
          <p:nvPr/>
        </p:nvSpPr>
        <p:spPr>
          <a:xfrm>
            <a:off x="5487000" y="1639878"/>
            <a:ext cx="32910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integer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8" name="Google Shape;308;p45"/>
          <p:cNvSpPr txBox="1"/>
          <p:nvPr/>
        </p:nvSpPr>
        <p:spPr>
          <a:xfrm>
            <a:off x="5487000" y="23217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Description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9" name="Google Shape;309;p45"/>
          <p:cNvSpPr txBox="1"/>
          <p:nvPr/>
        </p:nvSpPr>
        <p:spPr>
          <a:xfrm>
            <a:off x="5487000" y="2630475"/>
            <a:ext cx="36570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reliability score based on other user’s reactions and the level of the reporter.  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the score (from 0 to 10) indicates how reliable the report is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0" name="Google Shape;310;p45"/>
          <p:cNvSpPr/>
          <p:nvPr/>
        </p:nvSpPr>
        <p:spPr>
          <a:xfrm>
            <a:off x="0" y="-1458782"/>
            <a:ext cx="5487000" cy="46179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6"/>
          <p:cNvSpPr txBox="1"/>
          <p:nvPr/>
        </p:nvSpPr>
        <p:spPr>
          <a:xfrm>
            <a:off x="0" y="0"/>
            <a:ext cx="5487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047aba11-99f4-306e-b04a-528559a2d226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pubMillis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1541628880148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"Osasco"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Manoel Martin"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-46.766483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-23.559919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nThumbsUp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reportRating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confidence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reliability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"WEATHERHAZARD"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subtype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"HAZARD_ON_ROAD_POT_HOLE"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roadType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magvar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166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6" name="Google Shape;316;p46"/>
          <p:cNvSpPr txBox="1"/>
          <p:nvPr/>
        </p:nvSpPr>
        <p:spPr>
          <a:xfrm>
            <a:off x="0" y="0"/>
            <a:ext cx="5487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alerts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{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047aba11-99f4-306e-b04a-528559a2d226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pubMillis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1541628880148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"Osasco"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Manoel Martin"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-46.766483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-23.559919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nThumbsUp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reportRating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confidence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reliability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"WEATHERHAZARD"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subtype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"HAZARD_ON_ROAD_POT_HOLE"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roadType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magvar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166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7" name="Google Shape;317;p46"/>
          <p:cNvSpPr/>
          <p:nvPr/>
        </p:nvSpPr>
        <p:spPr>
          <a:xfrm>
            <a:off x="0" y="3717862"/>
            <a:ext cx="5487000" cy="46179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46"/>
          <p:cNvSpPr txBox="1"/>
          <p:nvPr/>
        </p:nvSpPr>
        <p:spPr>
          <a:xfrm>
            <a:off x="5487000" y="141875"/>
            <a:ext cx="36570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type</a:t>
            </a:r>
            <a:endParaRPr b="1"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Alert details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46"/>
          <p:cNvSpPr txBox="1"/>
          <p:nvPr/>
        </p:nvSpPr>
        <p:spPr>
          <a:xfrm>
            <a:off x="5487000" y="13311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Type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0" name="Google Shape;320;p46"/>
          <p:cNvSpPr txBox="1"/>
          <p:nvPr/>
        </p:nvSpPr>
        <p:spPr>
          <a:xfrm>
            <a:off x="5487000" y="1639878"/>
            <a:ext cx="32910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string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1" name="Google Shape;321;p46"/>
          <p:cNvSpPr txBox="1"/>
          <p:nvPr/>
        </p:nvSpPr>
        <p:spPr>
          <a:xfrm>
            <a:off x="5487000" y="23217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Description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2" name="Google Shape;322;p46"/>
          <p:cNvSpPr/>
          <p:nvPr/>
        </p:nvSpPr>
        <p:spPr>
          <a:xfrm>
            <a:off x="0" y="-1153982"/>
            <a:ext cx="5487000" cy="46179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46"/>
          <p:cNvSpPr txBox="1"/>
          <p:nvPr/>
        </p:nvSpPr>
        <p:spPr>
          <a:xfrm>
            <a:off x="5487000" y="2630475"/>
            <a:ext cx="36570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event type description. </a:t>
            </a: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The possible values are: 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ACCIDENT 	</a:t>
            </a:r>
            <a:r>
              <a:rPr lang="pt-BR" sz="16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CONSTRUCTION</a:t>
            </a:r>
            <a:endParaRPr sz="16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			WEATHERHAZARD	MISC		</a:t>
            </a:r>
            <a:r>
              <a:rPr lang="pt-BR" sz="16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ROADCLOSED</a:t>
            </a:r>
            <a:endParaRPr sz="16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7"/>
          <p:cNvSpPr txBox="1"/>
          <p:nvPr/>
        </p:nvSpPr>
        <p:spPr>
          <a:xfrm>
            <a:off x="0" y="0"/>
            <a:ext cx="5487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047aba11-99f4-306e-b04a-528559a2d226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pubMillis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1541628880148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"Osasco"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Manoel Martin"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-46.766483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-23.559919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nThumbsUp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reportRating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confidence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reliability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"WEATHERHAZARD"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subtype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"HAZARD_ON_ROAD_POT_HOLE"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roadType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magvar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166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9" name="Google Shape;329;p47"/>
          <p:cNvSpPr txBox="1"/>
          <p:nvPr/>
        </p:nvSpPr>
        <p:spPr>
          <a:xfrm>
            <a:off x="0" y="0"/>
            <a:ext cx="5487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alerts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{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047aba11-99f4-306e-b04a-528559a2d226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pubMillis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1541628880148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"Osasco"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Manoel Martin"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-46.766483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-23.559919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nThumbsUp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reportRating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confidence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reliability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"WEATHERHAZARD"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subtype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"HAZARD_ON_ROAD_POT_HOLE"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roadType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magvar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166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0" name="Google Shape;330;p47"/>
          <p:cNvSpPr/>
          <p:nvPr/>
        </p:nvSpPr>
        <p:spPr>
          <a:xfrm>
            <a:off x="0" y="4003958"/>
            <a:ext cx="5487000" cy="46179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47"/>
          <p:cNvSpPr txBox="1"/>
          <p:nvPr/>
        </p:nvSpPr>
        <p:spPr>
          <a:xfrm>
            <a:off x="5487000" y="141875"/>
            <a:ext cx="36570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sub</a:t>
            </a:r>
            <a:r>
              <a:rPr b="1" lang="pt-BR" sz="25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type</a:t>
            </a:r>
            <a:endParaRPr b="1"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Alert details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2" name="Google Shape;332;p47"/>
          <p:cNvSpPr txBox="1"/>
          <p:nvPr/>
        </p:nvSpPr>
        <p:spPr>
          <a:xfrm>
            <a:off x="5487000" y="13311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Type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3" name="Google Shape;333;p47"/>
          <p:cNvSpPr txBox="1"/>
          <p:nvPr/>
        </p:nvSpPr>
        <p:spPr>
          <a:xfrm>
            <a:off x="5487000" y="1639878"/>
            <a:ext cx="32910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string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4" name="Google Shape;334;p47"/>
          <p:cNvSpPr txBox="1"/>
          <p:nvPr/>
        </p:nvSpPr>
        <p:spPr>
          <a:xfrm>
            <a:off x="5487000" y="23217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Description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p47"/>
          <p:cNvSpPr/>
          <p:nvPr/>
        </p:nvSpPr>
        <p:spPr>
          <a:xfrm>
            <a:off x="0" y="-867885"/>
            <a:ext cx="5487000" cy="46179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47"/>
          <p:cNvSpPr txBox="1"/>
          <p:nvPr/>
        </p:nvSpPr>
        <p:spPr>
          <a:xfrm>
            <a:off x="5487000" y="2630475"/>
            <a:ext cx="36570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event subtype description. 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ex:	</a:t>
            </a:r>
            <a:r>
              <a:rPr lang="pt-BR" sz="16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JAM_STAND_STILL_TRAFFIC    	HAZARD_ON_ROAD_POT_HOLE</a:t>
            </a:r>
            <a:endParaRPr sz="16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ACCIDENT_MAJOR</a:t>
            </a:r>
            <a:endParaRPr sz="16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ROAD_CLOSED_EVENT </a:t>
            </a:r>
            <a:endParaRPr sz="16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and others</a:t>
            </a:r>
            <a:endParaRPr sz="16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8"/>
          <p:cNvSpPr txBox="1"/>
          <p:nvPr/>
        </p:nvSpPr>
        <p:spPr>
          <a:xfrm>
            <a:off x="0" y="0"/>
            <a:ext cx="5487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047aba11-99f4-306e-b04a-528559a2d226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pubMillis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1541628880148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"Osasco"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Manoel Martin"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-46.766483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-23.559919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nThumbsUp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reportRating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confidence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reliability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"WEATHERHAZARD"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subtype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"HAZARD_ON_ROAD_POT_HOLE"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roadType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magvar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166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2" name="Google Shape;342;p48"/>
          <p:cNvSpPr txBox="1"/>
          <p:nvPr/>
        </p:nvSpPr>
        <p:spPr>
          <a:xfrm>
            <a:off x="0" y="0"/>
            <a:ext cx="5487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alerts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{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047aba11-99f4-306e-b04a-528559a2d226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pubMillis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1541628880148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"Osasco"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Manoel Martin"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-46.766483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-23.559919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nThumbsUp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reportRating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confidence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reliability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"WEATHERHAZARD"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subtype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"HAZARD_ON_ROAD_POT_HOLE"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roadType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magvar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166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3" name="Google Shape;343;p48"/>
          <p:cNvSpPr/>
          <p:nvPr/>
        </p:nvSpPr>
        <p:spPr>
          <a:xfrm>
            <a:off x="0" y="4308758"/>
            <a:ext cx="5487000" cy="46179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48"/>
          <p:cNvSpPr/>
          <p:nvPr/>
        </p:nvSpPr>
        <p:spPr>
          <a:xfrm>
            <a:off x="0" y="-563085"/>
            <a:ext cx="5487000" cy="46179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48"/>
          <p:cNvSpPr txBox="1"/>
          <p:nvPr/>
        </p:nvSpPr>
        <p:spPr>
          <a:xfrm>
            <a:off x="5487000" y="141875"/>
            <a:ext cx="36570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roadType</a:t>
            </a:r>
            <a:endParaRPr b="1"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Road Characteristics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6" name="Google Shape;346;p48"/>
          <p:cNvSpPr txBox="1"/>
          <p:nvPr/>
        </p:nvSpPr>
        <p:spPr>
          <a:xfrm>
            <a:off x="5487000" y="13311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Type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7" name="Google Shape;347;p48"/>
          <p:cNvSpPr txBox="1"/>
          <p:nvPr/>
        </p:nvSpPr>
        <p:spPr>
          <a:xfrm>
            <a:off x="5487000" y="1639878"/>
            <a:ext cx="32910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integer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8" name="Google Shape;348;p48"/>
          <p:cNvSpPr txBox="1"/>
          <p:nvPr/>
        </p:nvSpPr>
        <p:spPr>
          <a:xfrm>
            <a:off x="5487000" y="2630475"/>
            <a:ext cx="1849200" cy="2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road type code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1 Streets, </a:t>
            </a:r>
            <a:endParaRPr sz="13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2 Primary Street, </a:t>
            </a:r>
            <a:endParaRPr sz="13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3 Freeways, </a:t>
            </a:r>
            <a:endParaRPr sz="13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4 Ramps, </a:t>
            </a:r>
            <a:endParaRPr sz="13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5 Trails, </a:t>
            </a:r>
            <a:endParaRPr sz="13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6 Primary, </a:t>
            </a:r>
            <a:endParaRPr sz="13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7 Secondary, </a:t>
            </a:r>
            <a:endParaRPr sz="13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8 and 14 4X4 Trails, </a:t>
            </a:r>
            <a:endParaRPr sz="13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9 Walkway,</a:t>
            </a:r>
            <a:endParaRPr sz="13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9" name="Google Shape;349;p48"/>
          <p:cNvSpPr txBox="1"/>
          <p:nvPr/>
        </p:nvSpPr>
        <p:spPr>
          <a:xfrm>
            <a:off x="5487000" y="23217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Description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Google Shape;350;p48"/>
          <p:cNvSpPr txBox="1"/>
          <p:nvPr/>
        </p:nvSpPr>
        <p:spPr>
          <a:xfrm>
            <a:off x="7260525" y="2630475"/>
            <a:ext cx="1849200" cy="2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10 Pedestrian, </a:t>
            </a:r>
            <a:endParaRPr sz="13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11 Exit,</a:t>
            </a:r>
            <a:endParaRPr sz="13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15 Ferry crossing, </a:t>
            </a:r>
            <a:endParaRPr sz="13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16 Stairway, </a:t>
            </a:r>
            <a:endParaRPr sz="13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17 Private road, </a:t>
            </a:r>
            <a:endParaRPr sz="13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18 Railroads, </a:t>
            </a:r>
            <a:endParaRPr sz="13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19 Runway/Taxiway,</a:t>
            </a:r>
            <a:endParaRPr sz="13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20 Parking lot road,</a:t>
            </a:r>
            <a:endParaRPr sz="13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21 Service road.</a:t>
            </a:r>
            <a:endParaRPr sz="13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9"/>
          <p:cNvSpPr txBox="1"/>
          <p:nvPr/>
        </p:nvSpPr>
        <p:spPr>
          <a:xfrm>
            <a:off x="0" y="0"/>
            <a:ext cx="5487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047aba11-99f4-306e-b04a-528559a2d226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pubMillis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1541628880148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"Osasco"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Manoel Martin"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-46.766483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-23.559919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nThumbsUp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reportRating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confidence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reliability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"WEATHERHAZARD"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subtype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"HAZARD_ON_ROAD_POT_HOLE"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roadType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magvar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166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6" name="Google Shape;356;p49"/>
          <p:cNvSpPr txBox="1"/>
          <p:nvPr/>
        </p:nvSpPr>
        <p:spPr>
          <a:xfrm>
            <a:off x="0" y="0"/>
            <a:ext cx="5487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alerts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{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047aba11-99f4-306e-b04a-528559a2d226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pubMillis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1541628880148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"Osasco"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Manoel Martin"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-46.766483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-23.559919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nThumbsUp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reportRating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confidence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reliability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"WEATHERHAZARD"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subtype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"HAZARD_ON_ROAD_POT_HOLE"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roadType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magvar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166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7" name="Google Shape;357;p49"/>
          <p:cNvSpPr/>
          <p:nvPr/>
        </p:nvSpPr>
        <p:spPr>
          <a:xfrm>
            <a:off x="0" y="4565414"/>
            <a:ext cx="5487000" cy="46179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49"/>
          <p:cNvSpPr/>
          <p:nvPr/>
        </p:nvSpPr>
        <p:spPr>
          <a:xfrm>
            <a:off x="0" y="-306430"/>
            <a:ext cx="5487000" cy="46179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49"/>
          <p:cNvSpPr txBox="1"/>
          <p:nvPr/>
        </p:nvSpPr>
        <p:spPr>
          <a:xfrm>
            <a:off x="5487000" y="141875"/>
            <a:ext cx="36570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magvar</a:t>
            </a:r>
            <a:endParaRPr b="1"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Road Characteristics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0" name="Google Shape;360;p49"/>
          <p:cNvSpPr txBox="1"/>
          <p:nvPr/>
        </p:nvSpPr>
        <p:spPr>
          <a:xfrm>
            <a:off x="5487000" y="13311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Type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1" name="Google Shape;361;p49"/>
          <p:cNvSpPr txBox="1"/>
          <p:nvPr/>
        </p:nvSpPr>
        <p:spPr>
          <a:xfrm>
            <a:off x="5487000" y="1639878"/>
            <a:ext cx="32910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integer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2" name="Google Shape;362;p49"/>
          <p:cNvSpPr txBox="1"/>
          <p:nvPr/>
        </p:nvSpPr>
        <p:spPr>
          <a:xfrm>
            <a:off x="5487000" y="23217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Description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3" name="Google Shape;363;p49"/>
          <p:cNvSpPr txBox="1"/>
          <p:nvPr/>
        </p:nvSpPr>
        <p:spPr>
          <a:xfrm>
            <a:off x="5487000" y="2630475"/>
            <a:ext cx="36570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irection of the driver’s device at report time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The 0 value is the north, 89 is east, 179 is South and 269 is West.</a:t>
            </a:r>
            <a:endParaRPr sz="16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0"/>
          <p:cNvSpPr txBox="1"/>
          <p:nvPr/>
        </p:nvSpPr>
        <p:spPr>
          <a:xfrm>
            <a:off x="1221200" y="1624650"/>
            <a:ext cx="6701700" cy="2503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	</a:t>
            </a:r>
            <a:endParaRPr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jams</a:t>
            </a: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 … ],</a:t>
            </a:r>
            <a:endParaRPr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alerts</a:t>
            </a: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 … ],</a:t>
            </a:r>
            <a:endParaRPr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irregularities</a:t>
            </a: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 … ],</a:t>
            </a:r>
            <a:endParaRPr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startTime</a:t>
            </a: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"2018-09-20 23:55:00:000"</a:t>
            </a: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	</a:t>
            </a: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endTime</a:t>
            </a: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"2018-09-20 23:56:00:000"</a:t>
            </a: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"</a:t>
            </a:r>
            <a:r>
              <a:rPr b="1"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startTimeMillis": </a:t>
            </a:r>
            <a:r>
              <a:rPr lang="pt-BR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1537487700000,</a:t>
            </a:r>
            <a:endParaRPr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"</a:t>
            </a:r>
            <a:r>
              <a:rPr b="1"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startTimeMillis": </a:t>
            </a:r>
            <a:r>
              <a:rPr lang="pt-BR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1537487760000</a:t>
            </a:r>
            <a:endParaRPr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9" name="Google Shape;369;p50"/>
          <p:cNvSpPr txBox="1"/>
          <p:nvPr/>
        </p:nvSpPr>
        <p:spPr>
          <a:xfrm>
            <a:off x="76200" y="141875"/>
            <a:ext cx="90678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In the next video...</a:t>
            </a:r>
            <a:endParaRPr b="1" sz="3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0" name="Google Shape;370;p50"/>
          <p:cNvSpPr/>
          <p:nvPr/>
        </p:nvSpPr>
        <p:spPr>
          <a:xfrm>
            <a:off x="1422550" y="2734030"/>
            <a:ext cx="6363300" cy="12198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50"/>
          <p:cNvSpPr/>
          <p:nvPr/>
        </p:nvSpPr>
        <p:spPr>
          <a:xfrm>
            <a:off x="1498750" y="1911455"/>
            <a:ext cx="6363300" cy="5334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Google Shape;376;p51"/>
          <p:cNvGrpSpPr/>
          <p:nvPr/>
        </p:nvGrpSpPr>
        <p:grpSpPr>
          <a:xfrm>
            <a:off x="839475" y="741775"/>
            <a:ext cx="7288724" cy="3756001"/>
            <a:chOff x="839475" y="741775"/>
            <a:chExt cx="7288724" cy="3756001"/>
          </a:xfrm>
        </p:grpSpPr>
        <p:pic>
          <p:nvPicPr>
            <p:cNvPr id="377" name="Google Shape;377;p5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5210099" y="1913275"/>
              <a:ext cx="2918100" cy="2584500"/>
            </a:xfrm>
            <a:prstGeom prst="rect">
              <a:avLst/>
            </a:prstGeom>
            <a:noFill/>
            <a:ln>
              <a:noFill/>
            </a:ln>
            <a:effectLst>
              <a:outerShdw blurRad="157163" rotWithShape="0" algn="bl" dir="8280000" dist="76200">
                <a:srgbClr val="000000">
                  <a:alpha val="14000"/>
                </a:srgbClr>
              </a:outerShdw>
            </a:effectLst>
          </p:spPr>
        </p:pic>
        <p:sp>
          <p:nvSpPr>
            <p:cNvPr id="378" name="Google Shape;378;p51"/>
            <p:cNvSpPr/>
            <p:nvPr/>
          </p:nvSpPr>
          <p:spPr>
            <a:xfrm>
              <a:off x="839475" y="741775"/>
              <a:ext cx="4304100" cy="1830000"/>
            </a:xfrm>
            <a:prstGeom prst="wedgeEllipseCallout">
              <a:avLst>
                <a:gd fmla="val 46820" name="adj1"/>
                <a:gd fmla="val 56309" name="adj2"/>
              </a:avLst>
            </a:prstGeom>
            <a:solidFill>
              <a:srgbClr val="FFFFFF"/>
            </a:solidFill>
            <a:ln cap="flat" cmpd="sng" w="19050">
              <a:solidFill>
                <a:srgbClr val="54545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57163" rotWithShape="0" algn="bl" dir="8280000" dist="76200">
                <a:srgbClr val="000000">
                  <a:alpha val="14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000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See you in the next video!</a:t>
              </a:r>
              <a:endParaRPr sz="3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 txBox="1"/>
          <p:nvPr/>
        </p:nvSpPr>
        <p:spPr>
          <a:xfrm>
            <a:off x="76200" y="141875"/>
            <a:ext cx="90678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Types </a:t>
            </a:r>
            <a:r>
              <a:rPr lang="pt-BR" sz="2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of alerts</a:t>
            </a:r>
            <a:endParaRPr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p27"/>
          <p:cNvSpPr txBox="1"/>
          <p:nvPr/>
        </p:nvSpPr>
        <p:spPr>
          <a:xfrm>
            <a:off x="607225" y="795900"/>
            <a:ext cx="4061400" cy="10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Accident</a:t>
            </a:r>
            <a:endParaRPr b="1" sz="2200">
              <a:solidFill>
                <a:srgbClr val="0069A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Jam</a:t>
            </a:r>
            <a:endParaRPr b="1" sz="2200">
              <a:solidFill>
                <a:srgbClr val="0069A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Hazard/Weather</a:t>
            </a:r>
            <a:endParaRPr b="1" sz="2200">
              <a:solidFill>
                <a:srgbClr val="0069A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MISC</a:t>
            </a:r>
            <a:endParaRPr b="1" sz="2200">
              <a:solidFill>
                <a:srgbClr val="0069A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Construction</a:t>
            </a:r>
            <a:endParaRPr b="1" sz="2200">
              <a:solidFill>
                <a:srgbClr val="0069A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Road Closed</a:t>
            </a:r>
            <a:endParaRPr b="1" sz="2200">
              <a:solidFill>
                <a:srgbClr val="0069A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 txBox="1"/>
          <p:nvPr/>
        </p:nvSpPr>
        <p:spPr>
          <a:xfrm>
            <a:off x="76200" y="141875"/>
            <a:ext cx="90678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Types </a:t>
            </a:r>
            <a:r>
              <a:rPr lang="pt-BR" sz="2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of alerts</a:t>
            </a:r>
            <a:endParaRPr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28"/>
          <p:cNvSpPr txBox="1"/>
          <p:nvPr/>
        </p:nvSpPr>
        <p:spPr>
          <a:xfrm>
            <a:off x="607225" y="795900"/>
            <a:ext cx="4061400" cy="10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Accident</a:t>
            </a:r>
            <a:endParaRPr b="1" sz="2200">
              <a:solidFill>
                <a:srgbClr val="0069A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b="1"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Major</a:t>
            </a: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: Higher severity accident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b="1"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Minor</a:t>
            </a: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: Lower severity acciden</a:t>
            </a: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Jam</a:t>
            </a:r>
            <a:endParaRPr b="1" sz="2200">
              <a:solidFill>
                <a:srgbClr val="0069A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Hazard/Weather</a:t>
            </a:r>
            <a:endParaRPr b="1" sz="2200">
              <a:solidFill>
                <a:srgbClr val="0069A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MISC</a:t>
            </a:r>
            <a:endParaRPr b="1" sz="2200">
              <a:solidFill>
                <a:srgbClr val="0069A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Construction</a:t>
            </a:r>
            <a:endParaRPr b="1" sz="2200">
              <a:solidFill>
                <a:srgbClr val="0069A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Road Closed</a:t>
            </a:r>
            <a:endParaRPr b="1" sz="2200">
              <a:solidFill>
                <a:srgbClr val="0069A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/>
        </p:nvSpPr>
        <p:spPr>
          <a:xfrm>
            <a:off x="76200" y="141875"/>
            <a:ext cx="90678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Types </a:t>
            </a:r>
            <a:r>
              <a:rPr lang="pt-BR" sz="2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of alerts</a:t>
            </a:r>
            <a:endParaRPr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9"/>
          <p:cNvSpPr txBox="1"/>
          <p:nvPr/>
        </p:nvSpPr>
        <p:spPr>
          <a:xfrm>
            <a:off x="607225" y="795900"/>
            <a:ext cx="7763700" cy="27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Accident</a:t>
            </a:r>
            <a:endParaRPr b="1" sz="2200">
              <a:solidFill>
                <a:srgbClr val="0069A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-BR" sz="22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Jam</a:t>
            </a:r>
            <a:endParaRPr b="1" sz="2200">
              <a:solidFill>
                <a:srgbClr val="0069A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L</a:t>
            </a: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ight Traffi</a:t>
            </a: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c		</a:t>
            </a: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Moderate Traffic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eavy Traffic 		Stand Still Traffic</a:t>
            </a:r>
            <a:endParaRPr b="1" sz="2200">
              <a:solidFill>
                <a:srgbClr val="0069A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Hazard/Weather</a:t>
            </a:r>
            <a:endParaRPr b="1" sz="2200">
              <a:solidFill>
                <a:srgbClr val="0069A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MISC</a:t>
            </a:r>
            <a:endParaRPr b="1" sz="2200">
              <a:solidFill>
                <a:srgbClr val="0069A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Construction</a:t>
            </a:r>
            <a:endParaRPr b="1" sz="2200">
              <a:solidFill>
                <a:srgbClr val="0069A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Road Closed</a:t>
            </a:r>
            <a:endParaRPr b="1" sz="2200">
              <a:solidFill>
                <a:srgbClr val="0069A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0"/>
          <p:cNvSpPr txBox="1"/>
          <p:nvPr/>
        </p:nvSpPr>
        <p:spPr>
          <a:xfrm>
            <a:off x="607225" y="795900"/>
            <a:ext cx="8536800" cy="40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Accident</a:t>
            </a:r>
            <a:endParaRPr b="1" sz="2200">
              <a:solidFill>
                <a:srgbClr val="0069A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Jam</a:t>
            </a:r>
            <a:endParaRPr b="1" sz="2200">
              <a:solidFill>
                <a:srgbClr val="0069A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Hazard/Weather</a:t>
            </a:r>
            <a:endParaRPr b="1" sz="2200">
              <a:solidFill>
                <a:srgbClr val="0069A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Hazard on Road</a:t>
            </a: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: alerts of traffic issues on the road traffic lanes.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Object, Pothole, Road kill, Lane closed, Oil, Ice, Construction, Car Stopped and </a:t>
            </a:r>
            <a:endParaRPr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Broken Traffic Light</a:t>
            </a:r>
            <a:endParaRPr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Hazard on Shoulder</a:t>
            </a: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: alerts of traffic issues on the shoulder of a road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Car Stopped, Animals and Missing Sign</a:t>
            </a:r>
            <a:endParaRPr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Hazard Weather</a:t>
            </a: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: alerts of weather conditions that impact traffic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Fog, Hail, Heavy Rain, Heavy Snow, Flood, Monsoon, Tornado, Heat Wave, </a:t>
            </a:r>
            <a:endParaRPr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Hurricane and Freezing Rain</a:t>
            </a:r>
            <a:endParaRPr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MISC</a:t>
            </a:r>
            <a:endParaRPr b="1">
              <a:solidFill>
                <a:srgbClr val="0069A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Construction</a:t>
            </a:r>
            <a:endParaRPr b="1" sz="2200">
              <a:solidFill>
                <a:srgbClr val="0069A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Road Closed</a:t>
            </a:r>
            <a:endParaRPr b="1" sz="2200">
              <a:solidFill>
                <a:srgbClr val="0069A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30"/>
          <p:cNvSpPr txBox="1"/>
          <p:nvPr/>
        </p:nvSpPr>
        <p:spPr>
          <a:xfrm>
            <a:off x="76200" y="141875"/>
            <a:ext cx="90678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Types </a:t>
            </a:r>
            <a:r>
              <a:rPr lang="pt-BR" sz="2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of alerts</a:t>
            </a:r>
            <a:endParaRPr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1"/>
          <p:cNvSpPr txBox="1"/>
          <p:nvPr/>
        </p:nvSpPr>
        <p:spPr>
          <a:xfrm>
            <a:off x="76200" y="141875"/>
            <a:ext cx="90678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Types </a:t>
            </a:r>
            <a:r>
              <a:rPr lang="pt-BR" sz="2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of alerts</a:t>
            </a:r>
            <a:endParaRPr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" name="Google Shape;139;p31"/>
          <p:cNvSpPr txBox="1"/>
          <p:nvPr/>
        </p:nvSpPr>
        <p:spPr>
          <a:xfrm>
            <a:off x="607225" y="795900"/>
            <a:ext cx="7763700" cy="10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Accident</a:t>
            </a:r>
            <a:endParaRPr b="1" sz="2200">
              <a:solidFill>
                <a:srgbClr val="0069A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Jam</a:t>
            </a:r>
            <a:endParaRPr b="1" sz="2200">
              <a:solidFill>
                <a:srgbClr val="0069A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Hazard/Weather </a:t>
            </a:r>
            <a:endParaRPr b="1" sz="2200">
              <a:solidFill>
                <a:srgbClr val="0069A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MISC</a:t>
            </a:r>
            <a:endParaRPr b="1" sz="2200">
              <a:solidFill>
                <a:srgbClr val="0069A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Not classified alerts</a:t>
            </a:r>
            <a:endParaRPr b="1" sz="2200">
              <a:solidFill>
                <a:srgbClr val="0069A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Construction</a:t>
            </a:r>
            <a:endParaRPr b="1" sz="2200">
              <a:solidFill>
                <a:srgbClr val="0069A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Road Closed</a:t>
            </a:r>
            <a:endParaRPr b="1" sz="2200">
              <a:solidFill>
                <a:srgbClr val="0069A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2"/>
          <p:cNvSpPr txBox="1"/>
          <p:nvPr/>
        </p:nvSpPr>
        <p:spPr>
          <a:xfrm>
            <a:off x="607225" y="795900"/>
            <a:ext cx="8233500" cy="37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Accident</a:t>
            </a:r>
            <a:endParaRPr b="1" sz="2200">
              <a:solidFill>
                <a:srgbClr val="0069A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Jam</a:t>
            </a:r>
            <a:endParaRPr b="1" sz="2200">
              <a:solidFill>
                <a:srgbClr val="0069A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Hazard/Weather </a:t>
            </a:r>
            <a:endParaRPr b="1" sz="2200">
              <a:solidFill>
                <a:srgbClr val="0069A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MISC</a:t>
            </a:r>
            <a:endParaRPr b="1" sz="2200">
              <a:solidFill>
                <a:srgbClr val="0069A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Construction</a:t>
            </a:r>
            <a:endParaRPr b="1" sz="2200">
              <a:solidFill>
                <a:srgbClr val="0069A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Alerts of construction work on roads that impacts traffic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Road Closed</a:t>
            </a:r>
            <a:endParaRPr b="1" sz="2200">
              <a:solidFill>
                <a:srgbClr val="0069A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32"/>
          <p:cNvSpPr txBox="1"/>
          <p:nvPr/>
        </p:nvSpPr>
        <p:spPr>
          <a:xfrm>
            <a:off x="76200" y="141875"/>
            <a:ext cx="90678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Types </a:t>
            </a:r>
            <a:r>
              <a:rPr lang="pt-BR" sz="2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of alerts</a:t>
            </a:r>
            <a:endParaRPr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3"/>
          <p:cNvSpPr txBox="1"/>
          <p:nvPr/>
        </p:nvSpPr>
        <p:spPr>
          <a:xfrm>
            <a:off x="607225" y="795900"/>
            <a:ext cx="8233500" cy="37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Accident</a:t>
            </a:r>
            <a:endParaRPr b="1" sz="2200">
              <a:solidFill>
                <a:srgbClr val="0069A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Jam</a:t>
            </a:r>
            <a:endParaRPr b="1" sz="2200">
              <a:solidFill>
                <a:srgbClr val="0069A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Hazard/Weather </a:t>
            </a:r>
            <a:endParaRPr b="1" sz="2200">
              <a:solidFill>
                <a:srgbClr val="0069A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MISC</a:t>
            </a:r>
            <a:endParaRPr b="1" sz="2200">
              <a:solidFill>
                <a:srgbClr val="0069A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Construction</a:t>
            </a:r>
            <a:endParaRPr b="1" sz="2200">
              <a:solidFill>
                <a:srgbClr val="0069A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Road Closed</a:t>
            </a:r>
            <a:endParaRPr b="1" sz="2200">
              <a:solidFill>
                <a:srgbClr val="0069A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Construction</a:t>
            </a: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: Closure to traffic by construction works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Event</a:t>
            </a: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: Closure to traffic by events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Hazard</a:t>
            </a: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: For partial closures or lane obstruction by diferente reasons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33"/>
          <p:cNvSpPr txBox="1"/>
          <p:nvPr/>
        </p:nvSpPr>
        <p:spPr>
          <a:xfrm>
            <a:off x="76200" y="141875"/>
            <a:ext cx="90678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Types </a:t>
            </a:r>
            <a:r>
              <a:rPr lang="pt-BR" sz="2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of alerts</a:t>
            </a:r>
            <a:endParaRPr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