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5360e75e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5360e75e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5360e75e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5360e75e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Also, there is a particular data type called irregularity.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shows the jams that are irregular.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 the hoods, waze knows what jams are supposed to happen at a certain time and day of the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there is a jam that were not predicted, Waze reports it to a particular data type called irregularities.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5360e7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5360e7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Now, that we saw what are the available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understand how this data is structured.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5360e75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5360e75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Well, the data provided is actually the same that appears on the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may be familiar with this image. It is the map that every wazer in São Paulo, Brasil, looks to at rush hour.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Here, you can see two types of data: JAMS AND ALERTS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2215d30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2215d30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Jams, are those red 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icons are alerts. In this particular image, we can only see one type of alerts, a jam alert.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But, there are plenty of alerts that wazers can share.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PotHoles, traffic light faults, accidents and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take a closer look to the data that each alerts carries.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5360e75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5360e75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alert has, at least,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timestamp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a geographic 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So, each of those alerts, carries some information that we, CCP partners, can access and analyze.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are going to dive in the complete jam and alerts information in the next videos.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5360e75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5360e75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jams also carries time and address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Differently than alerts, it has the current speed of the jam segment.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jam segment, is a set of smaller road segments.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we look closely, we are going to see that this segment is not curved, but a bunch of small connected 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of these small lines, road segments, are represented by two points with a corresponding latitude and longitude.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So, every jam segment is represented by a set of latitude and longitudes.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5360e75e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5360e75e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5360e75e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5360e75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5360e75e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5360e75e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5360e75e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5360e75e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5975" y="1559400"/>
            <a:ext cx="7739700" cy="1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From Waze map to data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1.2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-23.586171		-46.681242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-23.586229		-46.681111</a:t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2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395350" y="48415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1547750" y="49063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4791000" y="76200"/>
            <a:ext cx="4147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</a:t>
            </a:r>
            <a:r>
              <a:rPr b="1" lang="pt-BR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irregularity</a:t>
            </a:r>
            <a:endParaRPr b="1" sz="30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-23.586171		-46.681242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-23.586229		-46.681111</a:t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3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395350" y="48415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547750" y="49063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video...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3" name="Google Shape;173;p24"/>
          <p:cNvGrpSpPr/>
          <p:nvPr/>
        </p:nvGrpSpPr>
        <p:grpSpPr>
          <a:xfrm>
            <a:off x="0" y="1881900"/>
            <a:ext cx="9144000" cy="1379700"/>
            <a:chOff x="0" y="1881900"/>
            <a:chExt cx="9144000" cy="1379700"/>
          </a:xfrm>
        </p:grpSpPr>
        <p:sp>
          <p:nvSpPr>
            <p:cNvPr id="174" name="Google Shape;174;p24"/>
            <p:cNvSpPr txBox="1"/>
            <p:nvPr/>
          </p:nvSpPr>
          <p:spPr>
            <a:xfrm>
              <a:off x="0" y="1881900"/>
              <a:ext cx="45720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JSON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3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4572000" y="1881900"/>
              <a:ext cx="45720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3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5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181" name="Google Shape;18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182" name="Google Shape;182;p25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11933" t="0"/>
          <a:stretch/>
        </p:blipFill>
        <p:spPr>
          <a:xfrm>
            <a:off x="0" y="-8225"/>
            <a:ext cx="9143999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052025" y="2482800"/>
            <a:ext cx="10173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11933" t="0"/>
          <a:stretch/>
        </p:blipFill>
        <p:spPr>
          <a:xfrm>
            <a:off x="0" y="-8225"/>
            <a:ext cx="9143999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052025" y="2482800"/>
            <a:ext cx="10173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656625" y="1611550"/>
            <a:ext cx="3210000" cy="1647100"/>
            <a:chOff x="656625" y="1611550"/>
            <a:chExt cx="3210000" cy="1647100"/>
          </a:xfrm>
        </p:grpSpPr>
        <p:cxnSp>
          <p:nvCxnSpPr>
            <p:cNvPr id="70" name="Google Shape;70;p15"/>
            <p:cNvCxnSpPr/>
            <p:nvPr/>
          </p:nvCxnSpPr>
          <p:spPr>
            <a:xfrm flipH="1">
              <a:off x="2079225" y="2152250"/>
              <a:ext cx="291900" cy="11064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2966925" y="2152250"/>
              <a:ext cx="899700" cy="4743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 flipH="1" rot="10800000">
              <a:off x="656625" y="2067000"/>
              <a:ext cx="1580700" cy="2190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5"/>
            <p:cNvSpPr txBox="1"/>
            <p:nvPr/>
          </p:nvSpPr>
          <p:spPr>
            <a:xfrm>
              <a:off x="1900250" y="1611550"/>
              <a:ext cx="1343100" cy="581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JAMS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4596225" y="1276800"/>
            <a:ext cx="1343100" cy="1629375"/>
            <a:chOff x="4596225" y="1276800"/>
            <a:chExt cx="1343100" cy="1629375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5009800" y="1276800"/>
              <a:ext cx="352500" cy="6930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 flipH="1">
              <a:off x="5155625" y="2383275"/>
              <a:ext cx="158100" cy="522900"/>
            </a:xfrm>
            <a:prstGeom prst="straightConnector1">
              <a:avLst/>
            </a:prstGeom>
            <a:noFill/>
            <a:ln cap="flat" cmpd="sng" w="28575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4596225" y="1885800"/>
              <a:ext cx="1343100" cy="581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ALERTS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4791000" y="76200"/>
            <a:ext cx="4353000" cy="4899725"/>
            <a:chOff x="4791000" y="76200"/>
            <a:chExt cx="4353000" cy="4899725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791000" y="76200"/>
              <a:ext cx="36720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 to alerts</a:t>
              </a:r>
              <a:endPara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791000" y="964325"/>
              <a:ext cx="4353000" cy="40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2018/09/20, 23h55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R. Claudomiro Amazonas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São Paulo, Brasil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Jam: stand-still traffic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-23.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585318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Longitude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-46.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679824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…</a:t>
              </a:r>
              <a:endParaRPr b="1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-29875" y="7450"/>
            <a:ext cx="4450500" cy="5159950"/>
            <a:chOff x="-29875" y="7450"/>
            <a:chExt cx="4450500" cy="5159950"/>
          </a:xfrm>
        </p:grpSpPr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 b="0" l="14820" r="42604" t="0"/>
            <a:stretch/>
          </p:blipFill>
          <p:spPr>
            <a:xfrm>
              <a:off x="0" y="7450"/>
              <a:ext cx="4420600" cy="51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/>
            <p:nvPr/>
          </p:nvSpPr>
          <p:spPr>
            <a:xfrm>
              <a:off x="-29875" y="7450"/>
              <a:ext cx="4450500" cy="5143500"/>
            </a:xfrm>
            <a:prstGeom prst="rect">
              <a:avLst/>
            </a:prstGeom>
            <a:solidFill>
              <a:srgbClr val="FFFFFF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6"/>
            <p:cNvPicPr preferRelativeResize="0"/>
            <p:nvPr/>
          </p:nvPicPr>
          <p:blipFill rotWithShape="1">
            <a:blip r:embed="rId3">
              <a:alphaModFix/>
            </a:blip>
            <a:srcRect b="23416" l="42466" r="44817" t="51795"/>
            <a:stretch/>
          </p:blipFill>
          <p:spPr>
            <a:xfrm>
              <a:off x="2870350" y="2676635"/>
              <a:ext cx="1320300" cy="1279200"/>
            </a:xfrm>
            <a:prstGeom prst="ellipse">
              <a:avLst/>
            </a:prstGeom>
            <a:noFill/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7"/>
          <p:cNvGrpSpPr/>
          <p:nvPr/>
        </p:nvGrpSpPr>
        <p:grpSpPr>
          <a:xfrm>
            <a:off x="4791000" y="76200"/>
            <a:ext cx="4353000" cy="4858025"/>
            <a:chOff x="4791000" y="76200"/>
            <a:chExt cx="4353000" cy="4858025"/>
          </a:xfrm>
        </p:grpSpPr>
        <p:sp>
          <p:nvSpPr>
            <p:cNvPr id="94" name="Google Shape;94;p17"/>
            <p:cNvSpPr txBox="1"/>
            <p:nvPr/>
          </p:nvSpPr>
          <p:spPr>
            <a:xfrm>
              <a:off x="4791000" y="76200"/>
              <a:ext cx="36720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 to jams</a:t>
              </a:r>
              <a:endPara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4791000" y="811925"/>
              <a:ext cx="4353000" cy="41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2018/09/20, 23h55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R. Iguatemi, São Paulo, Brasil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Speed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4.33 km/h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Latitude 		Longitude</a:t>
              </a:r>
              <a:endParaRPr b="1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6" name="Google Shape;96;p17"/>
          <p:cNvGrpSpPr/>
          <p:nvPr/>
        </p:nvGrpSpPr>
        <p:grpSpPr>
          <a:xfrm>
            <a:off x="-29875" y="7450"/>
            <a:ext cx="4450500" cy="5159950"/>
            <a:chOff x="-29875" y="7450"/>
            <a:chExt cx="4450500" cy="5159950"/>
          </a:xfrm>
        </p:grpSpPr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14820" r="42604" t="0"/>
            <a:stretch/>
          </p:blipFill>
          <p:spPr>
            <a:xfrm>
              <a:off x="0" y="7450"/>
              <a:ext cx="4420600" cy="51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7"/>
            <p:cNvSpPr/>
            <p:nvPr/>
          </p:nvSpPr>
          <p:spPr>
            <a:xfrm>
              <a:off x="-29875" y="7450"/>
              <a:ext cx="4450500" cy="5143500"/>
            </a:xfrm>
            <a:prstGeom prst="rect">
              <a:avLst/>
            </a:prstGeom>
            <a:solidFill>
              <a:srgbClr val="FFFFFF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" name="Google Shape;99;p17"/>
            <p:cNvPicPr preferRelativeResize="0"/>
            <p:nvPr/>
          </p:nvPicPr>
          <p:blipFill rotWithShape="1">
            <a:blip r:embed="rId3">
              <a:alphaModFix/>
            </a:blip>
            <a:srcRect b="1560" l="16337" r="63181" t="52668"/>
            <a:stretch/>
          </p:blipFill>
          <p:spPr>
            <a:xfrm>
              <a:off x="157450" y="2725025"/>
              <a:ext cx="2126700" cy="23616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8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9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0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791000" y="76200"/>
            <a:ext cx="36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 to jams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 amt="32000"/>
          </a:blip>
          <a:srcRect b="0" l="14820" r="42604" t="0"/>
          <a:stretch/>
        </p:blipFill>
        <p:spPr>
          <a:xfrm>
            <a:off x="0" y="7450"/>
            <a:ext cx="4420600" cy="5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791000" y="811925"/>
            <a:ext cx="43530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2018/09/20, 23h55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R. Iguatemi, São Paulo, Brasil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4.33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Latitude 		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-23.584837		-46.682061</a:t>
            </a:r>
            <a:endParaRPr b="1"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-23.585574		-46.681589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-23.585937		-46.681475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-23.586171		-46.681242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1560" l="16337" r="63181" t="52668"/>
          <a:stretch/>
        </p:blipFill>
        <p:spPr>
          <a:xfrm>
            <a:off x="157450" y="2725025"/>
            <a:ext cx="2126700" cy="2361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1"/>
          <p:cNvSpPr/>
          <p:nvPr/>
        </p:nvSpPr>
        <p:spPr>
          <a:xfrm>
            <a:off x="443375" y="31190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992625" y="40651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114100" y="4531900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395350" y="4841525"/>
            <a:ext cx="92700" cy="92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