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Montserrat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5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4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f353d87c0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f353d87c0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f59e4c23d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f59e4c23d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f59e4c23d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f59e4c23d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f59e4c23d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f59e4c23d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f59e4c23d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f59e4c23d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f59e4c23d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f59e4c23d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f59e4c23d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f59e4c23d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f59e4c23d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f59e4c23d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f59e4c23d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f59e4c23d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f59e4c23d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f59e4c23d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f59e4c23d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f59e4c23d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f58379b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f58379b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43e20134e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43e20134e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f59e4c23d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f59e4c23d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f59e4c23d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f59e4c23d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f353d87c0_2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f353d87c0_2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f5407cd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f5407cd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f58379b2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f58379b2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f59e4c23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f59e4c23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f59e4c23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f59e4c23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f59e4c23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f59e4c23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f59e4c23d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f59e4c23d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f59e4c23d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f59e4c23d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1105975" y="1483950"/>
            <a:ext cx="7739700" cy="16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latin typeface="Montserrat"/>
                <a:ea typeface="Montserrat"/>
                <a:cs typeface="Montserrat"/>
                <a:sym typeface="Montserrat"/>
              </a:rPr>
              <a:t>Inside of the jams data</a:t>
            </a:r>
            <a:endParaRPr b="1" sz="4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p25"/>
          <p:cNvSpPr txBox="1"/>
          <p:nvPr>
            <p:ph type="ctrTitle"/>
          </p:nvPr>
        </p:nvSpPr>
        <p:spPr>
          <a:xfrm>
            <a:off x="335601" y="452025"/>
            <a:ext cx="7277700" cy="13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500">
                <a:latin typeface="Montserrat"/>
                <a:ea typeface="Montserrat"/>
                <a:cs typeface="Montserrat"/>
                <a:sym typeface="Montserrat"/>
              </a:rPr>
              <a:t>Module 1 - Video 1.4</a:t>
            </a:r>
            <a:endParaRPr sz="4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1" name="Google Shape;10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875775" y="2803075"/>
            <a:ext cx="2070675" cy="1833925"/>
          </a:xfrm>
          <a:prstGeom prst="rect">
            <a:avLst/>
          </a:prstGeom>
          <a:noFill/>
          <a:ln>
            <a:noFill/>
          </a:ln>
          <a:effectLst>
            <a:outerShdw blurRad="157163" rotWithShape="0" algn="bl" dir="8280000" dist="76200">
              <a:srgbClr val="000000">
                <a:alpha val="14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/>
          <p:nvPr/>
        </p:nvSpPr>
        <p:spPr>
          <a:xfrm>
            <a:off x="0" y="0"/>
            <a:ext cx="5487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54515950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pubMillis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1537581410449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"São Bernardo do Campo"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Zurich"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level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85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speedKMH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6.07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1.6861111111111111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Guilherme Tell"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blockingAlertUuid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-46.600797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-23.655255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-46.599729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-23.654906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-46.598651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-23.654557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segments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 },{ 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233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roadType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turnType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7" name="Google Shape;207;p34"/>
          <p:cNvSpPr txBox="1"/>
          <p:nvPr/>
        </p:nvSpPr>
        <p:spPr>
          <a:xfrm>
            <a:off x="-525" y="0"/>
            <a:ext cx="5487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	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54515950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pubMillis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1537581410449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"São Bernardo do Campo"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Zurich"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level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85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speedKMH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6.07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1.6861111111111111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startNode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Guilherme Tell"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blockingAlertUuid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-46.600797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-23.655255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-46.599729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-23.654906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-46.598651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-23.654557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segments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 },{ 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233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roadType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turnType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8" name="Google Shape;208;p34"/>
          <p:cNvSpPr txBox="1"/>
          <p:nvPr/>
        </p:nvSpPr>
        <p:spPr>
          <a:xfrm>
            <a:off x="5487000" y="141875"/>
            <a:ext cx="36570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level</a:t>
            </a:r>
            <a:r>
              <a:rPr b="1" lang="pt-BR" sz="2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Traffic Status Information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p34"/>
          <p:cNvSpPr txBox="1"/>
          <p:nvPr/>
        </p:nvSpPr>
        <p:spPr>
          <a:xfrm>
            <a:off x="5487000" y="12549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Type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" name="Google Shape;210;p34"/>
          <p:cNvSpPr txBox="1"/>
          <p:nvPr/>
        </p:nvSpPr>
        <p:spPr>
          <a:xfrm>
            <a:off x="5487000" y="1563678"/>
            <a:ext cx="32910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integer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34"/>
          <p:cNvSpPr txBox="1"/>
          <p:nvPr/>
        </p:nvSpPr>
        <p:spPr>
          <a:xfrm>
            <a:off x="5487000" y="2478075"/>
            <a:ext cx="3657000" cy="2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refers to the percentage of difference between the current speed to free flow-speed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0 -&gt; 	Free flow speed to 51% of free </a:t>
            </a:r>
            <a:endParaRPr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fow speed,</a:t>
            </a:r>
            <a:endParaRPr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1 -&gt; 	50% to 41%, </a:t>
            </a:r>
            <a:endParaRPr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2 -&gt; 	40% to 31%, </a:t>
            </a:r>
            <a:endParaRPr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3 -&gt; 	30% to 21%, </a:t>
            </a:r>
            <a:endParaRPr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4 -&gt; 	20% to 1% and </a:t>
            </a:r>
            <a:endParaRPr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5 -&gt; 	blocked road</a:t>
            </a:r>
            <a:endParaRPr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" name="Google Shape;212;p34"/>
          <p:cNvSpPr txBox="1"/>
          <p:nvPr/>
        </p:nvSpPr>
        <p:spPr>
          <a:xfrm>
            <a:off x="5487000" y="21693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Description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" name="Google Shape;213;p34"/>
          <p:cNvSpPr/>
          <p:nvPr/>
        </p:nvSpPr>
        <p:spPr>
          <a:xfrm>
            <a:off x="0" y="1656653"/>
            <a:ext cx="5487000" cy="51435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4"/>
          <p:cNvSpPr/>
          <p:nvPr/>
        </p:nvSpPr>
        <p:spPr>
          <a:xfrm>
            <a:off x="0" y="-3686497"/>
            <a:ext cx="5487000" cy="51435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/>
        </p:nvSpPr>
        <p:spPr>
          <a:xfrm>
            <a:off x="0" y="0"/>
            <a:ext cx="5487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54515950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pubMillis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1537581410449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"São Bernardo do Campo"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Zurich"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level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85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speedKMH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6.07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1.6861111111111111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Guilherme Tell"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blockingAlertUuid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-46.600797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-23.655255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-46.599729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-23.654906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-46.598651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-23.654557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segments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 },{ 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233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roadType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turnType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0" name="Google Shape;220;p35"/>
          <p:cNvSpPr txBox="1"/>
          <p:nvPr/>
        </p:nvSpPr>
        <p:spPr>
          <a:xfrm>
            <a:off x="-525" y="0"/>
            <a:ext cx="5487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	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54515950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pubMillis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1537581410449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"São Bernardo do Campo"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Zurich"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level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85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speedKMH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6.07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1.6861111111111111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startNode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Guilherme Tell"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blockingAlertUuid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-46.600797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-23.655255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-46.599729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-23.654906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-46.598651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-23.654557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segments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 },{ 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233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roadType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turnType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1" name="Google Shape;221;p35"/>
          <p:cNvSpPr txBox="1"/>
          <p:nvPr/>
        </p:nvSpPr>
        <p:spPr>
          <a:xfrm>
            <a:off x="5487000" y="141875"/>
            <a:ext cx="36570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delay</a:t>
            </a:r>
            <a:r>
              <a:rPr b="1" lang="pt-BR" sz="2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Traffic Status </a:t>
            </a: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Information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35"/>
          <p:cNvSpPr txBox="1"/>
          <p:nvPr/>
        </p:nvSpPr>
        <p:spPr>
          <a:xfrm>
            <a:off x="5487000" y="13311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Type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p35"/>
          <p:cNvSpPr txBox="1"/>
          <p:nvPr/>
        </p:nvSpPr>
        <p:spPr>
          <a:xfrm>
            <a:off x="5487000" y="1639878"/>
            <a:ext cx="32910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integer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35"/>
          <p:cNvSpPr txBox="1"/>
          <p:nvPr/>
        </p:nvSpPr>
        <p:spPr>
          <a:xfrm>
            <a:off x="5487000" y="2630475"/>
            <a:ext cx="3657000" cy="2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delay to travel segment distance in seconds  compared to free-flow speed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In case of block the value returns -1.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" name="Google Shape;225;p35"/>
          <p:cNvSpPr txBox="1"/>
          <p:nvPr/>
        </p:nvSpPr>
        <p:spPr>
          <a:xfrm>
            <a:off x="5487000" y="23217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Description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6" name="Google Shape;226;p35"/>
          <p:cNvSpPr/>
          <p:nvPr/>
        </p:nvSpPr>
        <p:spPr>
          <a:xfrm>
            <a:off x="0" y="1897050"/>
            <a:ext cx="5487000" cy="51435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5"/>
          <p:cNvSpPr/>
          <p:nvPr/>
        </p:nvSpPr>
        <p:spPr>
          <a:xfrm>
            <a:off x="0" y="-3446100"/>
            <a:ext cx="5487000" cy="51435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/>
          <p:nvPr/>
        </p:nvSpPr>
        <p:spPr>
          <a:xfrm>
            <a:off x="0" y="0"/>
            <a:ext cx="5487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54515950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pubMillis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1537581410449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"São Bernardo do Campo"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Zurich"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level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85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speedKMH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6.07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1.6861111111111111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Guilherme Tell"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blockingAlertUuid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-46.600797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-23.655255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-46.599729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-23.654906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-46.598651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-23.654557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segments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 },{ 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233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roadType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turnType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3" name="Google Shape;233;p36"/>
          <p:cNvSpPr txBox="1"/>
          <p:nvPr/>
        </p:nvSpPr>
        <p:spPr>
          <a:xfrm>
            <a:off x="-525" y="0"/>
            <a:ext cx="5487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	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54515950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pubMillis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1537581410449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"São Bernardo do Campo"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Zurich"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level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85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speedKMH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6.07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1.6861111111111111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startNode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Guilherme Tell"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blockingAlertUuid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-46.600797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-23.655255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-46.599729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-23.654906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-46.598651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-23.654557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segments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 },{ 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233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roadType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turnType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4" name="Google Shape;234;p36"/>
          <p:cNvSpPr txBox="1"/>
          <p:nvPr/>
        </p:nvSpPr>
        <p:spPr>
          <a:xfrm>
            <a:off x="5487000" y="141875"/>
            <a:ext cx="36570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speedKMH</a:t>
            </a:r>
            <a:r>
              <a:rPr b="1" lang="pt-BR" sz="2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Traffic Status Information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5" name="Google Shape;235;p36"/>
          <p:cNvSpPr txBox="1"/>
          <p:nvPr/>
        </p:nvSpPr>
        <p:spPr>
          <a:xfrm>
            <a:off x="5487000" y="13311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Type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6" name="Google Shape;236;p36"/>
          <p:cNvSpPr txBox="1"/>
          <p:nvPr/>
        </p:nvSpPr>
        <p:spPr>
          <a:xfrm>
            <a:off x="5487000" y="1639878"/>
            <a:ext cx="32910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float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" name="Google Shape;237;p36"/>
          <p:cNvSpPr txBox="1"/>
          <p:nvPr/>
        </p:nvSpPr>
        <p:spPr>
          <a:xfrm>
            <a:off x="5487000" y="2630475"/>
            <a:ext cx="3657000" cy="2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current speed on jammed segments in km/h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" name="Google Shape;238;p36"/>
          <p:cNvSpPr txBox="1"/>
          <p:nvPr/>
        </p:nvSpPr>
        <p:spPr>
          <a:xfrm>
            <a:off x="5487000" y="23217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Description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36"/>
          <p:cNvSpPr/>
          <p:nvPr/>
        </p:nvSpPr>
        <p:spPr>
          <a:xfrm>
            <a:off x="0" y="2113853"/>
            <a:ext cx="5487000" cy="51435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6"/>
          <p:cNvSpPr/>
          <p:nvPr/>
        </p:nvSpPr>
        <p:spPr>
          <a:xfrm>
            <a:off x="0" y="-3229297"/>
            <a:ext cx="5487000" cy="51435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/>
          <p:nvPr/>
        </p:nvSpPr>
        <p:spPr>
          <a:xfrm>
            <a:off x="0" y="0"/>
            <a:ext cx="5487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54515950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pubMillis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1537581410449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"São Bernardo do Campo"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Zurich"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level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85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speedKMH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6.07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1.6861111111111111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Guilherme Tell"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blockingAlertUuid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-46.600797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-23.655255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-46.599729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-23.654906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-46.598651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-23.654557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segments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 },{ 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233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roadType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turnType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6" name="Google Shape;246;p37"/>
          <p:cNvSpPr txBox="1"/>
          <p:nvPr/>
        </p:nvSpPr>
        <p:spPr>
          <a:xfrm>
            <a:off x="-525" y="0"/>
            <a:ext cx="5487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	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54515950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pubMillis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1537581410449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"São Bernardo do Campo"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Zurich"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level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85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speedKMH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6.07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1.6861111111111111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startNode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Guilherme Tell"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blockingAlertUuid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-46.600797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-23.655255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-46.599729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-23.654906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-46.598651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-23.654557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segments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 },{ 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233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roadType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turnType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7" name="Google Shape;247;p37"/>
          <p:cNvSpPr txBox="1"/>
          <p:nvPr/>
        </p:nvSpPr>
        <p:spPr>
          <a:xfrm>
            <a:off x="5487000" y="141875"/>
            <a:ext cx="36570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speed</a:t>
            </a:r>
            <a:r>
              <a:rPr b="1" lang="pt-BR" sz="2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Traffic Status Information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37"/>
          <p:cNvSpPr txBox="1"/>
          <p:nvPr/>
        </p:nvSpPr>
        <p:spPr>
          <a:xfrm>
            <a:off x="5487000" y="13311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Type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9" name="Google Shape;249;p37"/>
          <p:cNvSpPr txBox="1"/>
          <p:nvPr/>
        </p:nvSpPr>
        <p:spPr>
          <a:xfrm>
            <a:off x="5487000" y="1639878"/>
            <a:ext cx="32910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float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0" name="Google Shape;250;p37"/>
          <p:cNvSpPr txBox="1"/>
          <p:nvPr/>
        </p:nvSpPr>
        <p:spPr>
          <a:xfrm>
            <a:off x="5487000" y="2630475"/>
            <a:ext cx="3657000" cy="2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current speed on jammed segments in miles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37"/>
          <p:cNvSpPr txBox="1"/>
          <p:nvPr/>
        </p:nvSpPr>
        <p:spPr>
          <a:xfrm>
            <a:off x="5487000" y="23217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Description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2" name="Google Shape;252;p37"/>
          <p:cNvSpPr/>
          <p:nvPr/>
        </p:nvSpPr>
        <p:spPr>
          <a:xfrm>
            <a:off x="0" y="2354250"/>
            <a:ext cx="5487000" cy="51435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7"/>
          <p:cNvSpPr/>
          <p:nvPr/>
        </p:nvSpPr>
        <p:spPr>
          <a:xfrm>
            <a:off x="0" y="-2988900"/>
            <a:ext cx="5487000" cy="51435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8"/>
          <p:cNvSpPr txBox="1"/>
          <p:nvPr/>
        </p:nvSpPr>
        <p:spPr>
          <a:xfrm>
            <a:off x="0" y="0"/>
            <a:ext cx="5487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54515950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pubMillis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1537581410449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"São Bernardo do Campo"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Zurich"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level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85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speedKMH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6.07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1.6861111111111111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Guilherme Tell"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blockingAlertUuid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-46.600797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-23.655255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-46.599729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-23.654906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-46.598651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-23.654557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segments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 },{ 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233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roadType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turnType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9" name="Google Shape;259;p38"/>
          <p:cNvSpPr txBox="1"/>
          <p:nvPr/>
        </p:nvSpPr>
        <p:spPr>
          <a:xfrm>
            <a:off x="-525" y="0"/>
            <a:ext cx="5487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	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54515950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pubMillis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1537581410449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"São Bernardo do Campo"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Zurich"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level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85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speedKMH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6.07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1.6861111111111111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startNode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Guilherme Tell"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blockingAlertUuid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-46.600797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-23.655255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-46.599729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-23.654906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-46.598651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-23.654557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segments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 },{ 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233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roadType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turnType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0" name="Google Shape;260;p38"/>
          <p:cNvSpPr txBox="1"/>
          <p:nvPr/>
        </p:nvSpPr>
        <p:spPr>
          <a:xfrm>
            <a:off x="5487000" y="141875"/>
            <a:ext cx="36570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type</a:t>
            </a:r>
            <a:r>
              <a:rPr b="1" lang="pt-BR" sz="2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Traffic Status Information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1" name="Google Shape;261;p38"/>
          <p:cNvSpPr txBox="1"/>
          <p:nvPr/>
        </p:nvSpPr>
        <p:spPr>
          <a:xfrm>
            <a:off x="5487000" y="13311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Type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38"/>
          <p:cNvSpPr txBox="1"/>
          <p:nvPr/>
        </p:nvSpPr>
        <p:spPr>
          <a:xfrm>
            <a:off x="5487000" y="1639878"/>
            <a:ext cx="32910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string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3" name="Google Shape;263;p38"/>
          <p:cNvSpPr txBox="1"/>
          <p:nvPr/>
        </p:nvSpPr>
        <p:spPr>
          <a:xfrm>
            <a:off x="5487000" y="2630475"/>
            <a:ext cx="3657000" cy="2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traffic jam type description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ex:	 </a:t>
            </a: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"type": "medium"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4" name="Google Shape;264;p38"/>
          <p:cNvSpPr txBox="1"/>
          <p:nvPr/>
        </p:nvSpPr>
        <p:spPr>
          <a:xfrm>
            <a:off x="5487000" y="23217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Description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5" name="Google Shape;265;p38"/>
          <p:cNvSpPr/>
          <p:nvPr/>
        </p:nvSpPr>
        <p:spPr>
          <a:xfrm>
            <a:off x="0" y="2582850"/>
            <a:ext cx="5487000" cy="51435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8"/>
          <p:cNvSpPr/>
          <p:nvPr/>
        </p:nvSpPr>
        <p:spPr>
          <a:xfrm>
            <a:off x="0" y="-2760300"/>
            <a:ext cx="5487000" cy="51435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9"/>
          <p:cNvSpPr txBox="1"/>
          <p:nvPr/>
        </p:nvSpPr>
        <p:spPr>
          <a:xfrm>
            <a:off x="0" y="0"/>
            <a:ext cx="5487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54515950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pubMillis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1537581410449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"São Bernardo do Campo"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Zurich"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level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85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speedKMH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6.07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1.6861111111111111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Guilherme Tell"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blockingAlertUuid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-46.600797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-23.655255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-46.599729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-23.654906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-46.598651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-23.654557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segments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 },{ 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233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roadType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turnType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2" name="Google Shape;272;p39"/>
          <p:cNvSpPr txBox="1"/>
          <p:nvPr/>
        </p:nvSpPr>
        <p:spPr>
          <a:xfrm>
            <a:off x="-525" y="0"/>
            <a:ext cx="5487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	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54515950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pubMillis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1537581410449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"São Bernardo do Campo"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Zurich"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level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85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speedKMH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6.07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1.6861111111111111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startNode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Guilherme Tell"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blockingAlertUuid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-46.600797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-23.655255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-46.599729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-23.654906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-46.598651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-23.654557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segments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 },{ 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233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roadType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turnType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3" name="Google Shape;273;p39"/>
          <p:cNvSpPr txBox="1"/>
          <p:nvPr/>
        </p:nvSpPr>
        <p:spPr>
          <a:xfrm>
            <a:off x="5487000" y="141875"/>
            <a:ext cx="36570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startNode</a:t>
            </a:r>
            <a:r>
              <a:rPr b="1" lang="pt-BR" sz="2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Traffic Status Information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4" name="Google Shape;274;p39"/>
          <p:cNvSpPr txBox="1"/>
          <p:nvPr/>
        </p:nvSpPr>
        <p:spPr>
          <a:xfrm>
            <a:off x="5487000" y="13311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Type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5" name="Google Shape;275;p39"/>
          <p:cNvSpPr txBox="1"/>
          <p:nvPr/>
        </p:nvSpPr>
        <p:spPr>
          <a:xfrm>
            <a:off x="5487000" y="1639878"/>
            <a:ext cx="32910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string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6" name="Google Shape;276;p39"/>
          <p:cNvSpPr txBox="1"/>
          <p:nvPr/>
        </p:nvSpPr>
        <p:spPr>
          <a:xfrm>
            <a:off x="5487000" y="2630475"/>
            <a:ext cx="3657000" cy="2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Nearest junction (street name) to segment jam start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7" name="Google Shape;277;p39"/>
          <p:cNvSpPr txBox="1"/>
          <p:nvPr/>
        </p:nvSpPr>
        <p:spPr>
          <a:xfrm>
            <a:off x="5487000" y="23217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Description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39"/>
          <p:cNvSpPr/>
          <p:nvPr/>
        </p:nvSpPr>
        <p:spPr>
          <a:xfrm>
            <a:off x="0" y="2799653"/>
            <a:ext cx="5487000" cy="51435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9"/>
          <p:cNvSpPr/>
          <p:nvPr/>
        </p:nvSpPr>
        <p:spPr>
          <a:xfrm>
            <a:off x="0" y="-2543497"/>
            <a:ext cx="5487000" cy="51435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0"/>
          <p:cNvSpPr txBox="1"/>
          <p:nvPr/>
        </p:nvSpPr>
        <p:spPr>
          <a:xfrm>
            <a:off x="0" y="0"/>
            <a:ext cx="5487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54515950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pubMillis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1537581410449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"São Bernardo do Campo"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Zurich"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level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85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speedKMH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6.07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1.6861111111111111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Guilherme Tell"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blockingAlertUuid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-46.600797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-23.655255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-46.599729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-23.654906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-46.598651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-23.654557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segments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 },{ 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233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roadType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turnType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5" name="Google Shape;285;p40"/>
          <p:cNvSpPr txBox="1"/>
          <p:nvPr/>
        </p:nvSpPr>
        <p:spPr>
          <a:xfrm>
            <a:off x="-525" y="0"/>
            <a:ext cx="5487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	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54515950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pubMillis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1537581410449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"São Bernardo do Campo"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Zurich"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level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85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speedKMH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6.07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1.6861111111111111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startNode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Guilherme Tell"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blockingAlertUuid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-46.600797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-23.655255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-46.599729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-23.654906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-46.598651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-23.654557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segments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 },{ 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233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roadType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turnType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6" name="Google Shape;286;p40"/>
          <p:cNvSpPr txBox="1"/>
          <p:nvPr/>
        </p:nvSpPr>
        <p:spPr>
          <a:xfrm>
            <a:off x="5487000" y="141875"/>
            <a:ext cx="36570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endNode</a:t>
            </a:r>
            <a:r>
              <a:rPr b="1" lang="pt-BR" sz="2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Traffic Status Information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7" name="Google Shape;287;p40"/>
          <p:cNvSpPr txBox="1"/>
          <p:nvPr/>
        </p:nvSpPr>
        <p:spPr>
          <a:xfrm>
            <a:off x="5487000" y="13311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Type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8" name="Google Shape;288;p40"/>
          <p:cNvSpPr txBox="1"/>
          <p:nvPr/>
        </p:nvSpPr>
        <p:spPr>
          <a:xfrm>
            <a:off x="5487000" y="1639878"/>
            <a:ext cx="32910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string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9" name="Google Shape;289;p40"/>
          <p:cNvSpPr txBox="1"/>
          <p:nvPr/>
        </p:nvSpPr>
        <p:spPr>
          <a:xfrm>
            <a:off x="5487000" y="2630475"/>
            <a:ext cx="3657000" cy="2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Nearest junction (street name) to segment jam end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0" name="Google Shape;290;p40"/>
          <p:cNvSpPr txBox="1"/>
          <p:nvPr/>
        </p:nvSpPr>
        <p:spPr>
          <a:xfrm>
            <a:off x="5487000" y="23217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Description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1" name="Google Shape;291;p40"/>
          <p:cNvSpPr/>
          <p:nvPr/>
        </p:nvSpPr>
        <p:spPr>
          <a:xfrm>
            <a:off x="0" y="3040050"/>
            <a:ext cx="5487000" cy="51435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40"/>
          <p:cNvSpPr/>
          <p:nvPr/>
        </p:nvSpPr>
        <p:spPr>
          <a:xfrm>
            <a:off x="0" y="-2303100"/>
            <a:ext cx="5487000" cy="51435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1"/>
          <p:cNvSpPr txBox="1"/>
          <p:nvPr/>
        </p:nvSpPr>
        <p:spPr>
          <a:xfrm>
            <a:off x="0" y="0"/>
            <a:ext cx="5487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54515950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pubMillis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1537581410449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"São Bernardo do Campo"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Zurich"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level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85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speedKMH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6.07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1.6861111111111111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Guilherme Tell"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blockingAlertUuid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-46.600797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-23.655255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-46.599729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-23.654906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-46.598651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-23.654557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segments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 },{ 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233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roadType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turnType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8" name="Google Shape;298;p41"/>
          <p:cNvSpPr txBox="1"/>
          <p:nvPr/>
        </p:nvSpPr>
        <p:spPr>
          <a:xfrm>
            <a:off x="-525" y="0"/>
            <a:ext cx="5487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	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54515950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pubMillis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1537581410449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"São Bernardo do Campo"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Zurich"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level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85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speedKMH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6.07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1.6861111111111111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startNode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Guilherme Tell"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blockingAlertUuid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-46.600797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-23.655255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-46.599729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-23.654906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-46.598651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-23.654557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segments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 },{ 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233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roadType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turnType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9" name="Google Shape;299;p41"/>
          <p:cNvSpPr txBox="1"/>
          <p:nvPr/>
        </p:nvSpPr>
        <p:spPr>
          <a:xfrm>
            <a:off x="5487000" y="141875"/>
            <a:ext cx="36570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blockingAlertUuid</a:t>
            </a:r>
            <a:r>
              <a:rPr b="1" lang="pt-BR" sz="2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Traffic Status Information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0" name="Google Shape;300;p41"/>
          <p:cNvSpPr txBox="1"/>
          <p:nvPr/>
        </p:nvSpPr>
        <p:spPr>
          <a:xfrm>
            <a:off x="5487000" y="13311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Type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1" name="Google Shape;301;p41"/>
          <p:cNvSpPr txBox="1"/>
          <p:nvPr/>
        </p:nvSpPr>
        <p:spPr>
          <a:xfrm>
            <a:off x="5487000" y="1639878"/>
            <a:ext cx="32910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string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2" name="Google Shape;302;p41"/>
          <p:cNvSpPr txBox="1"/>
          <p:nvPr/>
        </p:nvSpPr>
        <p:spPr>
          <a:xfrm>
            <a:off x="5487000" y="2630475"/>
            <a:ext cx="3657000" cy="2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uuid of block alert if the jam is connected to a block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ex:</a:t>
            </a: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 "1064e72c-0d3b-332d-95c6-1dcab524aa5c"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3" name="Google Shape;303;p41"/>
          <p:cNvSpPr txBox="1"/>
          <p:nvPr/>
        </p:nvSpPr>
        <p:spPr>
          <a:xfrm>
            <a:off x="5487000" y="23217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Description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4" name="Google Shape;304;p41"/>
          <p:cNvSpPr/>
          <p:nvPr/>
        </p:nvSpPr>
        <p:spPr>
          <a:xfrm>
            <a:off x="0" y="3256853"/>
            <a:ext cx="5487000" cy="51435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41"/>
          <p:cNvSpPr/>
          <p:nvPr/>
        </p:nvSpPr>
        <p:spPr>
          <a:xfrm>
            <a:off x="0" y="-2086297"/>
            <a:ext cx="5487000" cy="51435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2"/>
          <p:cNvSpPr txBox="1"/>
          <p:nvPr/>
        </p:nvSpPr>
        <p:spPr>
          <a:xfrm>
            <a:off x="0" y="0"/>
            <a:ext cx="5487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54515950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pubMillis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1537581410449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"São Bernardo do Campo"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Zurich"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level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85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speedKMH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6.07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1.6861111111111111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Guilherme Tell"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blockingAlertUuid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-46.600797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-23.655255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-46.599729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-23.654906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-46.598651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-23.654557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segments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 },{ 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233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roadType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turnType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1" name="Google Shape;311;p42"/>
          <p:cNvSpPr txBox="1"/>
          <p:nvPr/>
        </p:nvSpPr>
        <p:spPr>
          <a:xfrm>
            <a:off x="-525" y="0"/>
            <a:ext cx="5487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	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54515950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pubMillis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1537581410449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"São Bernardo do Campo"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Zurich"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level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85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speedKMH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6.07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1.6861111111111111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startNode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Guilherme Tell"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blockingAlertUuid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-46.600797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-23.655255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-46.599729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-23.654906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-46.598651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-23.654557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segments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 },{ 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233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roadType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turnType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2" name="Google Shape;312;p42"/>
          <p:cNvSpPr txBox="1"/>
          <p:nvPr/>
        </p:nvSpPr>
        <p:spPr>
          <a:xfrm>
            <a:off x="5487000" y="141875"/>
            <a:ext cx="36570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line</a:t>
            </a:r>
            <a:r>
              <a:rPr b="1" lang="pt-BR" sz="2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Road</a:t>
            </a: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 Characteristics Information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42"/>
          <p:cNvSpPr txBox="1"/>
          <p:nvPr/>
        </p:nvSpPr>
        <p:spPr>
          <a:xfrm>
            <a:off x="5487000" y="13311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Type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4" name="Google Shape;314;p42"/>
          <p:cNvSpPr txBox="1"/>
          <p:nvPr/>
        </p:nvSpPr>
        <p:spPr>
          <a:xfrm>
            <a:off x="5487000" y="1639878"/>
            <a:ext cx="32910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array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5" name="Google Shape;315;p42"/>
          <p:cNvSpPr txBox="1"/>
          <p:nvPr/>
        </p:nvSpPr>
        <p:spPr>
          <a:xfrm>
            <a:off x="5487000" y="2630475"/>
            <a:ext cx="3657000" cy="2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array of location objects with the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geographical position of the road segments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6" name="Google Shape;316;p42"/>
          <p:cNvSpPr txBox="1"/>
          <p:nvPr/>
        </p:nvSpPr>
        <p:spPr>
          <a:xfrm>
            <a:off x="5487000" y="23217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Description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7" name="Google Shape;317;p42"/>
          <p:cNvSpPr/>
          <p:nvPr/>
        </p:nvSpPr>
        <p:spPr>
          <a:xfrm>
            <a:off x="0" y="3995259"/>
            <a:ext cx="5487000" cy="51435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42"/>
          <p:cNvSpPr/>
          <p:nvPr/>
        </p:nvSpPr>
        <p:spPr>
          <a:xfrm>
            <a:off x="0" y="-1869494"/>
            <a:ext cx="5487000" cy="51435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3"/>
          <p:cNvSpPr txBox="1"/>
          <p:nvPr/>
        </p:nvSpPr>
        <p:spPr>
          <a:xfrm>
            <a:off x="0" y="0"/>
            <a:ext cx="5487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54515950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pubMillis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1537581410449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"São Bernardo do Campo"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Zurich"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level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85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speedKMH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6.07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1.6861111111111111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Guilherme Tell"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blockingAlertUuid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-46.600797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-23.655255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-46.599729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-23.654906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-46.598651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-23.654557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segments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 },{ 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233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roadType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turnType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4" name="Google Shape;324;p43"/>
          <p:cNvSpPr txBox="1"/>
          <p:nvPr/>
        </p:nvSpPr>
        <p:spPr>
          <a:xfrm>
            <a:off x="-525" y="0"/>
            <a:ext cx="5487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	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54515950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pubMillis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1537581410449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"São Bernardo do Campo"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Zurich"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level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85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speedKMH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6.07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1.6861111111111111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startNode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Guilherme Tell"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blockingAlertUuid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-46.600797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-23.655255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-46.599729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-23.654906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-46.598651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-23.654557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segments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 },{ 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233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roadType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turnType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5" name="Google Shape;325;p43"/>
          <p:cNvSpPr txBox="1"/>
          <p:nvPr/>
        </p:nvSpPr>
        <p:spPr>
          <a:xfrm>
            <a:off x="5487000" y="141875"/>
            <a:ext cx="36570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length</a:t>
            </a:r>
            <a:endParaRPr b="1"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Road Characteristics Information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6" name="Google Shape;326;p43"/>
          <p:cNvSpPr txBox="1"/>
          <p:nvPr/>
        </p:nvSpPr>
        <p:spPr>
          <a:xfrm>
            <a:off x="5487000" y="13311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Type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43"/>
          <p:cNvSpPr txBox="1"/>
          <p:nvPr/>
        </p:nvSpPr>
        <p:spPr>
          <a:xfrm>
            <a:off x="5487000" y="1639878"/>
            <a:ext cx="32910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integer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8" name="Google Shape;328;p43"/>
          <p:cNvSpPr txBox="1"/>
          <p:nvPr/>
        </p:nvSpPr>
        <p:spPr>
          <a:xfrm>
            <a:off x="5487000" y="2630475"/>
            <a:ext cx="3657000" cy="2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road segment length in meters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9" name="Google Shape;329;p43"/>
          <p:cNvSpPr txBox="1"/>
          <p:nvPr/>
        </p:nvSpPr>
        <p:spPr>
          <a:xfrm>
            <a:off x="5487000" y="23217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Description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0" name="Google Shape;330;p43"/>
          <p:cNvSpPr/>
          <p:nvPr/>
        </p:nvSpPr>
        <p:spPr>
          <a:xfrm>
            <a:off x="0" y="4411650"/>
            <a:ext cx="5487000" cy="51435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43"/>
          <p:cNvSpPr/>
          <p:nvPr/>
        </p:nvSpPr>
        <p:spPr>
          <a:xfrm>
            <a:off x="0" y="-931500"/>
            <a:ext cx="5487000" cy="51435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/>
        </p:nvSpPr>
        <p:spPr>
          <a:xfrm>
            <a:off x="1221200" y="1624650"/>
            <a:ext cx="6701700" cy="2503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	</a:t>
            </a:r>
            <a:endParaRPr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jams</a:t>
            </a: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 … ],</a:t>
            </a:r>
            <a:endParaRPr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alerts</a:t>
            </a: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 … ],</a:t>
            </a:r>
            <a:endParaRPr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irregularities</a:t>
            </a: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 … ],</a:t>
            </a:r>
            <a:endParaRPr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startTime</a:t>
            </a: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"2018-09-20 23:55:00:000"</a:t>
            </a: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	</a:t>
            </a: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endTime</a:t>
            </a: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"2018-09-20 23:56:00:000"</a:t>
            </a: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"</a:t>
            </a:r>
            <a:r>
              <a:rPr b="1"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startTimeMillis": </a:t>
            </a:r>
            <a:r>
              <a:rPr lang="pt-BR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1537487700000,</a:t>
            </a:r>
            <a:endParaRPr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"</a:t>
            </a:r>
            <a:r>
              <a:rPr b="1"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startTimeMillis": </a:t>
            </a:r>
            <a:r>
              <a:rPr lang="pt-BR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1537487760000</a:t>
            </a:r>
            <a:endParaRPr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" name="Google Shape;107;p26"/>
          <p:cNvSpPr txBox="1"/>
          <p:nvPr/>
        </p:nvSpPr>
        <p:spPr>
          <a:xfrm>
            <a:off x="76200" y="141875"/>
            <a:ext cx="90678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Full jams data structure</a:t>
            </a:r>
            <a:r>
              <a:rPr b="1" lang="pt-BR" sz="3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3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26"/>
          <p:cNvSpPr/>
          <p:nvPr/>
        </p:nvSpPr>
        <p:spPr>
          <a:xfrm>
            <a:off x="1422550" y="2188200"/>
            <a:ext cx="6363300" cy="15090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4"/>
          <p:cNvSpPr txBox="1"/>
          <p:nvPr/>
        </p:nvSpPr>
        <p:spPr>
          <a:xfrm>
            <a:off x="0" y="0"/>
            <a:ext cx="5487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54515950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pubMillis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1537581410449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"São Bernardo do Campo"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Zurich"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level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85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speedKMH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6.07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1.6861111111111111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Guilherme Tell"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blockingAlertUuid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-46.600797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-23.655255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-46.599729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-23.654906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-46.598651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-23.654557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segments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 },{ 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233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roadType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turnType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7" name="Google Shape;337;p44"/>
          <p:cNvSpPr txBox="1"/>
          <p:nvPr/>
        </p:nvSpPr>
        <p:spPr>
          <a:xfrm>
            <a:off x="-525" y="0"/>
            <a:ext cx="5487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	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54515950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pubMillis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1537581410449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"São Bernardo do Campo"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Zurich"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level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85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speedKMH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6.07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1.6861111111111111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startNode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Guilherme Tell"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blockingAlertUuid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-46.600797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-23.655255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-46.599729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-23.654906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-46.598651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-23.654557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segments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 },{ 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233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roadType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turnType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8" name="Google Shape;338;p44"/>
          <p:cNvSpPr txBox="1"/>
          <p:nvPr/>
        </p:nvSpPr>
        <p:spPr>
          <a:xfrm>
            <a:off x="5487000" y="141875"/>
            <a:ext cx="36570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roadType</a:t>
            </a:r>
            <a:endParaRPr b="1"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Road Characteristics Information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9" name="Google Shape;339;p44"/>
          <p:cNvSpPr txBox="1"/>
          <p:nvPr/>
        </p:nvSpPr>
        <p:spPr>
          <a:xfrm>
            <a:off x="5487000" y="13311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Type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0" name="Google Shape;340;p44"/>
          <p:cNvSpPr txBox="1"/>
          <p:nvPr/>
        </p:nvSpPr>
        <p:spPr>
          <a:xfrm>
            <a:off x="5487000" y="1639878"/>
            <a:ext cx="32910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integer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1" name="Google Shape;341;p44"/>
          <p:cNvSpPr txBox="1"/>
          <p:nvPr/>
        </p:nvSpPr>
        <p:spPr>
          <a:xfrm>
            <a:off x="5487000" y="2630475"/>
            <a:ext cx="1849200" cy="2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road type code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1 Streets, </a:t>
            </a:r>
            <a:endParaRPr sz="13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2 Primary Street, </a:t>
            </a:r>
            <a:endParaRPr sz="13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3 Freeways, </a:t>
            </a:r>
            <a:endParaRPr sz="13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4 Ramps, </a:t>
            </a:r>
            <a:endParaRPr sz="13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5 Trails, </a:t>
            </a:r>
            <a:endParaRPr sz="13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6 Primary, </a:t>
            </a:r>
            <a:endParaRPr sz="13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7 Secondary, </a:t>
            </a:r>
            <a:endParaRPr sz="13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8 and 14 4X4 Trails, </a:t>
            </a:r>
            <a:endParaRPr sz="13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9 Walkway,</a:t>
            </a:r>
            <a:endParaRPr sz="13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2" name="Google Shape;342;p44"/>
          <p:cNvSpPr txBox="1"/>
          <p:nvPr/>
        </p:nvSpPr>
        <p:spPr>
          <a:xfrm>
            <a:off x="5487000" y="23217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Description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44"/>
          <p:cNvSpPr/>
          <p:nvPr/>
        </p:nvSpPr>
        <p:spPr>
          <a:xfrm>
            <a:off x="0" y="4640250"/>
            <a:ext cx="5487000" cy="51435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44"/>
          <p:cNvSpPr/>
          <p:nvPr/>
        </p:nvSpPr>
        <p:spPr>
          <a:xfrm>
            <a:off x="0" y="-702900"/>
            <a:ext cx="5487000" cy="51435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44"/>
          <p:cNvSpPr txBox="1"/>
          <p:nvPr/>
        </p:nvSpPr>
        <p:spPr>
          <a:xfrm>
            <a:off x="7260525" y="2630475"/>
            <a:ext cx="1849200" cy="2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10 Pedestrian, </a:t>
            </a:r>
            <a:endParaRPr sz="13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11 Exit,</a:t>
            </a:r>
            <a:endParaRPr sz="13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15 Ferry crossing, </a:t>
            </a:r>
            <a:endParaRPr sz="13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16 Stairway, </a:t>
            </a:r>
            <a:endParaRPr sz="13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17 Private road, </a:t>
            </a:r>
            <a:endParaRPr sz="13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18 Railroads, </a:t>
            </a:r>
            <a:endParaRPr sz="13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19 Runway/Taxiway,</a:t>
            </a:r>
            <a:endParaRPr sz="13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20 Parking lot road,</a:t>
            </a:r>
            <a:endParaRPr sz="13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21 Service road.</a:t>
            </a:r>
            <a:endParaRPr sz="13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5"/>
          <p:cNvSpPr txBox="1"/>
          <p:nvPr/>
        </p:nvSpPr>
        <p:spPr>
          <a:xfrm>
            <a:off x="0" y="0"/>
            <a:ext cx="5487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54515950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pubMillis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1537581410449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"São Bernardo do Campo"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Zurich"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level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85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speedKMH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6.07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1.6861111111111111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Guilherme Tell"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blockingAlertUuid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-46.600797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-23.655255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-46.599729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-23.654906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-46.598651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-23.654557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segments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 },{ 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233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roadType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turnType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1" name="Google Shape;351;p45"/>
          <p:cNvSpPr txBox="1"/>
          <p:nvPr/>
        </p:nvSpPr>
        <p:spPr>
          <a:xfrm>
            <a:off x="-525" y="0"/>
            <a:ext cx="5487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	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54515950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pubMillis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1537581410449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"São Bernardo do Campo"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Zurich"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level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85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speedKMH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6.07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1.6861111111111111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startNode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Guilherme Tell"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blockingAlertUuid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-46.600797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-23.655255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-46.599729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-23.654906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-46.598651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-23.654557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segments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 },{ 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233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roadType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turnType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2" name="Google Shape;352;p45"/>
          <p:cNvSpPr txBox="1"/>
          <p:nvPr/>
        </p:nvSpPr>
        <p:spPr>
          <a:xfrm>
            <a:off x="5487000" y="141875"/>
            <a:ext cx="36570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turnType</a:t>
            </a:r>
            <a:endParaRPr b="1"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Road Characteristics Information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3" name="Google Shape;353;p45"/>
          <p:cNvSpPr txBox="1"/>
          <p:nvPr/>
        </p:nvSpPr>
        <p:spPr>
          <a:xfrm>
            <a:off x="5487000" y="13311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Type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4" name="Google Shape;354;p45"/>
          <p:cNvSpPr txBox="1"/>
          <p:nvPr/>
        </p:nvSpPr>
        <p:spPr>
          <a:xfrm>
            <a:off x="5487000" y="1639878"/>
            <a:ext cx="32910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string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5" name="Google Shape;355;p45"/>
          <p:cNvSpPr txBox="1"/>
          <p:nvPr/>
        </p:nvSpPr>
        <p:spPr>
          <a:xfrm>
            <a:off x="5446200" y="2630475"/>
            <a:ext cx="3697800" cy="2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kind of turn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left, right, exit R or L, continue straight or NONE</a:t>
            </a:r>
            <a:endParaRPr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6" name="Google Shape;356;p45"/>
          <p:cNvSpPr txBox="1"/>
          <p:nvPr/>
        </p:nvSpPr>
        <p:spPr>
          <a:xfrm>
            <a:off x="5487000" y="23217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Description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7" name="Google Shape;357;p45"/>
          <p:cNvSpPr/>
          <p:nvPr/>
        </p:nvSpPr>
        <p:spPr>
          <a:xfrm>
            <a:off x="0" y="4868850"/>
            <a:ext cx="5487000" cy="51435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45"/>
          <p:cNvSpPr/>
          <p:nvPr/>
        </p:nvSpPr>
        <p:spPr>
          <a:xfrm>
            <a:off x="0" y="-474300"/>
            <a:ext cx="5487000" cy="51435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6"/>
          <p:cNvSpPr txBox="1"/>
          <p:nvPr/>
        </p:nvSpPr>
        <p:spPr>
          <a:xfrm>
            <a:off x="1221200" y="1624650"/>
            <a:ext cx="6701700" cy="2503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	</a:t>
            </a:r>
            <a:endParaRPr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jams</a:t>
            </a: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 … ],</a:t>
            </a:r>
            <a:endParaRPr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alerts</a:t>
            </a: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 … ],</a:t>
            </a:r>
            <a:endParaRPr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irregularities</a:t>
            </a: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 … ],</a:t>
            </a:r>
            <a:endParaRPr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startTime</a:t>
            </a: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"2018-09-20 23:55:00:000"</a:t>
            </a: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	</a:t>
            </a: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endTime</a:t>
            </a: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"2018-09-20 23:56:00:000"</a:t>
            </a: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"</a:t>
            </a:r>
            <a:r>
              <a:rPr b="1"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startTimeMillis": </a:t>
            </a:r>
            <a:r>
              <a:rPr lang="pt-BR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1537487700000,</a:t>
            </a:r>
            <a:endParaRPr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"</a:t>
            </a:r>
            <a:r>
              <a:rPr b="1"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startTimeMillis": </a:t>
            </a:r>
            <a:r>
              <a:rPr lang="pt-BR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1537487760000</a:t>
            </a:r>
            <a:endParaRPr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4" name="Google Shape;364;p46"/>
          <p:cNvSpPr txBox="1"/>
          <p:nvPr/>
        </p:nvSpPr>
        <p:spPr>
          <a:xfrm>
            <a:off x="76200" y="141875"/>
            <a:ext cx="90678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In the next video...</a:t>
            </a:r>
            <a:endParaRPr b="1" sz="3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46"/>
          <p:cNvSpPr/>
          <p:nvPr/>
        </p:nvSpPr>
        <p:spPr>
          <a:xfrm>
            <a:off x="1422550" y="2477375"/>
            <a:ext cx="6363300" cy="12198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46"/>
          <p:cNvSpPr/>
          <p:nvPr/>
        </p:nvSpPr>
        <p:spPr>
          <a:xfrm>
            <a:off x="1498750" y="1654800"/>
            <a:ext cx="6363300" cy="5334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1" name="Google Shape;371;p47"/>
          <p:cNvGrpSpPr/>
          <p:nvPr/>
        </p:nvGrpSpPr>
        <p:grpSpPr>
          <a:xfrm>
            <a:off x="839475" y="741775"/>
            <a:ext cx="7288724" cy="3756001"/>
            <a:chOff x="839475" y="741775"/>
            <a:chExt cx="7288724" cy="3756001"/>
          </a:xfrm>
        </p:grpSpPr>
        <p:pic>
          <p:nvPicPr>
            <p:cNvPr id="372" name="Google Shape;372;p4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5210099" y="1913275"/>
              <a:ext cx="2918100" cy="2584500"/>
            </a:xfrm>
            <a:prstGeom prst="rect">
              <a:avLst/>
            </a:prstGeom>
            <a:noFill/>
            <a:ln>
              <a:noFill/>
            </a:ln>
            <a:effectLst>
              <a:outerShdw blurRad="157163" rotWithShape="0" algn="bl" dir="8280000" dist="76200">
                <a:srgbClr val="000000">
                  <a:alpha val="14000"/>
                </a:srgbClr>
              </a:outerShdw>
            </a:effectLst>
          </p:spPr>
        </p:pic>
        <p:sp>
          <p:nvSpPr>
            <p:cNvPr id="373" name="Google Shape;373;p47"/>
            <p:cNvSpPr/>
            <p:nvPr/>
          </p:nvSpPr>
          <p:spPr>
            <a:xfrm>
              <a:off x="839475" y="741775"/>
              <a:ext cx="4304100" cy="1830000"/>
            </a:xfrm>
            <a:prstGeom prst="wedgeEllipseCallout">
              <a:avLst>
                <a:gd fmla="val 46820" name="adj1"/>
                <a:gd fmla="val 56309" name="adj2"/>
              </a:avLst>
            </a:prstGeom>
            <a:solidFill>
              <a:srgbClr val="FFFFFF"/>
            </a:solidFill>
            <a:ln cap="flat" cmpd="sng" w="19050">
              <a:solidFill>
                <a:srgbClr val="54545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57163" rotWithShape="0" algn="bl" dir="8280000" dist="76200">
                <a:srgbClr val="000000">
                  <a:alpha val="14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000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See you in the next video!</a:t>
              </a:r>
              <a:endParaRPr sz="3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/>
          <p:nvPr/>
        </p:nvSpPr>
        <p:spPr>
          <a:xfrm>
            <a:off x="76200" y="141875"/>
            <a:ext cx="90678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Data categories </a:t>
            </a:r>
            <a:r>
              <a:rPr lang="pt-BR" sz="2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full structure t</a:t>
            </a:r>
            <a:r>
              <a:rPr lang="pt-BR" sz="2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o jams</a:t>
            </a:r>
            <a:endParaRPr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p27"/>
          <p:cNvSpPr txBox="1"/>
          <p:nvPr/>
        </p:nvSpPr>
        <p:spPr>
          <a:xfrm>
            <a:off x="302425" y="1176900"/>
            <a:ext cx="3256500" cy="10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General Information</a:t>
            </a:r>
            <a:endParaRPr sz="22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uuid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pubMillis</a:t>
            </a:r>
            <a:endParaRPr sz="1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p27"/>
          <p:cNvSpPr txBox="1"/>
          <p:nvPr/>
        </p:nvSpPr>
        <p:spPr>
          <a:xfrm>
            <a:off x="4572000" y="2481375"/>
            <a:ext cx="4477200" cy="20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Road Characteristics </a:t>
            </a:r>
            <a:endParaRPr b="1" sz="2200">
              <a:solidFill>
                <a:srgbClr val="0069A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Information</a:t>
            </a:r>
            <a:endParaRPr sz="22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	line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	segments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	length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	roadType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	turnType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27"/>
          <p:cNvSpPr txBox="1"/>
          <p:nvPr/>
        </p:nvSpPr>
        <p:spPr>
          <a:xfrm>
            <a:off x="4572000" y="1118275"/>
            <a:ext cx="3833400" cy="12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Location</a:t>
            </a:r>
            <a:r>
              <a:rPr b="1" lang="pt-BR" sz="22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 Information</a:t>
            </a:r>
            <a:endParaRPr sz="22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country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city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street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7"/>
          <p:cNvSpPr txBox="1"/>
          <p:nvPr/>
        </p:nvSpPr>
        <p:spPr>
          <a:xfrm>
            <a:off x="302425" y="2479200"/>
            <a:ext cx="4269600" cy="22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Traffic Status </a:t>
            </a:r>
            <a:r>
              <a:rPr b="1" lang="pt-BR" sz="22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Information</a:t>
            </a:r>
            <a:endParaRPr sz="22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	level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	delay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speedKMH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	speed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	type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	startNode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	endNode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	blockingAlertUuid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/>
          <p:nvPr/>
        </p:nvSpPr>
        <p:spPr>
          <a:xfrm>
            <a:off x="3657075" y="0"/>
            <a:ext cx="5487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	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54515950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pubMillis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1537581410449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"São Bernardo do Campo"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Zurich"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level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85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speedKMH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6.07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1.6861111111111111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startNode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Guilherme Tell"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blockingAlertUuid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-46.600797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-23.655255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-46.599729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-23.654906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-46.598651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-23.654557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segments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 },{ 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233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roadType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turnType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3" name="Google Shape;123;p28"/>
          <p:cNvSpPr txBox="1"/>
          <p:nvPr/>
        </p:nvSpPr>
        <p:spPr>
          <a:xfrm>
            <a:off x="20776" y="1912850"/>
            <a:ext cx="3636300" cy="5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Traffic status </a:t>
            </a:r>
            <a:r>
              <a:rPr b="1" lang="pt-BR" sz="16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Information</a:t>
            </a:r>
            <a:endParaRPr sz="1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4" name="Google Shape;124;p28"/>
          <p:cNvCxnSpPr/>
          <p:nvPr/>
        </p:nvCxnSpPr>
        <p:spPr>
          <a:xfrm flipH="1">
            <a:off x="4500450" y="1532350"/>
            <a:ext cx="6000" cy="1500900"/>
          </a:xfrm>
          <a:prstGeom prst="straightConnector1">
            <a:avLst/>
          </a:prstGeom>
          <a:noFill/>
          <a:ln cap="flat" cmpd="sng" w="38100">
            <a:solidFill>
              <a:srgbClr val="0069A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" name="Google Shape;125;p28"/>
          <p:cNvSpPr txBox="1"/>
          <p:nvPr/>
        </p:nvSpPr>
        <p:spPr>
          <a:xfrm>
            <a:off x="20775" y="3601050"/>
            <a:ext cx="3725100" cy="5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Road Characteristics</a:t>
            </a:r>
            <a:r>
              <a:rPr b="1" lang="pt-BR" sz="16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 Information</a:t>
            </a:r>
            <a:endParaRPr sz="1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" name="Google Shape;126;p28"/>
          <p:cNvCxnSpPr/>
          <p:nvPr/>
        </p:nvCxnSpPr>
        <p:spPr>
          <a:xfrm>
            <a:off x="4506450" y="3120753"/>
            <a:ext cx="0" cy="1764900"/>
          </a:xfrm>
          <a:prstGeom prst="straightConnector1">
            <a:avLst/>
          </a:prstGeom>
          <a:noFill/>
          <a:ln cap="flat" cmpd="sng" w="38100">
            <a:solidFill>
              <a:srgbClr val="0069A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28"/>
          <p:cNvCxnSpPr/>
          <p:nvPr/>
        </p:nvCxnSpPr>
        <p:spPr>
          <a:xfrm rot="10800000">
            <a:off x="117950" y="3938200"/>
            <a:ext cx="4394400" cy="0"/>
          </a:xfrm>
          <a:prstGeom prst="straightConnector1">
            <a:avLst/>
          </a:prstGeom>
          <a:noFill/>
          <a:ln cap="flat" cmpd="sng" w="38100">
            <a:solidFill>
              <a:srgbClr val="0069A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28"/>
          <p:cNvCxnSpPr/>
          <p:nvPr/>
        </p:nvCxnSpPr>
        <p:spPr>
          <a:xfrm flipH="1">
            <a:off x="825950" y="2250003"/>
            <a:ext cx="3686400" cy="22500"/>
          </a:xfrm>
          <a:prstGeom prst="straightConnector1">
            <a:avLst/>
          </a:prstGeom>
          <a:noFill/>
          <a:ln cap="flat" cmpd="sng" w="38100">
            <a:solidFill>
              <a:srgbClr val="0069A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9" name="Google Shape;129;p28"/>
          <p:cNvGrpSpPr/>
          <p:nvPr/>
        </p:nvGrpSpPr>
        <p:grpSpPr>
          <a:xfrm>
            <a:off x="20776" y="769850"/>
            <a:ext cx="4491574" cy="647300"/>
            <a:chOff x="20776" y="769850"/>
            <a:chExt cx="4491574" cy="647300"/>
          </a:xfrm>
        </p:grpSpPr>
        <p:sp>
          <p:nvSpPr>
            <p:cNvPr id="130" name="Google Shape;130;p28"/>
            <p:cNvSpPr txBox="1"/>
            <p:nvPr/>
          </p:nvSpPr>
          <p:spPr>
            <a:xfrm>
              <a:off x="20776" y="769850"/>
              <a:ext cx="3636300" cy="56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600">
                  <a:solidFill>
                    <a:srgbClr val="0069A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Location</a:t>
              </a:r>
              <a:r>
                <a:rPr b="1" lang="pt-BR" sz="1600">
                  <a:solidFill>
                    <a:srgbClr val="0069A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Information</a:t>
              </a:r>
              <a:endParaRPr sz="1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131" name="Google Shape;131;p28"/>
            <p:cNvCxnSpPr/>
            <p:nvPr/>
          </p:nvCxnSpPr>
          <p:spPr>
            <a:xfrm>
              <a:off x="4506450" y="846550"/>
              <a:ext cx="0" cy="570600"/>
            </a:xfrm>
            <a:prstGeom prst="straightConnector1">
              <a:avLst/>
            </a:prstGeom>
            <a:noFill/>
            <a:ln cap="flat" cmpd="sng" w="38100">
              <a:solidFill>
                <a:srgbClr val="0069A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" name="Google Shape;132;p28"/>
            <p:cNvCxnSpPr/>
            <p:nvPr/>
          </p:nvCxnSpPr>
          <p:spPr>
            <a:xfrm rot="10800000">
              <a:off x="1297550" y="1106522"/>
              <a:ext cx="3214800" cy="0"/>
            </a:xfrm>
            <a:prstGeom prst="straightConnector1">
              <a:avLst/>
            </a:prstGeom>
            <a:noFill/>
            <a:ln cap="flat" cmpd="sng" w="38100">
              <a:solidFill>
                <a:srgbClr val="0069A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3" name="Google Shape;133;p28"/>
          <p:cNvGrpSpPr/>
          <p:nvPr/>
        </p:nvGrpSpPr>
        <p:grpSpPr>
          <a:xfrm>
            <a:off x="20776" y="212462"/>
            <a:ext cx="4503371" cy="569100"/>
            <a:chOff x="20776" y="294950"/>
            <a:chExt cx="4503371" cy="569100"/>
          </a:xfrm>
        </p:grpSpPr>
        <p:sp>
          <p:nvSpPr>
            <p:cNvPr id="134" name="Google Shape;134;p28"/>
            <p:cNvSpPr txBox="1"/>
            <p:nvPr/>
          </p:nvSpPr>
          <p:spPr>
            <a:xfrm>
              <a:off x="20776" y="294950"/>
              <a:ext cx="3636300" cy="56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600">
                  <a:solidFill>
                    <a:srgbClr val="0069A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General Information</a:t>
              </a:r>
              <a:endParaRPr sz="1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135" name="Google Shape;135;p28"/>
            <p:cNvCxnSpPr/>
            <p:nvPr/>
          </p:nvCxnSpPr>
          <p:spPr>
            <a:xfrm>
              <a:off x="4506450" y="453753"/>
              <a:ext cx="0" cy="366600"/>
            </a:xfrm>
            <a:prstGeom prst="straightConnector1">
              <a:avLst/>
            </a:prstGeom>
            <a:noFill/>
            <a:ln cap="flat" cmpd="sng" w="38100">
              <a:solidFill>
                <a:srgbClr val="0069A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" name="Google Shape;136;p28"/>
            <p:cNvCxnSpPr/>
            <p:nvPr/>
          </p:nvCxnSpPr>
          <p:spPr>
            <a:xfrm rot="10800000">
              <a:off x="1392147" y="631627"/>
              <a:ext cx="3132000" cy="0"/>
            </a:xfrm>
            <a:prstGeom prst="straightConnector1">
              <a:avLst/>
            </a:prstGeom>
            <a:noFill/>
            <a:ln cap="flat" cmpd="sng" w="38100">
              <a:solidFill>
                <a:srgbClr val="0069A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 txBox="1"/>
          <p:nvPr/>
        </p:nvSpPr>
        <p:spPr>
          <a:xfrm>
            <a:off x="0" y="0"/>
            <a:ext cx="5487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54515950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pubMillis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1537581410449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"São Bernardo do Campo"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Zurich"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level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85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speedKMH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6.07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1.6861111111111111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Guilherme Tell"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blockingAlertUuid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-46.600797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-23.655255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-46.599729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-23.654906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-46.598651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-23.654557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segments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 },{ 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233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roadType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turnType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2" name="Google Shape;142;p29"/>
          <p:cNvSpPr txBox="1"/>
          <p:nvPr/>
        </p:nvSpPr>
        <p:spPr>
          <a:xfrm>
            <a:off x="-525" y="0"/>
            <a:ext cx="5487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	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54515950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pubMillis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1537581410449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"São Bernardo do Campo"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Zurich"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level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85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speedKMH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6.07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1.6861111111111111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startNode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Guilherme Tell"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blockingAlertUuid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-46.600797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-23.655255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-46.599729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-23.654906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-46.598651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-23.654557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segments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 },{ 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233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roadType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turnType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3" name="Google Shape;143;p29"/>
          <p:cNvSpPr/>
          <p:nvPr/>
        </p:nvSpPr>
        <p:spPr>
          <a:xfrm>
            <a:off x="0" y="-228600"/>
            <a:ext cx="5487000" cy="5544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9"/>
          <p:cNvSpPr/>
          <p:nvPr/>
        </p:nvSpPr>
        <p:spPr>
          <a:xfrm>
            <a:off x="0" y="525450"/>
            <a:ext cx="5487000" cy="46179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9"/>
          <p:cNvSpPr txBox="1"/>
          <p:nvPr/>
        </p:nvSpPr>
        <p:spPr>
          <a:xfrm>
            <a:off x="5487000" y="141875"/>
            <a:ext cx="36570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uuid</a:t>
            </a:r>
            <a:r>
              <a:rPr b="1" lang="pt-BR" sz="2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General Information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29"/>
          <p:cNvSpPr txBox="1"/>
          <p:nvPr/>
        </p:nvSpPr>
        <p:spPr>
          <a:xfrm>
            <a:off x="5487000" y="13311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Type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" name="Google Shape;147;p29"/>
          <p:cNvSpPr txBox="1"/>
          <p:nvPr/>
        </p:nvSpPr>
        <p:spPr>
          <a:xfrm>
            <a:off x="5487000" y="1639878"/>
            <a:ext cx="32910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integer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29"/>
          <p:cNvSpPr txBox="1"/>
          <p:nvPr/>
        </p:nvSpPr>
        <p:spPr>
          <a:xfrm>
            <a:off x="5487000" y="23217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Description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" name="Google Shape;149;p29"/>
          <p:cNvSpPr txBox="1"/>
          <p:nvPr/>
        </p:nvSpPr>
        <p:spPr>
          <a:xfrm>
            <a:off x="5487000" y="2630472"/>
            <a:ext cx="32910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unique value of a jam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/>
          <p:nvPr/>
        </p:nvSpPr>
        <p:spPr>
          <a:xfrm>
            <a:off x="0" y="0"/>
            <a:ext cx="5487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54515950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pubMillis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1537581410449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"São Bernardo do Campo"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Zurich"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level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85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speedKMH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6.07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1.6861111111111111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Guilherme Tell"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blockingAlertUuid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-46.600797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-23.655255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-46.599729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-23.654906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-46.598651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-23.654557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segments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 },{ 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233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roadType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turnType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5" name="Google Shape;155;p30"/>
          <p:cNvSpPr txBox="1"/>
          <p:nvPr/>
        </p:nvSpPr>
        <p:spPr>
          <a:xfrm>
            <a:off x="-525" y="0"/>
            <a:ext cx="5487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	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54515950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pubMillis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1537581410449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"São Bernardo do Campo"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Zurich"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level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85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speedKMH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6.07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1.6861111111111111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startNode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Guilherme Tell"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blockingAlertUuid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-46.600797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-23.655255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-46.599729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-23.654906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-46.598651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-23.654557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segments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 },{ 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233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roadType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turnType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6" name="Google Shape;156;p30"/>
          <p:cNvSpPr txBox="1"/>
          <p:nvPr/>
        </p:nvSpPr>
        <p:spPr>
          <a:xfrm>
            <a:off x="5487000" y="141875"/>
            <a:ext cx="36570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pubMillis</a:t>
            </a:r>
            <a:r>
              <a:rPr b="1" lang="pt-BR" sz="2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General Information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" name="Google Shape;157;p30"/>
          <p:cNvSpPr txBox="1"/>
          <p:nvPr/>
        </p:nvSpPr>
        <p:spPr>
          <a:xfrm>
            <a:off x="5487000" y="13311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Type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30"/>
          <p:cNvSpPr txBox="1"/>
          <p:nvPr/>
        </p:nvSpPr>
        <p:spPr>
          <a:xfrm>
            <a:off x="5487000" y="1639878"/>
            <a:ext cx="32910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integer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30"/>
          <p:cNvSpPr txBox="1"/>
          <p:nvPr/>
        </p:nvSpPr>
        <p:spPr>
          <a:xfrm>
            <a:off x="5487000" y="23217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Description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p30"/>
          <p:cNvSpPr txBox="1"/>
          <p:nvPr/>
        </p:nvSpPr>
        <p:spPr>
          <a:xfrm>
            <a:off x="5487000" y="2630475"/>
            <a:ext cx="33726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provide hour, minute, seconds, day, month and year of the occurrence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Google Shape;161;p30"/>
          <p:cNvSpPr/>
          <p:nvPr/>
        </p:nvSpPr>
        <p:spPr>
          <a:xfrm>
            <a:off x="0" y="742253"/>
            <a:ext cx="5487000" cy="51435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0"/>
          <p:cNvSpPr/>
          <p:nvPr/>
        </p:nvSpPr>
        <p:spPr>
          <a:xfrm>
            <a:off x="0" y="-4600897"/>
            <a:ext cx="5487000" cy="51435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/>
        </p:nvSpPr>
        <p:spPr>
          <a:xfrm>
            <a:off x="0" y="0"/>
            <a:ext cx="5487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54515950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pubMillis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1537581410449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"São Bernardo do Campo"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Zurich"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level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85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speedKMH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6.07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1.6861111111111111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Guilherme Tell"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blockingAlertUuid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-46.600797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-23.655255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-46.599729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-23.654906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-46.598651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-23.654557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segments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 },{ 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233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roadType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turnType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8" name="Google Shape;168;p31"/>
          <p:cNvSpPr txBox="1"/>
          <p:nvPr/>
        </p:nvSpPr>
        <p:spPr>
          <a:xfrm>
            <a:off x="-525" y="0"/>
            <a:ext cx="5487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	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54515950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pubMillis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1537581410449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"São Bernardo do Campo"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Zurich"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level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85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speedKMH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6.07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1.6861111111111111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startNode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Guilherme Tell"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blockingAlertUuid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-46.600797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-23.655255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-46.599729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-23.654906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-46.598651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-23.654557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segments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 },{ 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233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roadType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turnType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9" name="Google Shape;169;p31"/>
          <p:cNvSpPr txBox="1"/>
          <p:nvPr/>
        </p:nvSpPr>
        <p:spPr>
          <a:xfrm>
            <a:off x="5487000" y="141875"/>
            <a:ext cx="36570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country</a:t>
            </a:r>
            <a:r>
              <a:rPr b="1" lang="pt-BR" sz="2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Location</a:t>
            </a: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 Information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31"/>
          <p:cNvSpPr txBox="1"/>
          <p:nvPr/>
        </p:nvSpPr>
        <p:spPr>
          <a:xfrm>
            <a:off x="5487000" y="13311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Type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31"/>
          <p:cNvSpPr txBox="1"/>
          <p:nvPr/>
        </p:nvSpPr>
        <p:spPr>
          <a:xfrm>
            <a:off x="5487000" y="1639878"/>
            <a:ext cx="32910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string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31"/>
          <p:cNvSpPr txBox="1"/>
          <p:nvPr/>
        </p:nvSpPr>
        <p:spPr>
          <a:xfrm>
            <a:off x="5487000" y="23217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Description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p31"/>
          <p:cNvSpPr txBox="1"/>
          <p:nvPr/>
        </p:nvSpPr>
        <p:spPr>
          <a:xfrm>
            <a:off x="5487000" y="2630475"/>
            <a:ext cx="33726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country name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Google Shape;174;p31"/>
          <p:cNvSpPr/>
          <p:nvPr/>
        </p:nvSpPr>
        <p:spPr>
          <a:xfrm>
            <a:off x="0" y="970853"/>
            <a:ext cx="5487000" cy="51435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1"/>
          <p:cNvSpPr/>
          <p:nvPr/>
        </p:nvSpPr>
        <p:spPr>
          <a:xfrm>
            <a:off x="0" y="-4372297"/>
            <a:ext cx="5487000" cy="51435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/>
        </p:nvSpPr>
        <p:spPr>
          <a:xfrm>
            <a:off x="0" y="0"/>
            <a:ext cx="5487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54515950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pubMillis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1537581410449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"São Bernardo do Campo"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Zurich"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level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85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speedKMH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6.07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1.6861111111111111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Guilherme Tell"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blockingAlertUuid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-46.600797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-23.655255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-46.599729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-23.654906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-46.598651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-23.654557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segments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 },{ 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233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roadType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turnType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1" name="Google Shape;181;p32"/>
          <p:cNvSpPr txBox="1"/>
          <p:nvPr/>
        </p:nvSpPr>
        <p:spPr>
          <a:xfrm>
            <a:off x="-525" y="0"/>
            <a:ext cx="5487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	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54515950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pubMillis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1537581410449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"São Bernardo do Campo"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Zurich"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level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85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speedKMH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6.07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1.6861111111111111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startNode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Guilherme Tell"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blockingAlertUuid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-46.600797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-23.655255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-46.599729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-23.654906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-46.598651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-23.654557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segments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 },{ 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233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roadType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turnType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2" name="Google Shape;182;p32"/>
          <p:cNvSpPr txBox="1"/>
          <p:nvPr/>
        </p:nvSpPr>
        <p:spPr>
          <a:xfrm>
            <a:off x="5487000" y="141875"/>
            <a:ext cx="36570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city</a:t>
            </a:r>
            <a:endParaRPr b="1"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Location Information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32"/>
          <p:cNvSpPr txBox="1"/>
          <p:nvPr/>
        </p:nvSpPr>
        <p:spPr>
          <a:xfrm>
            <a:off x="5487000" y="13311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Type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" name="Google Shape;184;p32"/>
          <p:cNvSpPr txBox="1"/>
          <p:nvPr/>
        </p:nvSpPr>
        <p:spPr>
          <a:xfrm>
            <a:off x="5487000" y="1639878"/>
            <a:ext cx="32910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string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" name="Google Shape;185;p32"/>
          <p:cNvSpPr txBox="1"/>
          <p:nvPr/>
        </p:nvSpPr>
        <p:spPr>
          <a:xfrm>
            <a:off x="5487000" y="23217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Description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32"/>
          <p:cNvSpPr txBox="1"/>
          <p:nvPr/>
        </p:nvSpPr>
        <p:spPr>
          <a:xfrm>
            <a:off x="5487000" y="2630475"/>
            <a:ext cx="33726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city</a:t>
            </a: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 name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p32"/>
          <p:cNvSpPr/>
          <p:nvPr/>
        </p:nvSpPr>
        <p:spPr>
          <a:xfrm>
            <a:off x="0" y="1211250"/>
            <a:ext cx="5487000" cy="51435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2"/>
          <p:cNvSpPr/>
          <p:nvPr/>
        </p:nvSpPr>
        <p:spPr>
          <a:xfrm>
            <a:off x="0" y="-4131900"/>
            <a:ext cx="5487000" cy="51435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/>
          <p:nvPr/>
        </p:nvSpPr>
        <p:spPr>
          <a:xfrm>
            <a:off x="0" y="0"/>
            <a:ext cx="5487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54515950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pubMillis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1537581410449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"São Bernardo do Campo"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Zurich"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level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85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speedKMH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6.07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1.6861111111111111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Guilherme Tell"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blockingAlertUuid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-46.600797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-23.655255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-46.599729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-23.654906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-46.598651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-23.654557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segments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 },{ 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233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roadType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turnType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4" name="Google Shape;194;p33"/>
          <p:cNvSpPr txBox="1"/>
          <p:nvPr/>
        </p:nvSpPr>
        <p:spPr>
          <a:xfrm>
            <a:off x="-525" y="0"/>
            <a:ext cx="5487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	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54515950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pubMillis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1537581410449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"São Bernardo do Campo"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Zurich"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level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85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speedKMH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6.07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1.6861111111111111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startNode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Guilherme Tell"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blockingAlertUuid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-46.600797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-23.655255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-46.599729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-23.654906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-46.598651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-23.654557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segments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 },{ 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233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roadType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turnType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5" name="Google Shape;195;p33"/>
          <p:cNvSpPr txBox="1"/>
          <p:nvPr/>
        </p:nvSpPr>
        <p:spPr>
          <a:xfrm>
            <a:off x="5487000" y="141875"/>
            <a:ext cx="36570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street</a:t>
            </a:r>
            <a:r>
              <a:rPr b="1" lang="pt-BR" sz="2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Location Information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" name="Google Shape;196;p33"/>
          <p:cNvSpPr txBox="1"/>
          <p:nvPr/>
        </p:nvSpPr>
        <p:spPr>
          <a:xfrm>
            <a:off x="5487000" y="13311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Type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33"/>
          <p:cNvSpPr txBox="1"/>
          <p:nvPr/>
        </p:nvSpPr>
        <p:spPr>
          <a:xfrm>
            <a:off x="5487000" y="1639878"/>
            <a:ext cx="32910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string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33"/>
          <p:cNvSpPr txBox="1"/>
          <p:nvPr/>
        </p:nvSpPr>
        <p:spPr>
          <a:xfrm>
            <a:off x="5487000" y="23217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Description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33"/>
          <p:cNvSpPr txBox="1"/>
          <p:nvPr/>
        </p:nvSpPr>
        <p:spPr>
          <a:xfrm>
            <a:off x="5487000" y="2630475"/>
            <a:ext cx="33726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street</a:t>
            </a: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 name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" name="Google Shape;200;p33"/>
          <p:cNvSpPr/>
          <p:nvPr/>
        </p:nvSpPr>
        <p:spPr>
          <a:xfrm>
            <a:off x="0" y="1428053"/>
            <a:ext cx="5487000" cy="51435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3"/>
          <p:cNvSpPr/>
          <p:nvPr/>
        </p:nvSpPr>
        <p:spPr>
          <a:xfrm>
            <a:off x="0" y="-3915097"/>
            <a:ext cx="5487000" cy="51435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