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02CC49-8B60-4FA4-8067-D63754C7C32D}">
  <a:tblStyle styleId="{1502CC49-8B60-4FA4-8067-D63754C7C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Montserrat-bold.fntdata"/><Relationship Id="rId10" Type="http://schemas.openxmlformats.org/officeDocument/2006/relationships/slide" Target="slides/slide3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6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5.xml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353d87c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353d87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223bba8e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223bba8e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JSONs are usually lighter and easier to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Here, TIme becomes two items: StartTime and EndTime with one minute difference.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rest of data comes nested in an item called alerts.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braces represent an object and the brackets represent an array of objects.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the following videos we are just discussing the JSON data structure. It is easier to read and most software comes with a built-in implementation to read jsons.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223bba8e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223bba8e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full Waze data structure is this one: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Jams, Alerts and Irregularities that carries an array of objects that are going to be discussed in the comming videos.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start and end Time as a timestamp.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a start and end time in millis, which is the time since first of january of nineteen seventy in milliseconds.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223bba8e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223bba8e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 the following videos, we are going to dive in the jams, alerts and irregularities structures.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f353d87c0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f353d87c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23bba8e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23bba8e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Basically, a data structure is a way to organize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can organize it as tabular, commonly used in spreadsheets, or nested, which is the way that Waze data is structured.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comes as a JSON or XML. They carry the same information, but with a different semantics.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Here we have three items. The first is a string, the second a list with subitems and the third just a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can see that JSON uses braces and brackets whereas XML uses what we call,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Let’s understand how Waze data that we see on maps are structured in those formats.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23bba8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23bba8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is an example of a jam alert in São Paulo.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has, time, address, type and location.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23bba8e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23bba8e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</a:t>
            </a:r>
            <a:r>
              <a:rPr lang="pt-BR">
                <a:solidFill>
                  <a:schemeClr val="dk1"/>
                </a:solidFill>
              </a:rPr>
              <a:t>abular</a:t>
            </a:r>
            <a:r>
              <a:rPr lang="pt-BR"/>
              <a:t> most common data structure.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one that we use everyday on spreadsheets and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So, those 4 informations, can be easily understood as a row in a table.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23bba8e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23bba8e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 can notice that some of the information, such as address where split in three columns, country, city and address.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happens because of the hierarchy of data. There are several cities in a country and several streets in a city. So, </a:t>
            </a:r>
            <a:r>
              <a:rPr lang="pt-BR"/>
              <a:t>splitting</a:t>
            </a:r>
            <a:r>
              <a:rPr lang="pt-BR"/>
              <a:t> the data like that makes it easier to query all the streets on a city.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Usually, this type of tabular structure is represented by a CSV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74f30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74f30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CSV stands for Comma Separated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Each value in a row is separated by commas and a new row is given by new line.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23bba8e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23bba8e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But, you can also structure the same data as a XML, which stands for eXtensible Markup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23bba8e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223bba8e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you can see, each information is between tags with its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time becomes pubDate,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Location a georss: point tag,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 the rest a tag with linqmap two colons and the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is the actual Waze data tag structure, so, the georss and linqmap are part of their own nomenclature for data.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23bba8e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23bba8e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Finally, JSON or JavaScript Object Notation are also a way to structure this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105975" y="1483950"/>
            <a:ext cx="77397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The Waze</a:t>
            </a: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 data structure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35601" y="452025"/>
            <a:ext cx="72777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Montserrat"/>
                <a:ea typeface="Montserrat"/>
                <a:cs typeface="Montserrat"/>
                <a:sym typeface="Montserrat"/>
              </a:rPr>
              <a:t>Module 1 - Video 1.3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75775" y="2803075"/>
            <a:ext cx="2070675" cy="183392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8280000" dist="7620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4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224" name="Google Shape;224;p34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225" name="Google Shape;225;p34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" name="Google Shape;226;p34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34"/>
            <p:cNvGrpSpPr/>
            <p:nvPr/>
          </p:nvGrpSpPr>
          <p:grpSpPr>
            <a:xfrm>
              <a:off x="152400" y="0"/>
              <a:ext cx="8991500" cy="1764300"/>
              <a:chOff x="152400" y="0"/>
              <a:chExt cx="8991500" cy="1764300"/>
            </a:xfrm>
          </p:grpSpPr>
          <p:sp>
            <p:nvSpPr>
              <p:cNvPr id="228" name="Google Shape;228;p34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JSON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JavaScript Object Notation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229" name="Google Shape;229;p34"/>
              <p:cNvGrpSpPr/>
              <p:nvPr/>
            </p:nvGrpSpPr>
            <p:grpSpPr>
              <a:xfrm>
                <a:off x="152400" y="690600"/>
                <a:ext cx="8991500" cy="1073700"/>
                <a:chOff x="152400" y="690600"/>
                <a:chExt cx="8991500" cy="1073700"/>
              </a:xfrm>
            </p:grpSpPr>
            <p:sp>
              <p:nvSpPr>
                <p:cNvPr id="230" name="Google Shape;230;p34"/>
                <p:cNvSpPr txBox="1"/>
                <p:nvPr/>
              </p:nvSpPr>
              <p:spPr>
                <a:xfrm>
                  <a:off x="152400" y="6906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1" name="Google Shape;231;p34"/>
                <p:cNvSpPr txBox="1"/>
                <p:nvPr/>
              </p:nvSpPr>
              <p:spPr>
                <a:xfrm>
                  <a:off x="4355248" y="6906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2" name="Google Shape;232;p34"/>
                <p:cNvSpPr txBox="1"/>
                <p:nvPr/>
              </p:nvSpPr>
              <p:spPr>
                <a:xfrm>
                  <a:off x="1913800" y="6906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3" name="Google Shape;233;p34"/>
                <p:cNvSpPr txBox="1"/>
                <p:nvPr/>
              </p:nvSpPr>
              <p:spPr>
                <a:xfrm>
                  <a:off x="6338300" y="6906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sp>
        <p:nvSpPr>
          <p:cNvPr id="234" name="Google Shape;234;p34"/>
          <p:cNvSpPr/>
          <p:nvPr/>
        </p:nvSpPr>
        <p:spPr>
          <a:xfrm rot="5400000">
            <a:off x="4211400" y="16642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28375" y="2337625"/>
            <a:ext cx="8487300" cy="265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"BR"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Paulo",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"R. Claudomiro Amazonas"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{"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-46.679824,"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-23.585318},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"JAM"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"JAM_STAND_STILL_TRAFFIC"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5"/>
          <p:cNvGrpSpPr/>
          <p:nvPr/>
        </p:nvGrpSpPr>
        <p:grpSpPr>
          <a:xfrm>
            <a:off x="604927" y="304800"/>
            <a:ext cx="7934100" cy="3823650"/>
            <a:chOff x="604927" y="304800"/>
            <a:chExt cx="7934100" cy="3823650"/>
          </a:xfrm>
        </p:grpSpPr>
        <p:sp>
          <p:nvSpPr>
            <p:cNvPr id="241" name="Google Shape;241;p35"/>
            <p:cNvSpPr txBox="1"/>
            <p:nvPr/>
          </p:nvSpPr>
          <p:spPr>
            <a:xfrm>
              <a:off x="604927" y="304800"/>
              <a:ext cx="7934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Full Structure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35"/>
            <p:cNvSpPr txBox="1"/>
            <p:nvPr/>
          </p:nvSpPr>
          <p:spPr>
            <a:xfrm>
              <a:off x="1221200" y="1624650"/>
              <a:ext cx="6701700" cy="25038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	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jams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[ … ],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alerts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[ … ],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irregularities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[ … ],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startTime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"2018-09-20 23:55:00:000"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	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endTime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"2018-09-20 23:56:00:000"</a:t>
              </a: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startTimeMillis":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1537487700000,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"</a:t>
              </a:r>
              <a:r>
                <a:rPr b="1"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endTimeMillis": </a:t>
              </a:r>
              <a:r>
                <a:rPr lang="pt-BR">
                  <a:solidFill>
                    <a:srgbClr val="0069A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1537487760000</a:t>
              </a:r>
              <a:endParaRPr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4545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1221200" y="1624650"/>
            <a:ext cx="6701700" cy="250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jams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alerts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irregularities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 … 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23:55:00:000"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endTime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"2018-09-20 23:56:00:000"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1537487700000,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startTimeMillis":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1537487760000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76200" y="141875"/>
            <a:ext cx="9067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In the next videos... 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1422550" y="2728950"/>
            <a:ext cx="6363300" cy="968400"/>
          </a:xfrm>
          <a:prstGeom prst="rect">
            <a:avLst/>
          </a:prstGeom>
          <a:solidFill>
            <a:srgbClr val="F3F3F3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7"/>
          <p:cNvGrpSpPr/>
          <p:nvPr/>
        </p:nvGrpSpPr>
        <p:grpSpPr>
          <a:xfrm>
            <a:off x="839475" y="741775"/>
            <a:ext cx="7288724" cy="3756001"/>
            <a:chOff x="839475" y="741775"/>
            <a:chExt cx="7288724" cy="3756001"/>
          </a:xfrm>
        </p:grpSpPr>
        <p:pic>
          <p:nvPicPr>
            <p:cNvPr id="255" name="Google Shape;25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210099" y="1913275"/>
              <a:ext cx="2918100" cy="2584500"/>
            </a:xfrm>
            <a:prstGeom prst="rect">
              <a:avLst/>
            </a:prstGeom>
            <a:noFill/>
            <a:ln>
              <a:noFill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</p:pic>
        <p:sp>
          <p:nvSpPr>
            <p:cNvPr id="256" name="Google Shape;256;p37"/>
            <p:cNvSpPr/>
            <p:nvPr/>
          </p:nvSpPr>
          <p:spPr>
            <a:xfrm>
              <a:off x="839475" y="741775"/>
              <a:ext cx="4304100" cy="1830000"/>
            </a:xfrm>
            <a:prstGeom prst="wedgeEllipseCallout">
              <a:avLst>
                <a:gd fmla="val 46820" name="adj1"/>
                <a:gd fmla="val 56309" name="adj2"/>
              </a:avLst>
            </a:prstGeom>
            <a:solidFill>
              <a:srgbClr val="FFFFFF"/>
            </a:solidFill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r="8280000" dist="76200">
                <a:srgbClr val="000000">
                  <a:alpha val="1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See you in the next video!</a:t>
              </a:r>
              <a:endParaRPr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0" y="269950"/>
            <a:ext cx="45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4572000" y="269950"/>
            <a:ext cx="4572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XML</a:t>
            </a:r>
            <a:endParaRPr b="1" sz="3000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748100" y="1667875"/>
            <a:ext cx="4219800" cy="217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value1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value2.1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subitem1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222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subitem3&gt;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value2.3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item3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269200" y="1437925"/>
            <a:ext cx="4219800" cy="26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{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items"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item1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"value1"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item2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[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subitem1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"value2.1"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subitem2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	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subitem3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"value2.3"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		"</a:t>
            </a: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item3</a:t>
            </a: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lang="pt-BR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7"/>
          <p:cNvGrpSpPr/>
          <p:nvPr/>
        </p:nvGrpSpPr>
        <p:grpSpPr>
          <a:xfrm>
            <a:off x="4791000" y="76200"/>
            <a:ext cx="4353000" cy="4899725"/>
            <a:chOff x="4791000" y="76200"/>
            <a:chExt cx="4353000" cy="4899725"/>
          </a:xfrm>
        </p:grpSpPr>
        <p:sp>
          <p:nvSpPr>
            <p:cNvPr id="115" name="Google Shape;115;p27"/>
            <p:cNvSpPr txBox="1"/>
            <p:nvPr/>
          </p:nvSpPr>
          <p:spPr>
            <a:xfrm>
              <a:off x="4791000" y="76200"/>
              <a:ext cx="36720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Map to alerts</a:t>
              </a:r>
              <a:endParaRPr b="1" sz="3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" name="Google Shape;116;p27"/>
            <p:cNvSpPr txBox="1"/>
            <p:nvPr/>
          </p:nvSpPr>
          <p:spPr>
            <a:xfrm>
              <a:off x="4791000" y="964325"/>
              <a:ext cx="4353000" cy="40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2018/09/20, 23h55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Address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R. Claudomiro Amazonas, São Paulo, Brasil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Type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Jam: stand-still traffic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Location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Latitude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-23.585318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Longitude</a:t>
              </a:r>
              <a:r>
                <a:rPr lang="pt-BR" sz="16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-46.679824</a:t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rgbClr val="0069A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…</a:t>
              </a:r>
              <a:endParaRPr b="1" sz="2000">
                <a:solidFill>
                  <a:srgbClr val="0069A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" name="Google Shape;117;p27"/>
          <p:cNvGrpSpPr/>
          <p:nvPr/>
        </p:nvGrpSpPr>
        <p:grpSpPr>
          <a:xfrm>
            <a:off x="-29875" y="7450"/>
            <a:ext cx="4450500" cy="5159950"/>
            <a:chOff x="-29875" y="7450"/>
            <a:chExt cx="4450500" cy="5159950"/>
          </a:xfrm>
        </p:grpSpPr>
        <p:pic>
          <p:nvPicPr>
            <p:cNvPr id="118" name="Google Shape;118;p27"/>
            <p:cNvPicPr preferRelativeResize="0"/>
            <p:nvPr/>
          </p:nvPicPr>
          <p:blipFill rotWithShape="1">
            <a:blip r:embed="rId3">
              <a:alphaModFix/>
            </a:blip>
            <a:srcRect b="0" l="14820" r="42604" t="0"/>
            <a:stretch/>
          </p:blipFill>
          <p:spPr>
            <a:xfrm>
              <a:off x="0" y="7450"/>
              <a:ext cx="4420600" cy="515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7"/>
            <p:cNvSpPr/>
            <p:nvPr/>
          </p:nvSpPr>
          <p:spPr>
            <a:xfrm>
              <a:off x="-29875" y="7450"/>
              <a:ext cx="4450500" cy="5143500"/>
            </a:xfrm>
            <a:prstGeom prst="rect">
              <a:avLst/>
            </a:prstGeom>
            <a:solidFill>
              <a:srgbClr val="FFFFFF">
                <a:alpha val="72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27"/>
            <p:cNvPicPr preferRelativeResize="0"/>
            <p:nvPr/>
          </p:nvPicPr>
          <p:blipFill rotWithShape="1">
            <a:blip r:embed="rId3">
              <a:alphaModFix/>
            </a:blip>
            <a:srcRect b="23416" l="42466" r="44817" t="51795"/>
            <a:stretch/>
          </p:blipFill>
          <p:spPr>
            <a:xfrm>
              <a:off x="2870350" y="2676635"/>
              <a:ext cx="1320300" cy="1279200"/>
            </a:xfrm>
            <a:prstGeom prst="ellipse">
              <a:avLst/>
            </a:prstGeom>
            <a:noFill/>
            <a:ln cap="flat" cmpd="sng" w="19050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8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26" name="Google Shape;126;p28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127" name="Google Shape;127;p28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Google Shape;128;p28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28"/>
            <p:cNvGrpSpPr/>
            <p:nvPr/>
          </p:nvGrpSpPr>
          <p:grpSpPr>
            <a:xfrm>
              <a:off x="152400" y="0"/>
              <a:ext cx="8991500" cy="1840500"/>
              <a:chOff x="152400" y="0"/>
              <a:chExt cx="8991500" cy="1840500"/>
            </a:xfrm>
          </p:grpSpPr>
          <p:sp>
            <p:nvSpPr>
              <p:cNvPr id="130" name="Google Shape;130;p28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</a:t>
                </a: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to CSV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Comma Separated Value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31" name="Google Shape;131;p28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32" name="Google Shape;132;p28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3" name="Google Shape;133;p28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4" name="Google Shape;134;p28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5" name="Google Shape;135;p28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9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41" name="Google Shape;141;p29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142" name="Google Shape;142;p29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29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29"/>
            <p:cNvGrpSpPr/>
            <p:nvPr/>
          </p:nvGrpSpPr>
          <p:grpSpPr>
            <a:xfrm>
              <a:off x="152400" y="0"/>
              <a:ext cx="8991500" cy="1840500"/>
              <a:chOff x="152400" y="0"/>
              <a:chExt cx="8991500" cy="1840500"/>
            </a:xfrm>
          </p:grpSpPr>
          <p:sp>
            <p:nvSpPr>
              <p:cNvPr id="145" name="Google Shape;145;p29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CSV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Comma Separated Value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46" name="Google Shape;146;p29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47" name="Google Shape;147;p29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8" name="Google Shape;148;p29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9" name="Google Shape;149;p29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50" name="Google Shape;150;p29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aphicFrame>
        <p:nvGraphicFramePr>
          <p:cNvPr id="151" name="Google Shape;151;p29"/>
          <p:cNvGraphicFramePr/>
          <p:nvPr/>
        </p:nvGraphicFramePr>
        <p:xfrm>
          <a:off x="55688" y="22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{1502CC49-8B60-4FA4-8067-D63754C7C32D}</a:tableStyleId>
              </a:tblPr>
              <a:tblGrid>
                <a:gridCol w="1295450"/>
                <a:gridCol w="867450"/>
                <a:gridCol w="1190875"/>
                <a:gridCol w="1448500"/>
                <a:gridCol w="629075"/>
                <a:gridCol w="1398175"/>
                <a:gridCol w="1068625"/>
                <a:gridCol w="11139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street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lng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2018-09-21 13:29:00:000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São Paulo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R. Claudomiro Amazonas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JAM-STAND-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STILL-TRAFFIC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-23.585318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-46.679824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2" name="Google Shape;152;p29"/>
          <p:cNvSpPr/>
          <p:nvPr/>
        </p:nvSpPr>
        <p:spPr>
          <a:xfrm rot="5400000">
            <a:off x="4211400" y="15880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0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58" name="Google Shape;158;p30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159" name="Google Shape;159;p30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160;p30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30"/>
            <p:cNvGrpSpPr/>
            <p:nvPr/>
          </p:nvGrpSpPr>
          <p:grpSpPr>
            <a:xfrm>
              <a:off x="152400" y="0"/>
              <a:ext cx="8991500" cy="1840500"/>
              <a:chOff x="152400" y="0"/>
              <a:chExt cx="8991500" cy="1840500"/>
            </a:xfrm>
          </p:grpSpPr>
          <p:sp>
            <p:nvSpPr>
              <p:cNvPr id="162" name="Google Shape;162;p30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CSV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Comma Separated Value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63" name="Google Shape;163;p30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64" name="Google Shape;164;p30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5" name="Google Shape;165;p30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6" name="Google Shape;166;p30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7" name="Google Shape;167;p30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aphicFrame>
        <p:nvGraphicFramePr>
          <p:cNvPr id="168" name="Google Shape;168;p30"/>
          <p:cNvGraphicFramePr/>
          <p:nvPr/>
        </p:nvGraphicFramePr>
        <p:xfrm>
          <a:off x="55688" y="22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{1502CC49-8B60-4FA4-8067-D63754C7C32D}</a:tableStyleId>
              </a:tblPr>
              <a:tblGrid>
                <a:gridCol w="1295450"/>
                <a:gridCol w="867450"/>
                <a:gridCol w="1190875"/>
                <a:gridCol w="1448500"/>
                <a:gridCol w="629075"/>
                <a:gridCol w="1398175"/>
                <a:gridCol w="1068625"/>
                <a:gridCol w="11139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street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subtype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lat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lng</a:t>
                      </a:r>
                      <a:endParaRPr b="1"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2018-09-21 13:29:00:000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São Paulo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R. Claudomiro Amazonas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JAM-STAND-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STILL-TRAFFIC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-23.585318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54545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-46.679824</a:t>
                      </a:r>
                      <a:endParaRPr sz="1300">
                        <a:solidFill>
                          <a:srgbClr val="54545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9" name="Google Shape;169;p30"/>
          <p:cNvSpPr/>
          <p:nvPr/>
        </p:nvSpPr>
        <p:spPr>
          <a:xfrm rot="5400000">
            <a:off x="4201150" y="3487525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0" name="Google Shape;170;p30"/>
          <p:cNvSpPr/>
          <p:nvPr/>
        </p:nvSpPr>
        <p:spPr>
          <a:xfrm rot="5400000">
            <a:off x="4211400" y="15880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316775" y="4131100"/>
            <a:ext cx="8389500" cy="77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time, country, city, street, type, subtype, lat, </a:t>
            </a:r>
            <a:r>
              <a:rPr b="1" lang="pt-BR" sz="12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lng;</a:t>
            </a:r>
            <a:endParaRPr b="1" sz="12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2018-09-21 13:29:00:000, BR, São Paulo, R. Claudomiro Amazonas, JAM, JAM-STAND-STILL-TRAFFIC, -23.585318, -46.679824</a:t>
            </a:r>
            <a:endParaRPr sz="1300">
              <a:solidFill>
                <a:srgbClr val="0069A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1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77" name="Google Shape;177;p31"/>
            <p:cNvGrpSpPr/>
            <p:nvPr/>
          </p:nvGrpSpPr>
          <p:grpSpPr>
            <a:xfrm>
              <a:off x="125" y="0"/>
              <a:ext cx="9143775" cy="1840500"/>
              <a:chOff x="125" y="0"/>
              <a:chExt cx="9143775" cy="1840500"/>
            </a:xfrm>
          </p:grpSpPr>
          <p:grpSp>
            <p:nvGrpSpPr>
              <p:cNvPr id="178" name="Google Shape;178;p31"/>
              <p:cNvGrpSpPr/>
              <p:nvPr/>
            </p:nvGrpSpPr>
            <p:grpSpPr>
              <a:xfrm>
                <a:off x="125" y="0"/>
                <a:ext cx="9143744" cy="1840500"/>
                <a:chOff x="-29878" y="-1398875"/>
                <a:chExt cx="9186000" cy="1840500"/>
              </a:xfrm>
            </p:grpSpPr>
            <p:pic>
              <p:nvPicPr>
                <p:cNvPr id="179" name="Google Shape;179;p3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346" l="3633" r="5531" t="44715"/>
                <a:stretch/>
              </p:blipFill>
              <p:spPr>
                <a:xfrm>
                  <a:off x="-29878" y="-1398875"/>
                  <a:ext cx="9144011" cy="169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0" name="Google Shape;180;p31"/>
                <p:cNvSpPr/>
                <p:nvPr/>
              </p:nvSpPr>
              <p:spPr>
                <a:xfrm>
                  <a:off x="-29878" y="-1398875"/>
                  <a:ext cx="9186000" cy="1840500"/>
                </a:xfrm>
                <a:prstGeom prst="rect">
                  <a:avLst/>
                </a:prstGeom>
                <a:solidFill>
                  <a:srgbClr val="FFFFFF">
                    <a:alpha val="930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" name="Google Shape;181;p31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82" name="Google Shape;182;p31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83" name="Google Shape;183;p31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84" name="Google Shape;184;p31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85" name="Google Shape;185;p31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sp>
          <p:nvSpPr>
            <p:cNvPr id="186" name="Google Shape;186;p31"/>
            <p:cNvSpPr txBox="1"/>
            <p:nvPr/>
          </p:nvSpPr>
          <p:spPr>
            <a:xfrm>
              <a:off x="604952" y="0"/>
              <a:ext cx="7934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to XML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eXtensible Markup Language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1496550" y="2628350"/>
            <a:ext cx="6150900" cy="217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alert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Thu Sep 20 23:55:00 +0000 2018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pubDate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georss:point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-23.585318 -46.679824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georss:point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JAM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JAM_STAND_STILL_TRAFFIC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linqmap:subtype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Av. Claudomiro Amazonas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linqmap:street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São Paulo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linqmap:city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pt-BR" sz="1300">
                <a:solidFill>
                  <a:srgbClr val="0069A6"/>
                </a:solidFill>
                <a:latin typeface="Courier New"/>
                <a:ea typeface="Courier New"/>
                <a:cs typeface="Courier New"/>
                <a:sym typeface="Courier New"/>
              </a:rPr>
              <a:t>BR 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linqmap:country</a:t>
            </a:r>
            <a:r>
              <a:rPr lang="pt-BR" sz="13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5454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" name="Google Shape;192;p32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193" name="Google Shape;193;p32"/>
            <p:cNvGrpSpPr/>
            <p:nvPr/>
          </p:nvGrpSpPr>
          <p:grpSpPr>
            <a:xfrm>
              <a:off x="125" y="0"/>
              <a:ext cx="9143775" cy="1840500"/>
              <a:chOff x="125" y="0"/>
              <a:chExt cx="9143775" cy="1840500"/>
            </a:xfrm>
          </p:grpSpPr>
          <p:grpSp>
            <p:nvGrpSpPr>
              <p:cNvPr id="194" name="Google Shape;194;p32"/>
              <p:cNvGrpSpPr/>
              <p:nvPr/>
            </p:nvGrpSpPr>
            <p:grpSpPr>
              <a:xfrm>
                <a:off x="125" y="0"/>
                <a:ext cx="9143744" cy="1840500"/>
                <a:chOff x="-29878" y="-1398875"/>
                <a:chExt cx="9186000" cy="1840500"/>
              </a:xfrm>
            </p:grpSpPr>
            <p:pic>
              <p:nvPicPr>
                <p:cNvPr id="195" name="Google Shape;195;p3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1346" l="3633" r="5531" t="44715"/>
                <a:stretch/>
              </p:blipFill>
              <p:spPr>
                <a:xfrm>
                  <a:off x="-29878" y="-1398875"/>
                  <a:ext cx="9144011" cy="1697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6" name="Google Shape;196;p32"/>
                <p:cNvSpPr/>
                <p:nvPr/>
              </p:nvSpPr>
              <p:spPr>
                <a:xfrm>
                  <a:off x="-29878" y="-1398875"/>
                  <a:ext cx="9186000" cy="1840500"/>
                </a:xfrm>
                <a:prstGeom prst="rect">
                  <a:avLst/>
                </a:prstGeom>
                <a:solidFill>
                  <a:srgbClr val="FFFFFF">
                    <a:alpha val="930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7" name="Google Shape;197;p32"/>
              <p:cNvGrpSpPr/>
              <p:nvPr/>
            </p:nvGrpSpPr>
            <p:grpSpPr>
              <a:xfrm>
                <a:off x="152400" y="766800"/>
                <a:ext cx="8991500" cy="1073700"/>
                <a:chOff x="152400" y="766800"/>
                <a:chExt cx="8991500" cy="1073700"/>
              </a:xfrm>
            </p:grpSpPr>
            <p:sp>
              <p:nvSpPr>
                <p:cNvPr id="198" name="Google Shape;198;p32"/>
                <p:cNvSpPr txBox="1"/>
                <p:nvPr/>
              </p:nvSpPr>
              <p:spPr>
                <a:xfrm>
                  <a:off x="152400" y="7668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99" name="Google Shape;199;p32"/>
                <p:cNvSpPr txBox="1"/>
                <p:nvPr/>
              </p:nvSpPr>
              <p:spPr>
                <a:xfrm>
                  <a:off x="4355248" y="7668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0" name="Google Shape;200;p32"/>
                <p:cNvSpPr txBox="1"/>
                <p:nvPr/>
              </p:nvSpPr>
              <p:spPr>
                <a:xfrm>
                  <a:off x="1913800" y="7668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1" name="Google Shape;201;p32"/>
                <p:cNvSpPr txBox="1"/>
                <p:nvPr/>
              </p:nvSpPr>
              <p:spPr>
                <a:xfrm>
                  <a:off x="6338300" y="7668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sp>
          <p:nvSpPr>
            <p:cNvPr id="202" name="Google Shape;202;p32"/>
            <p:cNvSpPr txBox="1"/>
            <p:nvPr/>
          </p:nvSpPr>
          <p:spPr>
            <a:xfrm>
              <a:off x="604952" y="0"/>
              <a:ext cx="7934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to XML</a:t>
              </a:r>
              <a:r>
                <a:rPr lang="pt-BR" sz="3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pt-BR"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eXtensible Markup Language</a:t>
              </a:r>
              <a:endParaRPr sz="2000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3" name="Google Shape;203;p32"/>
          <p:cNvSpPr/>
          <p:nvPr/>
        </p:nvSpPr>
        <p:spPr>
          <a:xfrm rot="5400000">
            <a:off x="4211400" y="1816649"/>
            <a:ext cx="721200" cy="372600"/>
          </a:xfrm>
          <a:prstGeom prst="rightArrow">
            <a:avLst>
              <a:gd fmla="val 22555" name="adj1"/>
              <a:gd fmla="val 96112" name="adj2"/>
            </a:avLst>
          </a:prstGeom>
          <a:solidFill>
            <a:srgbClr val="0069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3"/>
          <p:cNvGrpSpPr/>
          <p:nvPr/>
        </p:nvGrpSpPr>
        <p:grpSpPr>
          <a:xfrm>
            <a:off x="125" y="0"/>
            <a:ext cx="9143775" cy="1840500"/>
            <a:chOff x="125" y="0"/>
            <a:chExt cx="9143775" cy="1840500"/>
          </a:xfrm>
        </p:grpSpPr>
        <p:grpSp>
          <p:nvGrpSpPr>
            <p:cNvPr id="209" name="Google Shape;209;p33"/>
            <p:cNvGrpSpPr/>
            <p:nvPr/>
          </p:nvGrpSpPr>
          <p:grpSpPr>
            <a:xfrm>
              <a:off x="125" y="0"/>
              <a:ext cx="9143744" cy="1840500"/>
              <a:chOff x="-29878" y="-1398875"/>
              <a:chExt cx="9186000" cy="1840500"/>
            </a:xfrm>
          </p:grpSpPr>
          <p:pic>
            <p:nvPicPr>
              <p:cNvPr id="210" name="Google Shape;210;p33"/>
              <p:cNvPicPr preferRelativeResize="0"/>
              <p:nvPr/>
            </p:nvPicPr>
            <p:blipFill rotWithShape="1">
              <a:blip r:embed="rId3">
                <a:alphaModFix/>
              </a:blip>
              <a:srcRect b="21346" l="3633" r="5531" t="44715"/>
              <a:stretch/>
            </p:blipFill>
            <p:spPr>
              <a:xfrm>
                <a:off x="-29878" y="-1398875"/>
                <a:ext cx="9144011" cy="169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211;p33"/>
              <p:cNvSpPr/>
              <p:nvPr/>
            </p:nvSpPr>
            <p:spPr>
              <a:xfrm>
                <a:off x="-29878" y="-1398875"/>
                <a:ext cx="9186000" cy="1840500"/>
              </a:xfrm>
              <a:prstGeom prst="rect">
                <a:avLst/>
              </a:prstGeom>
              <a:solidFill>
                <a:srgbClr val="FFFFFF">
                  <a:alpha val="9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33"/>
            <p:cNvGrpSpPr/>
            <p:nvPr/>
          </p:nvGrpSpPr>
          <p:grpSpPr>
            <a:xfrm>
              <a:off x="152400" y="0"/>
              <a:ext cx="8991500" cy="1764300"/>
              <a:chOff x="152400" y="0"/>
              <a:chExt cx="8991500" cy="1764300"/>
            </a:xfrm>
          </p:grpSpPr>
          <p:sp>
            <p:nvSpPr>
              <p:cNvPr id="213" name="Google Shape;213;p33"/>
              <p:cNvSpPr txBox="1"/>
              <p:nvPr/>
            </p:nvSpPr>
            <p:spPr>
              <a:xfrm>
                <a:off x="604927" y="0"/>
                <a:ext cx="7934100" cy="8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to JSON</a:t>
                </a:r>
                <a:r>
                  <a:rPr lang="pt-BR" sz="3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t-BR"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JavaScript Object Notation</a:t>
                </a:r>
                <a:endParaRPr sz="2000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214" name="Google Shape;214;p33"/>
              <p:cNvGrpSpPr/>
              <p:nvPr/>
            </p:nvGrpSpPr>
            <p:grpSpPr>
              <a:xfrm>
                <a:off x="152400" y="690600"/>
                <a:ext cx="8991500" cy="1073700"/>
                <a:chOff x="152400" y="690600"/>
                <a:chExt cx="8991500" cy="1073700"/>
              </a:xfrm>
            </p:grpSpPr>
            <p:sp>
              <p:nvSpPr>
                <p:cNvPr id="215" name="Google Shape;215;p33"/>
                <p:cNvSpPr txBox="1"/>
                <p:nvPr/>
              </p:nvSpPr>
              <p:spPr>
                <a:xfrm>
                  <a:off x="152400" y="690600"/>
                  <a:ext cx="1761300" cy="77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Time</a:t>
                  </a:r>
                  <a:r>
                    <a:rPr lang="pt-BR" sz="2000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 </a:t>
                  </a:r>
                  <a:endParaRPr sz="2000"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2018/09/20, 23h55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6" name="Google Shape;216;p33"/>
                <p:cNvSpPr txBox="1"/>
                <p:nvPr/>
              </p:nvSpPr>
              <p:spPr>
                <a:xfrm>
                  <a:off x="4355248" y="690600"/>
                  <a:ext cx="2186400" cy="84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Type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Jam: stand-still traffic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7" name="Google Shape;217;p33"/>
                <p:cNvSpPr txBox="1"/>
                <p:nvPr/>
              </p:nvSpPr>
              <p:spPr>
                <a:xfrm>
                  <a:off x="1913800" y="690600"/>
                  <a:ext cx="2476800" cy="9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Address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R. Claudomiro Amazonas, 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São Paulo, Brasil</a:t>
                  </a:r>
                  <a:endParaRPr b="1">
                    <a:solidFill>
                      <a:srgbClr val="0069A6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8" name="Google Shape;218;p33"/>
                <p:cNvSpPr txBox="1"/>
                <p:nvPr/>
              </p:nvSpPr>
              <p:spPr>
                <a:xfrm>
                  <a:off x="6338300" y="690600"/>
                  <a:ext cx="2805600" cy="107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600">
                      <a:solidFill>
                        <a:srgbClr val="0069A6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Location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45720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Latitude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-23.585318</a:t>
                  </a:r>
                  <a:endParaRPr>
                    <a:solidFill>
                      <a:srgbClr val="545454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Longitude</a:t>
                  </a:r>
                  <a:r>
                    <a:rPr lang="pt-BR">
                      <a:solidFill>
                        <a:srgbClr val="545454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: -46.679824</a:t>
                  </a:r>
                  <a:endParaRPr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