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3"/>
  </p:notesMasterIdLst>
  <p:sldIdLst>
    <p:sldId id="263" r:id="rId5"/>
    <p:sldId id="289" r:id="rId6"/>
    <p:sldId id="290" r:id="rId7"/>
    <p:sldId id="291" r:id="rId8"/>
    <p:sldId id="292" r:id="rId9"/>
    <p:sldId id="293" r:id="rId10"/>
    <p:sldId id="294" r:id="rId11"/>
    <p:sldId id="285" r:id="rId12"/>
  </p:sldIdLst>
  <p:sldSz cx="12192000" cy="6858000"/>
  <p:notesSz cx="6858000" cy="9144000"/>
  <p:embeddedFontLst>
    <p:embeddedFont>
      <p:font typeface="Branding Black" pitchFamily="2" charset="77"/>
      <p:bold r:id="rId14"/>
    </p:embeddedFont>
    <p:embeddedFont>
      <p:font typeface="Palatino Linotype" panose="02040502050505030304" pitchFamily="18" charset="0"/>
      <p:regular r:id="rId15"/>
      <p:bold r:id="rId16"/>
      <p:italic r:id="rId17"/>
      <p:boldItalic r:id="rId18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C3C7"/>
    <a:srgbClr val="17C2C6"/>
    <a:srgbClr val="225044"/>
    <a:srgbClr val="E7428F"/>
    <a:srgbClr val="5F2B85"/>
    <a:srgbClr val="06354E"/>
    <a:srgbClr val="00B2B7"/>
    <a:srgbClr val="169CD8"/>
    <a:srgbClr val="0B83C2"/>
    <a:srgbClr val="FFA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83673" autoAdjust="0"/>
  </p:normalViewPr>
  <p:slideViewPr>
    <p:cSldViewPr snapToGrid="0">
      <p:cViewPr varScale="1">
        <p:scale>
          <a:sx n="106" d="100"/>
          <a:sy n="106" d="100"/>
        </p:scale>
        <p:origin x="1296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E9325-8DA9-46CE-96CB-F32884D73040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F7F27-17E6-486A-807B-6CDDD6006C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828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425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A jornada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compreende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de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cinco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estações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cada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uma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com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objetivos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específicos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e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integração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com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disciplinas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do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semestre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. 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859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61B6F-D3E5-F02D-875E-CBACD534D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111A062-7FC0-4491-19F2-E07E45A086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DA26A7D-1695-D71F-8705-962E6D7CE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A jornada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compreende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de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cinco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estações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cada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uma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com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objetivos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específicos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e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integração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com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disciplinas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do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semestre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. 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8DCD58-E0E5-415B-21B7-AE31A1B6DB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842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CE576-B2CF-5A8A-EA8B-5F237BAA6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E387E31-660C-903B-656C-00D5271498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0C97F0C-F5B0-5CC2-840B-013201773C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A jornada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compreende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de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cinco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estações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cada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uma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com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objetivos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específicos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e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integração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com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disciplinas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do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semestre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. 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8C9FF6-18AE-74D7-E04A-7AD2AA6A4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134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A384E-5C26-8867-7AFA-A4FF579C8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CA6EDB5-A503-0B64-921B-0083BCEC51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A24A8A1-C231-4FA9-4BB1-11C2CB0AC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A jornada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compreende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de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cinco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estações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cada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uma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com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objetivos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específicos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e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integração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com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disciplinas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do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semestre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. 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BCE3E0D-F659-6B2C-2742-8C0B2BCCDF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584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05D08-EB08-46DA-01FB-4BA8DF1AF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CDF0300-A594-E17F-8D31-930973098C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BE30F75-D80D-8FD1-92DC-F7C244255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A jornada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compreende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de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cinco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estações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cada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uma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com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objetivos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específicos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e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integração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com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disciplinas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do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semestre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. 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11D285-28FC-F534-CF3D-0F5775ACCE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252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0968D-B971-C29F-E514-548AE4B25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62DD961-2242-BFB0-2CBC-3CE0A33B6A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C56EA81-5CDE-3EF3-7C25-1A7ECEB60F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A jornada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compreende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de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cinco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estações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cada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uma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com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objetivos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específicos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e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integração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com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disciplinas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 do </a:t>
            </a:r>
            <a:r>
              <a:rPr lang="en-US" sz="1200" dirty="0" err="1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semestre</a:t>
            </a:r>
            <a:r>
              <a:rPr lang="en-US" sz="12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. 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6CEFCA-E675-7811-947E-393819A94B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310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418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7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11" Type="http://schemas.openxmlformats.org/officeDocument/2006/relationships/image" Target="../media/image25.svg"/><Relationship Id="rId5" Type="http://schemas.openxmlformats.org/officeDocument/2006/relationships/image" Target="../media/image21.sv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14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5.svg"/><Relationship Id="rId1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31.svg"/><Relationship Id="rId12" Type="http://schemas.openxmlformats.org/officeDocument/2006/relationships/image" Target="../media/image34.png"/><Relationship Id="rId17" Type="http://schemas.openxmlformats.org/officeDocument/2006/relationships/image" Target="../media/image39.svg"/><Relationship Id="rId2" Type="http://schemas.openxmlformats.org/officeDocument/2006/relationships/image" Target="../media/image20.png"/><Relationship Id="rId16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0.png"/><Relationship Id="rId11" Type="http://schemas.openxmlformats.org/officeDocument/2006/relationships/image" Target="../media/image33.svg"/><Relationship Id="rId5" Type="http://schemas.openxmlformats.org/officeDocument/2006/relationships/image" Target="../media/image29.svg"/><Relationship Id="rId15" Type="http://schemas.openxmlformats.org/officeDocument/2006/relationships/image" Target="../media/image37.svg"/><Relationship Id="rId10" Type="http://schemas.openxmlformats.org/officeDocument/2006/relationships/image" Target="../media/image32.png"/><Relationship Id="rId19" Type="http://schemas.openxmlformats.org/officeDocument/2006/relationships/image" Target="../media/image27.svg"/><Relationship Id="rId4" Type="http://schemas.openxmlformats.org/officeDocument/2006/relationships/image" Target="../media/image28.png"/><Relationship Id="rId9" Type="http://schemas.openxmlformats.org/officeDocument/2006/relationships/image" Target="../media/image14.svg"/><Relationship Id="rId14" Type="http://schemas.openxmlformats.org/officeDocument/2006/relationships/image" Target="../media/image36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14.sv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14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Relationship Id="rId9" Type="http://schemas.openxmlformats.org/officeDocument/2006/relationships/image" Target="../media/image27.sv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1.svg"/><Relationship Id="rId7" Type="http://schemas.openxmlformats.org/officeDocument/2006/relationships/image" Target="../media/image4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0.png"/><Relationship Id="rId11" Type="http://schemas.openxmlformats.org/officeDocument/2006/relationships/image" Target="../media/image27.svg"/><Relationship Id="rId5" Type="http://schemas.openxmlformats.org/officeDocument/2006/relationships/image" Target="../media/image39.svg"/><Relationship Id="rId10" Type="http://schemas.openxmlformats.org/officeDocument/2006/relationships/image" Target="../media/image26.png"/><Relationship Id="rId4" Type="http://schemas.openxmlformats.org/officeDocument/2006/relationships/image" Target="../media/image38.png"/><Relationship Id="rId9" Type="http://schemas.openxmlformats.org/officeDocument/2006/relationships/image" Target="../media/image14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microsoft.com/office/2007/relationships/hdphoto" Target="../media/hdphoto1.wdp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42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áfico 19">
            <a:extLst>
              <a:ext uri="{FF2B5EF4-FFF2-40B4-BE49-F238E27FC236}">
                <a16:creationId xmlns:a16="http://schemas.microsoft.com/office/drawing/2014/main" id="{F697C7C7-D3F5-1063-C466-BA2BBA8839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22" name="Gráfico 21">
            <a:extLst>
              <a:ext uri="{FF2B5EF4-FFF2-40B4-BE49-F238E27FC236}">
                <a16:creationId xmlns:a16="http://schemas.microsoft.com/office/drawing/2014/main" id="{A91EE4D7-F8C1-C7A7-4118-C0C62E238F4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1290" y="1132130"/>
            <a:ext cx="1648409" cy="427365"/>
          </a:xfrm>
          <a:prstGeom prst="rect">
            <a:avLst/>
          </a:prstGeom>
        </p:spPr>
      </p:pic>
      <p:pic>
        <p:nvPicPr>
          <p:cNvPr id="23" name="Gráfico 22">
            <a:extLst>
              <a:ext uri="{FF2B5EF4-FFF2-40B4-BE49-F238E27FC236}">
                <a16:creationId xmlns:a16="http://schemas.microsoft.com/office/drawing/2014/main" id="{BE2E9FCC-EF0B-5D89-5A8F-4C0B1A7D62B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0417" y="4779072"/>
            <a:ext cx="4053843" cy="553120"/>
          </a:xfrm>
          <a:prstGeom prst="rect">
            <a:avLst/>
          </a:prstGeom>
        </p:spPr>
      </p:pic>
      <p:pic>
        <p:nvPicPr>
          <p:cNvPr id="24" name="Gráfico 23">
            <a:extLst>
              <a:ext uri="{FF2B5EF4-FFF2-40B4-BE49-F238E27FC236}">
                <a16:creationId xmlns:a16="http://schemas.microsoft.com/office/drawing/2014/main" id="{474E7F7E-F15A-7B64-7845-C167237DE46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098" y="449246"/>
            <a:ext cx="733425" cy="514350"/>
          </a:xfrm>
          <a:prstGeom prst="rect">
            <a:avLst/>
          </a:prstGeom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D53F868D-13BC-9040-C3A4-904E86B8CB9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11083" y="11399"/>
            <a:ext cx="671804" cy="4244718"/>
          </a:xfrm>
          <a:prstGeom prst="rect">
            <a:avLst/>
          </a:prstGeom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9358EE0F-BA35-9E5E-7038-843A17BF0D63}"/>
              </a:ext>
            </a:extLst>
          </p:cNvPr>
          <p:cNvSpPr/>
          <p:nvPr userDrawn="1"/>
        </p:nvSpPr>
        <p:spPr>
          <a:xfrm>
            <a:off x="0" y="6629419"/>
            <a:ext cx="12192000" cy="228581"/>
          </a:xfrm>
          <a:prstGeom prst="rect">
            <a:avLst/>
          </a:prstGeom>
          <a:gradFill flip="none" rotWithShape="1">
            <a:gsLst>
              <a:gs pos="0">
                <a:srgbClr val="12ACB1"/>
              </a:gs>
              <a:gs pos="100000">
                <a:srgbClr val="17C3C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Gráfico 27">
            <a:extLst>
              <a:ext uri="{FF2B5EF4-FFF2-40B4-BE49-F238E27FC236}">
                <a16:creationId xmlns:a16="http://schemas.microsoft.com/office/drawing/2014/main" id="{087D18CB-B101-5DF7-28A2-7B13068F0A23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24350" y="454039"/>
            <a:ext cx="404970" cy="1099553"/>
          </a:xfrm>
          <a:prstGeom prst="rect">
            <a:avLst/>
          </a:prstGeom>
        </p:spPr>
      </p:pic>
      <p:pic>
        <p:nvPicPr>
          <p:cNvPr id="29" name="Gráfico 28">
            <a:extLst>
              <a:ext uri="{FF2B5EF4-FFF2-40B4-BE49-F238E27FC236}">
                <a16:creationId xmlns:a16="http://schemas.microsoft.com/office/drawing/2014/main" id="{4265852E-A990-6693-087F-24D28643A449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002418" y="5534972"/>
            <a:ext cx="1627972" cy="465676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3B1103AD-3276-9639-709E-EF39BB2F6A1B}"/>
              </a:ext>
            </a:extLst>
          </p:cNvPr>
          <p:cNvSpPr/>
          <p:nvPr userDrawn="1"/>
        </p:nvSpPr>
        <p:spPr>
          <a:xfrm>
            <a:off x="2267339" y="2039575"/>
            <a:ext cx="7912360" cy="253007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40CBDA26-FC92-022B-02F3-5678DA66FE80}"/>
              </a:ext>
            </a:extLst>
          </p:cNvPr>
          <p:cNvSpPr/>
          <p:nvPr userDrawn="1"/>
        </p:nvSpPr>
        <p:spPr>
          <a:xfrm>
            <a:off x="2793622" y="0"/>
            <a:ext cx="360125" cy="4170068"/>
          </a:xfrm>
          <a:prstGeom prst="rect">
            <a:avLst/>
          </a:prstGeom>
          <a:gradFill>
            <a:gsLst>
              <a:gs pos="0">
                <a:srgbClr val="12ACB1"/>
              </a:gs>
              <a:gs pos="100000">
                <a:srgbClr val="17C3C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Gráfico 33">
            <a:extLst>
              <a:ext uri="{FF2B5EF4-FFF2-40B4-BE49-F238E27FC236}">
                <a16:creationId xmlns:a16="http://schemas.microsoft.com/office/drawing/2014/main" id="{863DD277-5277-9809-DD4F-66A2873D09EC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924225" y="5439197"/>
            <a:ext cx="2000250" cy="65722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6B555D1A-BC81-6976-9B9A-3C48CEF8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5590" y="2248798"/>
            <a:ext cx="6762266" cy="2095500"/>
          </a:xfrm>
        </p:spPr>
        <p:txBody>
          <a:bodyPr>
            <a:normAutofit/>
          </a:bodyPr>
          <a:lstStyle>
            <a:lvl1pPr>
              <a:defRPr sz="4400" cap="all" baseline="0">
                <a:solidFill>
                  <a:srgbClr val="17C2C6"/>
                </a:solidFill>
                <a:latin typeface="Branding Black" panose="00000A00000000000000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11" name="Imagem 10" descr="Uma imagem contendo Aplicativo&#10;&#10;Descrição gerada automaticamente">
            <a:extLst>
              <a:ext uri="{FF2B5EF4-FFF2-40B4-BE49-F238E27FC236}">
                <a16:creationId xmlns:a16="http://schemas.microsoft.com/office/drawing/2014/main" id="{F74D9862-F04F-6DD8-1FBF-F3787E1A61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8" t="19305" r="13442" b="22248"/>
          <a:stretch/>
        </p:blipFill>
        <p:spPr>
          <a:xfrm>
            <a:off x="10292419" y="97288"/>
            <a:ext cx="1841326" cy="181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0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B7F82-3D00-4F26-8981-57D79D7C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A372C0-6A2C-432B-9089-477965669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44E79C-E377-4DA2-809C-2DD48049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CC8312-30D6-40A6-AE5E-22D0D153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2D5530-B4A4-4B7E-BE04-F268B757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51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EAA91-972E-43AD-935B-FF3C50D5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E24CBC-A609-407D-B2EB-20429A723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E39730-187A-4DC3-A51D-7C0C7F01D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1C629C-E5A5-4A51-A963-0D3CDD8AF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A29704-CF6F-4C1C-8121-F60577AA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04E341-3670-4B07-93A9-D98AC0BD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948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65CFC-6AAC-40F7-A918-5854BFFC8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DA649A-2E95-478C-A5A1-722AA7A0B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3F62C3-8649-4D0B-B304-2947739B4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198DCF-49F7-4573-89EE-9E805C709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AAB5089-9445-4E46-814C-10BAC4C50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1CF16FB-52AB-47A5-90F8-0005AFA9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646CDFE-9004-47E6-A90F-2D8FA4CA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EF2D4C0-ACC1-495C-A975-3EC3663D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295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F23C3-2049-4956-902E-96979F19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02D2F5-936E-47EF-B814-EC21D0136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3F4FC0-4572-49B8-BA7B-0A4E429C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829344-4808-4C1A-9050-839C50AF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636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0CC7297-4CB5-43CC-A966-E66AA7E8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84364DA-502F-4EC2-A1D3-BD6E92B1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6589A4-E47B-49F0-AA39-43659716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28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DA515-43EF-43CF-8E42-5F33E40A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761A49-343C-43CA-BB81-D49E53738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5682B4-8B98-4DB7-85BB-EA8DB8CD4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9E9BBA-C075-4623-AB75-D2917758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F9C316-E81A-46C8-9C6A-904DEBD6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51C8F5-E3ED-461E-9FE9-B58E2C44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38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E232B-D5E6-4D1F-9B63-C8BA5073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2495430-687C-4BEC-B052-693A7F372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3F74E9-A123-48F0-93EA-D084BBABC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852C1B-FAA1-440A-89BC-EBC61959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1B23D3-7B13-4A89-90D9-CA9426DE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2D7791-FAE3-445A-BE6D-F96A2DF1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780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ABBD3-4ADB-47C2-ACCE-C2C4A14E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386541-0DA2-433C-8B93-B6F82AD13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DDCCF4-C36D-4AB0-B312-FD43FE5AF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0D0A6B-71DF-4DF7-9DDB-85AD33E1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88E9C3-E0FA-408B-BA96-FC61415C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182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51F0B3-9322-40CD-A0D6-06C5123A4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9A878F-C9A0-47F4-BBC6-725E9B679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A7D25A-E614-471D-85C8-F8EC1CCA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E81F79-DF67-42CB-9203-6B07D1FF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DEDA0E-35E4-40CC-A120-47D810AF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44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A5C6A74-56FD-79E0-A92D-7D321880C1F6}"/>
              </a:ext>
            </a:extLst>
          </p:cNvPr>
          <p:cNvSpPr/>
          <p:nvPr userDrawn="1"/>
        </p:nvSpPr>
        <p:spPr>
          <a:xfrm>
            <a:off x="1163" y="-8878"/>
            <a:ext cx="12190837" cy="6858000"/>
          </a:xfrm>
          <a:prstGeom prst="rect">
            <a:avLst/>
          </a:prstGeom>
          <a:solidFill>
            <a:srgbClr val="FBF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D2F59A-86C1-4A63-9578-8EA5554315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" y="6045696"/>
            <a:ext cx="922501" cy="821182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F3AC1219-0182-344D-6F33-F7E1B191B8F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157F3942-E74B-CF7A-E51F-FB7301183996}"/>
              </a:ext>
            </a:extLst>
          </p:cNvPr>
          <p:cNvSpPr/>
          <p:nvPr userDrawn="1"/>
        </p:nvSpPr>
        <p:spPr>
          <a:xfrm>
            <a:off x="922957" y="2696810"/>
            <a:ext cx="360125" cy="4170068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6D84CAC-ADB3-552C-9472-AE0ED87A5846}"/>
              </a:ext>
            </a:extLst>
          </p:cNvPr>
          <p:cNvSpPr/>
          <p:nvPr userDrawn="1"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86EEC476-2181-CC19-F2A4-AEAF1943E53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27156" y="223120"/>
            <a:ext cx="590670" cy="414236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43B2A5B8-10E6-CD6B-FEC1-0078A4B2E172}"/>
              </a:ext>
            </a:extLst>
          </p:cNvPr>
          <p:cNvSpPr/>
          <p:nvPr userDrawn="1"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8DCB34E3-89C0-7EE6-A312-D0A88816E17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46614" y="6232789"/>
            <a:ext cx="1036399" cy="296458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4E9A8F7F-E966-D389-3225-6BC285431DD9}"/>
              </a:ext>
            </a:extLst>
          </p:cNvPr>
          <p:cNvSpPr/>
          <p:nvPr userDrawn="1"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741CDDDD-804E-E2EC-0D05-B006EE2F21B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948543" y="3164505"/>
            <a:ext cx="242294" cy="1189077"/>
          </a:xfrm>
          <a:prstGeom prst="rect">
            <a:avLst/>
          </a:prstGeom>
        </p:spPr>
      </p:pic>
      <p:pic>
        <p:nvPicPr>
          <p:cNvPr id="24" name="Gráfico 23">
            <a:extLst>
              <a:ext uri="{FF2B5EF4-FFF2-40B4-BE49-F238E27FC236}">
                <a16:creationId xmlns:a16="http://schemas.microsoft.com/office/drawing/2014/main" id="{E05BBC5E-0FC8-C1EB-F98E-A7FCC1A76C3F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89291" y="6052405"/>
            <a:ext cx="2000250" cy="6572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E62775-0E76-FABB-607A-5512A246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82275" cy="1325563"/>
          </a:xfrm>
        </p:spPr>
        <p:txBody>
          <a:bodyPr>
            <a:normAutofit/>
          </a:bodyPr>
          <a:lstStyle>
            <a:lvl1pPr>
              <a:defRPr sz="3600" cap="all" baseline="0">
                <a:solidFill>
                  <a:srgbClr val="A96AFE"/>
                </a:solidFill>
                <a:latin typeface="Branding Black" panose="00000A00000000000000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D7EEDC19-6645-D043-F170-ED5B56527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8384" y="1825625"/>
            <a:ext cx="9882090" cy="4226780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1pPr>
            <a:lvl2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2pPr>
            <a:lvl3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3pPr>
            <a:lvl4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4pPr>
            <a:lvl5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0288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5EF1A72-A566-A3C5-EAFE-22984D1BCFE0}"/>
              </a:ext>
            </a:extLst>
          </p:cNvPr>
          <p:cNvSpPr/>
          <p:nvPr userDrawn="1"/>
        </p:nvSpPr>
        <p:spPr>
          <a:xfrm>
            <a:off x="702867" y="560471"/>
            <a:ext cx="5355808" cy="5784345"/>
          </a:xfrm>
          <a:prstGeom prst="rect">
            <a:avLst/>
          </a:prstGeom>
          <a:solidFill>
            <a:srgbClr val="03C1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7FADC39B-D6D8-A333-2B46-00937ADACC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4005AB73-C524-6841-1178-6523888296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8082" y="974707"/>
            <a:ext cx="785992" cy="643084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3BA0B71B-B3D3-A162-7F0E-ED9DA0B49E7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93322" y="5283104"/>
            <a:ext cx="551181" cy="450966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4EB38906-C92A-C52F-2273-BD0A7C147926}"/>
              </a:ext>
            </a:extLst>
          </p:cNvPr>
          <p:cNvSpPr/>
          <p:nvPr userDrawn="1"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77B2FBD2-F3E4-5500-C04C-CCB8E5DF314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46614" y="6232789"/>
            <a:ext cx="1036399" cy="296458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3FA5F787-4CF6-8B06-9CCD-2CB4B4A3CA04}"/>
              </a:ext>
            </a:extLst>
          </p:cNvPr>
          <p:cNvSpPr/>
          <p:nvPr userDrawn="1"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5D7B319C-7DE3-00A5-81B1-0A652FE8AE01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12315" y="2094124"/>
            <a:ext cx="1127940" cy="176342"/>
          </a:xfrm>
          <a:prstGeom prst="rect">
            <a:avLst/>
          </a:prstGeom>
        </p:spPr>
      </p:pic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F8F89AD-7D15-A2AD-7E00-DD56631FD691}"/>
              </a:ext>
            </a:extLst>
          </p:cNvPr>
          <p:cNvGrpSpPr/>
          <p:nvPr userDrawn="1"/>
        </p:nvGrpSpPr>
        <p:grpSpPr>
          <a:xfrm>
            <a:off x="-9331" y="5611881"/>
            <a:ext cx="2273168" cy="449634"/>
            <a:chOff x="-9331" y="5677198"/>
            <a:chExt cx="2273168" cy="449634"/>
          </a:xfrm>
        </p:grpSpPr>
        <p:pic>
          <p:nvPicPr>
            <p:cNvPr id="20" name="Gráfico 19">
              <a:extLst>
                <a:ext uri="{FF2B5EF4-FFF2-40B4-BE49-F238E27FC236}">
                  <a16:creationId xmlns:a16="http://schemas.microsoft.com/office/drawing/2014/main" id="{3DFA2402-8EAF-625D-939E-8262366CF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15428" y="5699466"/>
              <a:ext cx="1648409" cy="427365"/>
            </a:xfrm>
            <a:prstGeom prst="rect">
              <a:avLst/>
            </a:prstGeom>
          </p:spPr>
        </p:pic>
        <p:pic>
          <p:nvPicPr>
            <p:cNvPr id="21" name="Gráfico 20">
              <a:extLst>
                <a:ext uri="{FF2B5EF4-FFF2-40B4-BE49-F238E27FC236}">
                  <a16:creationId xmlns:a16="http://schemas.microsoft.com/office/drawing/2014/main" id="{0C25D3A6-B508-43ED-6D9A-1C74E5DC23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16076" t="-8810" r="44655" b="-1852"/>
            <a:stretch/>
          </p:blipFill>
          <p:spPr>
            <a:xfrm>
              <a:off x="-9331" y="5677198"/>
              <a:ext cx="615428" cy="449634"/>
            </a:xfrm>
            <a:prstGeom prst="rect">
              <a:avLst/>
            </a:prstGeom>
          </p:spPr>
        </p:pic>
      </p:grpSp>
      <p:pic>
        <p:nvPicPr>
          <p:cNvPr id="22" name="Gráfico 21">
            <a:extLst>
              <a:ext uri="{FF2B5EF4-FFF2-40B4-BE49-F238E27FC236}">
                <a16:creationId xmlns:a16="http://schemas.microsoft.com/office/drawing/2014/main" id="{F5D2C244-C468-9061-393D-F40A87C2FFF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837230" y="4009458"/>
            <a:ext cx="377214" cy="1510930"/>
          </a:xfrm>
          <a:prstGeom prst="rect">
            <a:avLst/>
          </a:prstGeom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7A67E542-AE08-8E7D-2DB9-29039FD8E52B}"/>
              </a:ext>
            </a:extLst>
          </p:cNvPr>
          <p:cNvGrpSpPr/>
          <p:nvPr userDrawn="1"/>
        </p:nvGrpSpPr>
        <p:grpSpPr>
          <a:xfrm>
            <a:off x="10851501" y="249133"/>
            <a:ext cx="1136177" cy="368299"/>
            <a:chOff x="10700458" y="258464"/>
            <a:chExt cx="1277890" cy="414236"/>
          </a:xfrm>
        </p:grpSpPr>
        <p:pic>
          <p:nvPicPr>
            <p:cNvPr id="24" name="Gráfico 23">
              <a:extLst>
                <a:ext uri="{FF2B5EF4-FFF2-40B4-BE49-F238E27FC236}">
                  <a16:creationId xmlns:a16="http://schemas.microsoft.com/office/drawing/2014/main" id="{F54DBAE0-B075-6CD0-523E-96643880E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87678" y="258464"/>
              <a:ext cx="590670" cy="414236"/>
            </a:xfrm>
            <a:prstGeom prst="rect">
              <a:avLst/>
            </a:prstGeom>
          </p:spPr>
        </p:pic>
        <p:pic>
          <p:nvPicPr>
            <p:cNvPr id="25" name="Gráfico 24">
              <a:extLst>
                <a:ext uri="{FF2B5EF4-FFF2-40B4-BE49-F238E27FC236}">
                  <a16:creationId xmlns:a16="http://schemas.microsoft.com/office/drawing/2014/main" id="{598C1844-7038-FEBF-E531-0F543E1C8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700458" y="258464"/>
              <a:ext cx="590670" cy="414236"/>
            </a:xfrm>
            <a:prstGeom prst="rect">
              <a:avLst/>
            </a:prstGeom>
          </p:spPr>
        </p:pic>
      </p:grpSp>
      <p:pic>
        <p:nvPicPr>
          <p:cNvPr id="29" name="Gráfico 28">
            <a:extLst>
              <a:ext uri="{FF2B5EF4-FFF2-40B4-BE49-F238E27FC236}">
                <a16:creationId xmlns:a16="http://schemas.microsoft.com/office/drawing/2014/main" id="{6AEE0C9E-B93E-041C-584A-CE1F11E46488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247394" y="5904176"/>
            <a:ext cx="2000250" cy="6572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4DD455B-37EA-6E5E-BD56-1221D293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588" y="726045"/>
            <a:ext cx="5784090" cy="1325563"/>
          </a:xfrm>
        </p:spPr>
        <p:txBody>
          <a:bodyPr>
            <a:normAutofit/>
          </a:bodyPr>
          <a:lstStyle>
            <a:lvl1pPr>
              <a:defRPr sz="3600" cap="all" baseline="0">
                <a:solidFill>
                  <a:srgbClr val="03C19D"/>
                </a:solidFill>
                <a:latin typeface="Branding Black" panose="00000A00000000000000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5B57521-5D5A-774C-1461-722168783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3588" y="2384433"/>
            <a:ext cx="5479425" cy="3661263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1pPr>
            <a:lvl2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2pPr>
            <a:lvl3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3pPr>
            <a:lvl4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4pPr>
            <a:lvl5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1405FB-8D17-5D30-0522-4AC277AA70E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248082" y="1689584"/>
            <a:ext cx="4196421" cy="3523027"/>
          </a:xfrm>
        </p:spPr>
        <p:txBody>
          <a:bodyPr>
            <a:normAutofit/>
          </a:bodyPr>
          <a:lstStyle>
            <a:lvl1pPr marL="0" indent="0" algn="ctr">
              <a:buNone/>
              <a:defRPr sz="3600" cap="all" baseline="0">
                <a:solidFill>
                  <a:schemeClr val="bg2">
                    <a:lumMod val="25000"/>
                  </a:schemeClr>
                </a:solidFill>
                <a:latin typeface="Branding BlackItalic" panose="00000A00000000000000" charset="0"/>
              </a:defRPr>
            </a:lvl1pPr>
            <a:lvl2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2pPr>
            <a:lvl3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3pPr>
            <a:lvl4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4pPr>
            <a:lvl5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57097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2">
            <a:extLst>
              <a:ext uri="{FF2B5EF4-FFF2-40B4-BE49-F238E27FC236}">
                <a16:creationId xmlns:a16="http://schemas.microsoft.com/office/drawing/2014/main" id="{1AE3C7DA-FDBB-DAB2-B41B-DF1219356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298482" y="0"/>
            <a:ext cx="4893518" cy="66753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3C4F0E66-6809-E12D-3C1F-468916DC58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" y="6045696"/>
            <a:ext cx="922501" cy="821182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17A04AE2-B7BF-B9C9-40BA-2901FB6790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7418C934-6689-CEB4-2237-C7C21E85E6C9}"/>
              </a:ext>
            </a:extLst>
          </p:cNvPr>
          <p:cNvSpPr/>
          <p:nvPr userDrawn="1"/>
        </p:nvSpPr>
        <p:spPr>
          <a:xfrm>
            <a:off x="922957" y="2696810"/>
            <a:ext cx="360125" cy="4170068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BE86D11-6B2D-FC6A-7CFD-B8EFAEC409C1}"/>
              </a:ext>
            </a:extLst>
          </p:cNvPr>
          <p:cNvSpPr/>
          <p:nvPr userDrawn="1"/>
        </p:nvSpPr>
        <p:spPr>
          <a:xfrm rot="10800000">
            <a:off x="7034505" y="0"/>
            <a:ext cx="264039" cy="2998113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D9D410EA-1D32-962E-E535-3D0C4E0FB10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27156" y="223120"/>
            <a:ext cx="590670" cy="414236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8E11BAEA-E2A8-3C69-B4EF-17469355736F}"/>
              </a:ext>
            </a:extLst>
          </p:cNvPr>
          <p:cNvSpPr/>
          <p:nvPr userDrawn="1"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D65E6E22-13DA-045B-F9F4-9A081E185BE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46614" y="6232789"/>
            <a:ext cx="1036399" cy="296458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3825D844-D9FF-CEFF-70E1-8A988D8A1367}"/>
              </a:ext>
            </a:extLst>
          </p:cNvPr>
          <p:cNvSpPr/>
          <p:nvPr userDrawn="1"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23" name="Gráfico 22">
            <a:extLst>
              <a:ext uri="{FF2B5EF4-FFF2-40B4-BE49-F238E27FC236}">
                <a16:creationId xmlns:a16="http://schemas.microsoft.com/office/drawing/2014/main" id="{ED88C943-1859-5851-F3BC-DFA0AE858A5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89291" y="6052405"/>
            <a:ext cx="2000250" cy="657225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DBA5958E-C94A-0F08-6845-2F0C0C911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018" y="726377"/>
            <a:ext cx="6045749" cy="1325563"/>
          </a:xfrm>
        </p:spPr>
        <p:txBody>
          <a:bodyPr>
            <a:normAutofit/>
          </a:bodyPr>
          <a:lstStyle>
            <a:lvl1pPr>
              <a:defRPr sz="3600" cap="all" baseline="0">
                <a:solidFill>
                  <a:srgbClr val="A96AFE"/>
                </a:solidFill>
                <a:latin typeface="Branding Black" panose="00000A00000000000000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7BCB129-D028-B719-D7BE-EE9F6DB8755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423091" y="2310042"/>
            <a:ext cx="5479425" cy="3661263"/>
          </a:xfrm>
        </p:spPr>
        <p:txBody>
          <a:bodyPr/>
          <a:lstStyle>
            <a:lvl1pPr>
              <a:defRPr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085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00CBD00-EE0F-D733-11BE-63DB526F8E11}"/>
              </a:ext>
            </a:extLst>
          </p:cNvPr>
          <p:cNvSpPr/>
          <p:nvPr userDrawn="1"/>
        </p:nvSpPr>
        <p:spPr>
          <a:xfrm flipH="1">
            <a:off x="946942" y="2577812"/>
            <a:ext cx="2608947" cy="3086942"/>
          </a:xfrm>
          <a:prstGeom prst="rect">
            <a:avLst/>
          </a:prstGeom>
          <a:gradFill>
            <a:gsLst>
              <a:gs pos="53100">
                <a:srgbClr val="222E6C"/>
              </a:gs>
              <a:gs pos="0">
                <a:srgbClr val="14143C"/>
              </a:gs>
              <a:gs pos="100000">
                <a:srgbClr val="14143C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93B7447-B766-BB32-1DEE-8A72D7E80044}"/>
              </a:ext>
            </a:extLst>
          </p:cNvPr>
          <p:cNvSpPr/>
          <p:nvPr userDrawn="1"/>
        </p:nvSpPr>
        <p:spPr>
          <a:xfrm flipH="1">
            <a:off x="6104884" y="2558079"/>
            <a:ext cx="2608947" cy="3086942"/>
          </a:xfrm>
          <a:prstGeom prst="rect">
            <a:avLst/>
          </a:prstGeom>
          <a:gradFill>
            <a:gsLst>
              <a:gs pos="53100">
                <a:srgbClr val="222E6C"/>
              </a:gs>
              <a:gs pos="0">
                <a:srgbClr val="14143C"/>
              </a:gs>
              <a:gs pos="100000">
                <a:srgbClr val="14143C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E1E58978-8666-4C4E-E1B5-DC6E40078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C02AD2D3-72D9-A394-FAA0-1A0693ACB765}"/>
              </a:ext>
            </a:extLst>
          </p:cNvPr>
          <p:cNvSpPr/>
          <p:nvPr userDrawn="1"/>
        </p:nvSpPr>
        <p:spPr>
          <a:xfrm>
            <a:off x="1" y="4814596"/>
            <a:ext cx="332144" cy="2043404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92444D89-1CD0-EE88-337A-44E7FE5E07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12583" y="6133913"/>
            <a:ext cx="590670" cy="414236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21BF7E01-8301-0703-61AA-F1FFC9A10FD2}"/>
              </a:ext>
            </a:extLst>
          </p:cNvPr>
          <p:cNvSpPr/>
          <p:nvPr userDrawn="1"/>
        </p:nvSpPr>
        <p:spPr>
          <a:xfrm>
            <a:off x="11841194" y="0"/>
            <a:ext cx="360125" cy="1530220"/>
          </a:xfrm>
          <a:prstGeom prst="rect">
            <a:avLst/>
          </a:prstGeom>
          <a:solidFill>
            <a:srgbClr val="2F8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6884ABA-39AF-5307-8EF5-BCAB8EC78CE3}"/>
              </a:ext>
            </a:extLst>
          </p:cNvPr>
          <p:cNvSpPr/>
          <p:nvPr userDrawn="1"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A47AD9FC-6273-2790-3593-0908C969E15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46614" y="6232789"/>
            <a:ext cx="1036399" cy="296458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F30F6E47-3FDF-748C-22F0-E2396DF1E5A2}"/>
              </a:ext>
            </a:extLst>
          </p:cNvPr>
          <p:cNvSpPr/>
          <p:nvPr userDrawn="1"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986EF95-22A9-0ACC-E2A5-88EB68FF799F}"/>
              </a:ext>
            </a:extLst>
          </p:cNvPr>
          <p:cNvSpPr/>
          <p:nvPr userDrawn="1"/>
        </p:nvSpPr>
        <p:spPr>
          <a:xfrm>
            <a:off x="3535905" y="2679379"/>
            <a:ext cx="2588964" cy="2965642"/>
          </a:xfrm>
          <a:prstGeom prst="rect">
            <a:avLst/>
          </a:prstGeom>
          <a:solidFill>
            <a:srgbClr val="233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5F6BC45-1C66-8F7C-ECE5-131981948CAB}"/>
              </a:ext>
            </a:extLst>
          </p:cNvPr>
          <p:cNvSpPr/>
          <p:nvPr userDrawn="1"/>
        </p:nvSpPr>
        <p:spPr>
          <a:xfrm>
            <a:off x="8713832" y="2679379"/>
            <a:ext cx="2588964" cy="2965642"/>
          </a:xfrm>
          <a:prstGeom prst="rect">
            <a:avLst/>
          </a:prstGeom>
          <a:solidFill>
            <a:srgbClr val="233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09FF1A2-D9CB-53BA-9714-827F03F109AB}"/>
              </a:ext>
            </a:extLst>
          </p:cNvPr>
          <p:cNvSpPr/>
          <p:nvPr userDrawn="1"/>
        </p:nvSpPr>
        <p:spPr>
          <a:xfrm rot="5400000">
            <a:off x="2179208" y="1324247"/>
            <a:ext cx="121300" cy="2588964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4197E8C-6F59-9B41-10B9-4594B679749F}"/>
              </a:ext>
            </a:extLst>
          </p:cNvPr>
          <p:cNvSpPr/>
          <p:nvPr userDrawn="1"/>
        </p:nvSpPr>
        <p:spPr>
          <a:xfrm rot="5400000">
            <a:off x="4769737" y="1324247"/>
            <a:ext cx="121300" cy="2588964"/>
          </a:xfrm>
          <a:prstGeom prst="rect">
            <a:avLst/>
          </a:prstGeom>
          <a:solidFill>
            <a:srgbClr val="1AA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E35375C-F39F-77FD-2CDB-FF86BD40D585}"/>
              </a:ext>
            </a:extLst>
          </p:cNvPr>
          <p:cNvSpPr/>
          <p:nvPr userDrawn="1"/>
        </p:nvSpPr>
        <p:spPr>
          <a:xfrm rot="5400000">
            <a:off x="7358700" y="1324247"/>
            <a:ext cx="121300" cy="2588964"/>
          </a:xfrm>
          <a:prstGeom prst="rect">
            <a:avLst/>
          </a:prstGeom>
          <a:solidFill>
            <a:srgbClr val="A96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B53B37BE-ACB2-AB56-07F3-13357E9C3C83}"/>
              </a:ext>
            </a:extLst>
          </p:cNvPr>
          <p:cNvSpPr/>
          <p:nvPr userDrawn="1"/>
        </p:nvSpPr>
        <p:spPr>
          <a:xfrm rot="5400000">
            <a:off x="9947664" y="1324247"/>
            <a:ext cx="121300" cy="2588964"/>
          </a:xfrm>
          <a:prstGeom prst="rect">
            <a:avLst/>
          </a:prstGeom>
          <a:solidFill>
            <a:srgbClr val="84B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6" name="Gráfico 45">
            <a:extLst>
              <a:ext uri="{FF2B5EF4-FFF2-40B4-BE49-F238E27FC236}">
                <a16:creationId xmlns:a16="http://schemas.microsoft.com/office/drawing/2014/main" id="{DBBD4D9C-CA5B-1C55-8A6F-325909ECF29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89291" y="6052405"/>
            <a:ext cx="2000250" cy="6572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FC34081-A7EA-16D2-C699-A7F66F28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82275" cy="1325563"/>
          </a:xfrm>
        </p:spPr>
        <p:txBody>
          <a:bodyPr>
            <a:normAutofit/>
          </a:bodyPr>
          <a:lstStyle>
            <a:lvl1pPr>
              <a:defRPr sz="3600" cap="all" baseline="0">
                <a:solidFill>
                  <a:srgbClr val="2F8DFF"/>
                </a:solidFill>
                <a:latin typeface="Branding Black" panose="00000A00000000000000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7739BF-8A7C-14E6-328E-AAD858438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471" y="2842991"/>
            <a:ext cx="2414580" cy="2662460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 baseline="0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2pPr>
            <a:lvl3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3pPr>
            <a:lvl4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4pPr>
            <a:lvl5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61A2473-6848-1E31-2B1D-4241F2CA87A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602450" y="2842991"/>
            <a:ext cx="2414580" cy="2662460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 baseline="0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2pPr>
            <a:lvl3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3pPr>
            <a:lvl4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4pPr>
            <a:lvl5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BA93AF7-5860-6692-C312-523202563CF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12060" y="2842991"/>
            <a:ext cx="2414580" cy="2662460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 baseline="0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2pPr>
            <a:lvl3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3pPr>
            <a:lvl4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4pPr>
            <a:lvl5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7122455-5944-DDF5-8B8B-59A3968290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808013" y="2842991"/>
            <a:ext cx="2414580" cy="2662460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 baseline="0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2pPr>
            <a:lvl3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3pPr>
            <a:lvl4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4pPr>
            <a:lvl5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64857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A222C5F-8007-D35B-8588-8BC53CF9AAF4}"/>
              </a:ext>
            </a:extLst>
          </p:cNvPr>
          <p:cNvSpPr/>
          <p:nvPr userDrawn="1"/>
        </p:nvSpPr>
        <p:spPr>
          <a:xfrm>
            <a:off x="-2" y="450034"/>
            <a:ext cx="7264401" cy="1610588"/>
          </a:xfrm>
          <a:prstGeom prst="rect">
            <a:avLst/>
          </a:prstGeom>
          <a:solidFill>
            <a:srgbClr val="02B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19316FE2-E90E-E483-2FC8-5E57C2C86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1763FFC5-DEC8-E680-75DC-35D1464CC2F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38518" y="6256081"/>
            <a:ext cx="590670" cy="414236"/>
          </a:xfrm>
          <a:prstGeom prst="rect">
            <a:avLst/>
          </a:prstGeom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09BD1659-DB36-C22C-CBCC-7AE97B81D1AE}"/>
              </a:ext>
            </a:extLst>
          </p:cNvPr>
          <p:cNvCxnSpPr>
            <a:cxnSpLocks/>
          </p:cNvCxnSpPr>
          <p:nvPr userDrawn="1"/>
        </p:nvCxnSpPr>
        <p:spPr>
          <a:xfrm>
            <a:off x="4412202" y="3337999"/>
            <a:ext cx="0" cy="225103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D3ED7CC-D57E-80CE-56EF-41D311626CDD}"/>
              </a:ext>
            </a:extLst>
          </p:cNvPr>
          <p:cNvCxnSpPr>
            <a:cxnSpLocks/>
          </p:cNvCxnSpPr>
          <p:nvPr userDrawn="1"/>
        </p:nvCxnSpPr>
        <p:spPr>
          <a:xfrm>
            <a:off x="7931009" y="3337999"/>
            <a:ext cx="0" cy="23168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áfico 17">
            <a:extLst>
              <a:ext uri="{FF2B5EF4-FFF2-40B4-BE49-F238E27FC236}">
                <a16:creationId xmlns:a16="http://schemas.microsoft.com/office/drawing/2014/main" id="{8C9205E9-3034-4610-9B60-B5F79308D97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10882" y="707313"/>
            <a:ext cx="404841" cy="1116576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3371D848-F8DB-F86C-24ED-EF98A8EAFF62}"/>
              </a:ext>
            </a:extLst>
          </p:cNvPr>
          <p:cNvSpPr/>
          <p:nvPr userDrawn="1"/>
        </p:nvSpPr>
        <p:spPr>
          <a:xfrm>
            <a:off x="10457895" y="6045696"/>
            <a:ext cx="1414222" cy="708125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Gráfico 19">
            <a:extLst>
              <a:ext uri="{FF2B5EF4-FFF2-40B4-BE49-F238E27FC236}">
                <a16:creationId xmlns:a16="http://schemas.microsoft.com/office/drawing/2014/main" id="{43620BE1-D37A-C367-6628-3463D139EBC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46614" y="6232789"/>
            <a:ext cx="1036399" cy="296458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451ED5D5-D6E9-4FCB-C4F2-3079C637F7DC}"/>
              </a:ext>
            </a:extLst>
          </p:cNvPr>
          <p:cNvSpPr/>
          <p:nvPr userDrawn="1"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32" name="Gráfico 31">
            <a:extLst>
              <a:ext uri="{FF2B5EF4-FFF2-40B4-BE49-F238E27FC236}">
                <a16:creationId xmlns:a16="http://schemas.microsoft.com/office/drawing/2014/main" id="{88922C09-BFEF-E52C-225E-4398FACBCB7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89291" y="6052405"/>
            <a:ext cx="2000250" cy="6572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9BD23D9-D3B1-5432-6C95-F6C30F8B7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469" y="579586"/>
            <a:ext cx="5881738" cy="1325563"/>
          </a:xfrm>
        </p:spPr>
        <p:txBody>
          <a:bodyPr>
            <a:normAutofit/>
          </a:bodyPr>
          <a:lstStyle>
            <a:lvl1pPr>
              <a:defRPr sz="3600" cap="all" baseline="0">
                <a:solidFill>
                  <a:schemeClr val="bg1"/>
                </a:solidFill>
                <a:latin typeface="Branding Black" panose="00000A00000000000000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43BE83-BE05-5A65-9056-12514AEF4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471" y="2842991"/>
            <a:ext cx="3243254" cy="2662460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1pPr>
            <a:lvl2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2pPr>
            <a:lvl3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3pPr>
            <a:lvl4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4pPr>
            <a:lvl5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C8AE2DF-81E7-F3E4-FE01-18029340B5B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52277" y="2842991"/>
            <a:ext cx="3243254" cy="2662460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1pPr>
            <a:lvl2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2pPr>
            <a:lvl3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3pPr>
            <a:lvl4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4pPr>
            <a:lvl5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15A5228-4FC6-3763-1612-590B652F648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066488" y="2842991"/>
            <a:ext cx="3243254" cy="2662460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1pPr>
            <a:lvl2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2pPr>
            <a:lvl3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3pPr>
            <a:lvl4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4pPr>
            <a:lvl5pPr>
              <a:defRPr sz="2800" baseline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Imagem 2">
            <a:extLst>
              <a:ext uri="{FF2B5EF4-FFF2-40B4-BE49-F238E27FC236}">
                <a16:creationId xmlns:a16="http://schemas.microsoft.com/office/drawing/2014/main" id="{12CD1DFB-018A-C20B-9E80-C393422DF663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7298482" y="1"/>
            <a:ext cx="4893518" cy="206062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57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0594EBC6-BD59-B3D9-E1F3-7CA3267639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80C56-5F57-34F7-00BC-EDC3055A962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alphaModFix amt="14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28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3673D6DC-4F56-6171-FEC7-3766F45DA53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96670" y="5560474"/>
            <a:ext cx="1648409" cy="427365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CB5C8870-ADB3-0F85-DE43-8438E5F6E31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0417" y="4779072"/>
            <a:ext cx="4053843" cy="55312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1CFA7AA5-D59B-2C3F-6C00-54607198D28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1438" y="454039"/>
            <a:ext cx="733425" cy="51435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143117DA-17A4-4F96-8A6C-83B99E8C27AF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13976" y="298801"/>
            <a:ext cx="671804" cy="424471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C2A40CDA-33CD-F88C-3255-884A49FC1E8F}"/>
              </a:ext>
            </a:extLst>
          </p:cNvPr>
          <p:cNvSpPr txBox="1"/>
          <p:nvPr userDrawn="1"/>
        </p:nvSpPr>
        <p:spPr>
          <a:xfrm>
            <a:off x="4564366" y="2917770"/>
            <a:ext cx="3063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pt-BR" sz="4200" b="1" dirty="0">
                <a:solidFill>
                  <a:schemeClr val="bg1"/>
                </a:solidFill>
                <a:latin typeface="Branding Black" panose="00000A00000000000000" pitchFamily="50" charset="0"/>
              </a:rPr>
              <a:t>OBRIGADO</a:t>
            </a:r>
            <a:endParaRPr lang="pt-BR" sz="4200" b="1" dirty="0">
              <a:solidFill>
                <a:srgbClr val="17C3C7"/>
              </a:solidFill>
              <a:latin typeface="Branding Black" panose="00000A00000000000000" pitchFamily="50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C202EAC-8B8E-2FFA-9437-BEF0CCC16B4E}"/>
              </a:ext>
            </a:extLst>
          </p:cNvPr>
          <p:cNvSpPr/>
          <p:nvPr userDrawn="1"/>
        </p:nvSpPr>
        <p:spPr>
          <a:xfrm>
            <a:off x="0" y="6629419"/>
            <a:ext cx="12192000" cy="228581"/>
          </a:xfrm>
          <a:prstGeom prst="rect">
            <a:avLst/>
          </a:prstGeom>
          <a:gradFill flip="none" rotWithShape="1">
            <a:gsLst>
              <a:gs pos="0">
                <a:srgbClr val="12ACB1"/>
              </a:gs>
              <a:gs pos="100000">
                <a:srgbClr val="17C3C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EFE6B418-9246-D517-6E62-CF696FD3D30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24350" y="454039"/>
            <a:ext cx="404970" cy="1099553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F6A24B46-65F8-05B5-F54C-0BD92736C9FE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629740" y="343261"/>
            <a:ext cx="1627972" cy="465676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3FD51A58-AEE8-C5E1-7A2A-5CE8C788AC7A}"/>
              </a:ext>
            </a:extLst>
          </p:cNvPr>
          <p:cNvSpPr/>
          <p:nvPr userDrawn="1"/>
        </p:nvSpPr>
        <p:spPr>
          <a:xfrm>
            <a:off x="2267339" y="2039575"/>
            <a:ext cx="7912360" cy="253007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1A40569-AF22-ACE3-75BD-CF2D3F5A032D}"/>
              </a:ext>
            </a:extLst>
          </p:cNvPr>
          <p:cNvSpPr/>
          <p:nvPr userDrawn="1"/>
        </p:nvSpPr>
        <p:spPr>
          <a:xfrm>
            <a:off x="2793622" y="0"/>
            <a:ext cx="360125" cy="4170068"/>
          </a:xfrm>
          <a:prstGeom prst="rect">
            <a:avLst/>
          </a:prstGeom>
          <a:gradFill>
            <a:gsLst>
              <a:gs pos="0">
                <a:srgbClr val="12ACB1"/>
              </a:gs>
              <a:gs pos="100000">
                <a:srgbClr val="17C3C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08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62BDF-55A3-4359-BA31-FE5A87078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6755FA-CE4D-4C1E-A2DB-8B523A438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436673-EAD0-4ECD-9F10-0439BB841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2FC3D2-526E-4C2B-865F-3445215C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D8C97B-E882-4DD1-9D4A-082710D8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0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2B4F5-F576-4336-AB2C-79756B59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9EB364-8B5D-498F-AA08-28AC6DDFA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C703B3-D1A9-4247-A00F-3B2728F6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F5DB94-B547-4728-AC1C-E53065D2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EA2F54-2E27-4953-BACE-AE13B0E2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22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437514-29E1-4584-9726-F84BB3B90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81F8FE-BF05-42FE-8B1E-007684C32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37ED45-0F6A-4268-8038-905D90C3B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1D2C6-0C19-402A-B6FC-03CA42DF813C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BE3C11-BBE0-4DD0-B0F8-9CE7F5C40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0BBF59-9448-4D5E-8ABB-608DFDEFF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69A22-6C8A-4A08-A396-F88B819753A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86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13" Type="http://schemas.openxmlformats.org/officeDocument/2006/relationships/image" Target="../media/image11.png"/><Relationship Id="rId18" Type="http://schemas.openxmlformats.org/officeDocument/2006/relationships/image" Target="../media/image4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44.svg"/><Relationship Id="rId17" Type="http://schemas.openxmlformats.org/officeDocument/2006/relationships/image" Target="../media/image47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8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42.png"/><Relationship Id="rId15" Type="http://schemas.openxmlformats.org/officeDocument/2006/relationships/image" Target="../media/image45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44.svg"/><Relationship Id="rId17" Type="http://schemas.openxmlformats.org/officeDocument/2006/relationships/image" Target="../media/image47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8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42.png"/><Relationship Id="rId15" Type="http://schemas.openxmlformats.org/officeDocument/2006/relationships/image" Target="../media/image45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áfico 30">
            <a:extLst>
              <a:ext uri="{FF2B5EF4-FFF2-40B4-BE49-F238E27FC236}">
                <a16:creationId xmlns:a16="http://schemas.microsoft.com/office/drawing/2014/main" id="{387D7B04-38D4-43A1-942E-DBDEFA30FE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C6A0833-91DC-45B9-A758-824340ACCF6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alphaModFix amt="14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28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80798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DCBD100D-4F3A-4EC6-BFDE-71DBBBB7BB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0417" y="4779072"/>
            <a:ext cx="4053843" cy="553120"/>
          </a:xfrm>
          <a:prstGeom prst="rect">
            <a:avLst/>
          </a:prstGeom>
        </p:spPr>
      </p:pic>
      <p:pic>
        <p:nvPicPr>
          <p:cNvPr id="32" name="Gráfico 31">
            <a:extLst>
              <a:ext uri="{FF2B5EF4-FFF2-40B4-BE49-F238E27FC236}">
                <a16:creationId xmlns:a16="http://schemas.microsoft.com/office/drawing/2014/main" id="{7848A1A8-D520-4632-B97C-0918995316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4098" y="5723630"/>
            <a:ext cx="733425" cy="514350"/>
          </a:xfrm>
          <a:prstGeom prst="rect">
            <a:avLst/>
          </a:prstGeom>
        </p:spPr>
      </p:pic>
      <p:pic>
        <p:nvPicPr>
          <p:cNvPr id="33" name="Gráfico 32">
            <a:extLst>
              <a:ext uri="{FF2B5EF4-FFF2-40B4-BE49-F238E27FC236}">
                <a16:creationId xmlns:a16="http://schemas.microsoft.com/office/drawing/2014/main" id="{63B02180-6B20-4B70-AE1D-148F68EFF2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11083" y="11399"/>
            <a:ext cx="671804" cy="4244718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8E332E39-6653-49DB-87FF-5E98C408AD16}"/>
              </a:ext>
            </a:extLst>
          </p:cNvPr>
          <p:cNvSpPr txBox="1"/>
          <p:nvPr/>
        </p:nvSpPr>
        <p:spPr>
          <a:xfrm>
            <a:off x="3443916" y="2142419"/>
            <a:ext cx="6445614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pt-BR" sz="4400" b="1" dirty="0">
                <a:solidFill>
                  <a:srgbClr val="17C3C7"/>
                </a:solidFill>
                <a:latin typeface="Palatino Linotype" panose="02040502050505030304" pitchFamily="18" charset="0"/>
              </a:rPr>
              <a:t>Integração de Sistema ERP com Plataforma PaaS para Aplicações de IoT Industrial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11D2028-BDC8-470F-AD7D-BBBF61BB668C}"/>
              </a:ext>
            </a:extLst>
          </p:cNvPr>
          <p:cNvSpPr/>
          <p:nvPr/>
        </p:nvSpPr>
        <p:spPr>
          <a:xfrm>
            <a:off x="0" y="6629419"/>
            <a:ext cx="12192000" cy="228581"/>
          </a:xfrm>
          <a:prstGeom prst="rect">
            <a:avLst/>
          </a:prstGeom>
          <a:gradFill flip="none" rotWithShape="1">
            <a:gsLst>
              <a:gs pos="0">
                <a:srgbClr val="12ACB1"/>
              </a:gs>
              <a:gs pos="100000">
                <a:srgbClr val="17C3C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" name="Gráfico 50">
            <a:extLst>
              <a:ext uri="{FF2B5EF4-FFF2-40B4-BE49-F238E27FC236}">
                <a16:creationId xmlns:a16="http://schemas.microsoft.com/office/drawing/2014/main" id="{F8B76AC7-B5BF-414C-9191-D81145C292A8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24350" y="454039"/>
            <a:ext cx="404970" cy="1099553"/>
          </a:xfrm>
          <a:prstGeom prst="rect">
            <a:avLst/>
          </a:prstGeom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926383AD-AE9B-45BC-817E-5C255055B3B5}"/>
              </a:ext>
            </a:extLst>
          </p:cNvPr>
          <p:cNvSpPr/>
          <p:nvPr/>
        </p:nvSpPr>
        <p:spPr>
          <a:xfrm>
            <a:off x="2267339" y="2039575"/>
            <a:ext cx="7912360" cy="253007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C1DD70F1-243D-4569-AE61-1AF027E6DF8A}"/>
              </a:ext>
            </a:extLst>
          </p:cNvPr>
          <p:cNvSpPr/>
          <p:nvPr/>
        </p:nvSpPr>
        <p:spPr>
          <a:xfrm>
            <a:off x="2793622" y="0"/>
            <a:ext cx="360125" cy="4170068"/>
          </a:xfrm>
          <a:prstGeom prst="rect">
            <a:avLst/>
          </a:prstGeom>
          <a:gradFill>
            <a:gsLst>
              <a:gs pos="0">
                <a:srgbClr val="12ACB1"/>
              </a:gs>
              <a:gs pos="100000">
                <a:srgbClr val="17C3C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Logotipo, nome da empresa&#10;&#10;Descrição gerada automaticamente">
            <a:extLst>
              <a:ext uri="{FF2B5EF4-FFF2-40B4-BE49-F238E27FC236}">
                <a16:creationId xmlns:a16="http://schemas.microsoft.com/office/drawing/2014/main" id="{CF20B7CC-003C-1F62-A0B7-D458C6987FDD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44" b="32874"/>
          <a:stretch/>
        </p:blipFill>
        <p:spPr>
          <a:xfrm>
            <a:off x="9278695" y="387349"/>
            <a:ext cx="2504497" cy="863601"/>
          </a:xfrm>
          <a:prstGeom prst="rect">
            <a:avLst/>
          </a:prstGeom>
        </p:spPr>
      </p:pic>
      <p:pic>
        <p:nvPicPr>
          <p:cNvPr id="2" name="Gráfico 8">
            <a:extLst>
              <a:ext uri="{FF2B5EF4-FFF2-40B4-BE49-F238E27FC236}">
                <a16:creationId xmlns:a16="http://schemas.microsoft.com/office/drawing/2014/main" id="{95DA738E-324B-71A2-4E1B-FEC6A3D79C0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809825" y="5858755"/>
            <a:ext cx="1889335" cy="244100"/>
          </a:xfrm>
          <a:prstGeom prst="rect">
            <a:avLst/>
          </a:prstGeom>
        </p:spPr>
      </p:pic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9CDFD76F-7ACB-17A2-A50D-17A3C125EF7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08" y="242127"/>
            <a:ext cx="2181197" cy="145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9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F419D-4F53-4A6E-0028-42BA22EC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Palatino Linotype" panose="02040502050505030304" pitchFamily="18" charset="0"/>
              </a:rPr>
              <a:t>Introdução</a:t>
            </a: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E8A058D5-36E8-85E7-D433-574B34B4BB7A}"/>
              </a:ext>
            </a:extLst>
          </p:cNvPr>
          <p:cNvSpPr/>
          <p:nvPr/>
        </p:nvSpPr>
        <p:spPr>
          <a:xfrm>
            <a:off x="1953082" y="1985411"/>
            <a:ext cx="892725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Indústria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4.0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requer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maior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conectividade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,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eficiência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e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análise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em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tempo real</a:t>
            </a: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72525"/>
              </a:solidFill>
              <a:latin typeface="Palatino Linotype" panose="02040502050505030304" pitchFamily="18" charset="0"/>
              <a:ea typeface="Montserrat" pitchFamily="34" charset="-122"/>
              <a:cs typeface="Montserrat" pitchFamily="34" charset="-120"/>
            </a:endParaRP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Integração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de IoT com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sistemas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ERP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pode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trazer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transformações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digitais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significativas</a:t>
            </a:r>
            <a:endParaRPr lang="en-US" sz="2400" dirty="0">
              <a:solidFill>
                <a:srgbClr val="272525"/>
              </a:solidFill>
              <a:latin typeface="Palatino Linotype" panose="02040502050505030304" pitchFamily="18" charset="0"/>
              <a:ea typeface="Montserrat" pitchFamily="34" charset="-122"/>
              <a:cs typeface="Montserrat" pitchFamily="34" charset="-120"/>
            </a:endParaRPr>
          </a:p>
          <a:p>
            <a:pPr algn="just">
              <a:lnSpc>
                <a:spcPts val="2799"/>
              </a:lnSpc>
            </a:pPr>
            <a:endParaRPr lang="en-US" sz="2400" dirty="0">
              <a:solidFill>
                <a:srgbClr val="272525"/>
              </a:solidFill>
              <a:latin typeface="Palatino Linotype" panose="02040502050505030304" pitchFamily="18" charset="0"/>
              <a:ea typeface="Montserrat" pitchFamily="34" charset="-122"/>
              <a:cs typeface="Montserrat" pitchFamily="34" charset="-120"/>
            </a:endParaRP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Objetivo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: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Implementar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um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sistema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ERP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integrado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com PaaS para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otimizar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processos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industriais</a:t>
            </a:r>
            <a:endParaRPr lang="en-US" sz="2400" dirty="0">
              <a:solidFill>
                <a:srgbClr val="272525"/>
              </a:solidFill>
              <a:latin typeface="Palatino Linotype" panose="02040502050505030304" pitchFamily="18" charset="0"/>
              <a:ea typeface="Montserrat" pitchFamily="34" charset="-122"/>
              <a:cs typeface="Montserrat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195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C4D5C-61DA-1CAE-EEFB-2014B3EC7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108B7-C313-F4B9-C289-F73B6CD7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Palatino Linotype" panose="02040502050505030304" pitchFamily="18" charset="0"/>
              </a:rPr>
              <a:t>Fundamentação Teórica</a:t>
            </a: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E55BFE2B-650B-FA30-D525-2849789C995F}"/>
              </a:ext>
            </a:extLst>
          </p:cNvPr>
          <p:cNvSpPr/>
          <p:nvPr/>
        </p:nvSpPr>
        <p:spPr>
          <a:xfrm>
            <a:off x="1953082" y="1985411"/>
            <a:ext cx="892725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ERP: Sistema de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gestão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empresarial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que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centraliza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processos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de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negócios</a:t>
            </a:r>
            <a:endParaRPr lang="en-US" sz="2400" dirty="0">
              <a:solidFill>
                <a:srgbClr val="272525"/>
              </a:solidFill>
              <a:latin typeface="Palatino Linotype" panose="02040502050505030304" pitchFamily="18" charset="0"/>
              <a:ea typeface="Montserrat" pitchFamily="34" charset="-122"/>
              <a:cs typeface="Montserrat" pitchFamily="34" charset="-120"/>
            </a:endParaRP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72525"/>
              </a:solidFill>
              <a:latin typeface="Palatino Linotype" panose="02040502050505030304" pitchFamily="18" charset="0"/>
              <a:ea typeface="Montserrat" pitchFamily="34" charset="-122"/>
              <a:cs typeface="Montserrat" pitchFamily="34" charset="-120"/>
            </a:endParaRP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IoT Industrial: Rede de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dispositivos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conectados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que coleta e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troca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dados</a:t>
            </a: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72525"/>
              </a:solidFill>
              <a:latin typeface="Palatino Linotype" panose="02040502050505030304" pitchFamily="18" charset="0"/>
              <a:ea typeface="Montserrat" pitchFamily="34" charset="-122"/>
              <a:cs typeface="Montserrat" pitchFamily="34" charset="-120"/>
            </a:endParaRP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PaaS: Plataforma de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nuvem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que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facilita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integração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e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escalabilidade</a:t>
            </a:r>
            <a:endParaRPr lang="en-US" sz="2400" dirty="0">
              <a:solidFill>
                <a:srgbClr val="272525"/>
              </a:solidFill>
              <a:latin typeface="Palatino Linotype" panose="02040502050505030304" pitchFamily="18" charset="0"/>
              <a:ea typeface="Montserrat" pitchFamily="34" charset="-122"/>
              <a:cs typeface="Montserrat" pitchFamily="34" charset="-120"/>
            </a:endParaRP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72525"/>
              </a:solidFill>
              <a:latin typeface="Palatino Linotype" panose="02040502050505030304" pitchFamily="18" charset="0"/>
              <a:ea typeface="Montserrat" pitchFamily="34" charset="-122"/>
              <a:cs typeface="Montserrat" pitchFamily="34" charset="-120"/>
            </a:endParaRP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Benefícios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: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Monitoramento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em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tempo real,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redução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de custos,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tomada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de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decisão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com base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em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dados</a:t>
            </a: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2400" dirty="0" err="1">
              <a:solidFill>
                <a:srgbClr val="272525"/>
              </a:solidFill>
              <a:latin typeface="Palatino Linotype" panose="02040502050505030304" pitchFamily="18" charset="0"/>
              <a:ea typeface="Montserrat" pitchFamily="34" charset="-122"/>
              <a:cs typeface="Montserrat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354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2543E-55DF-885B-B010-79409CBED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80115-F747-F931-4878-8B2B89728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Palatino Linotype" panose="02040502050505030304" pitchFamily="18" charset="0"/>
              </a:rPr>
              <a:t>Metodologia</a:t>
            </a: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925BCD2E-C04B-8907-DCA9-1F30D9AE985B}"/>
              </a:ext>
            </a:extLst>
          </p:cNvPr>
          <p:cNvSpPr/>
          <p:nvPr/>
        </p:nvSpPr>
        <p:spPr>
          <a:xfrm>
            <a:off x="1953082" y="1985411"/>
            <a:ext cx="892725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Seleção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da Plataforma PaaS: Microsoft Azure</a:t>
            </a: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72525"/>
              </a:solidFill>
              <a:latin typeface="Palatino Linotype" panose="02040502050505030304" pitchFamily="18" charset="0"/>
              <a:ea typeface="Montserrat" pitchFamily="34" charset="-122"/>
              <a:cs typeface="Montserrat" pitchFamily="34" charset="-120"/>
            </a:endParaRP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Desenvolvimento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do ERP IoT</a:t>
            </a: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72525"/>
              </a:solidFill>
              <a:latin typeface="Palatino Linotype" panose="02040502050505030304" pitchFamily="18" charset="0"/>
              <a:ea typeface="Montserrat" pitchFamily="34" charset="-122"/>
              <a:cs typeface="Montserrat" pitchFamily="34" charset="-120"/>
            </a:endParaRP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Integração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de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dispositivos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IoT: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Sensores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de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temperatura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,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pressão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,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etc</a:t>
            </a:r>
            <a:endParaRPr lang="en-US" sz="2400" dirty="0">
              <a:solidFill>
                <a:srgbClr val="272525"/>
              </a:solidFill>
              <a:latin typeface="Palatino Linotype" panose="02040502050505030304" pitchFamily="18" charset="0"/>
              <a:ea typeface="Montserrat" pitchFamily="34" charset="-122"/>
              <a:cs typeface="Montserrat" pitchFamily="34" charset="-120"/>
            </a:endParaRP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72525"/>
              </a:solidFill>
              <a:latin typeface="Palatino Linotype" panose="02040502050505030304" pitchFamily="18" charset="0"/>
              <a:ea typeface="Montserrat" pitchFamily="34" charset="-122"/>
              <a:cs typeface="Montserrat" pitchFamily="34" charset="-120"/>
            </a:endParaRP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Dashboards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analíticos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para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visualização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de dados</a:t>
            </a: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72525"/>
              </a:solidFill>
              <a:latin typeface="Palatino Linotype" panose="02040502050505030304" pitchFamily="18" charset="0"/>
              <a:ea typeface="Montserrat" pitchFamily="34" charset="-122"/>
              <a:cs typeface="Montserrat" pitchFamily="34" charset="-120"/>
            </a:endParaRP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Manutenção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preditiva</a:t>
            </a:r>
            <a:endParaRPr lang="en-US" sz="2400" dirty="0">
              <a:solidFill>
                <a:srgbClr val="272525"/>
              </a:solidFill>
              <a:latin typeface="Palatino Linotype" panose="02040502050505030304" pitchFamily="18" charset="0"/>
              <a:ea typeface="Montserrat" pitchFamily="34" charset="-122"/>
              <a:cs typeface="Montserrat" pitchFamily="34" charset="-120"/>
            </a:endParaRP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72525"/>
              </a:solidFill>
              <a:latin typeface="Palatino Linotype" panose="02040502050505030304" pitchFamily="18" charset="0"/>
              <a:ea typeface="Montserrat" pitchFamily="34" charset="-122"/>
              <a:cs typeface="Montserrat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123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555BD-8B0C-6C7F-3006-9BA7C3E9C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045C9-4FF0-059D-96CE-90514CAE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Palatino Linotype" panose="02040502050505030304" pitchFamily="18" charset="0"/>
              </a:rPr>
              <a:t>Resultados</a:t>
            </a: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B324F0A6-49F2-0C60-7118-29B5B58DAFE3}"/>
              </a:ext>
            </a:extLst>
          </p:cNvPr>
          <p:cNvSpPr/>
          <p:nvPr/>
        </p:nvSpPr>
        <p:spPr>
          <a:xfrm>
            <a:off x="1953082" y="1985411"/>
            <a:ext cx="892725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Monitoramento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em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Tempo Real: Dados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exibidos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instantaneamente</a:t>
            </a:r>
            <a:endParaRPr lang="en-US" sz="2400" dirty="0">
              <a:solidFill>
                <a:srgbClr val="272525"/>
              </a:solidFill>
              <a:latin typeface="Palatino Linotype" panose="02040502050505030304" pitchFamily="18" charset="0"/>
              <a:ea typeface="Montserrat" pitchFamily="34" charset="-122"/>
              <a:cs typeface="Montserrat" pitchFamily="34" charset="-120"/>
            </a:endParaRPr>
          </a:p>
          <a:p>
            <a:pPr algn="just">
              <a:lnSpc>
                <a:spcPts val="2799"/>
              </a:lnSpc>
            </a:pPr>
            <a:endParaRPr lang="en-US" sz="2400" dirty="0">
              <a:solidFill>
                <a:srgbClr val="272525"/>
              </a:solidFill>
              <a:latin typeface="Palatino Linotype" panose="02040502050505030304" pitchFamily="18" charset="0"/>
              <a:ea typeface="Montserrat" pitchFamily="34" charset="-122"/>
              <a:cs typeface="Montserrat" pitchFamily="34" charset="-120"/>
            </a:endParaRP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Manutenção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Preditiva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: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Redução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do tempo de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inatividade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de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máquinas</a:t>
            </a:r>
            <a:endParaRPr lang="en-US" sz="2400" dirty="0">
              <a:solidFill>
                <a:srgbClr val="272525"/>
              </a:solidFill>
              <a:latin typeface="Palatino Linotype" panose="02040502050505030304" pitchFamily="18" charset="0"/>
              <a:ea typeface="Montserrat" pitchFamily="34" charset="-122"/>
              <a:cs typeface="Montserrat" pitchFamily="34" charset="-120"/>
            </a:endParaRP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72525"/>
              </a:solidFill>
              <a:latin typeface="Palatino Linotype" panose="02040502050505030304" pitchFamily="18" charset="0"/>
              <a:ea typeface="Montserrat" pitchFamily="34" charset="-122"/>
              <a:cs typeface="Montserrat" pitchFamily="34" charset="-120"/>
            </a:endParaRP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Análise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Avançada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: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Possibilidade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de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relatórios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detalhados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de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eficiência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e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consumo</a:t>
            </a:r>
            <a:endParaRPr lang="en-US" sz="2400" dirty="0">
              <a:solidFill>
                <a:srgbClr val="272525"/>
              </a:solidFill>
              <a:latin typeface="Palatino Linotype" panose="02040502050505030304" pitchFamily="18" charset="0"/>
              <a:ea typeface="Montserrat" pitchFamily="34" charset="-122"/>
              <a:cs typeface="Montserrat" pitchFamily="34" charset="-120"/>
            </a:endParaRP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2400" dirty="0" err="1">
              <a:solidFill>
                <a:srgbClr val="272525"/>
              </a:solidFill>
              <a:latin typeface="Palatino Linotype" panose="02040502050505030304" pitchFamily="18" charset="0"/>
              <a:ea typeface="Montserrat" pitchFamily="34" charset="-122"/>
              <a:cs typeface="Montserrat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848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B0E20-02F2-7F45-94B6-FD75A2E6D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32CC7-59A4-9DE3-1C4B-62336473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Palatino Linotype" panose="02040502050505030304" pitchFamily="18" charset="0"/>
              </a:rPr>
              <a:t>Discussão</a:t>
            </a: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FFB331C0-5E87-8495-DDFD-488C3107BC29}"/>
              </a:ext>
            </a:extLst>
          </p:cNvPr>
          <p:cNvSpPr/>
          <p:nvPr/>
        </p:nvSpPr>
        <p:spPr>
          <a:xfrm>
            <a:off x="1953082" y="1985411"/>
            <a:ext cx="892725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Benefícios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: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Integração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simplificada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e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escalável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,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redução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de custos</a:t>
            </a: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72525"/>
              </a:solidFill>
              <a:latin typeface="Palatino Linotype" panose="02040502050505030304" pitchFamily="18" charset="0"/>
              <a:ea typeface="Montserrat" pitchFamily="34" charset="-122"/>
              <a:cs typeface="Montserrat" pitchFamily="34" charset="-120"/>
            </a:endParaRP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Desafios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: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Dependência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de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conectividade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robusta,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necessidade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de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treinamento</a:t>
            </a:r>
            <a:endParaRPr lang="en-US" sz="2400" dirty="0">
              <a:solidFill>
                <a:srgbClr val="272525"/>
              </a:solidFill>
              <a:latin typeface="Palatino Linotype" panose="02040502050505030304" pitchFamily="18" charset="0"/>
              <a:ea typeface="Montserrat" pitchFamily="34" charset="-122"/>
              <a:cs typeface="Montserrat" pitchFamily="34" charset="-120"/>
            </a:endParaRP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72525"/>
              </a:solidFill>
              <a:latin typeface="Palatino Linotype" panose="02040502050505030304" pitchFamily="18" charset="0"/>
              <a:ea typeface="Montserrat" pitchFamily="34" charset="-122"/>
              <a:cs typeface="Montserrat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450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BFE11-3637-6BBD-8CB5-529EABD22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95231-8AD7-31FA-9C7B-4CB733485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Palatino Linotype" panose="02040502050505030304" pitchFamily="18" charset="0"/>
              </a:rPr>
              <a:t>Conclusão</a:t>
            </a: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DC58F2BF-7C02-4EFB-97C8-9ABDC22CE7C3}"/>
              </a:ext>
            </a:extLst>
          </p:cNvPr>
          <p:cNvSpPr/>
          <p:nvPr/>
        </p:nvSpPr>
        <p:spPr>
          <a:xfrm>
            <a:off x="1953082" y="1985411"/>
            <a:ext cx="892725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Integração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ERP + IoT via PaaS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aumenta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eficiência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e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reduz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custos</a:t>
            </a: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72525"/>
              </a:solidFill>
              <a:latin typeface="Palatino Linotype" panose="02040502050505030304" pitchFamily="18" charset="0"/>
              <a:ea typeface="Montserrat" pitchFamily="34" charset="-122"/>
              <a:cs typeface="Montserrat" pitchFamily="34" charset="-120"/>
            </a:endParaRP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Facilita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o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monitoramento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em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tempo real e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manutenção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preditiva</a:t>
            </a:r>
            <a:endParaRPr lang="en-US" sz="2400" dirty="0">
              <a:solidFill>
                <a:srgbClr val="272525"/>
              </a:solidFill>
              <a:latin typeface="Palatino Linotype" panose="02040502050505030304" pitchFamily="18" charset="0"/>
              <a:ea typeface="Montserrat" pitchFamily="34" charset="-122"/>
              <a:cs typeface="Montserrat" pitchFamily="34" charset="-120"/>
            </a:endParaRP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72525"/>
              </a:solidFill>
              <a:latin typeface="Palatino Linotype" panose="02040502050505030304" pitchFamily="18" charset="0"/>
              <a:ea typeface="Montserrat" pitchFamily="34" charset="-122"/>
              <a:cs typeface="Montserrat" pitchFamily="34" charset="-120"/>
            </a:endParaRP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Recomendações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: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Expandir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para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outras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operações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industriais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,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integrar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IA para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análises</a:t>
            </a:r>
            <a:r>
              <a:rPr lang="en-US" sz="2400" dirty="0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Palatino Linotype" panose="02040502050505030304" pitchFamily="18" charset="0"/>
                <a:ea typeface="Montserrat" pitchFamily="34" charset="-122"/>
                <a:cs typeface="Montserrat" pitchFamily="34" charset="-120"/>
              </a:rPr>
              <a:t>avançadas</a:t>
            </a:r>
            <a:endParaRPr lang="en-US" sz="2400" dirty="0">
              <a:solidFill>
                <a:srgbClr val="272525"/>
              </a:solidFill>
              <a:latin typeface="Palatino Linotype" panose="02040502050505030304" pitchFamily="18" charset="0"/>
              <a:ea typeface="Montserrat" pitchFamily="34" charset="-122"/>
              <a:cs typeface="Montserrat" pitchFamily="34" charset="-120"/>
            </a:endParaRPr>
          </a:p>
          <a:p>
            <a:pPr marL="342900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2400" dirty="0" err="1">
              <a:solidFill>
                <a:srgbClr val="272525"/>
              </a:solidFill>
              <a:latin typeface="Palatino Linotype" panose="02040502050505030304" pitchFamily="18" charset="0"/>
              <a:ea typeface="Montserrat" pitchFamily="34" charset="-122"/>
              <a:cs typeface="Montserrat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2236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áfico 30">
            <a:extLst>
              <a:ext uri="{FF2B5EF4-FFF2-40B4-BE49-F238E27FC236}">
                <a16:creationId xmlns:a16="http://schemas.microsoft.com/office/drawing/2014/main" id="{387D7B04-38D4-43A1-942E-DBDEFA30FE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C6A0833-91DC-45B9-A758-824340ACCF6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alphaModFix amt="14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28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DCBD100D-4F3A-4EC6-BFDE-71DBBBB7BB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0417" y="4779072"/>
            <a:ext cx="4053843" cy="553120"/>
          </a:xfrm>
          <a:prstGeom prst="rect">
            <a:avLst/>
          </a:prstGeom>
        </p:spPr>
      </p:pic>
      <p:pic>
        <p:nvPicPr>
          <p:cNvPr id="32" name="Gráfico 31">
            <a:extLst>
              <a:ext uri="{FF2B5EF4-FFF2-40B4-BE49-F238E27FC236}">
                <a16:creationId xmlns:a16="http://schemas.microsoft.com/office/drawing/2014/main" id="{7848A1A8-D520-4632-B97C-0918995316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1438" y="454039"/>
            <a:ext cx="733425" cy="514350"/>
          </a:xfrm>
          <a:prstGeom prst="rect">
            <a:avLst/>
          </a:prstGeom>
        </p:spPr>
      </p:pic>
      <p:pic>
        <p:nvPicPr>
          <p:cNvPr id="33" name="Gráfico 32">
            <a:extLst>
              <a:ext uri="{FF2B5EF4-FFF2-40B4-BE49-F238E27FC236}">
                <a16:creationId xmlns:a16="http://schemas.microsoft.com/office/drawing/2014/main" id="{63B02180-6B20-4B70-AE1D-148F68EFF2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13976" y="298801"/>
            <a:ext cx="671804" cy="4244718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8E332E39-6653-49DB-87FF-5E98C408AD16}"/>
              </a:ext>
            </a:extLst>
          </p:cNvPr>
          <p:cNvSpPr txBox="1"/>
          <p:nvPr/>
        </p:nvSpPr>
        <p:spPr>
          <a:xfrm>
            <a:off x="4564366" y="2917770"/>
            <a:ext cx="336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pt-BR" sz="42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OBRIGADO</a:t>
            </a:r>
            <a:endParaRPr lang="pt-BR" sz="4200" b="1" dirty="0">
              <a:solidFill>
                <a:srgbClr val="17C3C7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511D2028-BDC8-470F-AD7D-BBBF61BB668C}"/>
              </a:ext>
            </a:extLst>
          </p:cNvPr>
          <p:cNvSpPr/>
          <p:nvPr/>
        </p:nvSpPr>
        <p:spPr>
          <a:xfrm>
            <a:off x="0" y="6629419"/>
            <a:ext cx="12192000" cy="228581"/>
          </a:xfrm>
          <a:prstGeom prst="rect">
            <a:avLst/>
          </a:prstGeom>
          <a:gradFill flip="none" rotWithShape="1">
            <a:gsLst>
              <a:gs pos="0">
                <a:srgbClr val="12ACB1"/>
              </a:gs>
              <a:gs pos="100000">
                <a:srgbClr val="17C3C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" name="Gráfico 50">
            <a:extLst>
              <a:ext uri="{FF2B5EF4-FFF2-40B4-BE49-F238E27FC236}">
                <a16:creationId xmlns:a16="http://schemas.microsoft.com/office/drawing/2014/main" id="{F8B76AC7-B5BF-414C-9191-D81145C292A8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24350" y="454039"/>
            <a:ext cx="404970" cy="1099553"/>
          </a:xfrm>
          <a:prstGeom prst="rect">
            <a:avLst/>
          </a:prstGeom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926383AD-AE9B-45BC-817E-5C255055B3B5}"/>
              </a:ext>
            </a:extLst>
          </p:cNvPr>
          <p:cNvSpPr/>
          <p:nvPr/>
        </p:nvSpPr>
        <p:spPr>
          <a:xfrm>
            <a:off x="2267339" y="2039575"/>
            <a:ext cx="7912360" cy="253007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C1DD70F1-243D-4569-AE61-1AF027E6DF8A}"/>
              </a:ext>
            </a:extLst>
          </p:cNvPr>
          <p:cNvSpPr/>
          <p:nvPr/>
        </p:nvSpPr>
        <p:spPr>
          <a:xfrm>
            <a:off x="2793622" y="0"/>
            <a:ext cx="360125" cy="4170068"/>
          </a:xfrm>
          <a:prstGeom prst="rect">
            <a:avLst/>
          </a:prstGeom>
          <a:gradFill>
            <a:gsLst>
              <a:gs pos="0">
                <a:srgbClr val="12ACB1"/>
              </a:gs>
              <a:gs pos="100000">
                <a:srgbClr val="17C3C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C852F621-FF96-E47A-743B-733F6F461ADF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44" b="32874"/>
          <a:stretch/>
        </p:blipFill>
        <p:spPr>
          <a:xfrm>
            <a:off x="9278695" y="387349"/>
            <a:ext cx="2504497" cy="863601"/>
          </a:xfrm>
          <a:prstGeom prst="rect">
            <a:avLst/>
          </a:prstGeom>
        </p:spPr>
      </p:pic>
      <p:pic>
        <p:nvPicPr>
          <p:cNvPr id="6" name="Gráfico 8">
            <a:extLst>
              <a:ext uri="{FF2B5EF4-FFF2-40B4-BE49-F238E27FC236}">
                <a16:creationId xmlns:a16="http://schemas.microsoft.com/office/drawing/2014/main" id="{77BD8236-93A6-150C-3AD5-1AFD892324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809825" y="5858755"/>
            <a:ext cx="1889335" cy="24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411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A112F207B503A4BAC8BF726CABD9702" ma:contentTypeVersion="9" ma:contentTypeDescription="Crie um novo documento." ma:contentTypeScope="" ma:versionID="f4740622a9fe12796fdbd83531042883">
  <xsd:schema xmlns:xsd="http://www.w3.org/2001/XMLSchema" xmlns:xs="http://www.w3.org/2001/XMLSchema" xmlns:p="http://schemas.microsoft.com/office/2006/metadata/properties" xmlns:ns2="72e50194-bdfd-41c7-a3df-59ff09db2cb3" targetNamespace="http://schemas.microsoft.com/office/2006/metadata/properties" ma:root="true" ma:fieldsID="ba7db5938251b8ffef36a29a369bb49e" ns2:_="">
    <xsd:import namespace="72e50194-bdfd-41c7-a3df-59ff09db2c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e50194-bdfd-41c7-a3df-59ff09db2c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587B9D-EC52-4811-B601-F2C3F14948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e50194-bdfd-41c7-a3df-59ff09db2c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4C6406-39F0-4F36-B3D7-F12E598C19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5A2D76-B89D-43D9-81CC-F73DB603259F}">
  <ds:schemaRefs>
    <ds:schemaRef ds:uri="http://schemas.microsoft.com/office/2006/metadata/properties"/>
    <ds:schemaRef ds:uri="http://schemas.microsoft.com/office/infopath/2007/PartnerControls"/>
    <ds:schemaRef ds:uri="84783cc7-6ce8-47e4-8cdf-68f172413674"/>
    <ds:schemaRef ds:uri="495ba369-1830-42f6-b2f4-dbdb83a48b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2101</TotalTime>
  <Words>342</Words>
  <Application>Microsoft Macintosh PowerPoint</Application>
  <PresentationFormat>Widescreen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 Light</vt:lpstr>
      <vt:lpstr>Arial</vt:lpstr>
      <vt:lpstr>Branding Black</vt:lpstr>
      <vt:lpstr>Calibri</vt:lpstr>
      <vt:lpstr>Branding BlackItalic</vt:lpstr>
      <vt:lpstr>Palatino Linotype</vt:lpstr>
      <vt:lpstr>Tema do Office</vt:lpstr>
      <vt:lpstr>PowerPoint Presentation</vt:lpstr>
      <vt:lpstr>Introdução</vt:lpstr>
      <vt:lpstr>Fundamentação Teórica</vt:lpstr>
      <vt:lpstr>Metodologia</vt:lpstr>
      <vt:lpstr>Resultados</vt:lpstr>
      <vt:lpstr>Discussão</vt:lpstr>
      <vt:lpstr>Conclusão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Fernanda Calomeno</dc:creator>
  <cp:lastModifiedBy>Alisson Oliveira</cp:lastModifiedBy>
  <cp:revision>67</cp:revision>
  <dcterms:created xsi:type="dcterms:W3CDTF">2022-03-17T13:16:59Z</dcterms:created>
  <dcterms:modified xsi:type="dcterms:W3CDTF">2024-11-21T18:27:38Z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0x0101008A112F207B503A4BAC8BF726CABD9702</vt:lpwstr>
  </property>
  <property fmtid="{D5CDD505-2E9C-101B-9397-08002B2CF9AE}" pid="3" name="MediaServiceImageTags">
    <vt:lpwstr/>
  </property>
</Properties>
</file>